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1"/>
  </p:notesMasterIdLst>
  <p:handoutMasterIdLst>
    <p:handoutMasterId r:id="rId12"/>
  </p:handoutMasterIdLst>
  <p:sldIdLst>
    <p:sldId id="326" r:id="rId2"/>
    <p:sldId id="309" r:id="rId3"/>
    <p:sldId id="324" r:id="rId4"/>
    <p:sldId id="328" r:id="rId5"/>
    <p:sldId id="325" r:id="rId6"/>
    <p:sldId id="303" r:id="rId7"/>
    <p:sldId id="320" r:id="rId8"/>
    <p:sldId id="327" r:id="rId9"/>
    <p:sldId id="313" r:id="rId1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835" autoAdjust="0"/>
  </p:normalViewPr>
  <p:slideViewPr>
    <p:cSldViewPr>
      <p:cViewPr varScale="1">
        <p:scale>
          <a:sx n="86" d="100"/>
          <a:sy n="86" d="100"/>
        </p:scale>
        <p:origin x="-544" y="-11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interSettings" Target="printerSettings/printerSettings1.bin"/><Relationship Id="rId14" Type="http://schemas.openxmlformats.org/officeDocument/2006/relationships/commentAuthors" Target="commentAuthors.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3EA23-FA48-3F46-8EC0-1ADA09E267F2}" type="doc">
      <dgm:prSet loTypeId="urn:microsoft.com/office/officeart/2005/8/layout/vList3" loCatId="list" qsTypeId="urn:microsoft.com/office/officeart/2005/8/quickstyle/simple4" qsCatId="simple" csTypeId="urn:microsoft.com/office/officeart/2005/8/colors/accent1_2" csCatId="accent1" phldr="1"/>
      <dgm:spPr/>
      <dgm:t>
        <a:bodyPr/>
        <a:lstStyle/>
        <a:p>
          <a:endParaRPr lang="en-GB"/>
        </a:p>
      </dgm:t>
    </dgm:pt>
    <dgm:pt modelId="{DB3E2F74-0A20-5843-92DE-AFB8784B33DE}">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GB" sz="1800" b="1" dirty="0" smtClean="0"/>
            <a:t>Prevention</a:t>
          </a:r>
          <a:r>
            <a:rPr lang="en-GB" sz="1800" dirty="0" smtClean="0"/>
            <a:t>	KC 3, 4.4</a:t>
          </a:r>
          <a:endParaRPr lang="en-GB" sz="2800" dirty="0"/>
        </a:p>
      </dgm:t>
    </dgm:pt>
    <dgm:pt modelId="{E4F8CDE5-0CAD-1D45-A8E6-AFCE91725C8A}" type="parTrans" cxnId="{3806F598-1224-4144-8A99-D58084794095}">
      <dgm:prSet/>
      <dgm:spPr/>
      <dgm:t>
        <a:bodyPr/>
        <a:lstStyle/>
        <a:p>
          <a:endParaRPr lang="en-GB" sz="4000"/>
        </a:p>
      </dgm:t>
    </dgm:pt>
    <dgm:pt modelId="{19FB6793-8E7F-D541-93C6-DEE416FA5EDF}" type="sibTrans" cxnId="{3806F598-1224-4144-8A99-D58084794095}">
      <dgm:prSet/>
      <dgm:spPr/>
      <dgm:t>
        <a:bodyPr/>
        <a:lstStyle/>
        <a:p>
          <a:endParaRPr lang="en-GB" sz="4000"/>
        </a:p>
      </dgm:t>
    </dgm:pt>
    <dgm:pt modelId="{E3E6D120-A83A-3441-9539-273402A2A852}">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GB" sz="1800" b="1" dirty="0" smtClean="0"/>
            <a:t>National awareness</a:t>
          </a:r>
          <a:r>
            <a:rPr lang="en-GB" sz="1800" dirty="0" smtClean="0"/>
            <a:t>	KC 2, 3</a:t>
          </a:r>
          <a:endParaRPr lang="en-GB" sz="2800" dirty="0"/>
        </a:p>
      </dgm:t>
    </dgm:pt>
    <dgm:pt modelId="{339A645A-8BE1-C54B-8922-BC0716FAD27A}" type="parTrans" cxnId="{E9E0B4B4-8656-3A45-A414-D02AB599F94A}">
      <dgm:prSet/>
      <dgm:spPr/>
      <dgm:t>
        <a:bodyPr/>
        <a:lstStyle/>
        <a:p>
          <a:endParaRPr lang="en-GB" sz="4000"/>
        </a:p>
      </dgm:t>
    </dgm:pt>
    <dgm:pt modelId="{6504CD74-3238-E442-B901-2123D28E72EC}" type="sibTrans" cxnId="{E9E0B4B4-8656-3A45-A414-D02AB599F94A}">
      <dgm:prSet/>
      <dgm:spPr/>
      <dgm:t>
        <a:bodyPr/>
        <a:lstStyle/>
        <a:p>
          <a:endParaRPr lang="en-GB" sz="4000"/>
        </a:p>
      </dgm:t>
    </dgm:pt>
    <dgm:pt modelId="{8840483C-8E46-454F-B868-94732C6CC97C}">
      <dgm:prSet phldrT="[Text]" custT="1">
        <dgm:style>
          <a:lnRef idx="3">
            <a:schemeClr val="lt1"/>
          </a:lnRef>
          <a:fillRef idx="1">
            <a:schemeClr val="accent1"/>
          </a:fillRef>
          <a:effectRef idx="1">
            <a:schemeClr val="accent1"/>
          </a:effectRef>
          <a:fontRef idx="minor">
            <a:schemeClr val="lt1"/>
          </a:fontRef>
        </dgm:style>
      </dgm:prSet>
      <dgm:spPr/>
      <dgm:t>
        <a:bodyPr/>
        <a:lstStyle/>
        <a:p>
          <a:r>
            <a:rPr lang="en-GB" sz="1800" b="1" dirty="0" smtClean="0"/>
            <a:t>Data collection	</a:t>
          </a:r>
          <a:r>
            <a:rPr lang="en-GB" sz="1800" b="0" dirty="0" smtClean="0"/>
            <a:t>KC</a:t>
          </a:r>
          <a:r>
            <a:rPr lang="en-GB" sz="1800" b="1" dirty="0" smtClean="0"/>
            <a:t> </a:t>
          </a:r>
          <a:r>
            <a:rPr lang="en-GB" sz="1800" dirty="0" smtClean="0"/>
            <a:t>13</a:t>
          </a:r>
          <a:endParaRPr lang="en-GB" sz="2800" dirty="0"/>
        </a:p>
      </dgm:t>
    </dgm:pt>
    <dgm:pt modelId="{5A8C5EEB-BCBA-ED41-9C40-790D1CFCFB4A}" type="parTrans" cxnId="{28B5F041-0E0A-EB47-880F-D5100B87737F}">
      <dgm:prSet/>
      <dgm:spPr/>
      <dgm:t>
        <a:bodyPr/>
        <a:lstStyle/>
        <a:p>
          <a:endParaRPr lang="en-GB" sz="4000"/>
        </a:p>
      </dgm:t>
    </dgm:pt>
    <dgm:pt modelId="{2053AD6B-4D84-0940-83C8-B17E48B1B0B4}" type="sibTrans" cxnId="{28B5F041-0E0A-EB47-880F-D5100B87737F}">
      <dgm:prSet/>
      <dgm:spPr/>
      <dgm:t>
        <a:bodyPr/>
        <a:lstStyle/>
        <a:p>
          <a:endParaRPr lang="en-GB" sz="4000"/>
        </a:p>
      </dgm:t>
    </dgm:pt>
    <dgm:pt modelId="{2E61CD75-0ECF-B140-9497-C5C029D002EA}">
      <dgm:prSet phldrT="[Text]" custT="1">
        <dgm:style>
          <a:lnRef idx="3">
            <a:schemeClr val="lt1"/>
          </a:lnRef>
          <a:fillRef idx="1">
            <a:schemeClr val="accent6"/>
          </a:fillRef>
          <a:effectRef idx="1">
            <a:schemeClr val="accent6"/>
          </a:effectRef>
          <a:fontRef idx="minor">
            <a:schemeClr val="lt1"/>
          </a:fontRef>
        </dgm:style>
      </dgm:prSet>
      <dgm:spPr/>
      <dgm:t>
        <a:bodyPr/>
        <a:lstStyle/>
        <a:p>
          <a:r>
            <a:rPr lang="en-GB" sz="1800" b="1" dirty="0" smtClean="0"/>
            <a:t>Training on IDPs’ rights  </a:t>
          </a:r>
          <a:r>
            <a:rPr lang="en-GB" sz="1800" dirty="0" smtClean="0"/>
            <a:t>KC 2, 3</a:t>
          </a:r>
          <a:endParaRPr lang="en-GB" sz="2800" dirty="0"/>
        </a:p>
      </dgm:t>
    </dgm:pt>
    <dgm:pt modelId="{A21614B7-7A87-124A-97DD-510B56D3834F}" type="parTrans" cxnId="{A7786994-A634-BF4F-B898-220025776809}">
      <dgm:prSet/>
      <dgm:spPr/>
      <dgm:t>
        <a:bodyPr/>
        <a:lstStyle/>
        <a:p>
          <a:endParaRPr lang="en-GB" sz="4000"/>
        </a:p>
      </dgm:t>
    </dgm:pt>
    <dgm:pt modelId="{07632BD6-0114-E740-9E81-BB2E0E6F8556}" type="sibTrans" cxnId="{A7786994-A634-BF4F-B898-220025776809}">
      <dgm:prSet/>
      <dgm:spPr/>
      <dgm:t>
        <a:bodyPr/>
        <a:lstStyle/>
        <a:p>
          <a:endParaRPr lang="en-GB" sz="4000"/>
        </a:p>
      </dgm:t>
    </dgm:pt>
    <dgm:pt modelId="{574CB987-9DCC-E04B-937D-B96BB54FE5B4}">
      <dgm:prSet phldrT="[Text]" custT="1">
        <dgm:style>
          <a:lnRef idx="3">
            <a:schemeClr val="lt1"/>
          </a:lnRef>
          <a:fillRef idx="1">
            <a:schemeClr val="dk1"/>
          </a:fillRef>
          <a:effectRef idx="1">
            <a:schemeClr val="dk1"/>
          </a:effectRef>
          <a:fontRef idx="minor">
            <a:schemeClr val="lt1"/>
          </a:fontRef>
        </dgm:style>
      </dgm:prSet>
      <dgm:spPr/>
      <dgm:t>
        <a:bodyPr/>
        <a:lstStyle/>
        <a:p>
          <a:r>
            <a:rPr lang="en-GB" sz="1800" b="1" dirty="0" smtClean="0"/>
            <a:t>Legal framework</a:t>
          </a:r>
          <a:r>
            <a:rPr lang="en-GB" sz="1800" dirty="0" smtClean="0"/>
            <a:t>	KC 3.2</a:t>
          </a:r>
          <a:endParaRPr lang="en-GB" sz="2800" dirty="0"/>
        </a:p>
      </dgm:t>
    </dgm:pt>
    <dgm:pt modelId="{B30D2E31-139F-E04B-9B74-FEA000528A91}" type="parTrans" cxnId="{666CC0E6-E34E-E34D-A8C9-05FC27972BC9}">
      <dgm:prSet/>
      <dgm:spPr/>
      <dgm:t>
        <a:bodyPr/>
        <a:lstStyle/>
        <a:p>
          <a:endParaRPr lang="en-GB" sz="4000"/>
        </a:p>
      </dgm:t>
    </dgm:pt>
    <dgm:pt modelId="{3965DAF2-0F14-694C-9698-4695C4FB072E}" type="sibTrans" cxnId="{666CC0E6-E34E-E34D-A8C9-05FC27972BC9}">
      <dgm:prSet/>
      <dgm:spPr/>
      <dgm:t>
        <a:bodyPr/>
        <a:lstStyle/>
        <a:p>
          <a:endParaRPr lang="en-GB" sz="4000"/>
        </a:p>
      </dgm:t>
    </dgm:pt>
    <dgm:pt modelId="{95B79D28-2E35-0A4C-96CD-7F56FA6DAA6E}">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GB" sz="1800" b="1" dirty="0" smtClean="0"/>
            <a:t>National policy</a:t>
          </a:r>
          <a:r>
            <a:rPr lang="en-GB" sz="1800" dirty="0" smtClean="0"/>
            <a:t>	KC 3.2</a:t>
          </a:r>
          <a:endParaRPr lang="en-GB" sz="2800" dirty="0"/>
        </a:p>
      </dgm:t>
    </dgm:pt>
    <dgm:pt modelId="{E7B61BCE-9327-0A42-8BE7-FC7AA262F33B}" type="parTrans" cxnId="{9317FF36-7BA0-D94D-A160-C93CCD16D223}">
      <dgm:prSet/>
      <dgm:spPr/>
      <dgm:t>
        <a:bodyPr/>
        <a:lstStyle/>
        <a:p>
          <a:endParaRPr lang="en-GB" sz="4000"/>
        </a:p>
      </dgm:t>
    </dgm:pt>
    <dgm:pt modelId="{A7A90BB8-2734-524D-8A10-E52698F1CAAE}" type="sibTrans" cxnId="{9317FF36-7BA0-D94D-A160-C93CCD16D223}">
      <dgm:prSet/>
      <dgm:spPr/>
      <dgm:t>
        <a:bodyPr/>
        <a:lstStyle/>
        <a:p>
          <a:endParaRPr lang="en-GB" sz="4000"/>
        </a:p>
      </dgm:t>
    </dgm:pt>
    <dgm:pt modelId="{0C6E511F-A4F2-4E46-91C5-CE8B19A16E52}">
      <dgm:prSet phldrT="[Tex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sz="1800" b="1" dirty="0" smtClean="0"/>
            <a:t>Institutional focal point on IDPs</a:t>
          </a:r>
          <a:r>
            <a:rPr lang="en-GB" sz="1800" dirty="0" smtClean="0"/>
            <a:t> KC 3.2</a:t>
          </a:r>
          <a:endParaRPr lang="en-GB" sz="2800" dirty="0"/>
        </a:p>
      </dgm:t>
    </dgm:pt>
    <dgm:pt modelId="{EA59AED6-4FF6-6E41-BA54-CA9FED4B14BF}" type="parTrans" cxnId="{3F3F9CC9-7EDF-6342-9B3C-FC74316665E5}">
      <dgm:prSet/>
      <dgm:spPr/>
      <dgm:t>
        <a:bodyPr/>
        <a:lstStyle/>
        <a:p>
          <a:endParaRPr lang="en-GB" sz="4000"/>
        </a:p>
      </dgm:t>
    </dgm:pt>
    <dgm:pt modelId="{4A25475F-1FFE-3C4F-8F3B-9B06E0AAA6B4}" type="sibTrans" cxnId="{3F3F9CC9-7EDF-6342-9B3C-FC74316665E5}">
      <dgm:prSet/>
      <dgm:spPr/>
      <dgm:t>
        <a:bodyPr/>
        <a:lstStyle/>
        <a:p>
          <a:endParaRPr lang="en-GB" sz="4000"/>
        </a:p>
      </dgm:t>
    </dgm:pt>
    <dgm:pt modelId="{36AF79C3-DE02-2F42-8A53-E7FD0CFB4651}">
      <dgm:prSet phldrT="[Text]" custT="1"/>
      <dgm:spPr/>
      <dgm:t>
        <a:bodyPr/>
        <a:lstStyle/>
        <a:p>
          <a:r>
            <a:rPr lang="en-GB" sz="1800" b="1" dirty="0" smtClean="0"/>
            <a:t>IDPs’ participation</a:t>
          </a:r>
          <a:r>
            <a:rPr lang="en-GB" sz="1800" dirty="0" smtClean="0"/>
            <a:t>	KC 9.2, 11.2</a:t>
          </a:r>
          <a:endParaRPr lang="en-GB" sz="2800" dirty="0"/>
        </a:p>
      </dgm:t>
    </dgm:pt>
    <dgm:pt modelId="{907EE09C-7DA4-A040-A3C7-EA3AC1BA0BFB}" type="parTrans" cxnId="{57AA205D-E77B-8E45-AFF9-00464BAD7189}">
      <dgm:prSet/>
      <dgm:spPr/>
      <dgm:t>
        <a:bodyPr/>
        <a:lstStyle/>
        <a:p>
          <a:endParaRPr lang="en-GB" sz="4000"/>
        </a:p>
      </dgm:t>
    </dgm:pt>
    <dgm:pt modelId="{3D9D5AA0-E3F6-7448-9661-E12480F8E662}" type="sibTrans" cxnId="{57AA205D-E77B-8E45-AFF9-00464BAD7189}">
      <dgm:prSet/>
      <dgm:spPr/>
      <dgm:t>
        <a:bodyPr/>
        <a:lstStyle/>
        <a:p>
          <a:endParaRPr lang="en-GB" sz="4000"/>
        </a:p>
      </dgm:t>
    </dgm:pt>
    <dgm:pt modelId="{6A478EA4-D8EA-B147-A42E-5779F471CE7B}">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GB" sz="1800" b="1" dirty="0" smtClean="0"/>
            <a:t>Durable solutions</a:t>
          </a:r>
          <a:r>
            <a:rPr lang="en-GB" sz="1800" dirty="0" smtClean="0"/>
            <a:t>	KC 11, 12</a:t>
          </a:r>
          <a:endParaRPr lang="en-GB" sz="1800" dirty="0"/>
        </a:p>
      </dgm:t>
    </dgm:pt>
    <dgm:pt modelId="{3B506C03-7D66-9446-BF64-4A7DCBF05B08}" type="parTrans" cxnId="{B9E7C0DC-ED88-CE46-B18A-A116BCEC5AEE}">
      <dgm:prSet/>
      <dgm:spPr/>
      <dgm:t>
        <a:bodyPr/>
        <a:lstStyle/>
        <a:p>
          <a:endParaRPr lang="en-GB"/>
        </a:p>
      </dgm:t>
    </dgm:pt>
    <dgm:pt modelId="{746F6DD2-E360-C641-BCB6-29B7ACAFD94C}" type="sibTrans" cxnId="{B9E7C0DC-ED88-CE46-B18A-A116BCEC5AEE}">
      <dgm:prSet/>
      <dgm:spPr/>
      <dgm:t>
        <a:bodyPr/>
        <a:lstStyle/>
        <a:p>
          <a:endParaRPr lang="en-GB"/>
        </a:p>
      </dgm:t>
    </dgm:pt>
    <dgm:pt modelId="{EAC8ED90-9C75-0940-82E3-5005D84AA8BF}">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GB" sz="1800" b="1" dirty="0" smtClean="0"/>
            <a:t>Resources</a:t>
          </a:r>
          <a:r>
            <a:rPr lang="en-GB" sz="1800" dirty="0" smtClean="0"/>
            <a:t>	KC 3.2</a:t>
          </a:r>
          <a:endParaRPr lang="en-GB" sz="1800" dirty="0"/>
        </a:p>
      </dgm:t>
    </dgm:pt>
    <dgm:pt modelId="{0D3BCCA1-4802-584E-AEA2-CC9904B609FE}" type="parTrans" cxnId="{B49AB67D-6CAB-7F42-B3BA-C06ECB5C1D2C}">
      <dgm:prSet/>
      <dgm:spPr/>
      <dgm:t>
        <a:bodyPr/>
        <a:lstStyle/>
        <a:p>
          <a:endParaRPr lang="en-GB"/>
        </a:p>
      </dgm:t>
    </dgm:pt>
    <dgm:pt modelId="{C90C4CD9-AB18-2340-A794-955CB5D41960}" type="sibTrans" cxnId="{B49AB67D-6CAB-7F42-B3BA-C06ECB5C1D2C}">
      <dgm:prSet/>
      <dgm:spPr/>
      <dgm:t>
        <a:bodyPr/>
        <a:lstStyle/>
        <a:p>
          <a:endParaRPr lang="en-GB"/>
        </a:p>
      </dgm:t>
    </dgm:pt>
    <dgm:pt modelId="{E9645833-4CAF-9F4E-8FEB-AFEFDC81B3DC}">
      <dgm:prSet phldrT="[Tex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GB" sz="1300" b="1" dirty="0" smtClean="0"/>
            <a:t>Cooperation w/ intergovernmental organisations</a:t>
          </a:r>
          <a:br>
            <a:rPr lang="en-GB" sz="1300" b="1" dirty="0" smtClean="0"/>
          </a:br>
          <a:r>
            <a:rPr lang="en-GB" sz="1300" b="1" dirty="0" smtClean="0"/>
            <a:t>/regional organisations	</a:t>
          </a:r>
          <a:r>
            <a:rPr lang="en-GB" sz="1300" b="0" dirty="0" smtClean="0"/>
            <a:t>KC 3.1.j, 5.7, 9.3</a:t>
          </a:r>
          <a:endParaRPr lang="en-GB" sz="1300" b="0" dirty="0"/>
        </a:p>
      </dgm:t>
    </dgm:pt>
    <dgm:pt modelId="{ABA96E1A-270C-7F4E-9C3D-BC812B61186A}" type="parTrans" cxnId="{4F8C0649-9F96-8643-B1C7-1CA3A577D7BA}">
      <dgm:prSet/>
      <dgm:spPr/>
      <dgm:t>
        <a:bodyPr/>
        <a:lstStyle/>
        <a:p>
          <a:endParaRPr lang="en-GB"/>
        </a:p>
      </dgm:t>
    </dgm:pt>
    <dgm:pt modelId="{FD329155-2CEB-E245-BEB5-7593E47CCAF8}" type="sibTrans" cxnId="{4F8C0649-9F96-8643-B1C7-1CA3A577D7BA}">
      <dgm:prSet/>
      <dgm:spPr/>
      <dgm:t>
        <a:bodyPr/>
        <a:lstStyle/>
        <a:p>
          <a:endParaRPr lang="en-GB"/>
        </a:p>
      </dgm:t>
    </dgm:pt>
    <dgm:pt modelId="{AC3BEA81-0191-AC49-B697-572E4D77E768}">
      <dgm:prSet phldrT="[Text]"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GB" sz="1800" b="1" dirty="0" smtClean="0"/>
            <a:t>National human rights institutions</a:t>
          </a:r>
          <a:r>
            <a:rPr lang="en-GB" sz="1800" dirty="0" smtClean="0"/>
            <a:t>	ACHPR</a:t>
          </a:r>
          <a:endParaRPr lang="en-GB" sz="1800" dirty="0"/>
        </a:p>
      </dgm:t>
    </dgm:pt>
    <dgm:pt modelId="{8091CC18-3B30-024A-B0E7-BC10015B161D}" type="parTrans" cxnId="{B946F80C-D41E-014D-8ABE-3409499F1DF4}">
      <dgm:prSet/>
      <dgm:spPr/>
      <dgm:t>
        <a:bodyPr/>
        <a:lstStyle/>
        <a:p>
          <a:endParaRPr lang="en-GB"/>
        </a:p>
      </dgm:t>
    </dgm:pt>
    <dgm:pt modelId="{9072E0E7-24A9-7B47-9160-3C28E9F9D4EA}" type="sibTrans" cxnId="{B946F80C-D41E-014D-8ABE-3409499F1DF4}">
      <dgm:prSet/>
      <dgm:spPr/>
      <dgm:t>
        <a:bodyPr/>
        <a:lstStyle/>
        <a:p>
          <a:endParaRPr lang="en-GB"/>
        </a:p>
      </dgm:t>
    </dgm:pt>
    <dgm:pt modelId="{26D98666-8814-CC42-8A13-337CD59FB777}" type="pres">
      <dgm:prSet presAssocID="{B4C3EA23-FA48-3F46-8EC0-1ADA09E267F2}" presName="linearFlow" presStyleCnt="0">
        <dgm:presLayoutVars>
          <dgm:dir/>
          <dgm:resizeHandles val="exact"/>
        </dgm:presLayoutVars>
      </dgm:prSet>
      <dgm:spPr/>
    </dgm:pt>
    <dgm:pt modelId="{C5BAFEE5-C58B-1545-BEFF-804B16915342}" type="pres">
      <dgm:prSet presAssocID="{DB3E2F74-0A20-5843-92DE-AFB8784B33DE}" presName="composite" presStyleCnt="0"/>
      <dgm:spPr/>
    </dgm:pt>
    <dgm:pt modelId="{77FFFF9E-958B-EF46-BDBD-3E68B6C44490}" type="pres">
      <dgm:prSet presAssocID="{DB3E2F74-0A20-5843-92DE-AFB8784B33DE}" presName="imgShp" presStyleLbl="fgImgPlace1" presStyleIdx="0" presStyleCnt="12"/>
      <dgm:spPr/>
    </dgm:pt>
    <dgm:pt modelId="{8F7B573F-E67A-D447-8586-293AA28818CE}" type="pres">
      <dgm:prSet presAssocID="{DB3E2F74-0A20-5843-92DE-AFB8784B33DE}" presName="txShp" presStyleLbl="node1" presStyleIdx="0" presStyleCnt="12">
        <dgm:presLayoutVars>
          <dgm:bulletEnabled val="1"/>
        </dgm:presLayoutVars>
      </dgm:prSet>
      <dgm:spPr/>
      <dgm:t>
        <a:bodyPr/>
        <a:lstStyle/>
        <a:p>
          <a:endParaRPr lang="en-GB"/>
        </a:p>
      </dgm:t>
    </dgm:pt>
    <dgm:pt modelId="{47DA62DA-3397-B149-A3F7-07CC7406C3CC}" type="pres">
      <dgm:prSet presAssocID="{19FB6793-8E7F-D541-93C6-DEE416FA5EDF}" presName="spacing" presStyleCnt="0"/>
      <dgm:spPr/>
    </dgm:pt>
    <dgm:pt modelId="{BF9A71B9-DB45-E44A-8A4B-F7664439CCF1}" type="pres">
      <dgm:prSet presAssocID="{E3E6D120-A83A-3441-9539-273402A2A852}" presName="composite" presStyleCnt="0"/>
      <dgm:spPr/>
    </dgm:pt>
    <dgm:pt modelId="{FA508ED5-8CCA-544B-B2D7-C13854536063}" type="pres">
      <dgm:prSet presAssocID="{E3E6D120-A83A-3441-9539-273402A2A852}" presName="imgShp" presStyleLbl="fgImgPlace1" presStyleIdx="1" presStyleCnt="12"/>
      <dgm:spPr/>
    </dgm:pt>
    <dgm:pt modelId="{ADBFC723-0909-8C41-89B0-5C49F0987455}" type="pres">
      <dgm:prSet presAssocID="{E3E6D120-A83A-3441-9539-273402A2A852}" presName="txShp" presStyleLbl="node1" presStyleIdx="1" presStyleCnt="12">
        <dgm:presLayoutVars>
          <dgm:bulletEnabled val="1"/>
        </dgm:presLayoutVars>
      </dgm:prSet>
      <dgm:spPr/>
      <dgm:t>
        <a:bodyPr/>
        <a:lstStyle/>
        <a:p>
          <a:endParaRPr lang="en-GB"/>
        </a:p>
      </dgm:t>
    </dgm:pt>
    <dgm:pt modelId="{BDC7A298-0B00-0949-BF68-9B7A1A15C662}" type="pres">
      <dgm:prSet presAssocID="{6504CD74-3238-E442-B901-2123D28E72EC}" presName="spacing" presStyleCnt="0"/>
      <dgm:spPr/>
    </dgm:pt>
    <dgm:pt modelId="{E84F00BE-1C83-8F42-B130-B81580FBFAF9}" type="pres">
      <dgm:prSet presAssocID="{8840483C-8E46-454F-B868-94732C6CC97C}" presName="composite" presStyleCnt="0"/>
      <dgm:spPr/>
    </dgm:pt>
    <dgm:pt modelId="{95218B0C-75FA-AC45-9816-7C6B87EA05AD}" type="pres">
      <dgm:prSet presAssocID="{8840483C-8E46-454F-B868-94732C6CC97C}" presName="imgShp" presStyleLbl="fgImgPlace1" presStyleIdx="2" presStyleCnt="12"/>
      <dgm:spPr/>
    </dgm:pt>
    <dgm:pt modelId="{9D378D88-C888-F24F-B43F-64C2FDD4F209}" type="pres">
      <dgm:prSet presAssocID="{8840483C-8E46-454F-B868-94732C6CC97C}" presName="txShp" presStyleLbl="node1" presStyleIdx="2" presStyleCnt="12">
        <dgm:presLayoutVars>
          <dgm:bulletEnabled val="1"/>
        </dgm:presLayoutVars>
      </dgm:prSet>
      <dgm:spPr/>
      <dgm:t>
        <a:bodyPr/>
        <a:lstStyle/>
        <a:p>
          <a:endParaRPr lang="en-GB"/>
        </a:p>
      </dgm:t>
    </dgm:pt>
    <dgm:pt modelId="{4A4D3627-CEE0-8F48-8CF1-77CDA1699D8B}" type="pres">
      <dgm:prSet presAssocID="{2053AD6B-4D84-0940-83C8-B17E48B1B0B4}" presName="spacing" presStyleCnt="0"/>
      <dgm:spPr/>
    </dgm:pt>
    <dgm:pt modelId="{03EA4C6B-83AF-8540-8249-9EBA51E8B726}" type="pres">
      <dgm:prSet presAssocID="{2E61CD75-0ECF-B140-9497-C5C029D002EA}" presName="composite" presStyleCnt="0"/>
      <dgm:spPr/>
    </dgm:pt>
    <dgm:pt modelId="{57CBD028-991F-C845-920C-2781E583C5CC}" type="pres">
      <dgm:prSet presAssocID="{2E61CD75-0ECF-B140-9497-C5C029D002EA}" presName="imgShp" presStyleLbl="fgImgPlace1" presStyleIdx="3" presStyleCnt="12"/>
      <dgm:spPr/>
    </dgm:pt>
    <dgm:pt modelId="{5839C06F-3734-4446-A3DA-9390EB115AF7}" type="pres">
      <dgm:prSet presAssocID="{2E61CD75-0ECF-B140-9497-C5C029D002EA}" presName="txShp" presStyleLbl="node1" presStyleIdx="3" presStyleCnt="12">
        <dgm:presLayoutVars>
          <dgm:bulletEnabled val="1"/>
        </dgm:presLayoutVars>
      </dgm:prSet>
      <dgm:spPr/>
      <dgm:t>
        <a:bodyPr/>
        <a:lstStyle/>
        <a:p>
          <a:endParaRPr lang="en-GB"/>
        </a:p>
      </dgm:t>
    </dgm:pt>
    <dgm:pt modelId="{2228BC8F-AC0D-4E45-8AED-7FE831759BF5}" type="pres">
      <dgm:prSet presAssocID="{07632BD6-0114-E740-9E81-BB2E0E6F8556}" presName="spacing" presStyleCnt="0"/>
      <dgm:spPr/>
    </dgm:pt>
    <dgm:pt modelId="{9EF37AEB-3DC3-6E46-BA63-73D814DB1800}" type="pres">
      <dgm:prSet presAssocID="{574CB987-9DCC-E04B-937D-B96BB54FE5B4}" presName="composite" presStyleCnt="0"/>
      <dgm:spPr/>
    </dgm:pt>
    <dgm:pt modelId="{BCCEF9BF-3512-C947-A680-A7595538EE75}" type="pres">
      <dgm:prSet presAssocID="{574CB987-9DCC-E04B-937D-B96BB54FE5B4}" presName="imgShp" presStyleLbl="fgImgPlace1" presStyleIdx="4" presStyleCnt="12"/>
      <dgm:spPr/>
    </dgm:pt>
    <dgm:pt modelId="{12140DD4-BC69-274B-A86F-8A55F22FF05F}" type="pres">
      <dgm:prSet presAssocID="{574CB987-9DCC-E04B-937D-B96BB54FE5B4}" presName="txShp" presStyleLbl="node1" presStyleIdx="4" presStyleCnt="12">
        <dgm:presLayoutVars>
          <dgm:bulletEnabled val="1"/>
        </dgm:presLayoutVars>
      </dgm:prSet>
      <dgm:spPr/>
      <dgm:t>
        <a:bodyPr/>
        <a:lstStyle/>
        <a:p>
          <a:endParaRPr lang="en-GB"/>
        </a:p>
      </dgm:t>
    </dgm:pt>
    <dgm:pt modelId="{D6146922-4AEF-A840-81A8-300A5D8902EF}" type="pres">
      <dgm:prSet presAssocID="{3965DAF2-0F14-694C-9698-4695C4FB072E}" presName="spacing" presStyleCnt="0"/>
      <dgm:spPr/>
    </dgm:pt>
    <dgm:pt modelId="{0D0FD16D-6C04-8C47-BC19-C6AF0EAAFD9A}" type="pres">
      <dgm:prSet presAssocID="{95B79D28-2E35-0A4C-96CD-7F56FA6DAA6E}" presName="composite" presStyleCnt="0"/>
      <dgm:spPr/>
    </dgm:pt>
    <dgm:pt modelId="{724AD21A-D0F0-1243-9EBF-D9F6A6DBA10E}" type="pres">
      <dgm:prSet presAssocID="{95B79D28-2E35-0A4C-96CD-7F56FA6DAA6E}" presName="imgShp" presStyleLbl="fgImgPlace1" presStyleIdx="5" presStyleCnt="12"/>
      <dgm:spPr/>
    </dgm:pt>
    <dgm:pt modelId="{E038C38A-6738-BC48-8DB8-4B36A5D4D829}" type="pres">
      <dgm:prSet presAssocID="{95B79D28-2E35-0A4C-96CD-7F56FA6DAA6E}" presName="txShp" presStyleLbl="node1" presStyleIdx="5" presStyleCnt="12">
        <dgm:presLayoutVars>
          <dgm:bulletEnabled val="1"/>
        </dgm:presLayoutVars>
      </dgm:prSet>
      <dgm:spPr/>
      <dgm:t>
        <a:bodyPr/>
        <a:lstStyle/>
        <a:p>
          <a:endParaRPr lang="en-GB"/>
        </a:p>
      </dgm:t>
    </dgm:pt>
    <dgm:pt modelId="{A4CFC0FE-3823-BB40-8B74-C57E3592A6EC}" type="pres">
      <dgm:prSet presAssocID="{A7A90BB8-2734-524D-8A10-E52698F1CAAE}" presName="spacing" presStyleCnt="0"/>
      <dgm:spPr/>
    </dgm:pt>
    <dgm:pt modelId="{B0E1EA62-48D9-F242-AFA3-B95DA68596AA}" type="pres">
      <dgm:prSet presAssocID="{0C6E511F-A4F2-4E46-91C5-CE8B19A16E52}" presName="composite" presStyleCnt="0"/>
      <dgm:spPr/>
    </dgm:pt>
    <dgm:pt modelId="{3B5ABE21-3E12-1E4F-B131-42EDCA6BDFA5}" type="pres">
      <dgm:prSet presAssocID="{0C6E511F-A4F2-4E46-91C5-CE8B19A16E52}" presName="imgShp" presStyleLbl="fgImgPlace1" presStyleIdx="6" presStyleCnt="12"/>
      <dgm:spPr/>
    </dgm:pt>
    <dgm:pt modelId="{DE27FC69-E9D6-3E4E-AC26-8FD3F87AC97D}" type="pres">
      <dgm:prSet presAssocID="{0C6E511F-A4F2-4E46-91C5-CE8B19A16E52}" presName="txShp" presStyleLbl="node1" presStyleIdx="6" presStyleCnt="12">
        <dgm:presLayoutVars>
          <dgm:bulletEnabled val="1"/>
        </dgm:presLayoutVars>
      </dgm:prSet>
      <dgm:spPr/>
      <dgm:t>
        <a:bodyPr/>
        <a:lstStyle/>
        <a:p>
          <a:endParaRPr lang="en-GB"/>
        </a:p>
      </dgm:t>
    </dgm:pt>
    <dgm:pt modelId="{761329B6-B1A6-DA48-BE33-20F5B0A7C48A}" type="pres">
      <dgm:prSet presAssocID="{4A25475F-1FFE-3C4F-8F3B-9B06E0AAA6B4}" presName="spacing" presStyleCnt="0"/>
      <dgm:spPr/>
    </dgm:pt>
    <dgm:pt modelId="{0888D351-DA11-374A-BBD4-530768CE1ACE}" type="pres">
      <dgm:prSet presAssocID="{36AF79C3-DE02-2F42-8A53-E7FD0CFB4651}" presName="composite" presStyleCnt="0"/>
      <dgm:spPr/>
    </dgm:pt>
    <dgm:pt modelId="{328B405D-4CD6-DE41-A55F-9178D8150159}" type="pres">
      <dgm:prSet presAssocID="{36AF79C3-DE02-2F42-8A53-E7FD0CFB4651}" presName="imgShp" presStyleLbl="fgImgPlace1" presStyleIdx="7" presStyleCnt="12"/>
      <dgm:spPr/>
    </dgm:pt>
    <dgm:pt modelId="{E1E18522-6986-1C45-889B-20DC0C6BBF31}" type="pres">
      <dgm:prSet presAssocID="{36AF79C3-DE02-2F42-8A53-E7FD0CFB4651}" presName="txShp" presStyleLbl="node1" presStyleIdx="7" presStyleCnt="12">
        <dgm:presLayoutVars>
          <dgm:bulletEnabled val="1"/>
        </dgm:presLayoutVars>
      </dgm:prSet>
      <dgm:spPr/>
      <dgm:t>
        <a:bodyPr/>
        <a:lstStyle/>
        <a:p>
          <a:endParaRPr lang="en-GB"/>
        </a:p>
      </dgm:t>
    </dgm:pt>
    <dgm:pt modelId="{B8F125AA-2DAB-434F-B5F5-A84337D0D45E}" type="pres">
      <dgm:prSet presAssocID="{3D9D5AA0-E3F6-7448-9661-E12480F8E662}" presName="spacing" presStyleCnt="0"/>
      <dgm:spPr/>
    </dgm:pt>
    <dgm:pt modelId="{F29C1970-8960-B54F-A9C2-3E8F2130DFE9}" type="pres">
      <dgm:prSet presAssocID="{6A478EA4-D8EA-B147-A42E-5779F471CE7B}" presName="composite" presStyleCnt="0"/>
      <dgm:spPr/>
    </dgm:pt>
    <dgm:pt modelId="{57AE7883-66E0-7948-BF02-5275CEA0AF85}" type="pres">
      <dgm:prSet presAssocID="{6A478EA4-D8EA-B147-A42E-5779F471CE7B}" presName="imgShp" presStyleLbl="fgImgPlace1" presStyleIdx="8" presStyleCnt="12"/>
      <dgm:spPr/>
    </dgm:pt>
    <dgm:pt modelId="{DEDFA19F-A9E8-344E-ACAA-58831A5303F7}" type="pres">
      <dgm:prSet presAssocID="{6A478EA4-D8EA-B147-A42E-5779F471CE7B}" presName="txShp" presStyleLbl="node1" presStyleIdx="8" presStyleCnt="12">
        <dgm:presLayoutVars>
          <dgm:bulletEnabled val="1"/>
        </dgm:presLayoutVars>
      </dgm:prSet>
      <dgm:spPr/>
      <dgm:t>
        <a:bodyPr/>
        <a:lstStyle/>
        <a:p>
          <a:endParaRPr lang="en-GB"/>
        </a:p>
      </dgm:t>
    </dgm:pt>
    <dgm:pt modelId="{CCF5B850-4309-4D45-BD77-85517FC86615}" type="pres">
      <dgm:prSet presAssocID="{746F6DD2-E360-C641-BCB6-29B7ACAFD94C}" presName="spacing" presStyleCnt="0"/>
      <dgm:spPr/>
    </dgm:pt>
    <dgm:pt modelId="{91A342A0-7AAC-1945-A986-C6697B0BE484}" type="pres">
      <dgm:prSet presAssocID="{EAC8ED90-9C75-0940-82E3-5005D84AA8BF}" presName="composite" presStyleCnt="0"/>
      <dgm:spPr/>
    </dgm:pt>
    <dgm:pt modelId="{9A2AD465-B700-5445-A514-415FA00D0FF3}" type="pres">
      <dgm:prSet presAssocID="{EAC8ED90-9C75-0940-82E3-5005D84AA8BF}" presName="imgShp" presStyleLbl="fgImgPlace1" presStyleIdx="9" presStyleCnt="12"/>
      <dgm:spPr/>
    </dgm:pt>
    <dgm:pt modelId="{410C67B8-BAD4-4645-B037-7D830A78B74E}" type="pres">
      <dgm:prSet presAssocID="{EAC8ED90-9C75-0940-82E3-5005D84AA8BF}" presName="txShp" presStyleLbl="node1" presStyleIdx="9" presStyleCnt="12">
        <dgm:presLayoutVars>
          <dgm:bulletEnabled val="1"/>
        </dgm:presLayoutVars>
      </dgm:prSet>
      <dgm:spPr/>
      <dgm:t>
        <a:bodyPr/>
        <a:lstStyle/>
        <a:p>
          <a:endParaRPr lang="en-GB"/>
        </a:p>
      </dgm:t>
    </dgm:pt>
    <dgm:pt modelId="{C9BE12A2-4FF2-1040-9DC3-8AA4561F8B73}" type="pres">
      <dgm:prSet presAssocID="{C90C4CD9-AB18-2340-A794-955CB5D41960}" presName="spacing" presStyleCnt="0"/>
      <dgm:spPr/>
    </dgm:pt>
    <dgm:pt modelId="{DEE4BD02-CEFC-9240-A9DF-AF7F08A4A152}" type="pres">
      <dgm:prSet presAssocID="{E9645833-4CAF-9F4E-8FEB-AFEFDC81B3DC}" presName="composite" presStyleCnt="0"/>
      <dgm:spPr/>
    </dgm:pt>
    <dgm:pt modelId="{91D6820A-F302-F84C-8D34-AB15A3E9DFC6}" type="pres">
      <dgm:prSet presAssocID="{E9645833-4CAF-9F4E-8FEB-AFEFDC81B3DC}" presName="imgShp" presStyleLbl="fgImgPlace1" presStyleIdx="10" presStyleCnt="12"/>
      <dgm:spPr/>
    </dgm:pt>
    <dgm:pt modelId="{0703B31E-9614-F64F-940E-E3255757FE8A}" type="pres">
      <dgm:prSet presAssocID="{E9645833-4CAF-9F4E-8FEB-AFEFDC81B3DC}" presName="txShp" presStyleLbl="node1" presStyleIdx="10" presStyleCnt="12">
        <dgm:presLayoutVars>
          <dgm:bulletEnabled val="1"/>
        </dgm:presLayoutVars>
      </dgm:prSet>
      <dgm:spPr/>
      <dgm:t>
        <a:bodyPr/>
        <a:lstStyle/>
        <a:p>
          <a:endParaRPr lang="en-GB"/>
        </a:p>
      </dgm:t>
    </dgm:pt>
    <dgm:pt modelId="{D6BC144A-52DD-AE40-B23B-7BB1ACFA4848}" type="pres">
      <dgm:prSet presAssocID="{FD329155-2CEB-E245-BEB5-7593E47CCAF8}" presName="spacing" presStyleCnt="0"/>
      <dgm:spPr/>
    </dgm:pt>
    <dgm:pt modelId="{7D8EDD50-6BC6-7844-8278-E220C3C5E603}" type="pres">
      <dgm:prSet presAssocID="{AC3BEA81-0191-AC49-B697-572E4D77E768}" presName="composite" presStyleCnt="0"/>
      <dgm:spPr/>
    </dgm:pt>
    <dgm:pt modelId="{09241807-187A-7842-BCEA-079A3396DD4B}" type="pres">
      <dgm:prSet presAssocID="{AC3BEA81-0191-AC49-B697-572E4D77E768}" presName="imgShp" presStyleLbl="fgImgPlace1" presStyleIdx="11" presStyleCnt="12"/>
      <dgm:spPr/>
    </dgm:pt>
    <dgm:pt modelId="{43921855-F7CF-C448-8AF7-8EDD67D940B5}" type="pres">
      <dgm:prSet presAssocID="{AC3BEA81-0191-AC49-B697-572E4D77E768}" presName="txShp" presStyleLbl="node1" presStyleIdx="11" presStyleCnt="12">
        <dgm:presLayoutVars>
          <dgm:bulletEnabled val="1"/>
        </dgm:presLayoutVars>
      </dgm:prSet>
      <dgm:spPr/>
      <dgm:t>
        <a:bodyPr/>
        <a:lstStyle/>
        <a:p>
          <a:endParaRPr lang="en-GB"/>
        </a:p>
      </dgm:t>
    </dgm:pt>
  </dgm:ptLst>
  <dgm:cxnLst>
    <dgm:cxn modelId="{B49AB67D-6CAB-7F42-B3BA-C06ECB5C1D2C}" srcId="{B4C3EA23-FA48-3F46-8EC0-1ADA09E267F2}" destId="{EAC8ED90-9C75-0940-82E3-5005D84AA8BF}" srcOrd="9" destOrd="0" parTransId="{0D3BCCA1-4802-584E-AEA2-CC9904B609FE}" sibTransId="{C90C4CD9-AB18-2340-A794-955CB5D41960}"/>
    <dgm:cxn modelId="{4F8C0649-9F96-8643-B1C7-1CA3A577D7BA}" srcId="{B4C3EA23-FA48-3F46-8EC0-1ADA09E267F2}" destId="{E9645833-4CAF-9F4E-8FEB-AFEFDC81B3DC}" srcOrd="10" destOrd="0" parTransId="{ABA96E1A-270C-7F4E-9C3D-BC812B61186A}" sibTransId="{FD329155-2CEB-E245-BEB5-7593E47CCAF8}"/>
    <dgm:cxn modelId="{57AA205D-E77B-8E45-AFF9-00464BAD7189}" srcId="{B4C3EA23-FA48-3F46-8EC0-1ADA09E267F2}" destId="{36AF79C3-DE02-2F42-8A53-E7FD0CFB4651}" srcOrd="7" destOrd="0" parTransId="{907EE09C-7DA4-A040-A3C7-EA3AC1BA0BFB}" sibTransId="{3D9D5AA0-E3F6-7448-9661-E12480F8E662}"/>
    <dgm:cxn modelId="{A7786994-A634-BF4F-B898-220025776809}" srcId="{B4C3EA23-FA48-3F46-8EC0-1ADA09E267F2}" destId="{2E61CD75-0ECF-B140-9497-C5C029D002EA}" srcOrd="3" destOrd="0" parTransId="{A21614B7-7A87-124A-97DD-510B56D3834F}" sibTransId="{07632BD6-0114-E740-9E81-BB2E0E6F8556}"/>
    <dgm:cxn modelId="{9FA7A9A7-D22F-924D-A0D7-12F3CAC40BD1}" type="presOf" srcId="{DB3E2F74-0A20-5843-92DE-AFB8784B33DE}" destId="{8F7B573F-E67A-D447-8586-293AA28818CE}" srcOrd="0" destOrd="0" presId="urn:microsoft.com/office/officeart/2005/8/layout/vList3"/>
    <dgm:cxn modelId="{46185BDA-AFA3-534B-8C8F-4E6205D33A2C}" type="presOf" srcId="{B4C3EA23-FA48-3F46-8EC0-1ADA09E267F2}" destId="{26D98666-8814-CC42-8A13-337CD59FB777}" srcOrd="0" destOrd="0" presId="urn:microsoft.com/office/officeart/2005/8/layout/vList3"/>
    <dgm:cxn modelId="{A9C36EE9-2A80-004E-81E2-6F32AAD00681}" type="presOf" srcId="{6A478EA4-D8EA-B147-A42E-5779F471CE7B}" destId="{DEDFA19F-A9E8-344E-ACAA-58831A5303F7}" srcOrd="0" destOrd="0" presId="urn:microsoft.com/office/officeart/2005/8/layout/vList3"/>
    <dgm:cxn modelId="{9317FF36-7BA0-D94D-A160-C93CCD16D223}" srcId="{B4C3EA23-FA48-3F46-8EC0-1ADA09E267F2}" destId="{95B79D28-2E35-0A4C-96CD-7F56FA6DAA6E}" srcOrd="5" destOrd="0" parTransId="{E7B61BCE-9327-0A42-8BE7-FC7AA262F33B}" sibTransId="{A7A90BB8-2734-524D-8A10-E52698F1CAAE}"/>
    <dgm:cxn modelId="{5122C616-DABA-6641-910B-0B00A3D9AD5B}" type="presOf" srcId="{E3E6D120-A83A-3441-9539-273402A2A852}" destId="{ADBFC723-0909-8C41-89B0-5C49F0987455}" srcOrd="0" destOrd="0" presId="urn:microsoft.com/office/officeart/2005/8/layout/vList3"/>
    <dgm:cxn modelId="{28B5F041-0E0A-EB47-880F-D5100B87737F}" srcId="{B4C3EA23-FA48-3F46-8EC0-1ADA09E267F2}" destId="{8840483C-8E46-454F-B868-94732C6CC97C}" srcOrd="2" destOrd="0" parTransId="{5A8C5EEB-BCBA-ED41-9C40-790D1CFCFB4A}" sibTransId="{2053AD6B-4D84-0940-83C8-B17E48B1B0B4}"/>
    <dgm:cxn modelId="{E3E5721A-AFB6-3342-8EB3-13AD207964A0}" type="presOf" srcId="{8840483C-8E46-454F-B868-94732C6CC97C}" destId="{9D378D88-C888-F24F-B43F-64C2FDD4F209}" srcOrd="0" destOrd="0" presId="urn:microsoft.com/office/officeart/2005/8/layout/vList3"/>
    <dgm:cxn modelId="{A51ABFA4-8D98-8247-8B83-BC391AD8434C}" type="presOf" srcId="{2E61CD75-0ECF-B140-9497-C5C029D002EA}" destId="{5839C06F-3734-4446-A3DA-9390EB115AF7}" srcOrd="0" destOrd="0" presId="urn:microsoft.com/office/officeart/2005/8/layout/vList3"/>
    <dgm:cxn modelId="{2F4E5C57-0CE6-2742-8366-F9C0B15956F2}" type="presOf" srcId="{574CB987-9DCC-E04B-937D-B96BB54FE5B4}" destId="{12140DD4-BC69-274B-A86F-8A55F22FF05F}" srcOrd="0" destOrd="0" presId="urn:microsoft.com/office/officeart/2005/8/layout/vList3"/>
    <dgm:cxn modelId="{C3609004-F2B5-C64A-9659-602EE1117C0A}" type="presOf" srcId="{E9645833-4CAF-9F4E-8FEB-AFEFDC81B3DC}" destId="{0703B31E-9614-F64F-940E-E3255757FE8A}" srcOrd="0" destOrd="0" presId="urn:microsoft.com/office/officeart/2005/8/layout/vList3"/>
    <dgm:cxn modelId="{09CF8831-D7E7-4A4A-8B3C-A66012162B56}" type="presOf" srcId="{0C6E511F-A4F2-4E46-91C5-CE8B19A16E52}" destId="{DE27FC69-E9D6-3E4E-AC26-8FD3F87AC97D}" srcOrd="0" destOrd="0" presId="urn:microsoft.com/office/officeart/2005/8/layout/vList3"/>
    <dgm:cxn modelId="{666CC0E6-E34E-E34D-A8C9-05FC27972BC9}" srcId="{B4C3EA23-FA48-3F46-8EC0-1ADA09E267F2}" destId="{574CB987-9DCC-E04B-937D-B96BB54FE5B4}" srcOrd="4" destOrd="0" parTransId="{B30D2E31-139F-E04B-9B74-FEA000528A91}" sibTransId="{3965DAF2-0F14-694C-9698-4695C4FB072E}"/>
    <dgm:cxn modelId="{B9E7C0DC-ED88-CE46-B18A-A116BCEC5AEE}" srcId="{B4C3EA23-FA48-3F46-8EC0-1ADA09E267F2}" destId="{6A478EA4-D8EA-B147-A42E-5779F471CE7B}" srcOrd="8" destOrd="0" parTransId="{3B506C03-7D66-9446-BF64-4A7DCBF05B08}" sibTransId="{746F6DD2-E360-C641-BCB6-29B7ACAFD94C}"/>
    <dgm:cxn modelId="{B7A6105C-CFDD-9949-B392-B4BB168F6DD6}" type="presOf" srcId="{95B79D28-2E35-0A4C-96CD-7F56FA6DAA6E}" destId="{E038C38A-6738-BC48-8DB8-4B36A5D4D829}" srcOrd="0" destOrd="0" presId="urn:microsoft.com/office/officeart/2005/8/layout/vList3"/>
    <dgm:cxn modelId="{F0D1867A-1EB9-974D-AF80-40555954D5A4}" type="presOf" srcId="{36AF79C3-DE02-2F42-8A53-E7FD0CFB4651}" destId="{E1E18522-6986-1C45-889B-20DC0C6BBF31}" srcOrd="0" destOrd="0" presId="urn:microsoft.com/office/officeart/2005/8/layout/vList3"/>
    <dgm:cxn modelId="{3806F598-1224-4144-8A99-D58084794095}" srcId="{B4C3EA23-FA48-3F46-8EC0-1ADA09E267F2}" destId="{DB3E2F74-0A20-5843-92DE-AFB8784B33DE}" srcOrd="0" destOrd="0" parTransId="{E4F8CDE5-0CAD-1D45-A8E6-AFCE91725C8A}" sibTransId="{19FB6793-8E7F-D541-93C6-DEE416FA5EDF}"/>
    <dgm:cxn modelId="{1B77F53F-C640-0546-AC7A-BBECCD9579D3}" type="presOf" srcId="{AC3BEA81-0191-AC49-B697-572E4D77E768}" destId="{43921855-F7CF-C448-8AF7-8EDD67D940B5}" srcOrd="0" destOrd="0" presId="urn:microsoft.com/office/officeart/2005/8/layout/vList3"/>
    <dgm:cxn modelId="{B946F80C-D41E-014D-8ABE-3409499F1DF4}" srcId="{B4C3EA23-FA48-3F46-8EC0-1ADA09E267F2}" destId="{AC3BEA81-0191-AC49-B697-572E4D77E768}" srcOrd="11" destOrd="0" parTransId="{8091CC18-3B30-024A-B0E7-BC10015B161D}" sibTransId="{9072E0E7-24A9-7B47-9160-3C28E9F9D4EA}"/>
    <dgm:cxn modelId="{ECF7392A-2B13-1F4A-80BA-2F92E09BBCC4}" type="presOf" srcId="{EAC8ED90-9C75-0940-82E3-5005D84AA8BF}" destId="{410C67B8-BAD4-4645-B037-7D830A78B74E}" srcOrd="0" destOrd="0" presId="urn:microsoft.com/office/officeart/2005/8/layout/vList3"/>
    <dgm:cxn modelId="{E9E0B4B4-8656-3A45-A414-D02AB599F94A}" srcId="{B4C3EA23-FA48-3F46-8EC0-1ADA09E267F2}" destId="{E3E6D120-A83A-3441-9539-273402A2A852}" srcOrd="1" destOrd="0" parTransId="{339A645A-8BE1-C54B-8922-BC0716FAD27A}" sibTransId="{6504CD74-3238-E442-B901-2123D28E72EC}"/>
    <dgm:cxn modelId="{3F3F9CC9-7EDF-6342-9B3C-FC74316665E5}" srcId="{B4C3EA23-FA48-3F46-8EC0-1ADA09E267F2}" destId="{0C6E511F-A4F2-4E46-91C5-CE8B19A16E52}" srcOrd="6" destOrd="0" parTransId="{EA59AED6-4FF6-6E41-BA54-CA9FED4B14BF}" sibTransId="{4A25475F-1FFE-3C4F-8F3B-9B06E0AAA6B4}"/>
    <dgm:cxn modelId="{BA305C17-7C10-6E40-AC99-99CF0E6EE0C2}" type="presParOf" srcId="{26D98666-8814-CC42-8A13-337CD59FB777}" destId="{C5BAFEE5-C58B-1545-BEFF-804B16915342}" srcOrd="0" destOrd="0" presId="urn:microsoft.com/office/officeart/2005/8/layout/vList3"/>
    <dgm:cxn modelId="{8C6D4AB6-D6B6-7848-8C4D-E907FA14AF7F}" type="presParOf" srcId="{C5BAFEE5-C58B-1545-BEFF-804B16915342}" destId="{77FFFF9E-958B-EF46-BDBD-3E68B6C44490}" srcOrd="0" destOrd="0" presId="urn:microsoft.com/office/officeart/2005/8/layout/vList3"/>
    <dgm:cxn modelId="{7D732014-493B-8145-B9FD-2DE2B168B623}" type="presParOf" srcId="{C5BAFEE5-C58B-1545-BEFF-804B16915342}" destId="{8F7B573F-E67A-D447-8586-293AA28818CE}" srcOrd="1" destOrd="0" presId="urn:microsoft.com/office/officeart/2005/8/layout/vList3"/>
    <dgm:cxn modelId="{169C8A7A-53E0-8444-B778-4373FDCBA014}" type="presParOf" srcId="{26D98666-8814-CC42-8A13-337CD59FB777}" destId="{47DA62DA-3397-B149-A3F7-07CC7406C3CC}" srcOrd="1" destOrd="0" presId="urn:microsoft.com/office/officeart/2005/8/layout/vList3"/>
    <dgm:cxn modelId="{121D0828-C772-6641-979C-7A0041FB7390}" type="presParOf" srcId="{26D98666-8814-CC42-8A13-337CD59FB777}" destId="{BF9A71B9-DB45-E44A-8A4B-F7664439CCF1}" srcOrd="2" destOrd="0" presId="urn:microsoft.com/office/officeart/2005/8/layout/vList3"/>
    <dgm:cxn modelId="{686B3797-292C-E241-9A65-58D9AFAF8321}" type="presParOf" srcId="{BF9A71B9-DB45-E44A-8A4B-F7664439CCF1}" destId="{FA508ED5-8CCA-544B-B2D7-C13854536063}" srcOrd="0" destOrd="0" presId="urn:microsoft.com/office/officeart/2005/8/layout/vList3"/>
    <dgm:cxn modelId="{D20B4445-C9AC-CF4E-96E7-1C0AFF0A0AC7}" type="presParOf" srcId="{BF9A71B9-DB45-E44A-8A4B-F7664439CCF1}" destId="{ADBFC723-0909-8C41-89B0-5C49F0987455}" srcOrd="1" destOrd="0" presId="urn:microsoft.com/office/officeart/2005/8/layout/vList3"/>
    <dgm:cxn modelId="{CAAF0A02-FFE8-1C43-8162-96A0B9B79548}" type="presParOf" srcId="{26D98666-8814-CC42-8A13-337CD59FB777}" destId="{BDC7A298-0B00-0949-BF68-9B7A1A15C662}" srcOrd="3" destOrd="0" presId="urn:microsoft.com/office/officeart/2005/8/layout/vList3"/>
    <dgm:cxn modelId="{A657A39A-7D02-ED4B-BAA3-47F446CA0A39}" type="presParOf" srcId="{26D98666-8814-CC42-8A13-337CD59FB777}" destId="{E84F00BE-1C83-8F42-B130-B81580FBFAF9}" srcOrd="4" destOrd="0" presId="urn:microsoft.com/office/officeart/2005/8/layout/vList3"/>
    <dgm:cxn modelId="{68D3DF72-D46C-F744-80AC-FB2CEA44E98C}" type="presParOf" srcId="{E84F00BE-1C83-8F42-B130-B81580FBFAF9}" destId="{95218B0C-75FA-AC45-9816-7C6B87EA05AD}" srcOrd="0" destOrd="0" presId="urn:microsoft.com/office/officeart/2005/8/layout/vList3"/>
    <dgm:cxn modelId="{2FC6EAA0-9AA9-504F-B096-3D549CA0F911}" type="presParOf" srcId="{E84F00BE-1C83-8F42-B130-B81580FBFAF9}" destId="{9D378D88-C888-F24F-B43F-64C2FDD4F209}" srcOrd="1" destOrd="0" presId="urn:microsoft.com/office/officeart/2005/8/layout/vList3"/>
    <dgm:cxn modelId="{C5A91477-46A0-C446-B442-0B5D9095A790}" type="presParOf" srcId="{26D98666-8814-CC42-8A13-337CD59FB777}" destId="{4A4D3627-CEE0-8F48-8CF1-77CDA1699D8B}" srcOrd="5" destOrd="0" presId="urn:microsoft.com/office/officeart/2005/8/layout/vList3"/>
    <dgm:cxn modelId="{D8B7C14A-C095-1A41-9D0C-36B96CED90C0}" type="presParOf" srcId="{26D98666-8814-CC42-8A13-337CD59FB777}" destId="{03EA4C6B-83AF-8540-8249-9EBA51E8B726}" srcOrd="6" destOrd="0" presId="urn:microsoft.com/office/officeart/2005/8/layout/vList3"/>
    <dgm:cxn modelId="{7D47215D-6C39-2245-8F24-56997AF10BCC}" type="presParOf" srcId="{03EA4C6B-83AF-8540-8249-9EBA51E8B726}" destId="{57CBD028-991F-C845-920C-2781E583C5CC}" srcOrd="0" destOrd="0" presId="urn:microsoft.com/office/officeart/2005/8/layout/vList3"/>
    <dgm:cxn modelId="{335EB0D9-B44B-5C46-92D0-5216D9C6FD6A}" type="presParOf" srcId="{03EA4C6B-83AF-8540-8249-9EBA51E8B726}" destId="{5839C06F-3734-4446-A3DA-9390EB115AF7}" srcOrd="1" destOrd="0" presId="urn:microsoft.com/office/officeart/2005/8/layout/vList3"/>
    <dgm:cxn modelId="{95139635-FB95-2C4F-8534-9B9F02EAEE3B}" type="presParOf" srcId="{26D98666-8814-CC42-8A13-337CD59FB777}" destId="{2228BC8F-AC0D-4E45-8AED-7FE831759BF5}" srcOrd="7" destOrd="0" presId="urn:microsoft.com/office/officeart/2005/8/layout/vList3"/>
    <dgm:cxn modelId="{8047FB4B-3AA3-FA40-96A1-0782EC8B2861}" type="presParOf" srcId="{26D98666-8814-CC42-8A13-337CD59FB777}" destId="{9EF37AEB-3DC3-6E46-BA63-73D814DB1800}" srcOrd="8" destOrd="0" presId="urn:microsoft.com/office/officeart/2005/8/layout/vList3"/>
    <dgm:cxn modelId="{4981972E-11AE-F24D-A476-B3A5356C5BAD}" type="presParOf" srcId="{9EF37AEB-3DC3-6E46-BA63-73D814DB1800}" destId="{BCCEF9BF-3512-C947-A680-A7595538EE75}" srcOrd="0" destOrd="0" presId="urn:microsoft.com/office/officeart/2005/8/layout/vList3"/>
    <dgm:cxn modelId="{070796AD-4C66-DE40-94F8-E0068BBE9883}" type="presParOf" srcId="{9EF37AEB-3DC3-6E46-BA63-73D814DB1800}" destId="{12140DD4-BC69-274B-A86F-8A55F22FF05F}" srcOrd="1" destOrd="0" presId="urn:microsoft.com/office/officeart/2005/8/layout/vList3"/>
    <dgm:cxn modelId="{0EB9D7CE-731E-4246-865A-5BA2448F3378}" type="presParOf" srcId="{26D98666-8814-CC42-8A13-337CD59FB777}" destId="{D6146922-4AEF-A840-81A8-300A5D8902EF}" srcOrd="9" destOrd="0" presId="urn:microsoft.com/office/officeart/2005/8/layout/vList3"/>
    <dgm:cxn modelId="{9764918E-03A0-3B4E-8E12-15BE7D502E59}" type="presParOf" srcId="{26D98666-8814-CC42-8A13-337CD59FB777}" destId="{0D0FD16D-6C04-8C47-BC19-C6AF0EAAFD9A}" srcOrd="10" destOrd="0" presId="urn:microsoft.com/office/officeart/2005/8/layout/vList3"/>
    <dgm:cxn modelId="{DED127A7-1584-4C44-81BB-065A29EE2BF0}" type="presParOf" srcId="{0D0FD16D-6C04-8C47-BC19-C6AF0EAAFD9A}" destId="{724AD21A-D0F0-1243-9EBF-D9F6A6DBA10E}" srcOrd="0" destOrd="0" presId="urn:microsoft.com/office/officeart/2005/8/layout/vList3"/>
    <dgm:cxn modelId="{2427087D-24D2-4C4D-8068-2C84E28CEF20}" type="presParOf" srcId="{0D0FD16D-6C04-8C47-BC19-C6AF0EAAFD9A}" destId="{E038C38A-6738-BC48-8DB8-4B36A5D4D829}" srcOrd="1" destOrd="0" presId="urn:microsoft.com/office/officeart/2005/8/layout/vList3"/>
    <dgm:cxn modelId="{B6DBBE87-19D5-AA43-9B55-A4FD172FF8ED}" type="presParOf" srcId="{26D98666-8814-CC42-8A13-337CD59FB777}" destId="{A4CFC0FE-3823-BB40-8B74-C57E3592A6EC}" srcOrd="11" destOrd="0" presId="urn:microsoft.com/office/officeart/2005/8/layout/vList3"/>
    <dgm:cxn modelId="{5C9158FB-85D9-F240-9AEC-F77157BC9D33}" type="presParOf" srcId="{26D98666-8814-CC42-8A13-337CD59FB777}" destId="{B0E1EA62-48D9-F242-AFA3-B95DA68596AA}" srcOrd="12" destOrd="0" presId="urn:microsoft.com/office/officeart/2005/8/layout/vList3"/>
    <dgm:cxn modelId="{388C1C82-014F-7E4F-AC48-229E6247D714}" type="presParOf" srcId="{B0E1EA62-48D9-F242-AFA3-B95DA68596AA}" destId="{3B5ABE21-3E12-1E4F-B131-42EDCA6BDFA5}" srcOrd="0" destOrd="0" presId="urn:microsoft.com/office/officeart/2005/8/layout/vList3"/>
    <dgm:cxn modelId="{796015FD-4537-974E-AFAA-3CBB495B77FC}" type="presParOf" srcId="{B0E1EA62-48D9-F242-AFA3-B95DA68596AA}" destId="{DE27FC69-E9D6-3E4E-AC26-8FD3F87AC97D}" srcOrd="1" destOrd="0" presId="urn:microsoft.com/office/officeart/2005/8/layout/vList3"/>
    <dgm:cxn modelId="{5265089C-0DFD-D74C-ACFF-6A63C9D9FA5A}" type="presParOf" srcId="{26D98666-8814-CC42-8A13-337CD59FB777}" destId="{761329B6-B1A6-DA48-BE33-20F5B0A7C48A}" srcOrd="13" destOrd="0" presId="urn:microsoft.com/office/officeart/2005/8/layout/vList3"/>
    <dgm:cxn modelId="{556DD3EE-D451-4F45-9FD3-AA17978422F3}" type="presParOf" srcId="{26D98666-8814-CC42-8A13-337CD59FB777}" destId="{0888D351-DA11-374A-BBD4-530768CE1ACE}" srcOrd="14" destOrd="0" presId="urn:microsoft.com/office/officeart/2005/8/layout/vList3"/>
    <dgm:cxn modelId="{EA12887B-ADF6-6842-B267-BCB53122F1F3}" type="presParOf" srcId="{0888D351-DA11-374A-BBD4-530768CE1ACE}" destId="{328B405D-4CD6-DE41-A55F-9178D8150159}" srcOrd="0" destOrd="0" presId="urn:microsoft.com/office/officeart/2005/8/layout/vList3"/>
    <dgm:cxn modelId="{E8F89459-8BBC-6F4E-B40A-3C97D9DA43FC}" type="presParOf" srcId="{0888D351-DA11-374A-BBD4-530768CE1ACE}" destId="{E1E18522-6986-1C45-889B-20DC0C6BBF31}" srcOrd="1" destOrd="0" presId="urn:microsoft.com/office/officeart/2005/8/layout/vList3"/>
    <dgm:cxn modelId="{BC7E9757-BB12-264F-BE11-EDC7955448A2}" type="presParOf" srcId="{26D98666-8814-CC42-8A13-337CD59FB777}" destId="{B8F125AA-2DAB-434F-B5F5-A84337D0D45E}" srcOrd="15" destOrd="0" presId="urn:microsoft.com/office/officeart/2005/8/layout/vList3"/>
    <dgm:cxn modelId="{19DD715D-924F-A14B-93A6-CA786BB6D5AE}" type="presParOf" srcId="{26D98666-8814-CC42-8A13-337CD59FB777}" destId="{F29C1970-8960-B54F-A9C2-3E8F2130DFE9}" srcOrd="16" destOrd="0" presId="urn:microsoft.com/office/officeart/2005/8/layout/vList3"/>
    <dgm:cxn modelId="{22316A6C-07B0-D444-9791-8DFB5669AD1B}" type="presParOf" srcId="{F29C1970-8960-B54F-A9C2-3E8F2130DFE9}" destId="{57AE7883-66E0-7948-BF02-5275CEA0AF85}" srcOrd="0" destOrd="0" presId="urn:microsoft.com/office/officeart/2005/8/layout/vList3"/>
    <dgm:cxn modelId="{783E7C87-C5DE-224B-8EDC-1143D89E3345}" type="presParOf" srcId="{F29C1970-8960-B54F-A9C2-3E8F2130DFE9}" destId="{DEDFA19F-A9E8-344E-ACAA-58831A5303F7}" srcOrd="1" destOrd="0" presId="urn:microsoft.com/office/officeart/2005/8/layout/vList3"/>
    <dgm:cxn modelId="{483DACE9-A914-C549-9F1D-EB567F4482CC}" type="presParOf" srcId="{26D98666-8814-CC42-8A13-337CD59FB777}" destId="{CCF5B850-4309-4D45-BD77-85517FC86615}" srcOrd="17" destOrd="0" presId="urn:microsoft.com/office/officeart/2005/8/layout/vList3"/>
    <dgm:cxn modelId="{EF78AA48-B229-1A40-92E5-2D39CB1E5D42}" type="presParOf" srcId="{26D98666-8814-CC42-8A13-337CD59FB777}" destId="{91A342A0-7AAC-1945-A986-C6697B0BE484}" srcOrd="18" destOrd="0" presId="urn:microsoft.com/office/officeart/2005/8/layout/vList3"/>
    <dgm:cxn modelId="{AB1DDA65-A9CC-0F44-9B15-190DB9778D43}" type="presParOf" srcId="{91A342A0-7AAC-1945-A986-C6697B0BE484}" destId="{9A2AD465-B700-5445-A514-415FA00D0FF3}" srcOrd="0" destOrd="0" presId="urn:microsoft.com/office/officeart/2005/8/layout/vList3"/>
    <dgm:cxn modelId="{836F5164-F9C7-9C49-82F6-33F581E5E901}" type="presParOf" srcId="{91A342A0-7AAC-1945-A986-C6697B0BE484}" destId="{410C67B8-BAD4-4645-B037-7D830A78B74E}" srcOrd="1" destOrd="0" presId="urn:microsoft.com/office/officeart/2005/8/layout/vList3"/>
    <dgm:cxn modelId="{65794A1A-740B-714A-858D-743988C4C94E}" type="presParOf" srcId="{26D98666-8814-CC42-8A13-337CD59FB777}" destId="{C9BE12A2-4FF2-1040-9DC3-8AA4561F8B73}" srcOrd="19" destOrd="0" presId="urn:microsoft.com/office/officeart/2005/8/layout/vList3"/>
    <dgm:cxn modelId="{DB99F87D-2AE5-F346-A10B-4CBD0E7B7053}" type="presParOf" srcId="{26D98666-8814-CC42-8A13-337CD59FB777}" destId="{DEE4BD02-CEFC-9240-A9DF-AF7F08A4A152}" srcOrd="20" destOrd="0" presId="urn:microsoft.com/office/officeart/2005/8/layout/vList3"/>
    <dgm:cxn modelId="{3B4F8F69-F0DF-1C49-A97C-8B544BE86847}" type="presParOf" srcId="{DEE4BD02-CEFC-9240-A9DF-AF7F08A4A152}" destId="{91D6820A-F302-F84C-8D34-AB15A3E9DFC6}" srcOrd="0" destOrd="0" presId="urn:microsoft.com/office/officeart/2005/8/layout/vList3"/>
    <dgm:cxn modelId="{8C70694B-6BA7-D64D-A3FD-6A62B53E3F79}" type="presParOf" srcId="{DEE4BD02-CEFC-9240-A9DF-AF7F08A4A152}" destId="{0703B31E-9614-F64F-940E-E3255757FE8A}" srcOrd="1" destOrd="0" presId="urn:microsoft.com/office/officeart/2005/8/layout/vList3"/>
    <dgm:cxn modelId="{CAD45FFA-CBE5-B04F-B1A1-97265198A11D}" type="presParOf" srcId="{26D98666-8814-CC42-8A13-337CD59FB777}" destId="{D6BC144A-52DD-AE40-B23B-7BB1ACFA4848}" srcOrd="21" destOrd="0" presId="urn:microsoft.com/office/officeart/2005/8/layout/vList3"/>
    <dgm:cxn modelId="{EAC25E8D-C6B3-6E42-9EA2-AD2A0F64C2BE}" type="presParOf" srcId="{26D98666-8814-CC42-8A13-337CD59FB777}" destId="{7D8EDD50-6BC6-7844-8278-E220C3C5E603}" srcOrd="22" destOrd="0" presId="urn:microsoft.com/office/officeart/2005/8/layout/vList3"/>
    <dgm:cxn modelId="{DA3D6078-7025-0D43-96D8-FAAB57284D7A}" type="presParOf" srcId="{7D8EDD50-6BC6-7844-8278-E220C3C5E603}" destId="{09241807-187A-7842-BCEA-079A3396DD4B}" srcOrd="0" destOrd="0" presId="urn:microsoft.com/office/officeart/2005/8/layout/vList3"/>
    <dgm:cxn modelId="{D130B462-C6AF-C347-A424-1EEBDA90DADD}" type="presParOf" srcId="{7D8EDD50-6BC6-7844-8278-E220C3C5E603}" destId="{43921855-F7CF-C448-8AF7-8EDD67D940B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B573F-E67A-D447-8586-293AA28818CE}">
      <dsp:nvSpPr>
        <dsp:cNvPr id="0" name=""/>
        <dsp:cNvSpPr/>
      </dsp:nvSpPr>
      <dsp:spPr>
        <a:xfrm rot="10800000">
          <a:off x="1719235" y="1889"/>
          <a:ext cx="6512403" cy="315573"/>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Prevention</a:t>
          </a:r>
          <a:r>
            <a:rPr lang="en-GB" sz="1800" kern="1200" dirty="0" smtClean="0"/>
            <a:t>	KC 3, 4.4</a:t>
          </a:r>
          <a:endParaRPr lang="en-GB" sz="2800" kern="1200" dirty="0"/>
        </a:p>
      </dsp:txBody>
      <dsp:txXfrm rot="10800000">
        <a:off x="1798128" y="1889"/>
        <a:ext cx="6433510" cy="315573"/>
      </dsp:txXfrm>
    </dsp:sp>
    <dsp:sp modelId="{77FFFF9E-958B-EF46-BDBD-3E68B6C44490}">
      <dsp:nvSpPr>
        <dsp:cNvPr id="0" name=""/>
        <dsp:cNvSpPr/>
      </dsp:nvSpPr>
      <dsp:spPr>
        <a:xfrm>
          <a:off x="1561448" y="1889"/>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ADBFC723-0909-8C41-89B0-5C49F0987455}">
      <dsp:nvSpPr>
        <dsp:cNvPr id="0" name=""/>
        <dsp:cNvSpPr/>
      </dsp:nvSpPr>
      <dsp:spPr>
        <a:xfrm rot="10800000">
          <a:off x="1719235" y="411664"/>
          <a:ext cx="6512403" cy="315573"/>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National awareness</a:t>
          </a:r>
          <a:r>
            <a:rPr lang="en-GB" sz="1800" kern="1200" dirty="0" smtClean="0"/>
            <a:t>	KC 2, 3</a:t>
          </a:r>
          <a:endParaRPr lang="en-GB" sz="2800" kern="1200" dirty="0"/>
        </a:p>
      </dsp:txBody>
      <dsp:txXfrm rot="10800000">
        <a:off x="1798128" y="411664"/>
        <a:ext cx="6433510" cy="315573"/>
      </dsp:txXfrm>
    </dsp:sp>
    <dsp:sp modelId="{FA508ED5-8CCA-544B-B2D7-C13854536063}">
      <dsp:nvSpPr>
        <dsp:cNvPr id="0" name=""/>
        <dsp:cNvSpPr/>
      </dsp:nvSpPr>
      <dsp:spPr>
        <a:xfrm>
          <a:off x="1561448" y="411664"/>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9D378D88-C888-F24F-B43F-64C2FDD4F209}">
      <dsp:nvSpPr>
        <dsp:cNvPr id="0" name=""/>
        <dsp:cNvSpPr/>
      </dsp:nvSpPr>
      <dsp:spPr>
        <a:xfrm rot="10800000">
          <a:off x="1719235" y="821439"/>
          <a:ext cx="6512403" cy="315573"/>
        </a:xfrm>
        <a:prstGeom prst="homePlate">
          <a:avLst/>
        </a:prstGeom>
        <a:solidFill>
          <a:schemeClr val="accent1"/>
        </a:solidFill>
        <a:ln w="25400" cap="flat" cmpd="sng" algn="ctr">
          <a:solidFill>
            <a:schemeClr val="lt1">
              <a:alpha val="80000"/>
            </a:schemeClr>
          </a:solidFill>
          <a:prstDash val="solid"/>
        </a:ln>
        <a:effectLst/>
      </dsp:spPr>
      <dsp:style>
        <a:lnRef idx="3">
          <a:schemeClr val="lt1"/>
        </a:lnRef>
        <a:fillRef idx="1">
          <a:schemeClr val="accent1"/>
        </a:fillRef>
        <a:effectRef idx="1">
          <a:schemeClr val="accent1"/>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Data collection	</a:t>
          </a:r>
          <a:r>
            <a:rPr lang="en-GB" sz="1800" b="0" kern="1200" dirty="0" smtClean="0"/>
            <a:t>KC</a:t>
          </a:r>
          <a:r>
            <a:rPr lang="en-GB" sz="1800" b="1" kern="1200" dirty="0" smtClean="0"/>
            <a:t> </a:t>
          </a:r>
          <a:r>
            <a:rPr lang="en-GB" sz="1800" kern="1200" dirty="0" smtClean="0"/>
            <a:t>13</a:t>
          </a:r>
          <a:endParaRPr lang="en-GB" sz="2800" kern="1200" dirty="0"/>
        </a:p>
      </dsp:txBody>
      <dsp:txXfrm rot="10800000">
        <a:off x="1798128" y="821439"/>
        <a:ext cx="6433510" cy="315573"/>
      </dsp:txXfrm>
    </dsp:sp>
    <dsp:sp modelId="{95218B0C-75FA-AC45-9816-7C6B87EA05AD}">
      <dsp:nvSpPr>
        <dsp:cNvPr id="0" name=""/>
        <dsp:cNvSpPr/>
      </dsp:nvSpPr>
      <dsp:spPr>
        <a:xfrm>
          <a:off x="1561448" y="821439"/>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5839C06F-3734-4446-A3DA-9390EB115AF7}">
      <dsp:nvSpPr>
        <dsp:cNvPr id="0" name=""/>
        <dsp:cNvSpPr/>
      </dsp:nvSpPr>
      <dsp:spPr>
        <a:xfrm rot="10800000">
          <a:off x="1719235" y="1231213"/>
          <a:ext cx="6512403" cy="315573"/>
        </a:xfrm>
        <a:prstGeom prst="homePlate">
          <a:avLst/>
        </a:prstGeom>
        <a:solidFill>
          <a:schemeClr val="accent6"/>
        </a:solidFill>
        <a:ln w="25400" cap="flat" cmpd="sng" algn="ctr">
          <a:solidFill>
            <a:schemeClr val="lt1">
              <a:alpha val="80000"/>
            </a:schemeClr>
          </a:solidFill>
          <a:prstDash val="solid"/>
        </a:ln>
        <a:effectLst/>
      </dsp:spPr>
      <dsp:style>
        <a:lnRef idx="3">
          <a:schemeClr val="lt1"/>
        </a:lnRef>
        <a:fillRef idx="1">
          <a:schemeClr val="accent6"/>
        </a:fillRef>
        <a:effectRef idx="1">
          <a:schemeClr val="accent6"/>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Training on IDPs’ rights  </a:t>
          </a:r>
          <a:r>
            <a:rPr lang="en-GB" sz="1800" kern="1200" dirty="0" smtClean="0"/>
            <a:t>KC 2, 3</a:t>
          </a:r>
          <a:endParaRPr lang="en-GB" sz="2800" kern="1200" dirty="0"/>
        </a:p>
      </dsp:txBody>
      <dsp:txXfrm rot="10800000">
        <a:off x="1798128" y="1231213"/>
        <a:ext cx="6433510" cy="315573"/>
      </dsp:txXfrm>
    </dsp:sp>
    <dsp:sp modelId="{57CBD028-991F-C845-920C-2781E583C5CC}">
      <dsp:nvSpPr>
        <dsp:cNvPr id="0" name=""/>
        <dsp:cNvSpPr/>
      </dsp:nvSpPr>
      <dsp:spPr>
        <a:xfrm>
          <a:off x="1561448" y="1231213"/>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12140DD4-BC69-274B-A86F-8A55F22FF05F}">
      <dsp:nvSpPr>
        <dsp:cNvPr id="0" name=""/>
        <dsp:cNvSpPr/>
      </dsp:nvSpPr>
      <dsp:spPr>
        <a:xfrm rot="10800000">
          <a:off x="1719235" y="1640988"/>
          <a:ext cx="6512403" cy="315573"/>
        </a:xfrm>
        <a:prstGeom prst="homePlate">
          <a:avLst/>
        </a:prstGeom>
        <a:solidFill>
          <a:schemeClr val="dk1"/>
        </a:solidFill>
        <a:ln w="25400" cap="flat" cmpd="sng" algn="ctr">
          <a:solidFill>
            <a:schemeClr val="lt1">
              <a:alpha val="80000"/>
            </a:schemeClr>
          </a:solidFill>
          <a:prstDash val="solid"/>
        </a:ln>
        <a:effectLst/>
      </dsp:spPr>
      <dsp:style>
        <a:lnRef idx="3">
          <a:schemeClr val="lt1"/>
        </a:lnRef>
        <a:fillRef idx="1">
          <a:schemeClr val="dk1"/>
        </a:fillRef>
        <a:effectRef idx="1">
          <a:schemeClr val="dk1"/>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Legal framework</a:t>
          </a:r>
          <a:r>
            <a:rPr lang="en-GB" sz="1800" kern="1200" dirty="0" smtClean="0"/>
            <a:t>	KC 3.2</a:t>
          </a:r>
          <a:endParaRPr lang="en-GB" sz="2800" kern="1200" dirty="0"/>
        </a:p>
      </dsp:txBody>
      <dsp:txXfrm rot="10800000">
        <a:off x="1798128" y="1640988"/>
        <a:ext cx="6433510" cy="315573"/>
      </dsp:txXfrm>
    </dsp:sp>
    <dsp:sp modelId="{BCCEF9BF-3512-C947-A680-A7595538EE75}">
      <dsp:nvSpPr>
        <dsp:cNvPr id="0" name=""/>
        <dsp:cNvSpPr/>
      </dsp:nvSpPr>
      <dsp:spPr>
        <a:xfrm>
          <a:off x="1561448" y="1640988"/>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038C38A-6738-BC48-8DB8-4B36A5D4D829}">
      <dsp:nvSpPr>
        <dsp:cNvPr id="0" name=""/>
        <dsp:cNvSpPr/>
      </dsp:nvSpPr>
      <dsp:spPr>
        <a:xfrm rot="10800000">
          <a:off x="1719235" y="2050763"/>
          <a:ext cx="6512403" cy="315573"/>
        </a:xfrm>
        <a:prstGeom prst="homePlat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National policy</a:t>
          </a:r>
          <a:r>
            <a:rPr lang="en-GB" sz="1800" kern="1200" dirty="0" smtClean="0"/>
            <a:t>	KC 3.2</a:t>
          </a:r>
          <a:endParaRPr lang="en-GB" sz="2800" kern="1200" dirty="0"/>
        </a:p>
      </dsp:txBody>
      <dsp:txXfrm rot="10800000">
        <a:off x="1798128" y="2050763"/>
        <a:ext cx="6433510" cy="315573"/>
      </dsp:txXfrm>
    </dsp:sp>
    <dsp:sp modelId="{724AD21A-D0F0-1243-9EBF-D9F6A6DBA10E}">
      <dsp:nvSpPr>
        <dsp:cNvPr id="0" name=""/>
        <dsp:cNvSpPr/>
      </dsp:nvSpPr>
      <dsp:spPr>
        <a:xfrm>
          <a:off x="1561448" y="2050763"/>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27FC69-E9D6-3E4E-AC26-8FD3F87AC97D}">
      <dsp:nvSpPr>
        <dsp:cNvPr id="0" name=""/>
        <dsp:cNvSpPr/>
      </dsp:nvSpPr>
      <dsp:spPr>
        <a:xfrm rot="10800000">
          <a:off x="1719235" y="2460538"/>
          <a:ext cx="6512403" cy="315573"/>
        </a:xfrm>
        <a:prstGeom prst="homePlat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Institutional focal point on IDPs</a:t>
          </a:r>
          <a:r>
            <a:rPr lang="en-GB" sz="1800" kern="1200" dirty="0" smtClean="0"/>
            <a:t> KC 3.2</a:t>
          </a:r>
          <a:endParaRPr lang="en-GB" sz="2800" kern="1200" dirty="0"/>
        </a:p>
      </dsp:txBody>
      <dsp:txXfrm rot="10800000">
        <a:off x="1798128" y="2460538"/>
        <a:ext cx="6433510" cy="315573"/>
      </dsp:txXfrm>
    </dsp:sp>
    <dsp:sp modelId="{3B5ABE21-3E12-1E4F-B131-42EDCA6BDFA5}">
      <dsp:nvSpPr>
        <dsp:cNvPr id="0" name=""/>
        <dsp:cNvSpPr/>
      </dsp:nvSpPr>
      <dsp:spPr>
        <a:xfrm>
          <a:off x="1561448" y="2460538"/>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1E18522-6986-1C45-889B-20DC0C6BBF31}">
      <dsp:nvSpPr>
        <dsp:cNvPr id="0" name=""/>
        <dsp:cNvSpPr/>
      </dsp:nvSpPr>
      <dsp:spPr>
        <a:xfrm rot="10800000">
          <a:off x="1719235" y="2870312"/>
          <a:ext cx="6512403" cy="315573"/>
        </a:xfrm>
        <a:prstGeom prst="homePlate">
          <a:avLst/>
        </a:prstGeom>
        <a:solidFill>
          <a:schemeClr val="accent1">
            <a:hueOff val="0"/>
            <a:satOff val="0"/>
            <a:lumOff val="0"/>
            <a:alphaOff val="0"/>
          </a:schemeClr>
        </a:solidFill>
        <a:ln>
          <a:noFill/>
        </a:ln>
        <a:effectLst/>
        <a:scene3d>
          <a:camera prst="obliqueTopRight"/>
          <a:lightRig rig="threePt" dir="tl"/>
        </a:scene3d>
        <a:sp3d>
          <a:bevelT w="25400" h="25400"/>
        </a:sp3d>
      </dsp:spPr>
      <dsp:style>
        <a:lnRef idx="0">
          <a:scrgbClr r="0" g="0" b="0"/>
        </a:lnRef>
        <a:fillRef idx="3">
          <a:scrgbClr r="0" g="0" b="0"/>
        </a:fillRef>
        <a:effectRef idx="2">
          <a:scrgbClr r="0" g="0" b="0"/>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IDPs’ participation</a:t>
          </a:r>
          <a:r>
            <a:rPr lang="en-GB" sz="1800" kern="1200" dirty="0" smtClean="0"/>
            <a:t>	KC 9.2, 11.2</a:t>
          </a:r>
          <a:endParaRPr lang="en-GB" sz="2800" kern="1200" dirty="0"/>
        </a:p>
      </dsp:txBody>
      <dsp:txXfrm rot="10800000">
        <a:off x="1798128" y="2870312"/>
        <a:ext cx="6433510" cy="315573"/>
      </dsp:txXfrm>
    </dsp:sp>
    <dsp:sp modelId="{328B405D-4CD6-DE41-A55F-9178D8150159}">
      <dsp:nvSpPr>
        <dsp:cNvPr id="0" name=""/>
        <dsp:cNvSpPr/>
      </dsp:nvSpPr>
      <dsp:spPr>
        <a:xfrm>
          <a:off x="1561448" y="2870312"/>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DFA19F-A9E8-344E-ACAA-58831A5303F7}">
      <dsp:nvSpPr>
        <dsp:cNvPr id="0" name=""/>
        <dsp:cNvSpPr/>
      </dsp:nvSpPr>
      <dsp:spPr>
        <a:xfrm rot="10800000">
          <a:off x="1719235" y="3280087"/>
          <a:ext cx="6512403" cy="315573"/>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Durable solutions</a:t>
          </a:r>
          <a:r>
            <a:rPr lang="en-GB" sz="1800" kern="1200" dirty="0" smtClean="0"/>
            <a:t>	KC 11, 12</a:t>
          </a:r>
          <a:endParaRPr lang="en-GB" sz="1800" kern="1200" dirty="0"/>
        </a:p>
      </dsp:txBody>
      <dsp:txXfrm rot="10800000">
        <a:off x="1798128" y="3280087"/>
        <a:ext cx="6433510" cy="315573"/>
      </dsp:txXfrm>
    </dsp:sp>
    <dsp:sp modelId="{57AE7883-66E0-7948-BF02-5275CEA0AF85}">
      <dsp:nvSpPr>
        <dsp:cNvPr id="0" name=""/>
        <dsp:cNvSpPr/>
      </dsp:nvSpPr>
      <dsp:spPr>
        <a:xfrm>
          <a:off x="1561448" y="3280087"/>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10C67B8-BAD4-4645-B037-7D830A78B74E}">
      <dsp:nvSpPr>
        <dsp:cNvPr id="0" name=""/>
        <dsp:cNvSpPr/>
      </dsp:nvSpPr>
      <dsp:spPr>
        <a:xfrm rot="10800000">
          <a:off x="1719235" y="3689862"/>
          <a:ext cx="6512403" cy="315573"/>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Resources</a:t>
          </a:r>
          <a:r>
            <a:rPr lang="en-GB" sz="1800" kern="1200" dirty="0" smtClean="0"/>
            <a:t>	KC 3.2</a:t>
          </a:r>
          <a:endParaRPr lang="en-GB" sz="1800" kern="1200" dirty="0"/>
        </a:p>
      </dsp:txBody>
      <dsp:txXfrm rot="10800000">
        <a:off x="1798128" y="3689862"/>
        <a:ext cx="6433510" cy="315573"/>
      </dsp:txXfrm>
    </dsp:sp>
    <dsp:sp modelId="{9A2AD465-B700-5445-A514-415FA00D0FF3}">
      <dsp:nvSpPr>
        <dsp:cNvPr id="0" name=""/>
        <dsp:cNvSpPr/>
      </dsp:nvSpPr>
      <dsp:spPr>
        <a:xfrm>
          <a:off x="1561448" y="3689862"/>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0703B31E-9614-F64F-940E-E3255757FE8A}">
      <dsp:nvSpPr>
        <dsp:cNvPr id="0" name=""/>
        <dsp:cNvSpPr/>
      </dsp:nvSpPr>
      <dsp:spPr>
        <a:xfrm rot="10800000">
          <a:off x="1719235" y="4099637"/>
          <a:ext cx="6512403" cy="315573"/>
        </a:xfrm>
        <a:prstGeom prst="homePlate">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39159" tIns="49530" rIns="92456" bIns="49530" numCol="1" spcCol="1270" anchor="ctr" anchorCtr="0">
          <a:noAutofit/>
        </a:bodyPr>
        <a:lstStyle/>
        <a:p>
          <a:pPr lvl="0" algn="ctr" defTabSz="577850">
            <a:lnSpc>
              <a:spcPct val="90000"/>
            </a:lnSpc>
            <a:spcBef>
              <a:spcPct val="0"/>
            </a:spcBef>
            <a:spcAft>
              <a:spcPct val="35000"/>
            </a:spcAft>
          </a:pPr>
          <a:r>
            <a:rPr lang="en-GB" sz="1300" b="1" kern="1200" dirty="0" smtClean="0"/>
            <a:t>Cooperation w/ intergovernmental organisations</a:t>
          </a:r>
          <a:br>
            <a:rPr lang="en-GB" sz="1300" b="1" kern="1200" dirty="0" smtClean="0"/>
          </a:br>
          <a:r>
            <a:rPr lang="en-GB" sz="1300" b="1" kern="1200" dirty="0" smtClean="0"/>
            <a:t>/regional organisations	</a:t>
          </a:r>
          <a:r>
            <a:rPr lang="en-GB" sz="1300" b="0" kern="1200" dirty="0" smtClean="0"/>
            <a:t>KC 3.1.j, 5.7, 9.3</a:t>
          </a:r>
          <a:endParaRPr lang="en-GB" sz="1300" b="0" kern="1200" dirty="0"/>
        </a:p>
      </dsp:txBody>
      <dsp:txXfrm rot="10800000">
        <a:off x="1798128" y="4099637"/>
        <a:ext cx="6433510" cy="315573"/>
      </dsp:txXfrm>
    </dsp:sp>
    <dsp:sp modelId="{91D6820A-F302-F84C-8D34-AB15A3E9DFC6}">
      <dsp:nvSpPr>
        <dsp:cNvPr id="0" name=""/>
        <dsp:cNvSpPr/>
      </dsp:nvSpPr>
      <dsp:spPr>
        <a:xfrm>
          <a:off x="1561448" y="4099637"/>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3921855-F7CF-C448-8AF7-8EDD67D940B5}">
      <dsp:nvSpPr>
        <dsp:cNvPr id="0" name=""/>
        <dsp:cNvSpPr/>
      </dsp:nvSpPr>
      <dsp:spPr>
        <a:xfrm rot="10800000">
          <a:off x="1719235" y="4509411"/>
          <a:ext cx="6512403" cy="315573"/>
        </a:xfrm>
        <a:prstGeom prst="homePlate">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39159" tIns="68580" rIns="128016" bIns="68580" numCol="1" spcCol="1270" anchor="ctr" anchorCtr="0">
          <a:noAutofit/>
        </a:bodyPr>
        <a:lstStyle/>
        <a:p>
          <a:pPr lvl="0" algn="ctr" defTabSz="800100">
            <a:lnSpc>
              <a:spcPct val="90000"/>
            </a:lnSpc>
            <a:spcBef>
              <a:spcPct val="0"/>
            </a:spcBef>
            <a:spcAft>
              <a:spcPct val="35000"/>
            </a:spcAft>
          </a:pPr>
          <a:r>
            <a:rPr lang="en-GB" sz="1800" b="1" kern="1200" dirty="0" smtClean="0"/>
            <a:t>National human rights institutions</a:t>
          </a:r>
          <a:r>
            <a:rPr lang="en-GB" sz="1800" kern="1200" dirty="0" smtClean="0"/>
            <a:t>	ACHPR</a:t>
          </a:r>
          <a:endParaRPr lang="en-GB" sz="1800" kern="1200" dirty="0"/>
        </a:p>
      </dsp:txBody>
      <dsp:txXfrm rot="10800000">
        <a:off x="1798128" y="4509411"/>
        <a:ext cx="6433510" cy="315573"/>
      </dsp:txXfrm>
    </dsp:sp>
    <dsp:sp modelId="{09241807-187A-7842-BCEA-079A3396DD4B}">
      <dsp:nvSpPr>
        <dsp:cNvPr id="0" name=""/>
        <dsp:cNvSpPr/>
      </dsp:nvSpPr>
      <dsp:spPr>
        <a:xfrm>
          <a:off x="1561448" y="4509411"/>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BB9F5DC-5B4C-1C48-8BA0-02E06C8DF812}" type="slidenum">
              <a:rPr lang="en-GB"/>
              <a:pPr>
                <a:defRPr/>
              </a:pPr>
              <a:t>‹#›</a:t>
            </a:fld>
            <a:endParaRPr lang="en-GB"/>
          </a:p>
        </p:txBody>
      </p:sp>
    </p:spTree>
    <p:extLst>
      <p:ext uri="{BB962C8B-B14F-4D97-AF65-F5344CB8AC3E}">
        <p14:creationId xmlns:p14="http://schemas.microsoft.com/office/powerpoint/2010/main" val="7213089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F0ED87B-6E56-124C-8698-F3234CB82D36}" type="slidenum">
              <a:rPr lang="it-IT"/>
              <a:pPr>
                <a:defRPr/>
              </a:pPr>
              <a:t>‹#›</a:t>
            </a:fld>
            <a:endParaRPr lang="it-IT"/>
          </a:p>
        </p:txBody>
      </p:sp>
    </p:spTree>
    <p:extLst>
      <p:ext uri="{BB962C8B-B14F-4D97-AF65-F5344CB8AC3E}">
        <p14:creationId xmlns:p14="http://schemas.microsoft.com/office/powerpoint/2010/main" val="36186498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image" Target="../media/image5.jpeg"/></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noProof="0" dirty="0" smtClean="0">
                <a:effectLst/>
                <a:latin typeface="Calibri" panose="020F0502020204030204" pitchFamily="34" charset="0"/>
                <a:ea typeface="Calibri" panose="020F0502020204030204" pitchFamily="34" charset="0"/>
                <a:cs typeface="Calibri" panose="020F0502020204030204" pitchFamily="34" charset="0"/>
              </a:rPr>
              <a:t>Because IDPs live within the borders of their own countries and are under their</a:t>
            </a:r>
            <a:r>
              <a:rPr lang="en-GB" sz="1200" baseline="0" noProof="0" dirty="0" smtClean="0">
                <a:effectLst/>
                <a:latin typeface="Calibri" panose="020F0502020204030204" pitchFamily="34" charset="0"/>
                <a:ea typeface="Calibri" panose="020F0502020204030204" pitchFamily="34" charset="0"/>
                <a:cs typeface="Calibri" panose="020F0502020204030204" pitchFamily="34" charset="0"/>
              </a:rPr>
              <a:t> government’s</a:t>
            </a:r>
            <a:r>
              <a:rPr lang="en-GB" sz="1200" noProof="0" dirty="0" smtClean="0">
                <a:effectLst/>
                <a:latin typeface="Calibri" panose="020F0502020204030204" pitchFamily="34" charset="0"/>
                <a:ea typeface="Calibri" panose="020F0502020204030204" pitchFamily="34" charset="0"/>
                <a:cs typeface="Calibri" panose="020F0502020204030204" pitchFamily="34" charset="0"/>
              </a:rPr>
              <a:t> jurisdiction, the primary responsibility for meeting their protection and assistance needs rests with their national authorities. This</a:t>
            </a:r>
            <a:r>
              <a:rPr lang="en-GB" sz="1200" baseline="0" noProof="0" dirty="0" smtClean="0">
                <a:effectLst/>
                <a:latin typeface="Calibri" panose="020F0502020204030204" pitchFamily="34" charset="0"/>
                <a:ea typeface="Calibri" panose="020F0502020204030204" pitchFamily="34" charset="0"/>
                <a:cs typeface="Calibri" panose="020F0502020204030204" pitchFamily="34" charset="0"/>
              </a:rPr>
              <a:t> </a:t>
            </a:r>
            <a:r>
              <a:rPr lang="en-GB" sz="1200" noProof="0" dirty="0" smtClean="0">
                <a:effectLst/>
                <a:latin typeface="Calibri" panose="020F0502020204030204" pitchFamily="34" charset="0"/>
                <a:ea typeface="Calibri" panose="020F0502020204030204" pitchFamily="34" charset="0"/>
                <a:cs typeface="Calibri" panose="020F0502020204030204" pitchFamily="34" charset="0"/>
              </a:rPr>
              <a:t>session emphasises the role of national authorities in the prevention of</a:t>
            </a:r>
            <a:r>
              <a:rPr lang="en-GB" sz="1200" baseline="0" noProof="0" dirty="0" smtClean="0">
                <a:effectLst/>
                <a:latin typeface="Calibri" panose="020F0502020204030204" pitchFamily="34" charset="0"/>
                <a:ea typeface="Calibri" panose="020F0502020204030204" pitchFamily="34" charset="0"/>
                <a:cs typeface="Calibri" panose="020F0502020204030204" pitchFamily="34" charset="0"/>
              </a:rPr>
              <a:t> displacement </a:t>
            </a:r>
            <a:r>
              <a:rPr lang="en-GB" sz="1200" noProof="0" dirty="0" smtClean="0">
                <a:effectLst/>
                <a:latin typeface="Calibri" panose="020F0502020204030204" pitchFamily="34" charset="0"/>
                <a:ea typeface="Calibri" panose="020F0502020204030204" pitchFamily="34" charset="0"/>
                <a:cs typeface="Calibri" panose="020F0502020204030204" pitchFamily="34" charset="0"/>
              </a:rPr>
              <a:t>and responses to it</a:t>
            </a:r>
            <a:r>
              <a:rPr lang="en-GB" sz="1200" baseline="0" noProof="0" dirty="0" smtClean="0">
                <a:effectLst/>
                <a:latin typeface="Calibri" panose="020F0502020204030204" pitchFamily="34" charset="0"/>
                <a:ea typeface="Calibri" panose="020F0502020204030204" pitchFamily="34" charset="0"/>
                <a:cs typeface="Calibri" panose="020F0502020204030204" pitchFamily="34" charset="0"/>
              </a:rPr>
              <a:t> </a:t>
            </a:r>
            <a:r>
              <a:rPr lang="en-GB" sz="1200" noProof="0" dirty="0" smtClean="0">
                <a:effectLst/>
                <a:latin typeface="Calibri" panose="020F0502020204030204" pitchFamily="34" charset="0"/>
                <a:ea typeface="Calibri" panose="020F0502020204030204" pitchFamily="34" charset="0"/>
                <a:cs typeface="Calibri" panose="020F0502020204030204" pitchFamily="34" charset="0"/>
              </a:rPr>
              <a:t>as part of their sovereignty.</a:t>
            </a:r>
            <a:endParaRPr lang="en-GB" noProof="0" dirty="0" smtClean="0"/>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Ro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fr-FR" noProof="0" dirty="0" smtClean="0"/>
              <a:t>Focus on preventing human rights violations,</a:t>
            </a:r>
            <a:r>
              <a:rPr lang="en-GB" altLang="fr-FR" baseline="0" noProof="0" dirty="0" smtClean="0"/>
              <a:t> and</a:t>
            </a:r>
            <a:r>
              <a:rPr lang="en-GB" altLang="fr-FR" noProof="0" dirty="0" smtClean="0"/>
              <a:t> guaranteeing that</a:t>
            </a:r>
            <a:r>
              <a:rPr lang="en-GB" altLang="fr-FR" baseline="0" noProof="0" dirty="0" smtClean="0"/>
              <a:t> rights are upheld. Those that have been violated as a result of displacement should be </a:t>
            </a:r>
            <a:r>
              <a:rPr lang="en-GB" altLang="fr-FR" noProof="0" dirty="0" smtClean="0"/>
              <a:t>reinstated and</a:t>
            </a:r>
            <a:r>
              <a:rPr lang="en-GB" altLang="fr-FR" baseline="0" noProof="0" dirty="0" smtClean="0"/>
              <a:t> recurrence of the same violations should be prevented. </a:t>
            </a:r>
          </a:p>
          <a:p>
            <a:endParaRPr lang="en-GB" altLang="fr-FR" noProof="0" dirty="0" smtClean="0"/>
          </a:p>
          <a:p>
            <a:endParaRPr lang="en-GB" altLang="fr-FR" noProof="0" dirty="0" smtClean="0"/>
          </a:p>
          <a:p>
            <a:endParaRPr lang="it-IT" altLang="fr-FR" dirty="0" smtClean="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7D1F88A-0E9B-3B4D-86F0-AE070CBB1302}"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Ro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defRPr/>
            </a:pPr>
            <a:r>
              <a:rPr lang="en-GB" noProof="0" dirty="0" smtClean="0"/>
              <a:t>Art. 3.2 of the Kampala Convention clearly</a:t>
            </a:r>
            <a:r>
              <a:rPr lang="en-GB" baseline="0" noProof="0" dirty="0" smtClean="0"/>
              <a:t> establishes a s</a:t>
            </a:r>
            <a:r>
              <a:rPr lang="en-GB" noProof="0" dirty="0" smtClean="0"/>
              <a:t>tate’s obligation to take steps to fulfil their responsibility towards IDPs,</a:t>
            </a:r>
            <a:r>
              <a:rPr lang="en-GB" baseline="0" noProof="0" dirty="0" smtClean="0"/>
              <a:t> including by setting up a framework on internal displacement.</a:t>
            </a:r>
          </a:p>
          <a:p>
            <a:pPr>
              <a:defRPr/>
            </a:pPr>
            <a:endParaRPr lang="en-GB" baseline="0" noProof="0" dirty="0" smtClean="0"/>
          </a:p>
          <a:p>
            <a:pPr>
              <a:defRPr/>
            </a:pPr>
            <a:r>
              <a:rPr lang="en-GB" baseline="0" noProof="0" dirty="0" smtClean="0"/>
              <a:t>It calls on state parties to:</a:t>
            </a:r>
          </a:p>
          <a:p>
            <a:pPr>
              <a:defRPr/>
            </a:pPr>
            <a:endParaRPr lang="en-GB" noProof="0" dirty="0" smtClean="0"/>
          </a:p>
          <a:p>
            <a:pPr marL="171450" indent="-171450">
              <a:buFontTx/>
              <a:buChar char="-"/>
              <a:defRPr/>
            </a:pPr>
            <a:r>
              <a:rPr lang="en-GB" noProof="0" dirty="0" smtClean="0"/>
              <a:t>Adopt legislation to ensure that the convention’s</a:t>
            </a:r>
            <a:r>
              <a:rPr lang="en-GB" baseline="0" noProof="0" dirty="0" smtClean="0"/>
              <a:t> provisions </a:t>
            </a:r>
            <a:r>
              <a:rPr lang="en-GB" noProof="0" dirty="0" smtClean="0"/>
              <a:t>are made part of the national legal system</a:t>
            </a:r>
          </a:p>
          <a:p>
            <a:pPr marL="171450" indent="-171450">
              <a:buFontTx/>
              <a:buChar char="-"/>
              <a:defRPr/>
            </a:pPr>
            <a:r>
              <a:rPr lang="en-GB" noProof="0" dirty="0" smtClean="0"/>
              <a:t>Appoint an institution as focal point for coordinating relief and protection activities carried out by government, non-government and international responders</a:t>
            </a:r>
          </a:p>
          <a:p>
            <a:pPr marL="171450" indent="-171450">
              <a:buFontTx/>
              <a:buChar char="-"/>
              <a:defRPr/>
            </a:pPr>
            <a:r>
              <a:rPr lang="en-GB" noProof="0" dirty="0" smtClean="0"/>
              <a:t>Adopt additional instruments, not necessarily legally binding such as strategies and policies, that that</a:t>
            </a:r>
            <a:r>
              <a:rPr lang="en-GB" baseline="0" noProof="0" dirty="0" smtClean="0"/>
              <a:t> help to achieve the convention’s goals</a:t>
            </a:r>
          </a:p>
          <a:p>
            <a:pPr marL="171450" indent="-171450">
              <a:buFontTx/>
              <a:buChar char="-"/>
              <a:defRPr/>
            </a:pPr>
            <a:r>
              <a:rPr lang="en-GB" noProof="0" dirty="0" smtClean="0"/>
              <a:t>Ensure the systematic allocation of the necessary funds </a:t>
            </a:r>
          </a:p>
          <a:p>
            <a:pPr marL="171450" indent="-171450">
              <a:buFontTx/>
              <a:buChar char="-"/>
              <a:defRPr/>
            </a:pPr>
            <a:r>
              <a:rPr lang="en-GB" noProof="0" dirty="0" smtClean="0"/>
              <a:t>Promote IDPs’ protection through national, regional and international peace agreements</a:t>
            </a:r>
            <a:endParaRPr lang="en-GB" noProof="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p:cNvSpPr>
            <a:spLocks noGrp="1" noRot="1" noChangeAspect="1" noTextEdit="1"/>
          </p:cNvSpPr>
          <p:nvPr>
            <p:ph type="sldImg"/>
          </p:nvPr>
        </p:nvSpPr>
        <p:spPr>
          <a:ln/>
        </p:spPr>
      </p:sp>
      <p:sp>
        <p:nvSpPr>
          <p:cNvPr id="2765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fr-FR" baseline="0" noProof="0" dirty="0" smtClean="0">
                <a:latin typeface="Arial" charset="0"/>
              </a:rPr>
              <a:t>The Brookings-Bern framework on national responsibility for internal displacement </a:t>
            </a:r>
            <a:r>
              <a:rPr lang="en-GB" altLang="fr-FR" noProof="0" dirty="0" smtClean="0">
                <a:latin typeface="Arial" charset="0"/>
              </a:rPr>
              <a:t>is intended to help governments address all aspects of the phenomenon in their countries. But what</a:t>
            </a:r>
            <a:r>
              <a:rPr lang="en-GB" altLang="fr-FR" baseline="0" noProof="0" dirty="0" smtClean="0">
                <a:latin typeface="Arial" charset="0"/>
              </a:rPr>
              <a:t> </a:t>
            </a:r>
            <a:r>
              <a:rPr lang="en-GB" altLang="fr-FR" noProof="0" dirty="0" smtClean="0">
                <a:latin typeface="Arial" charset="0"/>
              </a:rPr>
              <a:t>does national responsibility actually mean? How can it be promoted and measured? The framework establishes benchmarks </a:t>
            </a:r>
            <a:r>
              <a:rPr lang="en-GB" altLang="fr-FR" baseline="0" noProof="0" dirty="0" smtClean="0">
                <a:latin typeface="Arial" charset="0"/>
              </a:rPr>
              <a:t>by identifying </a:t>
            </a:r>
            <a:r>
              <a:rPr lang="en-GB" altLang="fr-FR" noProof="0" dirty="0" smtClean="0">
                <a:latin typeface="Arial" charset="0"/>
              </a:rPr>
              <a:t>12 steps that</a:t>
            </a:r>
            <a:r>
              <a:rPr lang="en-GB" altLang="fr-FR" baseline="0" noProof="0" dirty="0" smtClean="0">
                <a:latin typeface="Arial" charset="0"/>
              </a:rPr>
              <a:t> </a:t>
            </a:r>
            <a:r>
              <a:rPr lang="en-GB" altLang="fr-FR" noProof="0" dirty="0" smtClean="0">
                <a:latin typeface="Arial" charset="0"/>
              </a:rPr>
              <a:t>governments</a:t>
            </a:r>
            <a:r>
              <a:rPr lang="en-GB" altLang="fr-FR" baseline="0" noProof="0" dirty="0" smtClean="0">
                <a:latin typeface="Arial" charset="0"/>
              </a:rPr>
              <a:t> should</a:t>
            </a:r>
            <a:r>
              <a:rPr lang="en-GB" altLang="fr-FR" noProof="0" dirty="0" smtClean="0">
                <a:latin typeface="Arial" charset="0"/>
              </a:rPr>
              <a:t> take.</a:t>
            </a:r>
          </a:p>
          <a:p>
            <a:endParaRPr lang="en-GB" altLang="fr-FR" dirty="0" smtClean="0">
              <a:latin typeface="Arial" charset="0"/>
            </a:endParaRPr>
          </a:p>
          <a:p>
            <a:r>
              <a:rPr lang="en-GB" altLang="fr-FR" dirty="0" smtClean="0">
                <a:latin typeface="Arial" charset="0"/>
              </a:rPr>
              <a:t>This slide illustrates the 12 benchmarks, and shows the relationship between the framework and some of</a:t>
            </a:r>
            <a:r>
              <a:rPr lang="en-GB" altLang="fr-FR" baseline="0" dirty="0" smtClean="0">
                <a:latin typeface="Arial" charset="0"/>
              </a:rPr>
              <a:t> the main provisions of the Kampala Convention. The convention captures many of the benchmarks, and </a:t>
            </a:r>
            <a:r>
              <a:rPr lang="en-GB" altLang="fr-FR" dirty="0" smtClean="0">
                <a:latin typeface="Arial" charset="0"/>
              </a:rPr>
              <a:t>makes them binding requirements for state</a:t>
            </a:r>
            <a:r>
              <a:rPr lang="en-GB" altLang="fr-FR" baseline="0" dirty="0" smtClean="0">
                <a:latin typeface="Arial" charset="0"/>
              </a:rPr>
              <a:t> parties</a:t>
            </a:r>
            <a:r>
              <a:rPr lang="en-GB" altLang="fr-FR" dirty="0" smtClean="0">
                <a:latin typeface="Arial" charset="0"/>
              </a:rPr>
              <a:t>.</a:t>
            </a:r>
          </a:p>
          <a:p>
            <a:endParaRPr lang="en-GB" altLang="fr-FR" dirty="0" smtClean="0">
              <a:latin typeface="Arial" charset="0"/>
            </a:endParaRPr>
          </a:p>
          <a:p>
            <a:r>
              <a:rPr lang="en-GB" altLang="fr-FR" baseline="0" dirty="0" smtClean="0">
                <a:latin typeface="Arial" charset="0"/>
              </a:rPr>
              <a:t>Among those not directly captured is training on IDPs’ rights. Article two, however, does envisage the “</a:t>
            </a:r>
            <a:r>
              <a:rPr lang="en-GB" altLang="fr-FR" dirty="0" smtClean="0">
                <a:latin typeface="Arial" charset="0"/>
              </a:rPr>
              <a:t>promotion and strengthening regional and national measures”.</a:t>
            </a:r>
            <a:r>
              <a:rPr lang="en-GB" altLang="fr-FR" baseline="0" dirty="0" smtClean="0">
                <a:latin typeface="Arial" charset="0"/>
              </a:rPr>
              <a:t> This and</a:t>
            </a:r>
            <a:r>
              <a:rPr lang="en-GB" altLang="fr-FR" dirty="0" smtClean="0">
                <a:latin typeface="Arial" charset="0"/>
              </a:rPr>
              <a:t> the duty “to respect and ensure respect” for IDPs may be taken to imply training for all those involved</a:t>
            </a:r>
            <a:r>
              <a:rPr lang="en-GB" altLang="fr-FR" baseline="0" dirty="0" smtClean="0">
                <a:latin typeface="Arial" charset="0"/>
              </a:rPr>
              <a:t> in protecting them. </a:t>
            </a:r>
            <a:endParaRPr lang="en-GB" altLang="fr-FR" dirty="0" smtClean="0">
              <a:latin typeface="Arial" charset="0"/>
            </a:endParaRPr>
          </a:p>
          <a:p>
            <a:endParaRPr lang="en-GB" altLang="fr-FR" dirty="0" smtClean="0">
              <a:latin typeface="Arial" charset="0"/>
            </a:endParaRPr>
          </a:p>
          <a:p>
            <a:r>
              <a:rPr lang="en-GB" altLang="fr-FR" dirty="0" smtClean="0">
                <a:latin typeface="Arial" charset="0"/>
              </a:rPr>
              <a:t>Nor</a:t>
            </a:r>
            <a:r>
              <a:rPr lang="en-GB" altLang="fr-FR" baseline="0" dirty="0" smtClean="0">
                <a:latin typeface="Arial" charset="0"/>
              </a:rPr>
              <a:t> does the convention mention collaboration with national human rights institutions (NHRIs). </a:t>
            </a:r>
            <a:r>
              <a:rPr lang="en-GB" altLang="fr-FR" dirty="0" smtClean="0">
                <a:latin typeface="Arial" charset="0"/>
              </a:rPr>
              <a:t>Unless an extensive definition of “civil society” that includes NHRIs can be assumed, it cannot be said assign them a  role. Article 14 on monitoring</a:t>
            </a:r>
            <a:r>
              <a:rPr lang="en-GB" altLang="fr-FR" baseline="0" dirty="0" smtClean="0">
                <a:latin typeface="Arial" charset="0"/>
              </a:rPr>
              <a:t> compliance does, however, refer</a:t>
            </a:r>
            <a:r>
              <a:rPr lang="en-GB" altLang="fr-FR" dirty="0" smtClean="0">
                <a:latin typeface="Arial" charset="0"/>
              </a:rPr>
              <a:t> to the regular submission of reports to the African</a:t>
            </a:r>
            <a:r>
              <a:rPr lang="en-GB" altLang="fr-FR" baseline="0" dirty="0" smtClean="0">
                <a:latin typeface="Arial" charset="0"/>
              </a:rPr>
              <a:t> commission on human and people’s rights (ACHPR) and collaboration between it and NHRIs is self-evident.</a:t>
            </a:r>
            <a:r>
              <a:rPr lang="en-GB" altLang="fr-FR" dirty="0" smtClean="0">
                <a:latin typeface="Arial" charset="0"/>
              </a:rPr>
              <a:t> </a:t>
            </a:r>
            <a:r>
              <a:rPr lang="en-GB" dirty="0" smtClean="0">
                <a:latin typeface="Arial" charset="0"/>
              </a:rPr>
              <a:t>The rights and obligations of</a:t>
            </a:r>
            <a:r>
              <a:rPr lang="en-GB" baseline="0" dirty="0" smtClean="0">
                <a:latin typeface="Arial" charset="0"/>
              </a:rPr>
              <a:t> those</a:t>
            </a:r>
            <a:r>
              <a:rPr lang="en-GB" dirty="0" smtClean="0">
                <a:latin typeface="Arial" charset="0"/>
              </a:rPr>
              <a:t> affiliated to ACHPR are similar in some ways to those of NGOs granted observer status. </a:t>
            </a:r>
            <a:r>
              <a:rPr lang="en-GB" u="none" dirty="0" smtClean="0">
                <a:latin typeface="Arial" charset="0"/>
              </a:rPr>
              <a:t>They are also required to help</a:t>
            </a:r>
            <a:r>
              <a:rPr lang="en-GB" u="none" baseline="0" dirty="0" smtClean="0">
                <a:latin typeface="Arial" charset="0"/>
              </a:rPr>
              <a:t> the c</a:t>
            </a:r>
            <a:r>
              <a:rPr lang="en-GB" u="none" dirty="0" smtClean="0">
                <a:latin typeface="Arial" charset="0"/>
              </a:rPr>
              <a:t>ommission promote human rights at the country level.</a:t>
            </a:r>
            <a:r>
              <a:rPr lang="en-GB" dirty="0" smtClean="0">
                <a:latin typeface="Arial" charset="0"/>
              </a:rPr>
              <a:t> They</a:t>
            </a:r>
            <a:r>
              <a:rPr lang="en-GB" baseline="0" dirty="0" smtClean="0">
                <a:latin typeface="Arial" charset="0"/>
              </a:rPr>
              <a:t> have, for example,</a:t>
            </a:r>
            <a:r>
              <a:rPr lang="en-GB" dirty="0" smtClean="0">
                <a:latin typeface="Arial" charset="0"/>
              </a:rPr>
              <a:t> encouraged their countries to ratify human rights treaties,</a:t>
            </a:r>
            <a:r>
              <a:rPr lang="en-GB" baseline="0" dirty="0" smtClean="0">
                <a:latin typeface="Arial" charset="0"/>
              </a:rPr>
              <a:t> and their role may also extend to promoting the Kampala Convention. </a:t>
            </a:r>
            <a:r>
              <a:rPr lang="en-GB" dirty="0" smtClean="0">
                <a:latin typeface="Arial" charset="0"/>
              </a:rPr>
              <a:t> </a:t>
            </a:r>
          </a:p>
          <a:p>
            <a:endParaRPr lang="en-GB" altLang="fr-FR"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0" i="0" u="none" strike="noStrike" kern="1200" baseline="0" noProof="0" dirty="0" smtClean="0">
                <a:solidFill>
                  <a:schemeClr val="tx1"/>
                </a:solidFill>
                <a:latin typeface="Arial" pitchFamily="34" charset="0"/>
                <a:ea typeface="MS PGothic" panose="020B0600070205080204" pitchFamily="34" charset="-128"/>
                <a:cs typeface="MS PGothic" charset="0"/>
              </a:rPr>
              <a:t>A recent study of 15 governments’ responses to internal displacement found that none had met all 12 benchmarks, even in situations where large numbers of people had been displaced for decades. It also acknowledged that some of the benchmarks were easier to meet than others. It is relatively easy, for example, to name a focal point on IDPs, but much more difficult to prevent displacement or to achieve durable solutions - Brookings-LSE, From Responsibility to Response, assessing national approaches to internal displacement, November 2011, available at: http://</a:t>
            </a:r>
            <a:r>
              <a:rPr lang="en-GB" sz="1200" b="0" i="0" u="none" strike="noStrike" kern="1200" baseline="0" noProof="0" dirty="0" err="1" smtClean="0">
                <a:solidFill>
                  <a:schemeClr val="tx1"/>
                </a:solidFill>
                <a:latin typeface="Arial" pitchFamily="34" charset="0"/>
                <a:ea typeface="MS PGothic" panose="020B0600070205080204" pitchFamily="34" charset="-128"/>
                <a:cs typeface="MS PGothic" charset="0"/>
              </a:rPr>
              <a:t>goo.gl</a:t>
            </a:r>
            <a:r>
              <a:rPr lang="en-GB" sz="1200" b="0" i="0" u="none" strike="noStrike" kern="1200" baseline="0" noProof="0" dirty="0" smtClean="0">
                <a:solidFill>
                  <a:schemeClr val="tx1"/>
                </a:solidFill>
                <a:latin typeface="Arial" pitchFamily="34" charset="0"/>
                <a:ea typeface="MS PGothic" panose="020B0600070205080204" pitchFamily="34" charset="-128"/>
                <a:cs typeface="MS PGothic" charset="0"/>
              </a:rPr>
              <a:t>/</a:t>
            </a:r>
            <a:r>
              <a:rPr lang="en-GB" sz="1200" b="0" i="0" u="none" strike="noStrike" kern="1200" baseline="0" noProof="0" dirty="0" err="1" smtClean="0">
                <a:solidFill>
                  <a:schemeClr val="tx1"/>
                </a:solidFill>
                <a:latin typeface="Arial" pitchFamily="34" charset="0"/>
                <a:ea typeface="MS PGothic" panose="020B0600070205080204" pitchFamily="34" charset="-128"/>
                <a:cs typeface="MS PGothic" charset="0"/>
              </a:rPr>
              <a:t>qjbWtz</a:t>
            </a:r>
            <a:endParaRPr lang="en-US" dirty="0" smtClean="0">
              <a:latin typeface="Arial" charset="0"/>
            </a:endParaRPr>
          </a:p>
          <a:p>
            <a:endParaRPr lang="en-GB" altLang="fr-FR" dirty="0" smtClean="0">
              <a:latin typeface="Arial" charset="0"/>
            </a:endParaRPr>
          </a:p>
        </p:txBody>
      </p:sp>
      <p:sp>
        <p:nvSpPr>
          <p:cNvPr id="2765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32517F8D-0BE0-2240-ACB0-59074F8AF524}" type="slidenum">
              <a:rPr lang="it-IT" sz="1200"/>
              <a:pPr/>
              <a:t>5</a:t>
            </a:fld>
            <a:endParaRPr 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Rot="1" noChangeArrowheads="1" noTextEdit="1"/>
          </p:cNvSpPr>
          <p:nvPr>
            <p:ph type="sldImg"/>
          </p:nvPr>
        </p:nvSpPr>
        <p:spPr>
          <a:xfrm>
            <a:off x="2405063" y="641350"/>
            <a:ext cx="2095500" cy="1571625"/>
          </a:xfrm>
          <a:ln/>
        </p:spPr>
      </p:sp>
      <p:sp>
        <p:nvSpPr>
          <p:cNvPr id="29698"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100" noProof="0" dirty="0" smtClean="0">
                <a:latin typeface="Arial" charset="0"/>
              </a:rPr>
              <a:t>The</a:t>
            </a:r>
            <a:r>
              <a:rPr lang="en-GB" sz="1100" baseline="0" noProof="0" dirty="0" smtClean="0">
                <a:latin typeface="Arial" charset="0"/>
              </a:rPr>
              <a:t> systematic collection of d</a:t>
            </a:r>
            <a:r>
              <a:rPr lang="en-GB" sz="1100" noProof="0" dirty="0" smtClean="0">
                <a:latin typeface="Arial" charset="0"/>
              </a:rPr>
              <a:t>ata should start</a:t>
            </a:r>
            <a:r>
              <a:rPr lang="en-GB" sz="1100" baseline="0" noProof="0" dirty="0" smtClean="0">
                <a:latin typeface="Arial" charset="0"/>
              </a:rPr>
              <a:t> as soon as possible after the onset of displacement </a:t>
            </a:r>
            <a:r>
              <a:rPr lang="en-GB" sz="1100" noProof="0" dirty="0" smtClean="0">
                <a:latin typeface="Arial" charset="0"/>
              </a:rPr>
              <a:t>and continue until durable</a:t>
            </a:r>
            <a:r>
              <a:rPr lang="en-GB" sz="1100" baseline="0" noProof="0" dirty="0" smtClean="0">
                <a:latin typeface="Arial" charset="0"/>
              </a:rPr>
              <a:t> solutions have been</a:t>
            </a:r>
            <a:r>
              <a:rPr lang="en-GB" sz="1100" noProof="0" dirty="0" smtClean="0">
                <a:latin typeface="Arial" charset="0"/>
              </a:rPr>
              <a:t> achieved. This is equally true for</a:t>
            </a:r>
            <a:r>
              <a:rPr lang="en-GB" sz="1100" baseline="0" noProof="0" dirty="0" smtClean="0">
                <a:latin typeface="Arial" charset="0"/>
              </a:rPr>
              <a:t> law and policy-</a:t>
            </a:r>
            <a:r>
              <a:rPr lang="en-GB" sz="1100" noProof="0" dirty="0" smtClean="0">
                <a:latin typeface="Arial" charset="0"/>
              </a:rPr>
              <a:t>making purposes. </a:t>
            </a:r>
          </a:p>
          <a:p>
            <a:endParaRPr lang="en-GB" sz="1100" noProof="0" dirty="0" smtClean="0">
              <a:latin typeface="Arial" charset="0"/>
            </a:endParaRPr>
          </a:p>
          <a:p>
            <a:r>
              <a:rPr lang="en-GB" sz="1100" b="1" baseline="0" noProof="0" dirty="0" smtClean="0">
                <a:latin typeface="Arial" charset="0"/>
              </a:rPr>
              <a:t>Data collection for registration</a:t>
            </a:r>
            <a:r>
              <a:rPr lang="en-GB" sz="1100" baseline="0" noProof="0" dirty="0" smtClean="0">
                <a:latin typeface="Arial" charset="0"/>
              </a:rPr>
              <a:t>: Registration can be the easiest way to identify IDPs and ensure the provision of services and assistance, but there are many challenges associated with it: </a:t>
            </a:r>
          </a:p>
          <a:p>
            <a:endParaRPr lang="en-GB" sz="1100" baseline="0" noProof="0" dirty="0" smtClean="0">
              <a:latin typeface="Arial" charset="0"/>
            </a:endParaRPr>
          </a:p>
          <a:p>
            <a:pPr marL="171450" indent="-171450">
              <a:buFontTx/>
              <a:buChar char="-"/>
            </a:pPr>
            <a:r>
              <a:rPr lang="en-GB" sz="1100" baseline="0" noProof="0" dirty="0" smtClean="0">
                <a:latin typeface="Arial" charset="0"/>
              </a:rPr>
              <a:t>Potential discrimination stemming from a restrictive definition of an IDP, geographical limitations or unreasonable documentation requirements </a:t>
            </a:r>
          </a:p>
          <a:p>
            <a:pPr marL="171450" indent="-171450">
              <a:buFontTx/>
              <a:buChar char="-"/>
            </a:pPr>
            <a:r>
              <a:rPr lang="en-GB" sz="1100" baseline="0" noProof="0" dirty="0" smtClean="0">
                <a:latin typeface="Arial" charset="0"/>
              </a:rPr>
              <a:t>Time limit or deadline for registration makes the process difficult to access</a:t>
            </a:r>
          </a:p>
          <a:p>
            <a:pPr marL="171450" indent="-171450">
              <a:buFontTx/>
              <a:buChar char="-"/>
            </a:pPr>
            <a:r>
              <a:rPr lang="en-GB" sz="1100" baseline="0" noProof="0" dirty="0" smtClean="0">
                <a:latin typeface="Arial" charset="0"/>
              </a:rPr>
              <a:t>Creates a de facto status</a:t>
            </a:r>
          </a:p>
          <a:p>
            <a:pPr marL="171450" indent="-171450">
              <a:buFontTx/>
              <a:buChar char="-"/>
            </a:pPr>
            <a:r>
              <a:rPr lang="en-GB" sz="1100" baseline="0" noProof="0" dirty="0" smtClean="0">
                <a:latin typeface="Arial" charset="0"/>
              </a:rPr>
              <a:t>It can determine eligibility for social benefits</a:t>
            </a:r>
          </a:p>
          <a:p>
            <a:pPr marL="171450" indent="-171450">
              <a:buFontTx/>
              <a:buChar char="-"/>
            </a:pPr>
            <a:r>
              <a:rPr lang="en-GB" sz="1100" baseline="0" noProof="0" dirty="0" smtClean="0">
                <a:latin typeface="Arial" charset="0"/>
              </a:rPr>
              <a:t>Data protection and privacy concerns</a:t>
            </a:r>
          </a:p>
          <a:p>
            <a:pPr marL="0" indent="0">
              <a:buFontTx/>
              <a:buNone/>
            </a:pPr>
            <a:endParaRPr lang="en-GB" sz="1100" b="0" i="0" u="none" strike="noStrike" kern="1200" baseline="0" noProof="0" dirty="0" smtClean="0">
              <a:solidFill>
                <a:schemeClr val="tx1"/>
              </a:solidFill>
              <a:latin typeface="Arial" charset="0"/>
              <a:ea typeface="MS PGothic" panose="020B0600070205080204" pitchFamily="34" charset="-128"/>
              <a:cs typeface="MS PGothic" charset="0"/>
            </a:endParaRPr>
          </a:p>
          <a:p>
            <a:pPr marL="0" indent="0">
              <a:buFontTx/>
              <a:buNone/>
            </a:pPr>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National authorities that decide to undertake registration should ensure that: </a:t>
            </a:r>
          </a:p>
          <a:p>
            <a:pPr marL="0" indent="0">
              <a:buFontTx/>
              <a:buNone/>
            </a:pPr>
            <a:endPar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endParaRPr>
          </a:p>
          <a:p>
            <a:pPr marL="0" indent="0">
              <a:buFontTx/>
              <a:buNone/>
            </a:pPr>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Procedures are transparent, non-discriminatory, known and accessible to all IDPs and swift so that access to benefits linked to registration is not delayed</a:t>
            </a:r>
          </a:p>
          <a:p>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Criteria for registration are clear, non-discriminatory and do not exclude individuals or groups of IDPs in line with the Guiding Principles</a:t>
            </a:r>
          </a:p>
          <a:p>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Procedures include all IDPs, including those in remote or inaccessible areas and those who are less visible, for example because they are not living in camps</a:t>
            </a:r>
          </a:p>
          <a:p>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The process does not create protection risks for the displaced population</a:t>
            </a:r>
          </a:p>
          <a:p>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Those without documentation are not excluded from registration, but rather are provided with the documents needed to register</a:t>
            </a:r>
          </a:p>
          <a:p>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Any information collected is protected and its confidentiality ensured in order not to expose IDPs to further risks</a:t>
            </a:r>
            <a:endParaRPr lang="en-GB" sz="1100" baseline="0" noProof="0" dirty="0" smtClean="0">
              <a:latin typeface="Arial" charset="0"/>
            </a:endParaRPr>
          </a:p>
          <a:p>
            <a:pPr marL="171450" indent="-171450">
              <a:buFontTx/>
              <a:buChar char="-"/>
            </a:pPr>
            <a:endParaRPr lang="en-GB" sz="1100" baseline="0" noProof="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100" baseline="0" noProof="0" dirty="0" smtClean="0">
                <a:latin typeface="Arial" charset="0"/>
              </a:rPr>
              <a:t>Registration should be perceived as a right that leaves no one behind, rather than as a duty. The reference to registration in the Kampala Convention should be read in the historic context in which it was developed, i.e. borrowed from refugee situations.</a:t>
            </a:r>
          </a:p>
          <a:p>
            <a:pPr marL="171450" indent="-171450">
              <a:buFontTx/>
              <a:buChar char="-"/>
            </a:pPr>
            <a:endParaRPr lang="en-GB" sz="1100" baseline="0" noProof="0" dirty="0" smtClean="0">
              <a:latin typeface="Arial" charset="0"/>
            </a:endParaRPr>
          </a:p>
          <a:p>
            <a:pPr marL="0" indent="0">
              <a:buFontTx/>
              <a:buNone/>
            </a:pPr>
            <a:endParaRPr lang="en-GB" sz="1100" baseline="0" noProof="0" dirty="0" smtClean="0">
              <a:latin typeface="Arial" charset="0"/>
            </a:endParaRPr>
          </a:p>
          <a:p>
            <a:pPr marL="0" indent="0">
              <a:buFontTx/>
              <a:buNone/>
            </a:pPr>
            <a:r>
              <a:rPr lang="en-GB" sz="1100" baseline="0" noProof="0" dirty="0" smtClean="0">
                <a:latin typeface="Arial" charset="0"/>
              </a:rPr>
              <a:t>Example: Ukraine -</a:t>
            </a:r>
            <a:r>
              <a:rPr kumimoji="0" lang="en-GB" sz="1100" b="0" i="0" u="none" strike="noStrike" kern="1200" cap="none" spc="0" normalizeH="0" baseline="0" noProof="0" dirty="0" smtClean="0">
                <a:ln>
                  <a:noFill/>
                </a:ln>
                <a:solidFill>
                  <a:srgbClr val="000000"/>
                </a:solidFill>
                <a:effectLst/>
                <a:uLnTx/>
                <a:uFillTx/>
                <a:latin typeface="Arial" charset="0"/>
                <a:ea typeface="MS PGothic" panose="020B0600070205080204" pitchFamily="34" charset="-128"/>
                <a:cs typeface="MS PGothic" charset="0"/>
              </a:rPr>
              <a:t>see IDMC briefing paper at http://</a:t>
            </a:r>
            <a:r>
              <a:rPr kumimoji="0" lang="en-GB" sz="1100" b="0" i="0" u="none" strike="noStrike" kern="1200" cap="none" spc="0" normalizeH="0" baseline="0" noProof="0" dirty="0" err="1" smtClean="0">
                <a:ln>
                  <a:noFill/>
                </a:ln>
                <a:solidFill>
                  <a:srgbClr val="000000"/>
                </a:solidFill>
                <a:effectLst/>
                <a:uLnTx/>
                <a:uFillTx/>
                <a:latin typeface="Arial" charset="0"/>
                <a:ea typeface="MS PGothic" panose="020B0600070205080204" pitchFamily="34" charset="-128"/>
                <a:cs typeface="MS PGothic" charset="0"/>
              </a:rPr>
              <a:t>www.internal-displacement.org</a:t>
            </a:r>
            <a:r>
              <a:rPr kumimoji="0" lang="en-GB" sz="1100" b="0" i="0" u="none" strike="noStrike" kern="1200" cap="none" spc="0" normalizeH="0" baseline="0" noProof="0" dirty="0" smtClean="0">
                <a:ln>
                  <a:noFill/>
                </a:ln>
                <a:solidFill>
                  <a:srgbClr val="000000"/>
                </a:solidFill>
                <a:effectLst/>
                <a:uLnTx/>
                <a:uFillTx/>
                <a:latin typeface="Arial" charset="0"/>
                <a:ea typeface="MS PGothic" panose="020B0600070205080204" pitchFamily="34" charset="-128"/>
                <a:cs typeface="MS PGothic" charset="0"/>
              </a:rPr>
              <a:t>/</a:t>
            </a:r>
            <a:r>
              <a:rPr kumimoji="0" lang="en-GB" sz="1100" b="0" i="0" u="none" strike="noStrike" kern="1200" cap="none" spc="0" normalizeH="0" baseline="0" noProof="0" dirty="0" err="1" smtClean="0">
                <a:ln>
                  <a:noFill/>
                </a:ln>
                <a:solidFill>
                  <a:srgbClr val="000000"/>
                </a:solidFill>
                <a:effectLst/>
                <a:uLnTx/>
                <a:uFillTx/>
                <a:latin typeface="Arial" charset="0"/>
                <a:ea typeface="MS PGothic" panose="020B0600070205080204" pitchFamily="34" charset="-128"/>
                <a:cs typeface="MS PGothic" charset="0"/>
              </a:rPr>
              <a:t>europe</a:t>
            </a:r>
            <a:r>
              <a:rPr kumimoji="0" lang="en-GB" sz="1100" b="0" i="0" u="none" strike="noStrike" kern="1200" cap="none" spc="0" normalizeH="0" baseline="0" noProof="0" dirty="0" smtClean="0">
                <a:ln>
                  <a:noFill/>
                </a:ln>
                <a:solidFill>
                  <a:srgbClr val="000000"/>
                </a:solidFill>
                <a:effectLst/>
                <a:uLnTx/>
                <a:uFillTx/>
                <a:latin typeface="Arial" charset="0"/>
                <a:ea typeface="MS PGothic" panose="020B0600070205080204" pitchFamily="34" charset="-128"/>
                <a:cs typeface="MS PGothic" charset="0"/>
              </a:rPr>
              <a:t>-the-</a:t>
            </a:r>
            <a:r>
              <a:rPr kumimoji="0" lang="en-GB" sz="1100" b="0" i="0" u="none" strike="noStrike" kern="1200" cap="none" spc="0" normalizeH="0" baseline="0" noProof="0" dirty="0" err="1" smtClean="0">
                <a:ln>
                  <a:noFill/>
                </a:ln>
                <a:solidFill>
                  <a:srgbClr val="000000"/>
                </a:solidFill>
                <a:effectLst/>
                <a:uLnTx/>
                <a:uFillTx/>
                <a:latin typeface="Arial" charset="0"/>
                <a:ea typeface="MS PGothic" panose="020B0600070205080204" pitchFamily="34" charset="-128"/>
                <a:cs typeface="MS PGothic" charset="0"/>
              </a:rPr>
              <a:t>caucasus</a:t>
            </a:r>
            <a:r>
              <a:rPr kumimoji="0" lang="en-GB" sz="1100" b="0" i="0" u="none" strike="noStrike" kern="1200" cap="none" spc="0" normalizeH="0" baseline="0" noProof="0" dirty="0" smtClean="0">
                <a:ln>
                  <a:noFill/>
                </a:ln>
                <a:solidFill>
                  <a:srgbClr val="000000"/>
                </a:solidFill>
                <a:effectLst/>
                <a:uLnTx/>
                <a:uFillTx/>
                <a:latin typeface="Arial" charset="0"/>
                <a:ea typeface="MS PGothic" panose="020B0600070205080204" pitchFamily="34" charset="-128"/>
                <a:cs typeface="MS PGothic" charset="0"/>
              </a:rPr>
              <a:t>-and-central-</a:t>
            </a:r>
            <a:r>
              <a:rPr kumimoji="0" lang="en-GB" sz="1100" b="0" i="0" u="none" strike="noStrike" kern="1200" cap="none" spc="0" normalizeH="0" baseline="0" noProof="0" dirty="0" err="1" smtClean="0">
                <a:ln>
                  <a:noFill/>
                </a:ln>
                <a:solidFill>
                  <a:srgbClr val="000000"/>
                </a:solidFill>
                <a:effectLst/>
                <a:uLnTx/>
                <a:uFillTx/>
                <a:latin typeface="Arial" charset="0"/>
                <a:ea typeface="MS PGothic" panose="020B0600070205080204" pitchFamily="34" charset="-128"/>
                <a:cs typeface="MS PGothic" charset="0"/>
              </a:rPr>
              <a:t>asia</a:t>
            </a:r>
            <a:r>
              <a:rPr kumimoji="0" lang="en-GB" sz="1100" b="0" i="0" u="none" strike="noStrike" kern="1200" cap="none" spc="0" normalizeH="0" baseline="0" noProof="0" dirty="0" smtClean="0">
                <a:ln>
                  <a:noFill/>
                </a:ln>
                <a:solidFill>
                  <a:srgbClr val="000000"/>
                </a:solidFill>
                <a:effectLst/>
                <a:uLnTx/>
                <a:uFillTx/>
                <a:latin typeface="Arial" charset="0"/>
                <a:ea typeface="MS PGothic" panose="020B0600070205080204" pitchFamily="34" charset="-128"/>
                <a:cs typeface="MS PGothic" charset="0"/>
              </a:rPr>
              <a:t>/</a:t>
            </a:r>
            <a:r>
              <a:rPr kumimoji="0" lang="en-GB" sz="1100" b="0" i="0" u="none" strike="noStrike" kern="1200" cap="none" spc="0" normalizeH="0" baseline="0" noProof="0" dirty="0" err="1" smtClean="0">
                <a:ln>
                  <a:noFill/>
                </a:ln>
                <a:solidFill>
                  <a:srgbClr val="000000"/>
                </a:solidFill>
                <a:effectLst/>
                <a:uLnTx/>
                <a:uFillTx/>
                <a:latin typeface="Arial" charset="0"/>
                <a:ea typeface="MS PGothic" panose="020B0600070205080204" pitchFamily="34" charset="-128"/>
                <a:cs typeface="MS PGothic" charset="0"/>
              </a:rPr>
              <a:t>ukraine</a:t>
            </a:r>
            <a:r>
              <a:rPr kumimoji="0" lang="en-GB" sz="1100" b="0" i="0" u="none" strike="noStrike" kern="1200" cap="none" spc="0" normalizeH="0" baseline="0" noProof="0" dirty="0" smtClean="0">
                <a:ln>
                  <a:noFill/>
                </a:ln>
                <a:solidFill>
                  <a:srgbClr val="000000"/>
                </a:solidFill>
                <a:effectLst/>
                <a:uLnTx/>
                <a:uFillTx/>
                <a:latin typeface="Arial" charset="0"/>
                <a:ea typeface="MS PGothic" panose="020B0600070205080204" pitchFamily="34" charset="-128"/>
                <a:cs typeface="MS PGothic" charset="0"/>
              </a:rPr>
              <a:t>/new-archive/displacement-figures-in-ukraine-fail-to-reflect-a-complex-reality and session 1 </a:t>
            </a:r>
            <a:r>
              <a:rPr kumimoji="0" lang="en-GB" sz="1100" b="0" i="0" u="none" strike="noStrike" kern="1200" cap="none" spc="0" normalizeH="0" baseline="0" noProof="0" dirty="0" err="1" smtClean="0">
                <a:ln>
                  <a:noFill/>
                </a:ln>
                <a:solidFill>
                  <a:srgbClr val="000000"/>
                </a:solidFill>
                <a:effectLst/>
                <a:uLnTx/>
                <a:uFillTx/>
                <a:latin typeface="Arial" charset="0"/>
                <a:ea typeface="MS PGothic" panose="020B0600070205080204" pitchFamily="34" charset="-128"/>
                <a:cs typeface="MS PGothic" charset="0"/>
              </a:rPr>
              <a:t>handout</a:t>
            </a:r>
            <a:r>
              <a:rPr kumimoji="0" lang="en-GB" sz="1100" b="0" i="0" u="none" strike="noStrike" kern="1200" cap="none" spc="0" normalizeH="0" baseline="0" noProof="0" dirty="0" smtClean="0">
                <a:ln>
                  <a:noFill/>
                </a:ln>
                <a:solidFill>
                  <a:srgbClr val="000000"/>
                </a:solidFill>
                <a:effectLst/>
                <a:uLnTx/>
                <a:uFillTx/>
                <a:latin typeface="Arial" charset="0"/>
                <a:ea typeface="MS PGothic" panose="020B0600070205080204" pitchFamily="34" charset="-128"/>
                <a:cs typeface="MS PGothic" charset="0"/>
              </a:rPr>
              <a:t> on IDP definition</a:t>
            </a:r>
            <a:r>
              <a:rPr lang="en-GB" sz="1100" baseline="0" noProof="0" dirty="0" smtClean="0">
                <a:latin typeface="Arial" charset="0"/>
              </a:rPr>
              <a:t>. </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Resolution</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509 </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established a unified registration system, run by the Ministry</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of Social Protection with </a:t>
            </a:r>
            <a:r>
              <a:rPr lang="en-GB" sz="1100" b="0" i="0" u="none" kern="1200" noProof="0" dirty="0" smtClean="0">
                <a:solidFill>
                  <a:schemeClr val="tx1"/>
                </a:solidFill>
                <a:effectLst/>
                <a:latin typeface="Arial" pitchFamily="34" charset="0"/>
                <a:ea typeface="MS PGothic" panose="020B0600070205080204" pitchFamily="34" charset="-128"/>
                <a:cs typeface="MS PGothic" charset="0"/>
              </a:rPr>
              <a:t>registration and benefits payments</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 delegated</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to district and city social service departments.</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a:t>
            </a:r>
          </a:p>
          <a:p>
            <a:pPr marL="0" indent="0">
              <a:buFontTx/>
              <a:buNone/>
            </a:pPr>
            <a:endParaRPr lang="en-GB" sz="1100" b="0" i="0" kern="1200" baseline="0" noProof="0" dirty="0" smtClean="0">
              <a:solidFill>
                <a:schemeClr val="tx1"/>
              </a:solidFill>
              <a:effectLst/>
              <a:latin typeface="Arial" pitchFamily="34" charset="0"/>
              <a:ea typeface="MS PGothic" panose="020B0600070205080204" pitchFamily="34" charset="-128"/>
              <a:cs typeface="MS PGothic" charset="0"/>
            </a:endParaRPr>
          </a:p>
          <a:p>
            <a:pPr marL="0" indent="0">
              <a:buFontTx/>
              <a:buNone/>
            </a:pP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The system is also the basis for n</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ational</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data on internal displacement, but there are some challenges associated with it:</a:t>
            </a:r>
          </a:p>
          <a:p>
            <a:pPr marL="0" indent="0">
              <a:buFontTx/>
              <a:buNone/>
            </a:pPr>
            <a:endParaRPr lang="en-GB" sz="1100" b="0" i="0" kern="1200" baseline="0" noProof="0" dirty="0" smtClean="0">
              <a:solidFill>
                <a:schemeClr val="tx1"/>
              </a:solidFill>
              <a:effectLst/>
              <a:latin typeface="Arial" pitchFamily="34" charset="0"/>
              <a:ea typeface="MS PGothic" panose="020B0600070205080204" pitchFamily="34" charset="-128"/>
              <a:cs typeface="MS PGothic" charset="0"/>
            </a:endParaRP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Only people who have fled from areas officially declared as not under government control can register</a:t>
            </a:r>
          </a:p>
          <a:p>
            <a:pPr marL="171450" indent="-171450">
              <a:buFontTx/>
              <a:buChar char="-"/>
            </a:pP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People who do not want or need to approach the authorities for social benefits do not register</a:t>
            </a:r>
          </a:p>
          <a:p>
            <a:pPr marL="171450" indent="-171450">
              <a:buFontTx/>
              <a:buChar char="-"/>
            </a:pP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Access to registration has proved discriminatory, both because technical issues in some offices and documentation requirements. Around 6,000 Roma IDPs </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are not registered because they do not have residency papers </a:t>
            </a:r>
          </a:p>
          <a:p>
            <a:pPr marL="171450" indent="-171450">
              <a:buFontTx/>
              <a:buChar char="-"/>
            </a:pPr>
            <a:r>
              <a:rPr lang="en-GB" sz="1100" b="0" i="0" kern="1200" noProof="0" dirty="0" smtClean="0">
                <a:solidFill>
                  <a:schemeClr val="tx1"/>
                </a:solidFill>
                <a:effectLst/>
                <a:latin typeface="Arial" pitchFamily="34" charset="0"/>
                <a:ea typeface="MS PGothic" panose="020B0600070205080204" pitchFamily="34" charset="-128"/>
                <a:cs typeface="MS PGothic" charset="0"/>
              </a:rPr>
              <a:t>Inconsistent definitions under the</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country’s </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law on IDPs and resolution 509 have caused confusion about who can register and receive assistance, with one</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stipulating Ukrainian</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 nationals and</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the other also including residents in Ukraine.</a:t>
            </a:r>
          </a:p>
          <a:p>
            <a:pPr marL="171450" indent="-171450">
              <a:buFontTx/>
              <a:buChar char="-"/>
            </a:pPr>
            <a:endParaRPr lang="en-GB" sz="1100" noProof="0" dirty="0" smtClean="0">
              <a:latin typeface="Arial" charset="0"/>
            </a:endParaRPr>
          </a:p>
          <a:p>
            <a:endParaRPr lang="en-GB" sz="1100" noProof="0" dirty="0" smtClean="0">
              <a:latin typeface="Arial" charset="0"/>
            </a:endParaRPr>
          </a:p>
          <a:p>
            <a:r>
              <a:rPr lang="en-GB" sz="1100" noProof="0" dirty="0" smtClean="0">
                <a:latin typeface="Arial" charset="0"/>
              </a:rPr>
              <a:t>The reference</a:t>
            </a:r>
            <a:r>
              <a:rPr lang="en-GB" sz="1100" baseline="0" noProof="0" dirty="0" smtClean="0">
                <a:latin typeface="Arial" charset="0"/>
              </a:rPr>
              <a:t> to registration in Kenya’s 2012 act on IDPs is also potentially problematic. It places a 30-day limit </a:t>
            </a:r>
            <a:r>
              <a:rPr kumimoji="0" lang="en-GB" sz="1100" b="0" i="0" u="none" strike="noStrike" kern="1200" cap="none" spc="0" normalizeH="0" baseline="0" noProof="0" dirty="0" smtClean="0">
                <a:ln>
                  <a:noFill/>
                </a:ln>
                <a:solidFill>
                  <a:srgbClr val="000000"/>
                </a:solidFill>
                <a:effectLst/>
                <a:uLnTx/>
                <a:uFillTx/>
                <a:latin typeface="Arial" charset="0"/>
                <a:ea typeface="MS PGothic" panose="020B0600070205080204" pitchFamily="34" charset="-128"/>
                <a:cs typeface="MS PGothic" charset="0"/>
              </a:rPr>
              <a:t>and requires individual identification, which could be represent a security issue for IDPs in the framework of political crisis</a:t>
            </a:r>
            <a:r>
              <a:rPr lang="en-GB" sz="1100" baseline="0" noProof="0" dirty="0" smtClean="0">
                <a:latin typeface="Arial" charset="0"/>
              </a:rPr>
              <a:t>. The country’s draft policy on IDPs recommends that specific arrangements be put in place for the protection sensitive data.</a:t>
            </a:r>
          </a:p>
          <a:p>
            <a:endParaRPr lang="en-GB" sz="1100" baseline="0" noProof="0" dirty="0" smtClean="0">
              <a:latin typeface="Arial" charset="0"/>
            </a:endParaRPr>
          </a:p>
          <a:p>
            <a:endParaRPr lang="en-GB" sz="1100" noProof="0" dirty="0" smtClean="0">
              <a:latin typeface="Arial" charset="0"/>
            </a:endParaRPr>
          </a:p>
        </p:txBody>
      </p:sp>
      <p:pic>
        <p:nvPicPr>
          <p:cNvPr id="29699"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noProof="0" dirty="0" smtClean="0"/>
              <a:t>Why try to ensure</a:t>
            </a:r>
            <a:r>
              <a:rPr lang="en-GB" baseline="0" noProof="0" dirty="0" smtClean="0"/>
              <a:t> IDPs’</a:t>
            </a:r>
            <a:r>
              <a:rPr lang="en-GB" noProof="0" dirty="0" smtClean="0"/>
              <a:t> participation in a law</a:t>
            </a:r>
            <a:r>
              <a:rPr lang="en-GB" baseline="0" noProof="0" dirty="0" smtClean="0"/>
              <a:t> or policy-making process</a:t>
            </a:r>
            <a:r>
              <a:rPr lang="en-GB" noProof="0" dirty="0" smtClean="0"/>
              <a:t>? Because they</a:t>
            </a:r>
            <a:r>
              <a:rPr lang="en-GB" baseline="0" noProof="0" dirty="0" smtClean="0"/>
              <a:t> </a:t>
            </a:r>
            <a:r>
              <a:rPr lang="en-GB" noProof="0" dirty="0" smtClean="0"/>
              <a:t>have a right</a:t>
            </a:r>
            <a:r>
              <a:rPr lang="en-GB" baseline="0" noProof="0" dirty="0" smtClean="0"/>
              <a:t> </a:t>
            </a:r>
            <a:r>
              <a:rPr lang="en-GB" noProof="0" dirty="0" smtClean="0"/>
              <a:t>to it.</a:t>
            </a:r>
          </a:p>
          <a:p>
            <a:pPr>
              <a:defRPr/>
            </a:pPr>
            <a:endParaRPr lang="en-GB" noProof="0" dirty="0" smtClean="0"/>
          </a:p>
          <a:p>
            <a:pPr>
              <a:defRPr/>
            </a:pPr>
            <a:r>
              <a:rPr lang="en-GB" noProof="0" dirty="0" smtClean="0"/>
              <a:t>It</a:t>
            </a:r>
            <a:r>
              <a:rPr lang="en-GB" baseline="0" noProof="0" dirty="0" smtClean="0"/>
              <a:t> </a:t>
            </a:r>
            <a:r>
              <a:rPr lang="en-GB" noProof="0" dirty="0" smtClean="0"/>
              <a:t>also contributes to a more effective response,</a:t>
            </a:r>
            <a:r>
              <a:rPr lang="en-GB" baseline="0" noProof="0" dirty="0" smtClean="0"/>
              <a:t> </a:t>
            </a:r>
            <a:r>
              <a:rPr lang="en-GB" noProof="0" dirty="0" smtClean="0"/>
              <a:t>placing them at the centre of processes through participatory assessments and which form</a:t>
            </a:r>
            <a:r>
              <a:rPr lang="en-GB" baseline="0" noProof="0" dirty="0" smtClean="0"/>
              <a:t> the basis for </a:t>
            </a:r>
            <a:r>
              <a:rPr lang="en-GB" noProof="0" dirty="0" smtClean="0"/>
              <a:t>protection arrangements and other humanitarian action.</a:t>
            </a:r>
          </a:p>
          <a:p>
            <a:pPr>
              <a:defRPr/>
            </a:pPr>
            <a:endParaRPr lang="en-GB" noProof="0" dirty="0" smtClean="0"/>
          </a:p>
          <a:p>
            <a:pPr>
              <a:defRPr/>
            </a:pPr>
            <a:r>
              <a:rPr lang="en-GB" noProof="0" dirty="0" smtClean="0"/>
              <a:t>Encouraging participation can also empower IDPs to take steps on their own. Many inclusive processes have fostered self-organisation, reliance</a:t>
            </a:r>
            <a:r>
              <a:rPr lang="en-GB" baseline="0" noProof="0" dirty="0" smtClean="0"/>
              <a:t> and esteem. They also tap into </a:t>
            </a:r>
            <a:r>
              <a:rPr lang="en-GB" noProof="0" dirty="0" smtClean="0"/>
              <a:t>the natural resilience of displaced communities,</a:t>
            </a:r>
            <a:r>
              <a:rPr lang="en-GB" baseline="0" noProof="0" dirty="0" smtClean="0"/>
              <a:t> which should be nurtured and </a:t>
            </a:r>
            <a:r>
              <a:rPr lang="en-GB" noProof="0" dirty="0" smtClean="0"/>
              <a:t>supported.</a:t>
            </a:r>
          </a:p>
          <a:p>
            <a:pPr>
              <a:defRPr/>
            </a:pPr>
            <a:endParaRPr lang="it-IT" dirty="0" smtClean="0"/>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87CB23DA-5151-8C4C-B01A-7D51184E9FA8}"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noProof="0" dirty="0" smtClean="0">
                <a:latin typeface="Arial" charset="0"/>
              </a:rPr>
              <a:t>Drafters should ensure that budget allocations</a:t>
            </a:r>
            <a:r>
              <a:rPr lang="en-GB" baseline="0" noProof="0" dirty="0" smtClean="0">
                <a:latin typeface="Arial" charset="0"/>
              </a:rPr>
              <a:t> and </a:t>
            </a:r>
            <a:r>
              <a:rPr lang="en-GB" noProof="0" dirty="0" smtClean="0">
                <a:latin typeface="Arial" charset="0"/>
              </a:rPr>
              <a:t>human and other resources are likely to be available for the implementation of their</a:t>
            </a:r>
            <a:r>
              <a:rPr lang="en-GB" baseline="0" noProof="0" dirty="0" smtClean="0">
                <a:latin typeface="Arial" charset="0"/>
              </a:rPr>
              <a:t> new instrument, which</a:t>
            </a:r>
            <a:r>
              <a:rPr lang="en-GB" noProof="0" dirty="0" smtClean="0">
                <a:latin typeface="Arial" charset="0"/>
              </a:rPr>
              <a:t> brings us back to consulting IDPs about</a:t>
            </a:r>
            <a:r>
              <a:rPr lang="en-GB" baseline="0" noProof="0" dirty="0" smtClean="0">
                <a:latin typeface="Arial" charset="0"/>
              </a:rPr>
              <a:t> their </a:t>
            </a:r>
            <a:r>
              <a:rPr lang="en-GB" noProof="0" dirty="0" smtClean="0">
                <a:latin typeface="Arial" charset="0"/>
              </a:rPr>
              <a:t>needs. It is also vital that laws and policies facilitate the role of domestic and international stakeholders in providing financial</a:t>
            </a:r>
            <a:r>
              <a:rPr lang="en-GB" baseline="0" noProof="0" dirty="0" smtClean="0">
                <a:latin typeface="Arial" charset="0"/>
              </a:rPr>
              <a:t> and other </a:t>
            </a:r>
            <a:r>
              <a:rPr lang="en-GB" noProof="0" dirty="0" smtClean="0">
                <a:latin typeface="Arial" charset="0"/>
              </a:rPr>
              <a:t>assistance.</a:t>
            </a:r>
          </a:p>
          <a:p>
            <a:endParaRPr lang="en-GB" noProof="0" dirty="0" smtClean="0">
              <a:latin typeface="Arial" charset="0"/>
            </a:endParaRPr>
          </a:p>
          <a:p>
            <a:r>
              <a:rPr lang="en-GB" noProof="0" dirty="0" smtClean="0">
                <a:latin typeface="Arial" charset="0"/>
              </a:rPr>
              <a:t>The development</a:t>
            </a:r>
            <a:r>
              <a:rPr lang="en-GB" baseline="0" noProof="0" dirty="0" smtClean="0">
                <a:latin typeface="Arial" charset="0"/>
              </a:rPr>
              <a:t> of a national instrument </a:t>
            </a:r>
            <a:r>
              <a:rPr lang="en-GB" noProof="0" dirty="0" smtClean="0">
                <a:latin typeface="Arial" charset="0"/>
              </a:rPr>
              <a:t>should be coordinated</a:t>
            </a:r>
            <a:r>
              <a:rPr lang="en-GB" baseline="0" noProof="0" dirty="0" smtClean="0">
                <a:latin typeface="Arial" charset="0"/>
              </a:rPr>
              <a:t> </a:t>
            </a:r>
            <a:r>
              <a:rPr lang="en-GB" noProof="0" dirty="0" smtClean="0">
                <a:latin typeface="Arial" charset="0"/>
              </a:rPr>
              <a:t>with annual budget cycles in order to minimise the time lag between adoption and the</a:t>
            </a:r>
            <a:r>
              <a:rPr lang="en-GB" baseline="0" noProof="0" dirty="0" smtClean="0">
                <a:latin typeface="Arial" charset="0"/>
              </a:rPr>
              <a:t> availability of financial, human and other resources. </a:t>
            </a:r>
          </a:p>
          <a:p>
            <a:endParaRPr lang="en-GB" baseline="0" noProof="0" dirty="0" smtClean="0">
              <a:latin typeface="Arial" charset="0"/>
            </a:endParaRPr>
          </a:p>
          <a:p>
            <a:r>
              <a:rPr lang="en-GB" noProof="0" dirty="0" smtClean="0">
                <a:latin typeface="Arial" charset="0"/>
              </a:rPr>
              <a:t>Once</a:t>
            </a:r>
            <a:r>
              <a:rPr lang="en-GB" baseline="0" noProof="0" dirty="0" smtClean="0">
                <a:latin typeface="Arial" charset="0"/>
              </a:rPr>
              <a:t> a focal point has been established </a:t>
            </a:r>
            <a:r>
              <a:rPr lang="en-GB" noProof="0" dirty="0" smtClean="0">
                <a:latin typeface="Arial" charset="0"/>
              </a:rPr>
              <a:t>and an</a:t>
            </a:r>
            <a:r>
              <a:rPr lang="en-GB" baseline="0" noProof="0" dirty="0" smtClean="0">
                <a:latin typeface="Arial" charset="0"/>
              </a:rPr>
              <a:t> </a:t>
            </a:r>
            <a:r>
              <a:rPr lang="en-GB" noProof="0" dirty="0" smtClean="0">
                <a:latin typeface="Arial" charset="0"/>
              </a:rPr>
              <a:t>authority assigned responsibility for IDPs, they must</a:t>
            </a:r>
            <a:r>
              <a:rPr lang="en-GB" baseline="0" noProof="0" dirty="0" smtClean="0">
                <a:latin typeface="Arial" charset="0"/>
              </a:rPr>
              <a:t> be given the financial means to carry out their work.</a:t>
            </a:r>
            <a:r>
              <a:rPr lang="en-GB" noProof="0" dirty="0" smtClean="0">
                <a:latin typeface="Arial" charset="0"/>
              </a:rPr>
              <a:t> </a:t>
            </a:r>
          </a:p>
          <a:p>
            <a:endParaRPr lang="en-GB" noProof="0" dirty="0" smtClean="0">
              <a:latin typeface="Arial" charset="0"/>
            </a:endParaRPr>
          </a:p>
          <a:p>
            <a:r>
              <a:rPr lang="en-GB" noProof="0" dirty="0" smtClean="0">
                <a:latin typeface="Arial" charset="0"/>
              </a:rPr>
              <a:t>The government</a:t>
            </a:r>
            <a:r>
              <a:rPr lang="en-GB" baseline="0" noProof="0" dirty="0" smtClean="0">
                <a:latin typeface="Arial" charset="0"/>
              </a:rPr>
              <a:t> </a:t>
            </a:r>
            <a:r>
              <a:rPr lang="en-GB" noProof="0" dirty="0" smtClean="0">
                <a:latin typeface="Arial" charset="0"/>
              </a:rPr>
              <a:t>of Azerbaijan has taken significant steps to ensure that enough resources are allocated to meet the needs of more</a:t>
            </a:r>
            <a:r>
              <a:rPr lang="en-GB" baseline="0" noProof="0" dirty="0" smtClean="0">
                <a:latin typeface="Arial" charset="0"/>
              </a:rPr>
              <a:t> than</a:t>
            </a:r>
            <a:r>
              <a:rPr lang="en-GB" noProof="0" dirty="0" smtClean="0">
                <a:latin typeface="Arial" charset="0"/>
              </a:rPr>
              <a:t> 650,000 people</a:t>
            </a:r>
            <a:r>
              <a:rPr lang="en-GB" baseline="0" noProof="0" dirty="0" smtClean="0">
                <a:latin typeface="Arial" charset="0"/>
              </a:rPr>
              <a:t> who have been living in</a:t>
            </a:r>
            <a:r>
              <a:rPr lang="en-GB" noProof="0" dirty="0" smtClean="0">
                <a:latin typeface="Arial" charset="0"/>
              </a:rPr>
              <a:t> displacement since the early 1990s. Annual</a:t>
            </a:r>
            <a:r>
              <a:rPr lang="en-GB" baseline="0" noProof="0" dirty="0" smtClean="0">
                <a:latin typeface="Arial" charset="0"/>
              </a:rPr>
              <a:t> allocations have risen substantially over the years </a:t>
            </a:r>
            <a:r>
              <a:rPr lang="en-GB" noProof="0" dirty="0" smtClean="0">
                <a:latin typeface="Arial" charset="0"/>
              </a:rPr>
              <a:t>and a special fund has been set</a:t>
            </a:r>
            <a:r>
              <a:rPr lang="en-GB" baseline="0" noProof="0" dirty="0" smtClean="0">
                <a:latin typeface="Arial" charset="0"/>
              </a:rPr>
              <a:t> up, with </a:t>
            </a:r>
            <a:r>
              <a:rPr lang="en-GB" noProof="0" dirty="0" smtClean="0">
                <a:latin typeface="Arial" charset="0"/>
              </a:rPr>
              <a:t>50</a:t>
            </a:r>
            <a:r>
              <a:rPr lang="en-GB" baseline="0" noProof="0" dirty="0" smtClean="0">
                <a:latin typeface="Arial" charset="0"/>
              </a:rPr>
              <a:t> per cent </a:t>
            </a:r>
            <a:r>
              <a:rPr lang="en-GB" noProof="0" dirty="0" smtClean="0">
                <a:latin typeface="Arial" charset="0"/>
              </a:rPr>
              <a:t>of its revenue coming from the state oil fund.</a:t>
            </a:r>
            <a:endParaRPr lang="en-GB" noProof="0" dirty="0" smtClean="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BEA9EEB-A8C3-F340-B7C6-7487AB2468A0}" type="slidenum">
              <a:rPr lang="it-IT" sz="1200"/>
              <a:pPr/>
              <a:t>8</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noTextEdit="1"/>
          </p:cNvSpPr>
          <p:nvPr>
            <p:ph type="sldImg"/>
          </p:nvPr>
        </p:nvSpPr>
        <p:spPr>
          <a:ln/>
        </p:spPr>
      </p:sp>
      <p:sp>
        <p:nvSpPr>
          <p:cNvPr id="4608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
        <p:nvSpPr>
          <p:cNvPr id="4608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8FD9C31-206D-1A43-9BCF-ECA5AB1A2864}"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FB47A96-37B9-B946-82C3-169B5625B143}" type="slidenum">
              <a:rPr lang="en-GB"/>
              <a:pPr>
                <a:defRPr/>
              </a:pPr>
              <a:t>‹#›</a:t>
            </a:fld>
            <a:endParaRPr lang="en-GB"/>
          </a:p>
        </p:txBody>
      </p:sp>
    </p:spTree>
    <p:extLst>
      <p:ext uri="{BB962C8B-B14F-4D97-AF65-F5344CB8AC3E}">
        <p14:creationId xmlns:p14="http://schemas.microsoft.com/office/powerpoint/2010/main" val="2203002635"/>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E212BBDC-D3ED-AE45-AC2D-8A50E415049F}" type="slidenum">
              <a:rPr lang="en-GB"/>
              <a:pPr>
                <a:defRPr/>
              </a:pPr>
              <a:t>‹#›</a:t>
            </a:fld>
            <a:endParaRPr lang="en-GB"/>
          </a:p>
        </p:txBody>
      </p:sp>
    </p:spTree>
    <p:extLst>
      <p:ext uri="{BB962C8B-B14F-4D97-AF65-F5344CB8AC3E}">
        <p14:creationId xmlns:p14="http://schemas.microsoft.com/office/powerpoint/2010/main" val="2136390329"/>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877508488"/>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252101406"/>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128992216"/>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874B29-C2CE-2041-A8B5-CF81BFA48E45}" type="slidenum">
              <a:rPr lang="en-GB"/>
              <a:pPr>
                <a:defRPr/>
              </a:pPr>
              <a:t>‹#›</a:t>
            </a:fld>
            <a:endParaRPr lang="en-GB"/>
          </a:p>
        </p:txBody>
      </p:sp>
    </p:spTree>
    <p:extLst>
      <p:ext uri="{BB962C8B-B14F-4D97-AF65-F5344CB8AC3E}">
        <p14:creationId xmlns:p14="http://schemas.microsoft.com/office/powerpoint/2010/main" val="2251970234"/>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28CE375-5E8E-D14E-9FE8-B5A40A4DBECF}" type="slidenum">
              <a:rPr lang="en-GB"/>
              <a:pPr>
                <a:defRPr/>
              </a:pPr>
              <a:t>‹#›</a:t>
            </a:fld>
            <a:endParaRPr lang="en-GB"/>
          </a:p>
        </p:txBody>
      </p:sp>
    </p:spTree>
    <p:extLst>
      <p:ext uri="{BB962C8B-B14F-4D97-AF65-F5344CB8AC3E}">
        <p14:creationId xmlns:p14="http://schemas.microsoft.com/office/powerpoint/2010/main" val="2272601109"/>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61E9FAAE-1343-F848-859E-C352EF79E072}" type="slidenum">
              <a:rPr lang="en-US"/>
              <a:pPr>
                <a:defRPr/>
              </a:pPr>
              <a:t>‹#›</a:t>
            </a:fld>
            <a:endParaRPr lang="en-US"/>
          </a:p>
        </p:txBody>
      </p:sp>
    </p:spTree>
    <p:extLst>
      <p:ext uri="{BB962C8B-B14F-4D97-AF65-F5344CB8AC3E}">
        <p14:creationId xmlns:p14="http://schemas.microsoft.com/office/powerpoint/2010/main" val="1430484577"/>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2EB383DF-7314-1F4C-B493-39301E55267A}" type="datetimeFigureOut">
              <a:rPr lang="en-US"/>
              <a:pPr>
                <a:defRPr/>
              </a:pPr>
              <a:t>08/01/16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CFEE3C-A313-D041-AF11-6C6F4790B58B}" type="slidenum">
              <a:rPr lang="en-GB"/>
              <a:pPr>
                <a:defRPr/>
              </a:pPr>
              <a:t>‹#›</a:t>
            </a:fld>
            <a:endParaRPr lang="en-GB"/>
          </a:p>
        </p:txBody>
      </p:sp>
    </p:spTree>
    <p:extLst>
      <p:ext uri="{BB962C8B-B14F-4D97-AF65-F5344CB8AC3E}">
        <p14:creationId xmlns:p14="http://schemas.microsoft.com/office/powerpoint/2010/main" val="4119943690"/>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3576275767"/>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5BEDAD-DEC2-7E4B-89FB-E58E4FC7B642}" type="datetimeFigureOut">
              <a:rPr lang="en-US"/>
              <a:pPr>
                <a:defRPr/>
              </a:pPr>
              <a:t>08/01/16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9595B32-8A4C-EA42-82F1-44E57389EAF1}" type="slidenum">
              <a:rPr lang="en-GB"/>
              <a:pPr>
                <a:defRPr/>
              </a:pPr>
              <a:t>‹#›</a:t>
            </a:fld>
            <a:endParaRPr lang="en-GB"/>
          </a:p>
        </p:txBody>
      </p:sp>
    </p:spTree>
    <p:extLst>
      <p:ext uri="{BB962C8B-B14F-4D97-AF65-F5344CB8AC3E}">
        <p14:creationId xmlns:p14="http://schemas.microsoft.com/office/powerpoint/2010/main" val="1803298554"/>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024A3580-C8AA-6B4E-A24F-CED42D09F34F}" type="slidenum">
              <a:rPr lang="en-GB"/>
              <a:pPr>
                <a:defRPr/>
              </a:pPr>
              <a:t>‹#›</a:t>
            </a:fld>
            <a:endParaRPr lang="en-GB"/>
          </a:p>
        </p:txBody>
      </p:sp>
    </p:spTree>
    <p:extLst>
      <p:ext uri="{BB962C8B-B14F-4D97-AF65-F5344CB8AC3E}">
        <p14:creationId xmlns:p14="http://schemas.microsoft.com/office/powerpoint/2010/main" val="1019804387"/>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3226C238-6C68-F642-9D7D-A89C929F06A6}" type="slidenum">
              <a:rPr lang="en-GB"/>
              <a:pPr>
                <a:defRPr/>
              </a:pPr>
              <a:t>‹#›</a:t>
            </a:fld>
            <a:endParaRPr lang="en-GB"/>
          </a:p>
        </p:txBody>
      </p:sp>
    </p:spTree>
    <p:extLst>
      <p:ext uri="{BB962C8B-B14F-4D97-AF65-F5344CB8AC3E}">
        <p14:creationId xmlns:p14="http://schemas.microsoft.com/office/powerpoint/2010/main" val="3095896850"/>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3ADE9E47-C3F5-B34E-809B-182A62B7C593}" type="slidenum">
              <a:rPr lang="en-GB"/>
              <a:pPr>
                <a:defRPr/>
              </a:pPr>
              <a:t>‹#›</a:t>
            </a:fld>
            <a:endParaRPr lang="en-GB"/>
          </a:p>
        </p:txBody>
      </p:sp>
    </p:spTree>
    <p:extLst>
      <p:ext uri="{BB962C8B-B14F-4D97-AF65-F5344CB8AC3E}">
        <p14:creationId xmlns:p14="http://schemas.microsoft.com/office/powerpoint/2010/main" val="1070124234"/>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26B6F1C-0659-9F40-A5EB-02B538FCAD69}" type="datetimeFigureOut">
              <a:rPr lang="en-US"/>
              <a:pPr>
                <a:defRPr/>
              </a:pPr>
              <a:t>08/01/16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8B9CB802-2A38-744F-B7A0-A9FE3C7408B9}" type="slidenum">
              <a:rPr lang="en-GB"/>
              <a:pPr>
                <a:defRPr/>
              </a:pPr>
              <a:t>‹#›</a:t>
            </a:fld>
            <a:endParaRPr lang="en-GB"/>
          </a:p>
        </p:txBody>
      </p:sp>
    </p:spTree>
    <p:extLst>
      <p:ext uri="{BB962C8B-B14F-4D97-AF65-F5344CB8AC3E}">
        <p14:creationId xmlns:p14="http://schemas.microsoft.com/office/powerpoint/2010/main" val="3203129991"/>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4A0B656A-C7E2-3D4C-8AFE-D88DBF42EFE8}" type="slidenum">
              <a:rPr lang="en-GB"/>
              <a:pPr>
                <a:defRPr/>
              </a:pPr>
              <a:t>‹#›</a:t>
            </a:fld>
            <a:endParaRPr lang="en-GB"/>
          </a:p>
        </p:txBody>
      </p:sp>
    </p:spTree>
    <p:extLst>
      <p:ext uri="{BB962C8B-B14F-4D97-AF65-F5344CB8AC3E}">
        <p14:creationId xmlns:p14="http://schemas.microsoft.com/office/powerpoint/2010/main" val="802778389"/>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3909A123-33A2-B44E-A6B7-B1F3AE54F42E}" type="datetimeFigureOut">
              <a:rPr lang="it-IT"/>
              <a:pPr>
                <a:defRPr/>
              </a:pPr>
              <a:t>08/01/16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B97B729-37EB-6148-BDB4-2B8654CC7E91}"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15CED7C7-7F24-2344-A575-809A2571C47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National </a:t>
            </a:r>
            <a:r>
              <a:rPr lang="fr-FR" b="1" dirty="0" err="1" smtClean="0">
                <a:latin typeface="Century Gothic" charset="0"/>
                <a:ea typeface="MS PGothic" charset="0"/>
                <a:cs typeface="MS PGothic" charset="0"/>
              </a:rPr>
              <a:t>responsibility</a:t>
            </a:r>
            <a:r>
              <a:rPr lang="fr-FR" b="1" dirty="0">
                <a:latin typeface="Century Gothic" charset="0"/>
                <a:ea typeface="MS PGothic" charset="0"/>
                <a:cs typeface="MS PGothic" charset="0"/>
              </a:rPr>
              <a:t/>
            </a:r>
            <a:br>
              <a:rPr lang="fr-FR" b="1" dirty="0">
                <a:latin typeface="Century Gothic" charset="0"/>
                <a:ea typeface="MS PGothic" charset="0"/>
                <a:cs typeface="MS PGothic" charset="0"/>
              </a:rPr>
            </a:br>
            <a:r>
              <a:rPr lang="fr-FR" b="1" dirty="0" smtClean="0">
                <a:latin typeface="Century Gothic" charset="0"/>
                <a:ea typeface="MS PGothic" charset="0"/>
                <a:cs typeface="MS PGothic" charset="0"/>
              </a:rPr>
              <a:t>and </a:t>
            </a:r>
            <a:r>
              <a:rPr lang="fr-FR" b="1" dirty="0" err="1" smtClean="0">
                <a:latin typeface="Century Gothic" charset="0"/>
                <a:ea typeface="MS PGothic" charset="0"/>
                <a:cs typeface="MS PGothic" charset="0"/>
              </a:rPr>
              <a:t>response</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a:latin typeface="Century Gothic" charset="0"/>
                <a:ea typeface="MS PGothic" charset="0"/>
                <a:cs typeface="MS PGothic" charset="0"/>
              </a:rPr>
              <a:t>Objectives</a:t>
            </a:r>
          </a:p>
        </p:txBody>
      </p:sp>
      <p:sp>
        <p:nvSpPr>
          <p:cNvPr id="9219" name="Rectangle 3"/>
          <p:cNvSpPr>
            <a:spLocks noGrp="1" noChangeArrowheads="1"/>
          </p:cNvSpPr>
          <p:nvPr>
            <p:ph idx="1"/>
          </p:nvPr>
        </p:nvSpPr>
        <p:spPr>
          <a:xfrm>
            <a:off x="395288" y="1628775"/>
            <a:ext cx="7416800" cy="4032250"/>
          </a:xfrm>
        </p:spPr>
        <p:txBody>
          <a:bodyPr rtlCol="0">
            <a:normAutofit fontScale="92500" lnSpcReduction="20000"/>
          </a:bodyPr>
          <a:lstStyle/>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Introduce the concepts of primary and complementary responsibilities</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Examine the foundation and implications of national responsibility towards IDPs</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Identify the steps a state needs to take to </a:t>
            </a:r>
            <a:r>
              <a:rPr lang="en-US" altLang="fr-FR" sz="2800" dirty="0" smtClean="0">
                <a:solidFill>
                  <a:schemeClr val="tx1">
                    <a:lumMod val="65000"/>
                    <a:lumOff val="35000"/>
                  </a:schemeClr>
                </a:solidFill>
                <a:ea typeface="ＭＳ Ｐゴシック" panose="020B0600070205080204" pitchFamily="34" charset="-128"/>
                <a:cs typeface="+mn-cs"/>
              </a:rPr>
              <a:t>fulfill </a:t>
            </a:r>
            <a:r>
              <a:rPr lang="en-US" altLang="fr-FR" sz="2800" dirty="0">
                <a:solidFill>
                  <a:schemeClr val="tx1">
                    <a:lumMod val="65000"/>
                    <a:lumOff val="35000"/>
                  </a:schemeClr>
                </a:solidFill>
                <a:ea typeface="ＭＳ Ｐゴシック" panose="020B0600070205080204" pitchFamily="34" charset="-128"/>
                <a:cs typeface="+mn-cs"/>
              </a:rPr>
              <a:t>its responsibility towards IDPs</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Identify challenges to the prevention of displacement and responses to it</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sz="3200" b="1" dirty="0" err="1" smtClean="0">
                <a:latin typeface="Century Gothic" charset="0"/>
                <a:ea typeface="MS PGothic" charset="0"/>
                <a:cs typeface="MS PGothic" charset="0"/>
              </a:rPr>
              <a:t>Primary</a:t>
            </a:r>
            <a:r>
              <a:rPr lang="fr-FR" sz="3200" b="1" dirty="0" smtClean="0">
                <a:latin typeface="Century Gothic" charset="0"/>
                <a:ea typeface="MS PGothic" charset="0"/>
                <a:cs typeface="MS PGothic" charset="0"/>
              </a:rPr>
              <a:t> and </a:t>
            </a:r>
            <a:r>
              <a:rPr lang="fr-FR" sz="3200" b="1" dirty="0" err="1" smtClean="0">
                <a:latin typeface="Century Gothic" charset="0"/>
                <a:ea typeface="MS PGothic" charset="0"/>
                <a:cs typeface="MS PGothic" charset="0"/>
              </a:rPr>
              <a:t>complementary</a:t>
            </a:r>
            <a:r>
              <a:rPr lang="fr-FR" sz="3200" b="1" dirty="0" smtClean="0">
                <a:latin typeface="Century Gothic" charset="0"/>
                <a:ea typeface="MS PGothic" charset="0"/>
                <a:cs typeface="MS PGothic" charset="0"/>
              </a:rPr>
              <a:t> </a:t>
            </a:r>
            <a:r>
              <a:rPr lang="fr-FR" sz="3200" b="1" dirty="0" err="1" smtClean="0">
                <a:latin typeface="Century Gothic" charset="0"/>
                <a:ea typeface="MS PGothic" charset="0"/>
                <a:cs typeface="MS PGothic" charset="0"/>
              </a:rPr>
              <a:t>responsibility</a:t>
            </a:r>
            <a:endParaRPr lang="fr-FR" sz="3200" b="1" dirty="0">
              <a:latin typeface="Century Gothic" charset="0"/>
              <a:ea typeface="MS PGothic" charset="0"/>
              <a:cs typeface="MS PGothic" charset="0"/>
            </a:endParaRPr>
          </a:p>
        </p:txBody>
      </p:sp>
      <p:sp>
        <p:nvSpPr>
          <p:cNvPr id="22" name="Content Placeholder 2"/>
          <p:cNvSpPr>
            <a:spLocks noGrp="1"/>
          </p:cNvSpPr>
          <p:nvPr>
            <p:ph sz="half" idx="1"/>
          </p:nvPr>
        </p:nvSpPr>
        <p:spPr>
          <a:xfrm>
            <a:off x="395536" y="1556792"/>
            <a:ext cx="4320480" cy="4569371"/>
          </a:xfrm>
        </p:spPr>
        <p:txBody>
          <a:bodyPr>
            <a:normAutofit lnSpcReduction="10000"/>
          </a:bodyPr>
          <a:lstStyle/>
          <a:p>
            <a:pPr marL="0" lvl="0">
              <a:spcBef>
                <a:spcPts val="0"/>
              </a:spcBef>
              <a:buNone/>
            </a:pPr>
            <a:r>
              <a:rPr lang="it-IT" altLang="fr-FR" b="1" dirty="0" smtClean="0">
                <a:solidFill>
                  <a:srgbClr val="404040"/>
                </a:solidFill>
              </a:rPr>
              <a:t>The Kampala </a:t>
            </a:r>
            <a:r>
              <a:rPr lang="it-IT" altLang="fr-FR" b="1" dirty="0" err="1" smtClean="0">
                <a:solidFill>
                  <a:srgbClr val="404040"/>
                </a:solidFill>
              </a:rPr>
              <a:t>Convention’s</a:t>
            </a:r>
            <a:r>
              <a:rPr lang="it-IT" altLang="fr-FR" b="1" dirty="0" smtClean="0">
                <a:solidFill>
                  <a:srgbClr val="404040"/>
                </a:solidFill>
              </a:rPr>
              <a:t> </a:t>
            </a:r>
            <a:r>
              <a:rPr lang="it-IT" altLang="fr-FR" b="1" dirty="0" err="1" smtClean="0">
                <a:solidFill>
                  <a:srgbClr val="404040"/>
                </a:solidFill>
              </a:rPr>
              <a:t>preamble</a:t>
            </a:r>
            <a:r>
              <a:rPr lang="it-IT" altLang="fr-FR" b="1" dirty="0" smtClean="0">
                <a:solidFill>
                  <a:srgbClr val="404040"/>
                </a:solidFill>
              </a:rPr>
              <a:t> </a:t>
            </a:r>
            <a:r>
              <a:rPr lang="it-IT" altLang="fr-FR" dirty="0" err="1" smtClean="0">
                <a:solidFill>
                  <a:srgbClr val="404040"/>
                </a:solidFill>
              </a:rPr>
              <a:t>states</a:t>
            </a:r>
            <a:r>
              <a:rPr lang="it-IT" altLang="fr-FR" dirty="0" smtClean="0">
                <a:solidFill>
                  <a:srgbClr val="404040"/>
                </a:solidFill>
              </a:rPr>
              <a:t>: “</a:t>
            </a:r>
            <a:r>
              <a:rPr lang="it-IT" altLang="fr-FR" dirty="0" err="1" smtClean="0">
                <a:solidFill>
                  <a:srgbClr val="404040"/>
                </a:solidFill>
              </a:rPr>
              <a:t>Affirming</a:t>
            </a:r>
            <a:r>
              <a:rPr lang="it-IT" altLang="fr-FR" dirty="0" smtClean="0">
                <a:solidFill>
                  <a:srgbClr val="404040"/>
                </a:solidFill>
              </a:rPr>
              <a:t> </a:t>
            </a:r>
            <a:r>
              <a:rPr lang="it-IT" altLang="fr-FR" dirty="0" err="1" smtClean="0">
                <a:solidFill>
                  <a:srgbClr val="404040"/>
                </a:solidFill>
              </a:rPr>
              <a:t>our</a:t>
            </a:r>
            <a:r>
              <a:rPr lang="it-IT" altLang="fr-FR" dirty="0" smtClean="0">
                <a:solidFill>
                  <a:srgbClr val="404040"/>
                </a:solidFill>
              </a:rPr>
              <a:t> </a:t>
            </a:r>
            <a:r>
              <a:rPr lang="it-IT" altLang="fr-FR" dirty="0" err="1" smtClean="0">
                <a:solidFill>
                  <a:srgbClr val="404040"/>
                </a:solidFill>
              </a:rPr>
              <a:t>primary</a:t>
            </a:r>
            <a:r>
              <a:rPr lang="it-IT" altLang="fr-FR" dirty="0" smtClean="0">
                <a:solidFill>
                  <a:srgbClr val="404040"/>
                </a:solidFill>
              </a:rPr>
              <a:t> </a:t>
            </a:r>
            <a:r>
              <a:rPr lang="it-IT" altLang="fr-FR" dirty="0" err="1" smtClean="0">
                <a:solidFill>
                  <a:srgbClr val="404040"/>
                </a:solidFill>
              </a:rPr>
              <a:t>responsibility</a:t>
            </a:r>
            <a:r>
              <a:rPr lang="it-IT" altLang="fr-FR" dirty="0" smtClean="0">
                <a:solidFill>
                  <a:srgbClr val="404040"/>
                </a:solidFill>
              </a:rPr>
              <a:t> and </a:t>
            </a:r>
            <a:r>
              <a:rPr lang="it-IT" altLang="fr-FR" dirty="0" err="1" smtClean="0">
                <a:solidFill>
                  <a:srgbClr val="404040"/>
                </a:solidFill>
              </a:rPr>
              <a:t>commitment</a:t>
            </a:r>
            <a:r>
              <a:rPr lang="it-IT" altLang="fr-FR" dirty="0" smtClean="0">
                <a:solidFill>
                  <a:srgbClr val="404040"/>
                </a:solidFill>
              </a:rPr>
              <a:t> to </a:t>
            </a:r>
            <a:r>
              <a:rPr lang="it-IT" altLang="fr-FR" dirty="0" err="1" smtClean="0">
                <a:solidFill>
                  <a:srgbClr val="404040"/>
                </a:solidFill>
              </a:rPr>
              <a:t>respect</a:t>
            </a:r>
            <a:r>
              <a:rPr lang="it-IT" altLang="fr-FR" dirty="0" smtClean="0">
                <a:solidFill>
                  <a:srgbClr val="404040"/>
                </a:solidFill>
              </a:rPr>
              <a:t>, </a:t>
            </a:r>
            <a:r>
              <a:rPr lang="it-IT" altLang="fr-FR" dirty="0" err="1" smtClean="0">
                <a:solidFill>
                  <a:srgbClr val="404040"/>
                </a:solidFill>
              </a:rPr>
              <a:t>protect</a:t>
            </a:r>
            <a:r>
              <a:rPr lang="it-IT" altLang="fr-FR" dirty="0" smtClean="0">
                <a:solidFill>
                  <a:srgbClr val="404040"/>
                </a:solidFill>
              </a:rPr>
              <a:t> and </a:t>
            </a:r>
            <a:r>
              <a:rPr lang="it-IT" altLang="fr-FR" dirty="0" err="1" smtClean="0">
                <a:solidFill>
                  <a:srgbClr val="404040"/>
                </a:solidFill>
              </a:rPr>
              <a:t>fulfil</a:t>
            </a:r>
            <a:r>
              <a:rPr lang="it-IT" altLang="fr-FR" dirty="0" smtClean="0">
                <a:solidFill>
                  <a:srgbClr val="404040"/>
                </a:solidFill>
              </a:rPr>
              <a:t> the </a:t>
            </a:r>
            <a:r>
              <a:rPr lang="it-IT" altLang="fr-FR" dirty="0" err="1" smtClean="0">
                <a:solidFill>
                  <a:srgbClr val="404040"/>
                </a:solidFill>
              </a:rPr>
              <a:t>rights</a:t>
            </a:r>
            <a:r>
              <a:rPr lang="it-IT" altLang="fr-FR" dirty="0" smtClean="0">
                <a:solidFill>
                  <a:srgbClr val="404040"/>
                </a:solidFill>
              </a:rPr>
              <a:t> to </a:t>
            </a:r>
            <a:r>
              <a:rPr lang="it-IT" altLang="fr-FR" dirty="0" err="1" smtClean="0">
                <a:solidFill>
                  <a:srgbClr val="404040"/>
                </a:solidFill>
              </a:rPr>
              <a:t>which</a:t>
            </a:r>
            <a:r>
              <a:rPr lang="it-IT" altLang="fr-FR" dirty="0" smtClean="0">
                <a:solidFill>
                  <a:srgbClr val="404040"/>
                </a:solidFill>
              </a:rPr>
              <a:t> </a:t>
            </a:r>
            <a:r>
              <a:rPr lang="it-IT" altLang="fr-FR" dirty="0" err="1" smtClean="0">
                <a:solidFill>
                  <a:srgbClr val="404040"/>
                </a:solidFill>
              </a:rPr>
              <a:t>IDPs</a:t>
            </a:r>
            <a:r>
              <a:rPr lang="it-IT" altLang="fr-FR" dirty="0" smtClean="0">
                <a:solidFill>
                  <a:srgbClr val="404040"/>
                </a:solidFill>
              </a:rPr>
              <a:t> are </a:t>
            </a:r>
            <a:r>
              <a:rPr lang="it-IT" altLang="fr-FR" dirty="0" err="1" smtClean="0">
                <a:solidFill>
                  <a:srgbClr val="404040"/>
                </a:solidFill>
              </a:rPr>
              <a:t>entitled</a:t>
            </a:r>
            <a:r>
              <a:rPr lang="it-IT" altLang="fr-FR" dirty="0" smtClean="0">
                <a:solidFill>
                  <a:srgbClr val="404040"/>
                </a:solidFill>
              </a:rPr>
              <a:t> to … ”</a:t>
            </a:r>
          </a:p>
          <a:p>
            <a:pPr marL="0" lvl="0">
              <a:spcBef>
                <a:spcPts val="0"/>
              </a:spcBef>
              <a:buNone/>
            </a:pPr>
            <a:endParaRPr lang="it-IT" altLang="fr-FR" b="1" dirty="0" smtClean="0">
              <a:solidFill>
                <a:srgbClr val="404040"/>
              </a:solidFill>
            </a:endParaRPr>
          </a:p>
          <a:p>
            <a:pPr marL="0" lvl="0">
              <a:spcBef>
                <a:spcPts val="0"/>
              </a:spcBef>
              <a:buNone/>
            </a:pPr>
            <a:r>
              <a:rPr lang="it-IT" altLang="fr-FR" b="1" dirty="0" err="1" smtClean="0">
                <a:solidFill>
                  <a:srgbClr val="404040"/>
                </a:solidFill>
              </a:rPr>
              <a:t>Article</a:t>
            </a:r>
            <a:r>
              <a:rPr lang="it-IT" altLang="fr-FR" b="1" dirty="0" smtClean="0">
                <a:solidFill>
                  <a:srgbClr val="404040"/>
                </a:solidFill>
              </a:rPr>
              <a:t> </a:t>
            </a:r>
            <a:r>
              <a:rPr lang="it-IT" altLang="fr-FR" b="1" dirty="0" err="1" smtClean="0">
                <a:solidFill>
                  <a:srgbClr val="404040"/>
                </a:solidFill>
              </a:rPr>
              <a:t>five</a:t>
            </a:r>
            <a:r>
              <a:rPr lang="it-IT" altLang="fr-FR" b="1" dirty="0" smtClean="0">
                <a:solidFill>
                  <a:srgbClr val="404040"/>
                </a:solidFill>
              </a:rPr>
              <a:t> </a:t>
            </a:r>
            <a:r>
              <a:rPr lang="it-IT" altLang="fr-FR" dirty="0" err="1" smtClean="0">
                <a:solidFill>
                  <a:srgbClr val="404040"/>
                </a:solidFill>
              </a:rPr>
              <a:t>stipulates</a:t>
            </a:r>
            <a:r>
              <a:rPr lang="it-IT" altLang="fr-FR" dirty="0" smtClean="0">
                <a:solidFill>
                  <a:srgbClr val="404040"/>
                </a:solidFill>
              </a:rPr>
              <a:t>: “</a:t>
            </a:r>
            <a:r>
              <a:rPr lang="it-IT" altLang="fr-FR" dirty="0" err="1" smtClean="0">
                <a:solidFill>
                  <a:srgbClr val="404040"/>
                </a:solidFill>
              </a:rPr>
              <a:t>States</a:t>
            </a:r>
            <a:r>
              <a:rPr lang="it-IT" altLang="fr-FR" dirty="0" smtClean="0">
                <a:solidFill>
                  <a:srgbClr val="404040"/>
                </a:solidFill>
              </a:rPr>
              <a:t> Parties </a:t>
            </a:r>
            <a:r>
              <a:rPr lang="it-IT" altLang="fr-FR" dirty="0" err="1" smtClean="0">
                <a:solidFill>
                  <a:srgbClr val="404040"/>
                </a:solidFill>
              </a:rPr>
              <a:t>shall</a:t>
            </a:r>
            <a:r>
              <a:rPr lang="it-IT" altLang="fr-FR" dirty="0" smtClean="0">
                <a:solidFill>
                  <a:srgbClr val="404040"/>
                </a:solidFill>
              </a:rPr>
              <a:t> bear the </a:t>
            </a:r>
            <a:r>
              <a:rPr lang="it-IT" altLang="fr-FR" dirty="0" err="1" smtClean="0">
                <a:solidFill>
                  <a:srgbClr val="404040"/>
                </a:solidFill>
              </a:rPr>
              <a:t>primary</a:t>
            </a:r>
            <a:r>
              <a:rPr lang="it-IT" altLang="fr-FR" dirty="0" smtClean="0">
                <a:solidFill>
                  <a:srgbClr val="404040"/>
                </a:solidFill>
              </a:rPr>
              <a:t> duty and </a:t>
            </a:r>
            <a:r>
              <a:rPr lang="it-IT" altLang="fr-FR" dirty="0" err="1" smtClean="0">
                <a:solidFill>
                  <a:srgbClr val="404040"/>
                </a:solidFill>
              </a:rPr>
              <a:t>responsibility</a:t>
            </a:r>
            <a:r>
              <a:rPr lang="it-IT" altLang="fr-FR" dirty="0" smtClean="0">
                <a:solidFill>
                  <a:srgbClr val="404040"/>
                </a:solidFill>
              </a:rPr>
              <a:t> for </a:t>
            </a:r>
            <a:r>
              <a:rPr lang="it-IT" altLang="fr-FR" dirty="0" err="1" smtClean="0">
                <a:solidFill>
                  <a:srgbClr val="404040"/>
                </a:solidFill>
              </a:rPr>
              <a:t>providing</a:t>
            </a:r>
            <a:r>
              <a:rPr lang="it-IT" altLang="fr-FR" dirty="0" smtClean="0">
                <a:solidFill>
                  <a:srgbClr val="404040"/>
                </a:solidFill>
              </a:rPr>
              <a:t> </a:t>
            </a:r>
            <a:r>
              <a:rPr lang="it-IT" altLang="fr-FR" dirty="0" err="1" smtClean="0">
                <a:solidFill>
                  <a:srgbClr val="404040"/>
                </a:solidFill>
              </a:rPr>
              <a:t>protection</a:t>
            </a:r>
            <a:r>
              <a:rPr lang="it-IT" altLang="fr-FR" dirty="0" smtClean="0">
                <a:solidFill>
                  <a:srgbClr val="404040"/>
                </a:solidFill>
              </a:rPr>
              <a:t> and </a:t>
            </a:r>
            <a:r>
              <a:rPr lang="it-IT" altLang="fr-FR" dirty="0" err="1" smtClean="0">
                <a:solidFill>
                  <a:srgbClr val="404040"/>
                </a:solidFill>
              </a:rPr>
              <a:t>humanitarian</a:t>
            </a:r>
            <a:r>
              <a:rPr lang="it-IT" altLang="fr-FR" dirty="0" smtClean="0">
                <a:solidFill>
                  <a:srgbClr val="404040"/>
                </a:solidFill>
              </a:rPr>
              <a:t> </a:t>
            </a:r>
            <a:r>
              <a:rPr lang="it-IT" altLang="fr-FR" dirty="0" err="1" smtClean="0">
                <a:solidFill>
                  <a:srgbClr val="404040"/>
                </a:solidFill>
              </a:rPr>
              <a:t>assistance</a:t>
            </a:r>
            <a:r>
              <a:rPr lang="it-IT" altLang="fr-FR" dirty="0" smtClean="0">
                <a:solidFill>
                  <a:srgbClr val="404040"/>
                </a:solidFill>
              </a:rPr>
              <a:t> to </a:t>
            </a:r>
            <a:r>
              <a:rPr lang="it-IT" altLang="fr-FR" dirty="0" err="1" smtClean="0">
                <a:solidFill>
                  <a:srgbClr val="404040"/>
                </a:solidFill>
              </a:rPr>
              <a:t>IDPs</a:t>
            </a:r>
            <a:r>
              <a:rPr lang="it-IT" altLang="fr-FR" dirty="0" smtClean="0">
                <a:solidFill>
                  <a:srgbClr val="404040"/>
                </a:solidFill>
              </a:rPr>
              <a:t> </a:t>
            </a:r>
            <a:r>
              <a:rPr lang="it-IT" altLang="fr-FR" dirty="0" err="1" smtClean="0">
                <a:solidFill>
                  <a:srgbClr val="404040"/>
                </a:solidFill>
              </a:rPr>
              <a:t>within</a:t>
            </a:r>
            <a:r>
              <a:rPr lang="it-IT" altLang="fr-FR" dirty="0" smtClean="0">
                <a:solidFill>
                  <a:srgbClr val="404040"/>
                </a:solidFill>
              </a:rPr>
              <a:t> </a:t>
            </a:r>
            <a:r>
              <a:rPr lang="it-IT" altLang="fr-FR" dirty="0" err="1" smtClean="0">
                <a:solidFill>
                  <a:srgbClr val="404040"/>
                </a:solidFill>
              </a:rPr>
              <a:t>their</a:t>
            </a:r>
            <a:r>
              <a:rPr lang="it-IT" altLang="fr-FR" dirty="0" smtClean="0">
                <a:solidFill>
                  <a:srgbClr val="404040"/>
                </a:solidFill>
              </a:rPr>
              <a:t> </a:t>
            </a:r>
            <a:r>
              <a:rPr lang="it-IT" altLang="fr-FR" dirty="0" err="1" smtClean="0">
                <a:solidFill>
                  <a:srgbClr val="404040"/>
                </a:solidFill>
              </a:rPr>
              <a:t>territory</a:t>
            </a:r>
            <a:r>
              <a:rPr lang="it-IT" altLang="fr-FR" dirty="0" smtClean="0">
                <a:solidFill>
                  <a:srgbClr val="404040"/>
                </a:solidFill>
              </a:rPr>
              <a:t> or </a:t>
            </a:r>
            <a:r>
              <a:rPr lang="it-IT" altLang="fr-FR" dirty="0" err="1" smtClean="0">
                <a:solidFill>
                  <a:srgbClr val="404040"/>
                </a:solidFill>
              </a:rPr>
              <a:t>jurisdiction</a:t>
            </a:r>
            <a:r>
              <a:rPr lang="it-IT" altLang="fr-FR" dirty="0" smtClean="0">
                <a:solidFill>
                  <a:srgbClr val="404040"/>
                </a:solidFill>
              </a:rPr>
              <a:t> </a:t>
            </a:r>
            <a:r>
              <a:rPr lang="it-IT" altLang="fr-FR" dirty="0" err="1" smtClean="0">
                <a:solidFill>
                  <a:srgbClr val="404040"/>
                </a:solidFill>
              </a:rPr>
              <a:t>without</a:t>
            </a:r>
            <a:r>
              <a:rPr lang="it-IT" altLang="fr-FR" dirty="0" smtClean="0">
                <a:solidFill>
                  <a:srgbClr val="404040"/>
                </a:solidFill>
              </a:rPr>
              <a:t> </a:t>
            </a:r>
            <a:r>
              <a:rPr lang="it-IT" altLang="fr-FR" dirty="0" err="1" smtClean="0">
                <a:solidFill>
                  <a:srgbClr val="404040"/>
                </a:solidFill>
              </a:rPr>
              <a:t>discrimination</a:t>
            </a:r>
            <a:r>
              <a:rPr lang="it-IT" altLang="fr-FR" dirty="0" smtClean="0">
                <a:solidFill>
                  <a:srgbClr val="404040"/>
                </a:solidFill>
              </a:rPr>
              <a:t> of </a:t>
            </a:r>
            <a:r>
              <a:rPr lang="it-IT" altLang="fr-FR" dirty="0" err="1" smtClean="0">
                <a:solidFill>
                  <a:srgbClr val="404040"/>
                </a:solidFill>
              </a:rPr>
              <a:t>any</a:t>
            </a:r>
            <a:r>
              <a:rPr lang="it-IT" altLang="fr-FR" dirty="0" smtClean="0">
                <a:solidFill>
                  <a:srgbClr val="404040"/>
                </a:solidFill>
              </a:rPr>
              <a:t> </a:t>
            </a:r>
            <a:r>
              <a:rPr lang="it-IT" altLang="fr-FR" dirty="0" err="1" smtClean="0">
                <a:solidFill>
                  <a:srgbClr val="404040"/>
                </a:solidFill>
              </a:rPr>
              <a:t>kind</a:t>
            </a:r>
            <a:r>
              <a:rPr lang="it-IT" altLang="fr-FR" dirty="0" smtClean="0">
                <a:solidFill>
                  <a:srgbClr val="404040"/>
                </a:solidFill>
              </a:rPr>
              <a:t>.”</a:t>
            </a:r>
          </a:p>
          <a:p>
            <a:pPr>
              <a:spcBef>
                <a:spcPts val="0"/>
              </a:spcBef>
            </a:pPr>
            <a:endParaRPr lang="it-IT" altLang="fr-FR" dirty="0">
              <a:solidFill>
                <a:srgbClr val="404040"/>
              </a:solidFill>
            </a:endParaRPr>
          </a:p>
        </p:txBody>
      </p:sp>
      <p:sp>
        <p:nvSpPr>
          <p:cNvPr id="23" name="Espace réservé du contenu 4"/>
          <p:cNvSpPr txBox="1">
            <a:spLocks/>
          </p:cNvSpPr>
          <p:nvPr/>
        </p:nvSpPr>
        <p:spPr>
          <a:xfrm>
            <a:off x="5004048" y="1556792"/>
            <a:ext cx="3826768" cy="4569371"/>
          </a:xfrm>
          <a:prstGeom prst="rect">
            <a:avLst/>
          </a:prstGeom>
        </p:spPr>
        <p:txBody>
          <a:bodyPr>
            <a:normAutofit/>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Font typeface="Wingdings 2" charset="0"/>
              <a:buNone/>
            </a:pPr>
            <a:r>
              <a:rPr lang="fr-FR" dirty="0" err="1" smtClean="0"/>
              <a:t>Complementarity</a:t>
            </a:r>
            <a:r>
              <a:rPr lang="fr-FR" dirty="0" smtClean="0"/>
              <a:t> and     collaboration</a:t>
            </a:r>
          </a:p>
          <a:p>
            <a:pPr marL="0" indent="0">
              <a:buFont typeface="Wingdings 2" charset="0"/>
              <a:buNone/>
            </a:pPr>
            <a:r>
              <a:rPr lang="fr-FR" dirty="0" smtClean="0"/>
              <a:t> </a:t>
            </a:r>
            <a:endParaRPr lang="fr-FR" dirty="0"/>
          </a:p>
        </p:txBody>
      </p:sp>
      <p:sp>
        <p:nvSpPr>
          <p:cNvPr id="24" name="Rounded Rectangle 23"/>
          <p:cNvSpPr/>
          <p:nvPr/>
        </p:nvSpPr>
        <p:spPr>
          <a:xfrm>
            <a:off x="5076056" y="2852936"/>
            <a:ext cx="2801467" cy="668338"/>
          </a:xfrm>
          <a:prstGeom prst="roundRect">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fr-CH" dirty="0" smtClean="0"/>
              <a:t>State</a:t>
            </a:r>
            <a:endParaRPr lang="fr-CH" dirty="0"/>
          </a:p>
        </p:txBody>
      </p:sp>
      <p:sp>
        <p:nvSpPr>
          <p:cNvPr id="25" name="Rounded Rectangle 24"/>
          <p:cNvSpPr/>
          <p:nvPr/>
        </p:nvSpPr>
        <p:spPr>
          <a:xfrm>
            <a:off x="5796136" y="3573016"/>
            <a:ext cx="2064835" cy="576064"/>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fr-CH" dirty="0" smtClean="0"/>
              <a:t>International organisations</a:t>
            </a:r>
            <a:endParaRPr lang="fr-CH" dirty="0"/>
          </a:p>
        </p:txBody>
      </p:sp>
      <p:sp>
        <p:nvSpPr>
          <p:cNvPr id="26" name="Rounded Rectangle 25"/>
          <p:cNvSpPr/>
          <p:nvPr/>
        </p:nvSpPr>
        <p:spPr>
          <a:xfrm>
            <a:off x="5796136" y="4221088"/>
            <a:ext cx="2064836" cy="49371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fr-CH" dirty="0" err="1"/>
              <a:t>CSOs</a:t>
            </a:r>
            <a:endParaRPr lang="fr-CH" dirty="0"/>
          </a:p>
        </p:txBody>
      </p:sp>
      <p:sp>
        <p:nvSpPr>
          <p:cNvPr id="27" name="Rounded Rectangle 26"/>
          <p:cNvSpPr/>
          <p:nvPr/>
        </p:nvSpPr>
        <p:spPr>
          <a:xfrm rot="16200000">
            <a:off x="4477246" y="4243834"/>
            <a:ext cx="1917700" cy="576064"/>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CH" dirty="0" smtClean="0"/>
              <a:t>African Union</a:t>
            </a:r>
            <a:endParaRPr lang="fr-CH" dirty="0"/>
          </a:p>
        </p:txBody>
      </p:sp>
      <p:sp>
        <p:nvSpPr>
          <p:cNvPr id="28" name="Rounded Rectangle 27"/>
          <p:cNvSpPr/>
          <p:nvPr/>
        </p:nvSpPr>
        <p:spPr>
          <a:xfrm>
            <a:off x="6948264" y="4797152"/>
            <a:ext cx="930770" cy="630237"/>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fr-CH" sz="1400" b="1" dirty="0" err="1"/>
              <a:t>IDPs</a:t>
            </a:r>
            <a:endParaRPr lang="fr-CH" sz="1400" b="1" dirty="0"/>
          </a:p>
        </p:txBody>
      </p:sp>
      <p:sp>
        <p:nvSpPr>
          <p:cNvPr id="29" name="Rounded Rectangle 28"/>
          <p:cNvSpPr/>
          <p:nvPr/>
        </p:nvSpPr>
        <p:spPr>
          <a:xfrm>
            <a:off x="5796136" y="4797152"/>
            <a:ext cx="1080119" cy="63023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CH" sz="1400" dirty="0" smtClean="0"/>
              <a:t>Non-state groups</a:t>
            </a:r>
            <a:endParaRPr lang="fr-CH" sz="1400" dirty="0"/>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Kampala Convention and national responsibility</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8281168" cy="4680545"/>
          </a:xfrm>
        </p:spPr>
        <p:txBody>
          <a:bodyPr rtlCol="0">
            <a:noAutofit/>
          </a:bodyPr>
          <a:lstStyle/>
          <a:p>
            <a:pPr>
              <a:buFontTx/>
              <a:buNone/>
            </a:pPr>
            <a:r>
              <a:rPr lang="it-IT" altLang="fr-FR" b="1" dirty="0" err="1" smtClean="0"/>
              <a:t>Article</a:t>
            </a:r>
            <a:r>
              <a:rPr lang="it-IT" altLang="fr-FR" b="1" dirty="0" smtClean="0"/>
              <a:t> 3.2 </a:t>
            </a:r>
            <a:r>
              <a:rPr lang="it-IT" altLang="fr-FR" b="1" dirty="0" err="1" smtClean="0"/>
              <a:t>stipulates</a:t>
            </a:r>
            <a:r>
              <a:rPr lang="it-IT" altLang="fr-FR" b="1" dirty="0" smtClean="0"/>
              <a:t> </a:t>
            </a:r>
            <a:r>
              <a:rPr lang="it-IT" altLang="fr-FR" b="1" dirty="0" err="1" smtClean="0"/>
              <a:t>that</a:t>
            </a:r>
            <a:r>
              <a:rPr lang="it-IT" altLang="fr-FR" b="1" dirty="0" smtClean="0"/>
              <a:t> </a:t>
            </a:r>
            <a:r>
              <a:rPr lang="it-IT" altLang="fr-FR" b="1" dirty="0" err="1" smtClean="0"/>
              <a:t>states</a:t>
            </a:r>
            <a:r>
              <a:rPr lang="it-IT" altLang="fr-FR" b="1" dirty="0" smtClean="0"/>
              <a:t> parties </a:t>
            </a:r>
            <a:r>
              <a:rPr lang="it-IT" altLang="fr-FR" b="1" dirty="0" err="1" smtClean="0"/>
              <a:t>shall</a:t>
            </a:r>
            <a:r>
              <a:rPr lang="it-IT" altLang="fr-FR" b="1" dirty="0" smtClean="0"/>
              <a:t>:</a:t>
            </a:r>
          </a:p>
          <a:p>
            <a:pPr>
              <a:buFontTx/>
              <a:buNone/>
            </a:pPr>
            <a:r>
              <a:rPr lang="it-IT" altLang="fr-FR" dirty="0" smtClean="0"/>
              <a:t>a. Incorporate </a:t>
            </a:r>
            <a:r>
              <a:rPr lang="it-IT" altLang="fr-FR" dirty="0" err="1" smtClean="0"/>
              <a:t>their</a:t>
            </a:r>
            <a:r>
              <a:rPr lang="it-IT" altLang="fr-FR" dirty="0" smtClean="0"/>
              <a:t> </a:t>
            </a:r>
            <a:r>
              <a:rPr lang="it-IT" altLang="fr-FR" dirty="0" err="1" smtClean="0"/>
              <a:t>obligations</a:t>
            </a:r>
            <a:r>
              <a:rPr lang="it-IT" altLang="fr-FR" dirty="0" smtClean="0"/>
              <a:t> under the convention </a:t>
            </a:r>
            <a:r>
              <a:rPr lang="it-IT" altLang="fr-FR" dirty="0" err="1" smtClean="0"/>
              <a:t>into</a:t>
            </a:r>
            <a:r>
              <a:rPr lang="it-IT" altLang="fr-FR" dirty="0" smtClean="0"/>
              <a:t> </a:t>
            </a:r>
            <a:r>
              <a:rPr lang="it-IT" altLang="fr-FR" dirty="0" err="1" smtClean="0"/>
              <a:t>domestic</a:t>
            </a:r>
            <a:r>
              <a:rPr lang="it-IT" altLang="fr-FR" dirty="0" smtClean="0"/>
              <a:t> law by </a:t>
            </a:r>
            <a:r>
              <a:rPr lang="it-IT" altLang="fr-FR" dirty="0" err="1" smtClean="0"/>
              <a:t>enacting</a:t>
            </a:r>
            <a:r>
              <a:rPr lang="it-IT" altLang="fr-FR" dirty="0" smtClean="0"/>
              <a:t> or </a:t>
            </a:r>
            <a:r>
              <a:rPr lang="it-IT" altLang="fr-FR" dirty="0" err="1" smtClean="0"/>
              <a:t>amending</a:t>
            </a:r>
            <a:r>
              <a:rPr lang="it-IT" altLang="fr-FR" dirty="0" smtClean="0"/>
              <a:t> </a:t>
            </a:r>
            <a:r>
              <a:rPr lang="it-IT" altLang="fr-FR" dirty="0" err="1" smtClean="0"/>
              <a:t>relevant</a:t>
            </a:r>
            <a:r>
              <a:rPr lang="it-IT" altLang="fr-FR" dirty="0" smtClean="0"/>
              <a:t> </a:t>
            </a:r>
            <a:r>
              <a:rPr lang="it-IT" altLang="fr-FR" dirty="0" err="1" smtClean="0"/>
              <a:t>legislation</a:t>
            </a:r>
            <a:endParaRPr lang="it-IT" altLang="fr-FR" dirty="0" smtClean="0"/>
          </a:p>
          <a:p>
            <a:pPr>
              <a:buFontTx/>
              <a:buNone/>
            </a:pPr>
            <a:r>
              <a:rPr lang="it-IT" altLang="fr-FR" dirty="0" smtClean="0"/>
              <a:t>b. Designate an authority or body </a:t>
            </a:r>
            <a:r>
              <a:rPr lang="it-IT" altLang="fr-FR" dirty="0" err="1" smtClean="0"/>
              <a:t>responsible</a:t>
            </a:r>
            <a:r>
              <a:rPr lang="it-IT" altLang="fr-FR" dirty="0" smtClean="0"/>
              <a:t> for </a:t>
            </a:r>
            <a:r>
              <a:rPr lang="it-IT" altLang="fr-FR" dirty="0" err="1" smtClean="0"/>
              <a:t>coordinating</a:t>
            </a:r>
            <a:r>
              <a:rPr lang="it-IT" altLang="fr-FR" dirty="0" smtClean="0"/>
              <a:t> </a:t>
            </a:r>
            <a:r>
              <a:rPr lang="it-IT" altLang="fr-FR" dirty="0" err="1" smtClean="0"/>
              <a:t>activities</a:t>
            </a:r>
            <a:r>
              <a:rPr lang="it-IT" altLang="fr-FR" dirty="0" smtClean="0"/>
              <a:t> to </a:t>
            </a:r>
            <a:r>
              <a:rPr lang="it-IT" altLang="fr-FR" dirty="0" err="1" smtClean="0"/>
              <a:t>protect</a:t>
            </a:r>
            <a:r>
              <a:rPr lang="it-IT" altLang="fr-FR" dirty="0" smtClean="0"/>
              <a:t> and assist </a:t>
            </a:r>
            <a:r>
              <a:rPr lang="it-IT" altLang="fr-FR" dirty="0" err="1" smtClean="0"/>
              <a:t>IDPs</a:t>
            </a:r>
            <a:r>
              <a:rPr lang="it-IT" altLang="fr-FR" dirty="0" smtClean="0"/>
              <a:t>, and for </a:t>
            </a:r>
            <a:r>
              <a:rPr lang="it-IT" altLang="fr-FR" dirty="0" err="1" smtClean="0"/>
              <a:t>cooperating</a:t>
            </a:r>
            <a:r>
              <a:rPr lang="it-IT" altLang="fr-FR" dirty="0" smtClean="0"/>
              <a:t> with </a:t>
            </a:r>
            <a:r>
              <a:rPr lang="it-IT" altLang="fr-FR" dirty="0" err="1" smtClean="0"/>
              <a:t>international</a:t>
            </a:r>
            <a:r>
              <a:rPr lang="it-IT" altLang="fr-FR" dirty="0" smtClean="0"/>
              <a:t> </a:t>
            </a:r>
            <a:r>
              <a:rPr lang="it-IT" altLang="fr-FR" dirty="0" err="1" smtClean="0"/>
              <a:t>organisations</a:t>
            </a:r>
            <a:r>
              <a:rPr lang="it-IT" altLang="fr-FR" dirty="0" smtClean="0"/>
              <a:t> and </a:t>
            </a:r>
            <a:r>
              <a:rPr lang="it-IT" altLang="fr-FR" dirty="0" err="1" smtClean="0"/>
              <a:t>CSOs</a:t>
            </a:r>
            <a:endParaRPr lang="it-IT" altLang="fr-FR" dirty="0" smtClean="0"/>
          </a:p>
          <a:p>
            <a:pPr>
              <a:buFontTx/>
              <a:buNone/>
            </a:pPr>
            <a:r>
              <a:rPr lang="it-IT" altLang="fr-FR" dirty="0" smtClean="0"/>
              <a:t>c. </a:t>
            </a:r>
            <a:r>
              <a:rPr lang="it-IT" altLang="fr-FR" dirty="0" err="1" smtClean="0"/>
              <a:t>Adopt</a:t>
            </a:r>
            <a:r>
              <a:rPr lang="it-IT" altLang="fr-FR" dirty="0" smtClean="0"/>
              <a:t> </a:t>
            </a:r>
            <a:r>
              <a:rPr lang="it-IT" altLang="fr-FR" dirty="0" err="1" smtClean="0"/>
              <a:t>strategies</a:t>
            </a:r>
            <a:r>
              <a:rPr lang="it-IT" altLang="fr-FR" dirty="0" smtClean="0"/>
              <a:t> and </a:t>
            </a:r>
            <a:r>
              <a:rPr lang="it-IT" altLang="fr-FR" dirty="0" err="1" smtClean="0"/>
              <a:t>policies</a:t>
            </a:r>
            <a:r>
              <a:rPr lang="it-IT" altLang="fr-FR" dirty="0" smtClean="0"/>
              <a:t> on </a:t>
            </a:r>
            <a:r>
              <a:rPr lang="it-IT" altLang="fr-FR" dirty="0" err="1" smtClean="0"/>
              <a:t>internal</a:t>
            </a:r>
            <a:r>
              <a:rPr lang="it-IT" altLang="fr-FR" dirty="0" smtClean="0"/>
              <a:t> </a:t>
            </a:r>
            <a:r>
              <a:rPr lang="it-IT" altLang="fr-FR" dirty="0" err="1" smtClean="0"/>
              <a:t>displacement</a:t>
            </a:r>
            <a:endParaRPr lang="it-IT" altLang="fr-FR" dirty="0" smtClean="0"/>
          </a:p>
          <a:p>
            <a:pPr>
              <a:buFontTx/>
              <a:buNone/>
            </a:pPr>
            <a:r>
              <a:rPr lang="it-IT" altLang="fr-FR" dirty="0" smtClean="0"/>
              <a:t>d. </a:t>
            </a:r>
            <a:r>
              <a:rPr lang="it-IT" altLang="fr-FR" dirty="0" err="1" smtClean="0"/>
              <a:t>Provide</a:t>
            </a:r>
            <a:r>
              <a:rPr lang="it-IT" altLang="fr-FR" dirty="0" smtClean="0"/>
              <a:t> the </a:t>
            </a:r>
            <a:r>
              <a:rPr lang="it-IT" altLang="fr-FR" dirty="0" err="1" smtClean="0"/>
              <a:t>necessary</a:t>
            </a:r>
            <a:r>
              <a:rPr lang="it-IT" altLang="fr-FR" dirty="0" smtClean="0"/>
              <a:t> funds for </a:t>
            </a:r>
            <a:r>
              <a:rPr lang="it-IT" altLang="fr-FR" dirty="0" err="1" smtClean="0"/>
              <a:t>protection</a:t>
            </a:r>
            <a:r>
              <a:rPr lang="it-IT" altLang="fr-FR" dirty="0" smtClean="0"/>
              <a:t> and </a:t>
            </a:r>
            <a:r>
              <a:rPr lang="it-IT" altLang="fr-FR" dirty="0" err="1" smtClean="0"/>
              <a:t>assistance</a:t>
            </a:r>
            <a:endParaRPr lang="it-IT" altLang="fr-FR" dirty="0" smtClean="0"/>
          </a:p>
          <a:p>
            <a:pPr>
              <a:buFontTx/>
              <a:buNone/>
            </a:pPr>
            <a:r>
              <a:rPr lang="it-IT" altLang="fr-FR" dirty="0" smtClean="0"/>
              <a:t>e. Incorporate the </a:t>
            </a:r>
            <a:r>
              <a:rPr lang="it-IT" altLang="fr-FR" dirty="0" err="1" smtClean="0"/>
              <a:t>relevant</a:t>
            </a:r>
            <a:r>
              <a:rPr lang="it-IT" altLang="fr-FR" dirty="0" smtClean="0"/>
              <a:t> </a:t>
            </a:r>
            <a:r>
              <a:rPr lang="it-IT" altLang="fr-FR" dirty="0" err="1" smtClean="0"/>
              <a:t>principles</a:t>
            </a:r>
            <a:r>
              <a:rPr lang="it-IT" altLang="fr-FR" dirty="0" smtClean="0"/>
              <a:t> of the convention </a:t>
            </a:r>
            <a:r>
              <a:rPr lang="it-IT" altLang="fr-FR" dirty="0" err="1" smtClean="0"/>
              <a:t>into</a:t>
            </a:r>
            <a:r>
              <a:rPr lang="it-IT" altLang="fr-FR" dirty="0" smtClean="0"/>
              <a:t> </a:t>
            </a:r>
            <a:r>
              <a:rPr lang="it-IT" altLang="fr-FR" dirty="0" err="1" smtClean="0"/>
              <a:t>peace</a:t>
            </a:r>
            <a:r>
              <a:rPr lang="it-IT" altLang="fr-FR" dirty="0" smtClean="0"/>
              <a:t> </a:t>
            </a:r>
            <a:r>
              <a:rPr lang="it-IT" altLang="fr-FR" dirty="0" err="1" smtClean="0"/>
              <a:t>negotiations</a:t>
            </a:r>
            <a:r>
              <a:rPr lang="it-IT" altLang="fr-FR" dirty="0" smtClean="0"/>
              <a:t> and </a:t>
            </a:r>
            <a:r>
              <a:rPr lang="it-IT" altLang="fr-FR" dirty="0" err="1" smtClean="0"/>
              <a:t>agreements</a:t>
            </a:r>
            <a:r>
              <a:rPr lang="it-IT" altLang="fr-FR" dirty="0" smtClean="0"/>
              <a:t> and the </a:t>
            </a:r>
            <a:r>
              <a:rPr lang="it-IT" altLang="fr-FR" dirty="0" err="1" smtClean="0"/>
              <a:t>pursuit</a:t>
            </a:r>
            <a:r>
              <a:rPr lang="it-IT" altLang="fr-FR" dirty="0" smtClean="0"/>
              <a:t> of </a:t>
            </a:r>
            <a:r>
              <a:rPr lang="it-IT" altLang="fr-FR" dirty="0" err="1" smtClean="0"/>
              <a:t>durable</a:t>
            </a:r>
            <a:r>
              <a:rPr lang="it-IT" altLang="fr-FR" dirty="0" smtClean="0"/>
              <a:t> </a:t>
            </a:r>
            <a:r>
              <a:rPr lang="it-IT" altLang="fr-FR" dirty="0" err="1" smtClean="0"/>
              <a:t>solutions</a:t>
            </a:r>
            <a:endParaRPr lang="it-IT" altLang="fr-FR" dirty="0" smtClean="0"/>
          </a:p>
          <a:p>
            <a:pPr>
              <a:buFontTx/>
              <a:buNone/>
            </a:pPr>
            <a:endParaRPr lang="it-IT" altLang="fr-FR" dirty="0" smtClean="0"/>
          </a:p>
          <a:p>
            <a:pPr>
              <a:buFontTx/>
              <a:buNone/>
            </a:pPr>
            <a:endParaRPr lang="it-IT" altLang="fr-FR" dirty="0" smtClean="0"/>
          </a:p>
          <a:p>
            <a:pPr>
              <a:buFontTx/>
              <a:buNone/>
            </a:pPr>
            <a:endParaRPr lang="it-IT" altLang="fr-FR" dirty="0" smtClean="0"/>
          </a:p>
        </p:txBody>
      </p:sp>
    </p:spTree>
    <p:extLst>
      <p:ext uri="{BB962C8B-B14F-4D97-AF65-F5344CB8AC3E}">
        <p14:creationId xmlns:p14="http://schemas.microsoft.com/office/powerpoint/2010/main" val="154989064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81757923"/>
              </p:ext>
            </p:extLst>
          </p:nvPr>
        </p:nvGraphicFramePr>
        <p:xfrm>
          <a:off x="-1116632" y="1554453"/>
          <a:ext cx="9793088" cy="4826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625" name="Titre 1"/>
          <p:cNvSpPr>
            <a:spLocks noGrp="1"/>
          </p:cNvSpPr>
          <p:nvPr>
            <p:ph type="title"/>
          </p:nvPr>
        </p:nvSpPr>
        <p:spPr>
          <a:xfrm>
            <a:off x="457200" y="0"/>
            <a:ext cx="8229600" cy="1268413"/>
          </a:xfrm>
        </p:spPr>
        <p:txBody>
          <a:bodyPr/>
          <a:lstStyle/>
          <a:p>
            <a:pPr eaLnBrk="1" hangingPunct="1"/>
            <a:r>
              <a:rPr lang="fr-FR" b="1" dirty="0" err="1" smtClean="0">
                <a:latin typeface="Century Gothic" charset="0"/>
                <a:ea typeface="MS PGothic" charset="0"/>
                <a:cs typeface="MS PGothic" charset="0"/>
              </a:rPr>
              <a:t>Sovereignty</a:t>
            </a:r>
            <a:r>
              <a:rPr lang="fr-FR" b="1" dirty="0" smtClean="0">
                <a:latin typeface="Century Gothic" charset="0"/>
                <a:ea typeface="MS PGothic" charset="0"/>
                <a:cs typeface="MS PGothic" charset="0"/>
              </a:rPr>
              <a:t> as </a:t>
            </a:r>
            <a:r>
              <a:rPr lang="fr-FR" b="1" dirty="0" err="1" smtClean="0">
                <a:latin typeface="Century Gothic" charset="0"/>
                <a:ea typeface="MS PGothic" charset="0"/>
                <a:cs typeface="MS PGothic" charset="0"/>
              </a:rPr>
              <a:t>responsibility</a:t>
            </a:r>
            <a:endParaRPr lang="fr-FR" b="1" dirty="0">
              <a:latin typeface="Century Gothic" charset="0"/>
              <a:ea typeface="MS PGothic" charset="0"/>
              <a:cs typeface="MS PGothic" charset="0"/>
            </a:endParaRPr>
          </a:p>
        </p:txBody>
      </p:sp>
      <p:sp>
        <p:nvSpPr>
          <p:cNvPr id="15" name="Rectangle 14"/>
          <p:cNvSpPr/>
          <p:nvPr/>
        </p:nvSpPr>
        <p:spPr>
          <a:xfrm rot="5400000">
            <a:off x="4824028" y="3681028"/>
            <a:ext cx="4896544"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ln w="0"/>
                <a:solidFill>
                  <a:schemeClr val="bg1"/>
                </a:solidFill>
                <a:effectLst>
                  <a:outerShdw blurRad="38100" dist="19050" dir="2700000" algn="tl" rotWithShape="0">
                    <a:schemeClr val="dk1">
                      <a:alpha val="40000"/>
                    </a:schemeClr>
                  </a:outerShdw>
                </a:effectLst>
              </a:rPr>
              <a:t>Framework on national </a:t>
            </a:r>
            <a:r>
              <a:rPr lang="fr-FR" sz="2000" b="1" dirty="0" err="1" smtClean="0">
                <a:ln w="0"/>
                <a:solidFill>
                  <a:schemeClr val="bg1"/>
                </a:solidFill>
                <a:effectLst>
                  <a:outerShdw blurRad="38100" dist="19050" dir="2700000" algn="tl" rotWithShape="0">
                    <a:schemeClr val="dk1">
                      <a:alpha val="40000"/>
                    </a:schemeClr>
                  </a:outerShdw>
                </a:effectLst>
              </a:rPr>
              <a:t>responsibility</a:t>
            </a:r>
            <a:r>
              <a:rPr lang="fr-FR" sz="2000" b="1" dirty="0" smtClean="0">
                <a:ln w="0"/>
                <a:solidFill>
                  <a:schemeClr val="bg1"/>
                </a:solidFill>
                <a:effectLst>
                  <a:outerShdw blurRad="38100" dist="19050" dir="2700000" algn="tl" rotWithShape="0">
                    <a:schemeClr val="dk1">
                      <a:alpha val="40000"/>
                    </a:schemeClr>
                  </a:outerShdw>
                </a:effectLst>
              </a:rPr>
              <a:t> </a:t>
            </a:r>
            <a:endParaRPr lang="fr-FR" sz="2000" b="1" dirty="0">
              <a:ln w="0"/>
              <a:solidFill>
                <a:schemeClr val="bg1"/>
              </a:solidFill>
              <a:effectLst>
                <a:outerShdw blurRad="38100" dist="19050" dir="2700000" algn="tl" rotWithShape="0">
                  <a:schemeClr val="dk1">
                    <a:alpha val="40000"/>
                  </a:schemeClr>
                </a:outerShdw>
              </a:effectLst>
            </a:endParaRPr>
          </a:p>
        </p:txBody>
      </p:sp>
      <p:sp>
        <p:nvSpPr>
          <p:cNvPr id="16" name="Right Arrow 15"/>
          <p:cNvSpPr/>
          <p:nvPr/>
        </p:nvSpPr>
        <p:spPr>
          <a:xfrm rot="5400000">
            <a:off x="4196792" y="3660191"/>
            <a:ext cx="5184578" cy="833763"/>
          </a:xfrm>
          <a:prstGeom prst="right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6" name="Rectangle 5"/>
          <p:cNvSpPr/>
          <p:nvPr/>
        </p:nvSpPr>
        <p:spPr>
          <a:xfrm rot="5400000">
            <a:off x="5271030" y="2905924"/>
            <a:ext cx="3098374" cy="400110"/>
          </a:xfrm>
          <a:prstGeom prst="rect">
            <a:avLst/>
          </a:prstGeom>
        </p:spPr>
        <p:txBody>
          <a:bodyPr wrap="none">
            <a:spAutoFit/>
          </a:bodyPr>
          <a:lstStyle/>
          <a:p>
            <a:pPr algn="ctr"/>
            <a:r>
              <a:rPr lang="it-IT" altLang="fr-FR" sz="2000" dirty="0" err="1" smtClean="0">
                <a:latin typeface="Century Gothic"/>
                <a:cs typeface="Century Gothic"/>
              </a:rPr>
              <a:t>Displacement</a:t>
            </a:r>
            <a:r>
              <a:rPr lang="it-IT" altLang="fr-FR" sz="2000" dirty="0" smtClean="0">
                <a:latin typeface="Century Gothic"/>
                <a:cs typeface="Century Gothic"/>
              </a:rPr>
              <a:t> </a:t>
            </a:r>
            <a:r>
              <a:rPr lang="it-IT" altLang="fr-FR" sz="2000" dirty="0" err="1" smtClean="0">
                <a:latin typeface="Century Gothic"/>
                <a:cs typeface="Century Gothic"/>
              </a:rPr>
              <a:t>response</a:t>
            </a:r>
            <a:endParaRPr lang="it-IT" altLang="fr-FR" sz="200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re 1"/>
          <p:cNvSpPr>
            <a:spLocks noGrp="1"/>
          </p:cNvSpPr>
          <p:nvPr>
            <p:ph type="title"/>
          </p:nvPr>
        </p:nvSpPr>
        <p:spPr>
          <a:xfrm>
            <a:off x="457200" y="0"/>
            <a:ext cx="8229600" cy="1268413"/>
          </a:xfrm>
        </p:spPr>
        <p:txBody>
          <a:bodyPr/>
          <a:lstStyle/>
          <a:p>
            <a:pPr eaLnBrk="1" hangingPunct="1"/>
            <a:r>
              <a:rPr lang="fr-FR" sz="2300" b="1" dirty="0" smtClean="0">
                <a:latin typeface="Century Gothic" charset="0"/>
                <a:ea typeface="MS PGothic" charset="0"/>
                <a:cs typeface="MS PGothic" charset="0"/>
              </a:rPr>
              <a:t>Data collection, registration and </a:t>
            </a:r>
            <a:r>
              <a:rPr lang="fr-FR" sz="2300" b="1" dirty="0" err="1" smtClean="0">
                <a:latin typeface="Century Gothic" charset="0"/>
                <a:ea typeface="MS PGothic" charset="0"/>
                <a:cs typeface="MS PGothic" charset="0"/>
              </a:rPr>
              <a:t>law</a:t>
            </a:r>
            <a:r>
              <a:rPr lang="fr-FR" sz="2300" b="1" dirty="0" smtClean="0">
                <a:latin typeface="Century Gothic" charset="0"/>
                <a:ea typeface="MS PGothic" charset="0"/>
                <a:cs typeface="MS PGothic" charset="0"/>
              </a:rPr>
              <a:t> and </a:t>
            </a:r>
            <a:r>
              <a:rPr lang="fr-FR" sz="2300" b="1" dirty="0" err="1" smtClean="0">
                <a:latin typeface="Century Gothic" charset="0"/>
                <a:ea typeface="MS PGothic" charset="0"/>
                <a:cs typeface="MS PGothic" charset="0"/>
              </a:rPr>
              <a:t>policy</a:t>
            </a:r>
            <a:r>
              <a:rPr lang="fr-FR" sz="2300" b="1" dirty="0" smtClean="0">
                <a:latin typeface="Century Gothic" charset="0"/>
                <a:ea typeface="MS PGothic" charset="0"/>
                <a:cs typeface="MS PGothic" charset="0"/>
              </a:rPr>
              <a:t> </a:t>
            </a:r>
            <a:r>
              <a:rPr lang="fr-FR" sz="2300" b="1" dirty="0" err="1" smtClean="0">
                <a:latin typeface="Century Gothic" charset="0"/>
                <a:ea typeface="MS PGothic" charset="0"/>
                <a:cs typeface="MS PGothic" charset="0"/>
              </a:rPr>
              <a:t>making</a:t>
            </a:r>
            <a:r>
              <a:rPr lang="fr-FR" sz="2300" b="1" dirty="0" smtClean="0">
                <a:latin typeface="Century Gothic" charset="0"/>
                <a:ea typeface="MS PGothic" charset="0"/>
                <a:cs typeface="MS PGothic" charset="0"/>
              </a:rPr>
              <a:t>: Kampala Convention article 13</a:t>
            </a:r>
            <a:endParaRPr lang="fr-FR" sz="2300" b="1" dirty="0">
              <a:latin typeface="Century Gothic" charset="0"/>
              <a:ea typeface="MS PGothic" charset="0"/>
              <a:cs typeface="MS PGothic" charset="0"/>
            </a:endParaRPr>
          </a:p>
        </p:txBody>
      </p:sp>
      <p:sp>
        <p:nvSpPr>
          <p:cNvPr id="14" name="Content Placeholder 5"/>
          <p:cNvSpPr>
            <a:spLocks noGrp="1"/>
          </p:cNvSpPr>
          <p:nvPr>
            <p:ph sz="half" idx="2"/>
          </p:nvPr>
        </p:nvSpPr>
        <p:spPr>
          <a:xfrm>
            <a:off x="468313" y="1700808"/>
            <a:ext cx="3527623" cy="4392612"/>
          </a:xfrm>
        </p:spPr>
        <p:txBody>
          <a:bodyPr rtlCol="0">
            <a:noAutofit/>
          </a:bodyPr>
          <a:lstStyle/>
          <a:p>
            <a:pPr>
              <a:buFont typeface="Wingdings" charset="2"/>
              <a:buChar char="§"/>
            </a:pPr>
            <a:r>
              <a:rPr lang="it-IT" altLang="fr-FR" b="1" dirty="0" err="1"/>
              <a:t>Preparation</a:t>
            </a:r>
            <a:r>
              <a:rPr lang="it-IT" altLang="fr-FR" b="1" dirty="0"/>
              <a:t>: </a:t>
            </a:r>
            <a:r>
              <a:rPr lang="it-IT" altLang="fr-FR" dirty="0"/>
              <a:t>to </a:t>
            </a:r>
            <a:r>
              <a:rPr lang="it-IT" altLang="fr-FR" dirty="0" err="1"/>
              <a:t>understand</a:t>
            </a:r>
            <a:r>
              <a:rPr lang="it-IT" altLang="fr-FR" dirty="0"/>
              <a:t> the scale and </a:t>
            </a:r>
            <a:r>
              <a:rPr lang="it-IT" altLang="fr-FR" dirty="0" err="1"/>
              <a:t>characteristics</a:t>
            </a:r>
            <a:r>
              <a:rPr lang="it-IT" altLang="fr-FR" dirty="0"/>
              <a:t> of the </a:t>
            </a:r>
            <a:r>
              <a:rPr lang="it-IT" altLang="fr-FR" dirty="0" err="1"/>
              <a:t>phenomenon</a:t>
            </a:r>
            <a:endParaRPr lang="it-IT" altLang="fr-FR" dirty="0"/>
          </a:p>
          <a:p>
            <a:pPr>
              <a:buFont typeface="Wingdings" charset="2"/>
              <a:buChar char="§"/>
            </a:pPr>
            <a:r>
              <a:rPr lang="it-IT" altLang="fr-FR" b="1" dirty="0" err="1"/>
              <a:t>Drafting</a:t>
            </a:r>
            <a:r>
              <a:rPr lang="it-IT" altLang="fr-FR" b="1" dirty="0"/>
              <a:t>: </a:t>
            </a:r>
            <a:r>
              <a:rPr lang="it-IT" altLang="fr-FR" dirty="0"/>
              <a:t>to </a:t>
            </a:r>
            <a:r>
              <a:rPr lang="it-IT" altLang="fr-FR" dirty="0" err="1"/>
              <a:t>devise</a:t>
            </a:r>
            <a:r>
              <a:rPr lang="it-IT" altLang="fr-FR" dirty="0"/>
              <a:t> </a:t>
            </a:r>
            <a:r>
              <a:rPr lang="it-IT" altLang="fr-FR" dirty="0" err="1"/>
              <a:t>measures</a:t>
            </a:r>
            <a:r>
              <a:rPr lang="it-IT" altLang="fr-FR" dirty="0"/>
              <a:t> </a:t>
            </a:r>
            <a:r>
              <a:rPr lang="it-IT" altLang="fr-FR" dirty="0" err="1"/>
              <a:t>that</a:t>
            </a:r>
            <a:r>
              <a:rPr lang="it-IT" altLang="fr-FR" dirty="0"/>
              <a:t> </a:t>
            </a:r>
            <a:r>
              <a:rPr lang="it-IT" altLang="fr-FR" dirty="0" err="1"/>
              <a:t>truly</a:t>
            </a:r>
            <a:r>
              <a:rPr lang="it-IT" altLang="fr-FR" dirty="0"/>
              <a:t> </a:t>
            </a:r>
            <a:r>
              <a:rPr lang="it-IT" altLang="fr-FR" dirty="0" err="1"/>
              <a:t>respond</a:t>
            </a:r>
            <a:r>
              <a:rPr lang="it-IT" altLang="fr-FR" dirty="0"/>
              <a:t> to </a:t>
            </a:r>
            <a:r>
              <a:rPr lang="it-IT" altLang="fr-FR" dirty="0" err="1"/>
              <a:t>IDPs</a:t>
            </a:r>
            <a:r>
              <a:rPr lang="it-IT" altLang="fr-FR" dirty="0"/>
              <a:t>’ </a:t>
            </a:r>
            <a:r>
              <a:rPr lang="it-IT" altLang="fr-FR" dirty="0" err="1"/>
              <a:t>needs</a:t>
            </a:r>
            <a:endParaRPr lang="it-IT" altLang="fr-FR" dirty="0"/>
          </a:p>
          <a:p>
            <a:pPr>
              <a:buFont typeface="Wingdings" charset="2"/>
              <a:buChar char="§"/>
            </a:pPr>
            <a:r>
              <a:rPr lang="it-IT" altLang="fr-FR" b="1" dirty="0" err="1"/>
              <a:t>Implementation</a:t>
            </a:r>
            <a:r>
              <a:rPr lang="it-IT" altLang="fr-FR" b="1" dirty="0"/>
              <a:t>: </a:t>
            </a:r>
            <a:r>
              <a:rPr lang="it-IT" altLang="fr-FR" dirty="0"/>
              <a:t>to allocate </a:t>
            </a:r>
            <a:r>
              <a:rPr lang="it-IT" altLang="fr-FR" dirty="0" err="1"/>
              <a:t>adequate</a:t>
            </a:r>
            <a:r>
              <a:rPr lang="it-IT" altLang="fr-FR" dirty="0"/>
              <a:t> </a:t>
            </a:r>
            <a:r>
              <a:rPr lang="it-IT" altLang="fr-FR" dirty="0" err="1"/>
              <a:t>resources</a:t>
            </a:r>
            <a:endParaRPr lang="it-IT" altLang="fr-FR" dirty="0"/>
          </a:p>
        </p:txBody>
      </p:sp>
      <p:sp>
        <p:nvSpPr>
          <p:cNvPr id="16" name="Content Placeholder 7"/>
          <p:cNvSpPr>
            <a:spLocks noGrp="1"/>
          </p:cNvSpPr>
          <p:nvPr>
            <p:ph sz="quarter" idx="4294967295"/>
          </p:nvPr>
        </p:nvSpPr>
        <p:spPr>
          <a:xfrm>
            <a:off x="4139952" y="1700808"/>
            <a:ext cx="4535736" cy="3456384"/>
          </a:xfrm>
          <a:solidFill>
            <a:schemeClr val="accent1">
              <a:lumMod val="20000"/>
              <a:lumOff val="80000"/>
            </a:schemeClr>
          </a:solidFill>
        </p:spPr>
        <p:txBody>
          <a:bodyPr/>
          <a:lstStyle/>
          <a:p>
            <a:pPr marL="0" indent="0">
              <a:buNone/>
              <a:defRPr/>
            </a:pPr>
            <a:r>
              <a:rPr lang="it-IT" sz="1800" b="1" dirty="0" err="1"/>
              <a:t>Kenya’s</a:t>
            </a:r>
            <a:r>
              <a:rPr lang="it-IT" sz="1800" b="1" dirty="0"/>
              <a:t> 2012 </a:t>
            </a:r>
            <a:r>
              <a:rPr lang="it-IT" sz="1800" b="1" dirty="0" err="1"/>
              <a:t>act</a:t>
            </a:r>
            <a:r>
              <a:rPr lang="it-IT" sz="1800" b="1" dirty="0"/>
              <a:t> on </a:t>
            </a:r>
            <a:r>
              <a:rPr lang="it-IT" sz="1800" b="1" dirty="0" err="1"/>
              <a:t>IDPs</a:t>
            </a:r>
            <a:r>
              <a:rPr lang="it-IT" sz="1800" b="1" dirty="0"/>
              <a:t> </a:t>
            </a:r>
            <a:r>
              <a:rPr lang="it-IT" sz="1800" dirty="0"/>
              <a:t>sets up </a:t>
            </a:r>
            <a:r>
              <a:rPr lang="en-US" sz="1800" dirty="0"/>
              <a:t>a national committee to register all IDPs. It stipulates that:</a:t>
            </a:r>
          </a:p>
          <a:p>
            <a:pPr>
              <a:buFontTx/>
              <a:buAutoNum type="romanLcParenBoth"/>
              <a:defRPr/>
            </a:pPr>
            <a:r>
              <a:rPr lang="en-US" sz="1800" dirty="0"/>
              <a:t>Registration should take place within 30 days of displacement</a:t>
            </a:r>
          </a:p>
          <a:p>
            <a:pPr>
              <a:buFontTx/>
              <a:buAutoNum type="romanLcParenBoth"/>
              <a:defRPr/>
            </a:pPr>
            <a:r>
              <a:rPr lang="en-US" sz="1800" dirty="0"/>
              <a:t>It </a:t>
            </a:r>
            <a:r>
              <a:rPr lang="en-US" sz="1800" dirty="0" err="1"/>
              <a:t>shoud</a:t>
            </a:r>
            <a:r>
              <a:rPr lang="en-US" sz="1800" dirty="0"/>
              <a:t> be officially declared</a:t>
            </a:r>
          </a:p>
          <a:p>
            <a:pPr>
              <a:buFontTx/>
              <a:buAutoNum type="romanLcParenBoth"/>
              <a:defRPr/>
            </a:pPr>
            <a:r>
              <a:rPr lang="en-US" sz="1800" dirty="0"/>
              <a:t> It should only be for identification, profiling and protection purposes</a:t>
            </a:r>
            <a:endParaRPr lang="en-US" sz="1800" dirty="0"/>
          </a:p>
        </p:txBody>
      </p:sp>
      <p:sp>
        <p:nvSpPr>
          <p:cNvPr id="7" name="Esplosione 2 5"/>
          <p:cNvSpPr/>
          <p:nvPr/>
        </p:nvSpPr>
        <p:spPr>
          <a:xfrm>
            <a:off x="755576" y="4869160"/>
            <a:ext cx="4824536" cy="1929524"/>
          </a:xfrm>
          <a:prstGeom prst="irregularSeal2">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it-IT" altLang="fr-FR" sz="1400" b="1" dirty="0" smtClean="0">
                <a:solidFill>
                  <a:schemeClr val="tx1"/>
                </a:solidFill>
              </a:rPr>
              <a:t>Data </a:t>
            </a:r>
            <a:r>
              <a:rPr lang="it-IT" altLang="fr-FR" sz="1400" b="1" dirty="0" err="1" smtClean="0">
                <a:solidFill>
                  <a:schemeClr val="tx1"/>
                </a:solidFill>
              </a:rPr>
              <a:t>protection</a:t>
            </a:r>
            <a:r>
              <a:rPr lang="it-IT" altLang="fr-FR" sz="1400" b="1" dirty="0" smtClean="0">
                <a:solidFill>
                  <a:schemeClr val="tx1"/>
                </a:solidFill>
              </a:rPr>
              <a:t> in </a:t>
            </a:r>
            <a:r>
              <a:rPr lang="it-IT" altLang="fr-FR" sz="1400" b="1" dirty="0" err="1" smtClean="0">
                <a:solidFill>
                  <a:schemeClr val="tx1"/>
                </a:solidFill>
              </a:rPr>
              <a:t>national</a:t>
            </a:r>
            <a:r>
              <a:rPr lang="it-IT" altLang="fr-FR" sz="1400" b="1" dirty="0" smtClean="0">
                <a:solidFill>
                  <a:schemeClr val="tx1"/>
                </a:solidFill>
              </a:rPr>
              <a:t> </a:t>
            </a:r>
            <a:r>
              <a:rPr lang="it-IT" altLang="fr-FR" sz="1400" b="1" dirty="0" err="1" smtClean="0">
                <a:solidFill>
                  <a:schemeClr val="tx1"/>
                </a:solidFill>
              </a:rPr>
              <a:t>legal</a:t>
            </a:r>
            <a:r>
              <a:rPr lang="it-IT" altLang="fr-FR" sz="1400" b="1" dirty="0" smtClean="0">
                <a:solidFill>
                  <a:schemeClr val="tx1"/>
                </a:solidFill>
              </a:rPr>
              <a:t> </a:t>
            </a:r>
            <a:r>
              <a:rPr lang="it-IT" altLang="fr-FR" sz="1400" b="1" dirty="0" err="1" smtClean="0">
                <a:solidFill>
                  <a:schemeClr val="tx1"/>
                </a:solidFill>
              </a:rPr>
              <a:t>system</a:t>
            </a:r>
            <a:r>
              <a:rPr lang="it-IT" altLang="fr-FR" sz="1400" b="1" dirty="0" smtClean="0">
                <a:solidFill>
                  <a:schemeClr val="tx1"/>
                </a:solidFill>
              </a:rPr>
              <a:t> </a:t>
            </a:r>
            <a:endParaRPr lang="it-IT" sz="1400" b="1" dirty="0">
              <a:solidFill>
                <a:schemeClr val="tx1"/>
              </a:solidFill>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b="1" dirty="0" smtClean="0">
                <a:latin typeface="Century Gothic" charset="0"/>
                <a:ea typeface="MS PGothic" charset="0"/>
                <a:cs typeface="MS PGothic" charset="0"/>
              </a:rPr>
              <a:t>IDPs’ participation</a:t>
            </a:r>
            <a:endParaRPr lang="fr-CH" b="1" dirty="0">
              <a:latin typeface="Century Gothic" charset="0"/>
              <a:ea typeface="MS PGothic" charset="0"/>
              <a:cs typeface="MS PGothic" charset="0"/>
            </a:endParaRPr>
          </a:p>
        </p:txBody>
      </p:sp>
      <p:sp>
        <p:nvSpPr>
          <p:cNvPr id="3" name="Content Placeholder 2"/>
          <p:cNvSpPr>
            <a:spLocks noGrp="1"/>
          </p:cNvSpPr>
          <p:nvPr>
            <p:ph sz="half" idx="1"/>
          </p:nvPr>
        </p:nvSpPr>
        <p:spPr>
          <a:xfrm>
            <a:off x="467544" y="1556792"/>
            <a:ext cx="4176464" cy="4824412"/>
          </a:xfrm>
        </p:spPr>
        <p:txBody>
          <a:bodyPr rtlCol="0">
            <a:noAutofit/>
          </a:bodyPr>
          <a:lstStyle/>
          <a:p>
            <a:pPr>
              <a:buFont typeface="Wingdings" charset="2"/>
              <a:buChar char="§"/>
            </a:pPr>
            <a:r>
              <a:rPr lang="it-IT" altLang="fr-FR" sz="2200" b="1" dirty="0"/>
              <a:t>Kampala Convention </a:t>
            </a:r>
            <a:r>
              <a:rPr lang="it-IT" altLang="fr-FR" sz="2200" b="1" dirty="0" err="1"/>
              <a:t>articles</a:t>
            </a:r>
            <a:r>
              <a:rPr lang="it-IT" altLang="fr-FR" sz="2200" b="1" dirty="0"/>
              <a:t> 9.2.k </a:t>
            </a:r>
            <a:r>
              <a:rPr lang="it-IT" altLang="fr-FR" sz="2200" dirty="0"/>
              <a:t>on </a:t>
            </a:r>
            <a:r>
              <a:rPr lang="it-IT" altLang="fr-FR" sz="2200" dirty="0" err="1"/>
              <a:t>protection</a:t>
            </a:r>
            <a:r>
              <a:rPr lang="it-IT" altLang="fr-FR" sz="2200" dirty="0"/>
              <a:t> and </a:t>
            </a:r>
            <a:r>
              <a:rPr lang="it-IT" altLang="fr-FR" sz="2200" dirty="0" err="1"/>
              <a:t>assistance</a:t>
            </a:r>
            <a:r>
              <a:rPr lang="it-IT" altLang="fr-FR" sz="2200" dirty="0"/>
              <a:t> and </a:t>
            </a:r>
            <a:r>
              <a:rPr lang="it-IT" altLang="fr-FR" sz="2200" b="1" dirty="0"/>
              <a:t>11 </a:t>
            </a:r>
            <a:r>
              <a:rPr lang="it-IT" altLang="fr-FR" sz="2200" dirty="0"/>
              <a:t>on </a:t>
            </a:r>
            <a:r>
              <a:rPr lang="it-IT" altLang="fr-FR" sz="2200" dirty="0" err="1"/>
              <a:t>durable</a:t>
            </a:r>
            <a:r>
              <a:rPr lang="it-IT" altLang="fr-FR" sz="2200" dirty="0"/>
              <a:t> </a:t>
            </a:r>
            <a:r>
              <a:rPr lang="it-IT" altLang="fr-FR" sz="2200" dirty="0" err="1"/>
              <a:t>solutions</a:t>
            </a:r>
            <a:r>
              <a:rPr lang="it-IT" altLang="fr-FR" sz="2200" dirty="0"/>
              <a:t> state </a:t>
            </a:r>
            <a:r>
              <a:rPr lang="it-IT" altLang="fr-FR" sz="2200" dirty="0" err="1"/>
              <a:t>that</a:t>
            </a:r>
            <a:r>
              <a:rPr lang="it-IT" altLang="fr-FR" sz="2200" dirty="0"/>
              <a:t>:</a:t>
            </a:r>
          </a:p>
          <a:p>
            <a:pPr>
              <a:buFont typeface="Wingdings" charset="2"/>
              <a:buChar char="§"/>
            </a:pPr>
            <a:r>
              <a:rPr lang="it-IT" altLang="fr-FR" sz="2200" dirty="0" err="1"/>
              <a:t>IDPs</a:t>
            </a:r>
            <a:r>
              <a:rPr lang="it-IT" altLang="fr-FR" sz="2200" dirty="0"/>
              <a:t> </a:t>
            </a:r>
            <a:r>
              <a:rPr lang="it-IT" altLang="fr-FR" sz="2200" dirty="0" err="1"/>
              <a:t>have</a:t>
            </a:r>
            <a:r>
              <a:rPr lang="it-IT" altLang="fr-FR" sz="2200" dirty="0"/>
              <a:t> the right to </a:t>
            </a:r>
            <a:r>
              <a:rPr lang="it-IT" altLang="fr-FR" sz="2200" dirty="0" err="1"/>
              <a:t>participation</a:t>
            </a:r>
            <a:endParaRPr lang="it-IT" altLang="fr-FR" sz="2200" dirty="0"/>
          </a:p>
          <a:p>
            <a:pPr>
              <a:buFont typeface="Wingdings" charset="2"/>
              <a:buChar char="§"/>
            </a:pPr>
            <a:r>
              <a:rPr lang="it-IT" altLang="fr-FR" sz="2200" dirty="0" err="1"/>
              <a:t>Their</a:t>
            </a:r>
            <a:r>
              <a:rPr lang="it-IT" altLang="fr-FR" sz="2200" dirty="0"/>
              <a:t> </a:t>
            </a:r>
            <a:r>
              <a:rPr lang="it-IT" altLang="fr-FR" sz="2200" dirty="0" err="1"/>
              <a:t>participation</a:t>
            </a:r>
            <a:r>
              <a:rPr lang="it-IT" altLang="fr-FR" sz="2200" dirty="0"/>
              <a:t> </a:t>
            </a:r>
            <a:r>
              <a:rPr lang="it-IT" altLang="fr-FR" sz="2200" dirty="0" err="1"/>
              <a:t>makes</a:t>
            </a:r>
            <a:r>
              <a:rPr lang="it-IT" altLang="fr-FR" sz="2200" dirty="0"/>
              <a:t> </a:t>
            </a:r>
            <a:r>
              <a:rPr lang="it-IT" altLang="fr-FR" sz="2200" dirty="0" err="1"/>
              <a:t>responses</a:t>
            </a:r>
            <a:r>
              <a:rPr lang="it-IT" altLang="fr-FR" sz="2200" dirty="0"/>
              <a:t> more </a:t>
            </a:r>
            <a:r>
              <a:rPr lang="it-IT" altLang="fr-FR" sz="2200" dirty="0" err="1"/>
              <a:t>effective</a:t>
            </a:r>
            <a:endParaRPr lang="it-IT" altLang="fr-FR" sz="2200" dirty="0"/>
          </a:p>
          <a:p>
            <a:pPr>
              <a:buFont typeface="Wingdings" charset="2"/>
              <a:buChar char="§"/>
            </a:pPr>
            <a:r>
              <a:rPr lang="it-IT" altLang="fr-FR" sz="2200" dirty="0" err="1"/>
              <a:t>It</a:t>
            </a:r>
            <a:r>
              <a:rPr lang="it-IT" altLang="fr-FR" sz="2200" dirty="0"/>
              <a:t> </a:t>
            </a:r>
            <a:r>
              <a:rPr lang="it-IT" altLang="fr-FR" sz="2200" dirty="0" err="1"/>
              <a:t>also</a:t>
            </a:r>
            <a:r>
              <a:rPr lang="it-IT" altLang="fr-FR" sz="2200" dirty="0"/>
              <a:t> </a:t>
            </a:r>
            <a:r>
              <a:rPr lang="it-IT" altLang="fr-FR" sz="2200" dirty="0" err="1"/>
              <a:t>reduces</a:t>
            </a:r>
            <a:r>
              <a:rPr lang="it-IT" altLang="fr-FR" sz="2200" dirty="0"/>
              <a:t> </a:t>
            </a:r>
            <a:r>
              <a:rPr lang="it-IT" altLang="fr-FR" sz="2200" dirty="0" err="1"/>
              <a:t>dependency</a:t>
            </a:r>
            <a:r>
              <a:rPr lang="it-IT" altLang="fr-FR" sz="2200" dirty="0"/>
              <a:t> and </a:t>
            </a:r>
            <a:r>
              <a:rPr lang="it-IT" altLang="fr-FR" sz="2200" dirty="0" err="1"/>
              <a:t>facilitates</a:t>
            </a:r>
            <a:r>
              <a:rPr lang="it-IT" altLang="fr-FR" sz="2200" dirty="0"/>
              <a:t> </a:t>
            </a:r>
            <a:r>
              <a:rPr lang="it-IT" altLang="fr-FR" sz="2200" dirty="0" err="1"/>
              <a:t>reintegration</a:t>
            </a:r>
            <a:endParaRPr lang="it-IT" altLang="fr-FR" sz="2200" dirty="0"/>
          </a:p>
        </p:txBody>
      </p:sp>
      <p:pic>
        <p:nvPicPr>
          <p:cNvPr id="5" name="Image 3"/>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148064" y="1412776"/>
            <a:ext cx="3485246"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5076056" y="5157192"/>
            <a:ext cx="2520280" cy="1169551"/>
          </a:xfrm>
          <a:prstGeom prst="rect">
            <a:avLst/>
          </a:prstGeom>
        </p:spPr>
        <p:txBody>
          <a:bodyPr wrap="square">
            <a:spAutoFit/>
          </a:bodyPr>
          <a:lstStyle/>
          <a:p>
            <a:pPr marL="0" lvl="1">
              <a:defRPr/>
            </a:pPr>
            <a:r>
              <a:rPr lang="en-US" sz="1400" dirty="0" smtClean="0">
                <a:latin typeface="+mn-lt"/>
              </a:rPr>
              <a:t>Yemen </a:t>
            </a:r>
            <a:r>
              <a:rPr lang="en-US" sz="1400" dirty="0" err="1" smtClean="0">
                <a:latin typeface="+mn-lt"/>
              </a:rPr>
              <a:t>organised</a:t>
            </a:r>
            <a:r>
              <a:rPr lang="en-US" sz="1400" dirty="0" smtClean="0">
                <a:latin typeface="+mn-lt"/>
              </a:rPr>
              <a:t> focus groups </a:t>
            </a:r>
            <a:r>
              <a:rPr lang="en-US" sz="1400" dirty="0">
                <a:latin typeface="+mn-lt"/>
              </a:rPr>
              <a:t>and workshops </a:t>
            </a:r>
            <a:r>
              <a:rPr lang="en-US" sz="1400" dirty="0" smtClean="0">
                <a:latin typeface="+mn-lt"/>
              </a:rPr>
              <a:t>with more than 3,600 IDPs as </a:t>
            </a:r>
            <a:r>
              <a:rPr lang="en-US" sz="1400" dirty="0">
                <a:latin typeface="+mn-lt"/>
              </a:rPr>
              <a:t>part </a:t>
            </a:r>
            <a:r>
              <a:rPr lang="en-US" sz="1400" dirty="0" smtClean="0">
                <a:latin typeface="+mn-lt"/>
              </a:rPr>
              <a:t>of its </a:t>
            </a:r>
            <a:r>
              <a:rPr lang="en-US" sz="1400" dirty="0" smtClean="0">
                <a:latin typeface="+mn-lt"/>
              </a:rPr>
              <a:t>law </a:t>
            </a:r>
            <a:r>
              <a:rPr lang="en-US" sz="1400" dirty="0" smtClean="0">
                <a:latin typeface="+mn-lt"/>
              </a:rPr>
              <a:t>and policy-making process</a:t>
            </a:r>
            <a:endParaRPr lang="it-IT" altLang="fr-FR" sz="1400" dirty="0">
              <a:latin typeface="+mn-lt"/>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fr-FR" sz="2800" b="1" dirty="0" err="1" smtClean="0">
                <a:latin typeface="Century Gothic" charset="0"/>
                <a:ea typeface="MS PGothic" charset="0"/>
                <a:cs typeface="MS PGothic" charset="0"/>
              </a:rPr>
              <a:t>Adequate</a:t>
            </a:r>
            <a:r>
              <a:rPr lang="fr-FR" sz="2800" b="1" dirty="0" smtClean="0">
                <a:latin typeface="Century Gothic" charset="0"/>
                <a:ea typeface="MS PGothic" charset="0"/>
                <a:cs typeface="MS PGothic" charset="0"/>
              </a:rPr>
              <a:t> </a:t>
            </a:r>
            <a:r>
              <a:rPr lang="fr-FR" sz="2800" b="1" dirty="0" err="1" smtClean="0">
                <a:latin typeface="Century Gothic" charset="0"/>
                <a:ea typeface="MS PGothic" charset="0"/>
                <a:cs typeface="MS PGothic" charset="0"/>
              </a:rPr>
              <a:t>resources</a:t>
            </a:r>
            <a:endParaRPr lang="fr-FR" sz="2800" b="1" dirty="0">
              <a:latin typeface="Century Gothic" charset="0"/>
              <a:ea typeface="MS PGothic" charset="0"/>
              <a:cs typeface="MS PGothic" charset="0"/>
            </a:endParaRPr>
          </a:p>
        </p:txBody>
      </p:sp>
      <p:sp>
        <p:nvSpPr>
          <p:cNvPr id="2" name="Content Placeholder 1"/>
          <p:cNvSpPr>
            <a:spLocks noGrp="1"/>
          </p:cNvSpPr>
          <p:nvPr>
            <p:ph idx="1"/>
          </p:nvPr>
        </p:nvSpPr>
        <p:spPr>
          <a:xfrm>
            <a:off x="395537" y="1628800"/>
            <a:ext cx="4032447" cy="4392488"/>
          </a:xfrm>
        </p:spPr>
        <p:txBody>
          <a:bodyPr/>
          <a:lstStyle/>
          <a:p>
            <a:pPr>
              <a:buFont typeface="Wingdings" charset="2"/>
              <a:buChar char="§"/>
            </a:pPr>
            <a:r>
              <a:rPr lang="it-IT" altLang="fr-FR" dirty="0" err="1" smtClean="0"/>
              <a:t>Drafters</a:t>
            </a:r>
            <a:r>
              <a:rPr lang="it-IT" altLang="fr-FR" dirty="0" smtClean="0"/>
              <a:t> </a:t>
            </a:r>
            <a:r>
              <a:rPr lang="it-IT" altLang="fr-FR" dirty="0" err="1" smtClean="0"/>
              <a:t>should</a:t>
            </a:r>
            <a:r>
              <a:rPr lang="it-IT" altLang="fr-FR" dirty="0" smtClean="0"/>
              <a:t> </a:t>
            </a:r>
            <a:r>
              <a:rPr lang="it-IT" altLang="fr-FR" dirty="0" err="1" smtClean="0"/>
              <a:t>understand</a:t>
            </a:r>
            <a:r>
              <a:rPr lang="it-IT" altLang="fr-FR" dirty="0" smtClean="0"/>
              <a:t> the </a:t>
            </a:r>
            <a:r>
              <a:rPr lang="it-IT" altLang="fr-FR" dirty="0" err="1" smtClean="0"/>
              <a:t>resources</a:t>
            </a:r>
            <a:r>
              <a:rPr lang="it-IT" altLang="fr-FR" dirty="0" smtClean="0"/>
              <a:t> </a:t>
            </a:r>
            <a:r>
              <a:rPr lang="it-IT" altLang="fr-FR" dirty="0" err="1" smtClean="0"/>
              <a:t>available</a:t>
            </a:r>
            <a:r>
              <a:rPr lang="it-IT" altLang="fr-FR" dirty="0" smtClean="0"/>
              <a:t> in </a:t>
            </a:r>
            <a:r>
              <a:rPr lang="it-IT" altLang="fr-FR" dirty="0" err="1" smtClean="0"/>
              <a:t>advance</a:t>
            </a:r>
            <a:endParaRPr lang="it-IT" altLang="fr-FR" dirty="0" smtClean="0"/>
          </a:p>
          <a:p>
            <a:pPr>
              <a:buFont typeface="Wingdings" charset="2"/>
              <a:buChar char="§"/>
            </a:pPr>
            <a:r>
              <a:rPr lang="it-IT" altLang="fr-FR" dirty="0" smtClean="0"/>
              <a:t>Law and policy </a:t>
            </a:r>
            <a:r>
              <a:rPr lang="it-IT" altLang="fr-FR" dirty="0" err="1" smtClean="0"/>
              <a:t>development</a:t>
            </a:r>
            <a:r>
              <a:rPr lang="it-IT" altLang="fr-FR" dirty="0" smtClean="0"/>
              <a:t> </a:t>
            </a:r>
            <a:r>
              <a:rPr lang="it-IT" altLang="fr-FR" dirty="0" err="1" smtClean="0"/>
              <a:t>should</a:t>
            </a:r>
            <a:r>
              <a:rPr lang="it-IT" altLang="fr-FR" dirty="0" smtClean="0"/>
              <a:t> be </a:t>
            </a:r>
            <a:r>
              <a:rPr lang="it-IT" altLang="fr-FR" dirty="0" err="1" smtClean="0"/>
              <a:t>coordinated</a:t>
            </a:r>
            <a:r>
              <a:rPr lang="it-IT" altLang="fr-FR" dirty="0" smtClean="0"/>
              <a:t> with </a:t>
            </a:r>
            <a:r>
              <a:rPr lang="it-IT" altLang="fr-FR" dirty="0" err="1" smtClean="0"/>
              <a:t>annual</a:t>
            </a:r>
            <a:r>
              <a:rPr lang="it-IT" altLang="fr-FR" dirty="0" smtClean="0"/>
              <a:t> budget </a:t>
            </a:r>
            <a:r>
              <a:rPr lang="it-IT" altLang="fr-FR" dirty="0" err="1" smtClean="0"/>
              <a:t>cycles</a:t>
            </a:r>
            <a:endParaRPr lang="it-IT" altLang="fr-FR" dirty="0" smtClean="0"/>
          </a:p>
          <a:p>
            <a:pPr>
              <a:buFont typeface="Wingdings" charset="2"/>
              <a:buChar char="§"/>
            </a:pPr>
            <a:r>
              <a:rPr lang="it-IT" altLang="fr-FR" dirty="0" err="1" smtClean="0"/>
              <a:t>If</a:t>
            </a:r>
            <a:r>
              <a:rPr lang="it-IT" altLang="fr-FR" dirty="0" smtClean="0"/>
              <a:t> a </a:t>
            </a:r>
            <a:r>
              <a:rPr lang="it-IT" altLang="fr-FR" dirty="0" err="1" smtClean="0"/>
              <a:t>focal</a:t>
            </a:r>
            <a:r>
              <a:rPr lang="it-IT" altLang="fr-FR" dirty="0" smtClean="0"/>
              <a:t> </a:t>
            </a:r>
            <a:r>
              <a:rPr lang="it-IT" altLang="fr-FR" dirty="0" err="1" smtClean="0"/>
              <a:t>point</a:t>
            </a:r>
            <a:r>
              <a:rPr lang="it-IT" altLang="fr-FR" dirty="0" smtClean="0"/>
              <a:t> </a:t>
            </a:r>
            <a:r>
              <a:rPr lang="it-IT" altLang="fr-FR" dirty="0" err="1" smtClean="0"/>
              <a:t>is</a:t>
            </a:r>
            <a:r>
              <a:rPr lang="it-IT" altLang="fr-FR" dirty="0" smtClean="0"/>
              <a:t> </a:t>
            </a:r>
            <a:r>
              <a:rPr lang="it-IT" altLang="fr-FR" dirty="0" err="1" smtClean="0"/>
              <a:t>appointed</a:t>
            </a:r>
            <a:r>
              <a:rPr lang="it-IT" altLang="fr-FR" dirty="0" smtClean="0"/>
              <a:t>, </a:t>
            </a:r>
            <a:r>
              <a:rPr lang="it-IT" altLang="fr-FR" dirty="0" err="1" smtClean="0"/>
              <a:t>it</a:t>
            </a:r>
            <a:r>
              <a:rPr lang="it-IT" altLang="fr-FR" dirty="0" smtClean="0"/>
              <a:t> </a:t>
            </a:r>
            <a:r>
              <a:rPr lang="it-IT" altLang="fr-FR" dirty="0" err="1" smtClean="0"/>
              <a:t>should</a:t>
            </a:r>
            <a:r>
              <a:rPr lang="it-IT" altLang="fr-FR" dirty="0" smtClean="0"/>
              <a:t> be </a:t>
            </a:r>
            <a:r>
              <a:rPr lang="it-IT" altLang="fr-FR" dirty="0" err="1" smtClean="0"/>
              <a:t>provided</a:t>
            </a:r>
            <a:r>
              <a:rPr lang="it-IT" altLang="fr-FR" dirty="0" smtClean="0"/>
              <a:t> with the </a:t>
            </a:r>
            <a:r>
              <a:rPr lang="it-IT" altLang="fr-FR" dirty="0" err="1" smtClean="0"/>
              <a:t>financial</a:t>
            </a:r>
            <a:r>
              <a:rPr lang="it-IT" altLang="fr-FR" dirty="0" smtClean="0"/>
              <a:t> </a:t>
            </a:r>
            <a:r>
              <a:rPr lang="it-IT" altLang="fr-FR" dirty="0" err="1" smtClean="0"/>
              <a:t>resources</a:t>
            </a:r>
            <a:r>
              <a:rPr lang="it-IT" altLang="fr-FR" dirty="0" smtClean="0"/>
              <a:t> </a:t>
            </a:r>
            <a:r>
              <a:rPr lang="it-IT" altLang="fr-FR" dirty="0" err="1" smtClean="0"/>
              <a:t>it</a:t>
            </a:r>
            <a:r>
              <a:rPr lang="it-IT" altLang="fr-FR" dirty="0" smtClean="0"/>
              <a:t> </a:t>
            </a:r>
            <a:r>
              <a:rPr lang="it-IT" altLang="fr-FR" dirty="0" err="1" smtClean="0"/>
              <a:t>needs</a:t>
            </a:r>
            <a:r>
              <a:rPr lang="it-IT" altLang="fr-FR" dirty="0" smtClean="0"/>
              <a:t> to </a:t>
            </a:r>
            <a:r>
              <a:rPr lang="it-IT" altLang="fr-FR" dirty="0" err="1" smtClean="0"/>
              <a:t>fufil</a:t>
            </a:r>
            <a:r>
              <a:rPr lang="it-IT" altLang="fr-FR" dirty="0" smtClean="0"/>
              <a:t> </a:t>
            </a:r>
            <a:r>
              <a:rPr lang="it-IT" altLang="fr-FR" dirty="0" err="1" smtClean="0"/>
              <a:t>its</a:t>
            </a:r>
            <a:r>
              <a:rPr lang="it-IT" altLang="fr-FR" dirty="0" smtClean="0"/>
              <a:t> </a:t>
            </a:r>
            <a:r>
              <a:rPr lang="it-IT" altLang="fr-FR" dirty="0" err="1" smtClean="0"/>
              <a:t>role</a:t>
            </a:r>
            <a:endParaRPr lang="it-IT" altLang="fr-FR" dirty="0" smtClean="0"/>
          </a:p>
        </p:txBody>
      </p:sp>
      <p:sp>
        <p:nvSpPr>
          <p:cNvPr id="9" name="Content Placeholder 7"/>
          <p:cNvSpPr txBox="1">
            <a:spLocks/>
          </p:cNvSpPr>
          <p:nvPr/>
        </p:nvSpPr>
        <p:spPr bwMode="auto">
          <a:xfrm>
            <a:off x="4644008" y="1700808"/>
            <a:ext cx="4031680" cy="3816424"/>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spcBef>
                <a:spcPts val="0"/>
              </a:spcBef>
              <a:buNone/>
            </a:pPr>
            <a:r>
              <a:rPr lang="en-US" altLang="fr-FR" sz="1800" dirty="0" smtClean="0">
                <a:solidFill>
                  <a:schemeClr val="tx1"/>
                </a:solidFill>
              </a:rPr>
              <a:t>Somalia’s policy framework on </a:t>
            </a:r>
          </a:p>
          <a:p>
            <a:pPr marL="0" indent="0">
              <a:spcBef>
                <a:spcPts val="0"/>
              </a:spcBef>
              <a:buNone/>
            </a:pPr>
            <a:r>
              <a:rPr lang="en-US" altLang="fr-FR" sz="1800" dirty="0" smtClean="0">
                <a:solidFill>
                  <a:schemeClr val="tx1"/>
                </a:solidFill>
              </a:rPr>
              <a:t>displacement stipulates that an action plan for implementation should be </a:t>
            </a:r>
            <a:r>
              <a:rPr lang="en-US" altLang="fr-FR" sz="1800" dirty="0" err="1" smtClean="0">
                <a:solidFill>
                  <a:schemeClr val="tx1"/>
                </a:solidFill>
              </a:rPr>
              <a:t>finalised</a:t>
            </a:r>
            <a:r>
              <a:rPr lang="en-US" altLang="fr-FR" sz="1800" dirty="0" smtClean="0">
                <a:solidFill>
                  <a:schemeClr val="tx1"/>
                </a:solidFill>
              </a:rPr>
              <a:t> within six months of adoption and should include a funding strategy. The interior ministry should:</a:t>
            </a:r>
          </a:p>
          <a:p>
            <a:pPr>
              <a:spcBef>
                <a:spcPts val="0"/>
              </a:spcBef>
              <a:buFont typeface="Wingdings" charset="2"/>
              <a:buChar char="§"/>
            </a:pPr>
            <a:r>
              <a:rPr lang="en-US" altLang="fr-FR" sz="1800" dirty="0" smtClean="0">
                <a:solidFill>
                  <a:schemeClr val="tx1"/>
                </a:solidFill>
              </a:rPr>
              <a:t>Receive d</a:t>
            </a:r>
            <a:r>
              <a:rPr lang="en-US" sz="1800" dirty="0" smtClean="0">
                <a:solidFill>
                  <a:schemeClr val="tx1"/>
                </a:solidFill>
              </a:rPr>
              <a:t>irect budget allocations </a:t>
            </a:r>
            <a:endParaRPr lang="en-US" altLang="fr-FR" sz="1800" dirty="0" smtClean="0">
              <a:solidFill>
                <a:schemeClr val="tx1"/>
              </a:solidFill>
            </a:endParaRPr>
          </a:p>
          <a:p>
            <a:pPr>
              <a:spcBef>
                <a:spcPts val="0"/>
              </a:spcBef>
              <a:buFont typeface="Wingdings" charset="2"/>
              <a:buChar char="§"/>
            </a:pPr>
            <a:r>
              <a:rPr lang="en-US" altLang="fr-FR" sz="1800" dirty="0" smtClean="0">
                <a:solidFill>
                  <a:schemeClr val="tx1"/>
                </a:solidFill>
              </a:rPr>
              <a:t>Propose the funding strategy to the international community</a:t>
            </a:r>
          </a:p>
          <a:p>
            <a:pPr>
              <a:spcBef>
                <a:spcPts val="0"/>
              </a:spcBef>
              <a:buFont typeface="Wingdings" charset="2"/>
              <a:buChar char="§"/>
            </a:pPr>
            <a:r>
              <a:rPr lang="en-US" sz="1800" dirty="0" smtClean="0">
                <a:solidFill>
                  <a:schemeClr val="tx1"/>
                </a:solidFill>
              </a:rPr>
              <a:t>Establish a fund for IDPs and returnees</a:t>
            </a:r>
            <a:endParaRPr lang="en-US" altLang="fr-FR" sz="1800" dirty="0">
              <a:solidFill>
                <a:schemeClr val="tx1"/>
              </a:solidFill>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50825" y="0"/>
            <a:ext cx="8435975" cy="1196975"/>
          </a:xfrm>
        </p:spPr>
        <p:txBody>
          <a:bodyPr/>
          <a:lstStyle/>
          <a:p>
            <a:pPr eaLnBrk="1" hangingPunct="1"/>
            <a:r>
              <a:rPr lang="fr-CH" sz="2800" b="1">
                <a:latin typeface="Century Gothic" charset="0"/>
                <a:ea typeface="MS PGothic" charset="0"/>
                <a:cs typeface="MS PGothic" charset="0"/>
              </a:rPr>
              <a:t>Conclusions</a:t>
            </a:r>
          </a:p>
        </p:txBody>
      </p:sp>
      <p:sp>
        <p:nvSpPr>
          <p:cNvPr id="45058" name="Content Placeholder 2"/>
          <p:cNvSpPr>
            <a:spLocks noGrp="1"/>
          </p:cNvSpPr>
          <p:nvPr>
            <p:ph idx="1"/>
          </p:nvPr>
        </p:nvSpPr>
        <p:spPr>
          <a:xfrm>
            <a:off x="250825" y="1556792"/>
            <a:ext cx="8208963" cy="4425950"/>
          </a:xfrm>
        </p:spPr>
        <p:txBody>
          <a:bodyPr/>
          <a:lstStyle/>
          <a:p>
            <a:pPr>
              <a:buFont typeface="Wingdings" charset="2"/>
              <a:buChar char="§"/>
            </a:pPr>
            <a:r>
              <a:rPr lang="it-IT" altLang="fr-FR" sz="2200" dirty="0" err="1" smtClean="0"/>
              <a:t>Political</a:t>
            </a:r>
            <a:r>
              <a:rPr lang="it-IT" altLang="fr-FR" sz="2200" dirty="0" smtClean="0"/>
              <a:t>, </a:t>
            </a:r>
            <a:r>
              <a:rPr lang="it-IT" altLang="fr-FR" sz="2200" dirty="0" err="1" smtClean="0"/>
              <a:t>economic</a:t>
            </a:r>
            <a:r>
              <a:rPr lang="it-IT" altLang="fr-FR" sz="2200" dirty="0" smtClean="0"/>
              <a:t> and social </a:t>
            </a:r>
            <a:r>
              <a:rPr lang="it-IT" altLang="fr-FR" sz="2200" dirty="0" err="1" smtClean="0"/>
              <a:t>factors</a:t>
            </a:r>
            <a:r>
              <a:rPr lang="it-IT" altLang="fr-FR" sz="2200" dirty="0" smtClean="0"/>
              <a:t> </a:t>
            </a:r>
            <a:r>
              <a:rPr lang="it-IT" altLang="fr-FR" sz="2200" dirty="0" err="1" smtClean="0"/>
              <a:t>may</a:t>
            </a:r>
            <a:r>
              <a:rPr lang="it-IT" altLang="fr-FR" sz="2200" dirty="0" smtClean="0"/>
              <a:t> </a:t>
            </a:r>
            <a:r>
              <a:rPr lang="it-IT" altLang="fr-FR" sz="2200" dirty="0" err="1" smtClean="0"/>
              <a:t>challenge</a:t>
            </a:r>
            <a:r>
              <a:rPr lang="it-IT" altLang="fr-FR" sz="2200" dirty="0" smtClean="0"/>
              <a:t> preventive </a:t>
            </a:r>
            <a:r>
              <a:rPr lang="it-IT" altLang="fr-FR" sz="2200" dirty="0" err="1" smtClean="0"/>
              <a:t>action</a:t>
            </a:r>
            <a:r>
              <a:rPr lang="it-IT" altLang="fr-FR" sz="2200" dirty="0" smtClean="0"/>
              <a:t> and </a:t>
            </a:r>
            <a:r>
              <a:rPr lang="it-IT" altLang="fr-FR" sz="2200" dirty="0" err="1" smtClean="0"/>
              <a:t>responses</a:t>
            </a:r>
            <a:r>
              <a:rPr lang="it-IT" altLang="fr-FR" sz="2200" dirty="0" smtClean="0"/>
              <a:t> to </a:t>
            </a:r>
            <a:r>
              <a:rPr lang="it-IT" altLang="fr-FR" sz="2200" dirty="0" err="1" smtClean="0"/>
              <a:t>displacement</a:t>
            </a:r>
            <a:endParaRPr lang="it-IT" altLang="fr-FR" sz="2200" dirty="0" smtClean="0"/>
          </a:p>
          <a:p>
            <a:pPr>
              <a:buFont typeface="Wingdings" charset="2"/>
              <a:buChar char="§"/>
            </a:pPr>
            <a:r>
              <a:rPr lang="it-IT" altLang="fr-FR" sz="2200" dirty="0" err="1" smtClean="0"/>
              <a:t>Understanding</a:t>
            </a:r>
            <a:r>
              <a:rPr lang="it-IT" altLang="fr-FR" sz="2200" dirty="0" smtClean="0"/>
              <a:t> the </a:t>
            </a:r>
            <a:r>
              <a:rPr lang="it-IT" altLang="fr-FR" sz="2200" dirty="0" err="1" smtClean="0"/>
              <a:t>causes</a:t>
            </a:r>
            <a:r>
              <a:rPr lang="it-IT" altLang="fr-FR" sz="2200" dirty="0" smtClean="0"/>
              <a:t> of </a:t>
            </a:r>
            <a:r>
              <a:rPr lang="it-IT" altLang="fr-FR" sz="2200" dirty="0" err="1" smtClean="0"/>
              <a:t>such</a:t>
            </a:r>
            <a:r>
              <a:rPr lang="it-IT" altLang="fr-FR" sz="2200" dirty="0" smtClean="0"/>
              <a:t> </a:t>
            </a:r>
            <a:r>
              <a:rPr lang="it-IT" altLang="fr-FR" sz="2200" dirty="0" err="1" smtClean="0"/>
              <a:t>issues</a:t>
            </a:r>
            <a:r>
              <a:rPr lang="it-IT" altLang="fr-FR" sz="2200" dirty="0" smtClean="0"/>
              <a:t> </a:t>
            </a:r>
            <a:r>
              <a:rPr lang="it-IT" altLang="fr-FR" sz="2200" dirty="0" err="1" smtClean="0"/>
              <a:t>allows</a:t>
            </a:r>
            <a:r>
              <a:rPr lang="it-IT" altLang="fr-FR" sz="2200" dirty="0" smtClean="0"/>
              <a:t> the right </a:t>
            </a:r>
            <a:r>
              <a:rPr lang="it-IT" altLang="fr-FR" sz="2200" dirty="0" err="1" smtClean="0"/>
              <a:t>institutional</a:t>
            </a:r>
            <a:r>
              <a:rPr lang="it-IT" altLang="fr-FR" sz="2200" dirty="0" smtClean="0"/>
              <a:t> </a:t>
            </a:r>
            <a:r>
              <a:rPr lang="it-IT" altLang="fr-FR" sz="2200" dirty="0" err="1" smtClean="0"/>
              <a:t>choices</a:t>
            </a:r>
            <a:r>
              <a:rPr lang="it-IT" altLang="fr-FR" sz="2200" dirty="0" smtClean="0"/>
              <a:t> to be made</a:t>
            </a:r>
          </a:p>
          <a:p>
            <a:pPr>
              <a:buFont typeface="Wingdings" charset="2"/>
              <a:buChar char="§"/>
            </a:pPr>
            <a:r>
              <a:rPr lang="it-IT" altLang="fr-FR" sz="2200" dirty="0" err="1" smtClean="0"/>
              <a:t>Raising</a:t>
            </a:r>
            <a:r>
              <a:rPr lang="it-IT" altLang="fr-FR" sz="2200" dirty="0" smtClean="0"/>
              <a:t> </a:t>
            </a:r>
            <a:r>
              <a:rPr lang="it-IT" altLang="fr-FR" sz="2200" dirty="0" err="1" smtClean="0"/>
              <a:t>awareness</a:t>
            </a:r>
            <a:r>
              <a:rPr lang="it-IT" altLang="fr-FR" sz="2200" dirty="0" smtClean="0"/>
              <a:t> of </a:t>
            </a:r>
            <a:r>
              <a:rPr lang="it-IT" altLang="fr-FR" sz="2200" dirty="0" err="1" smtClean="0"/>
              <a:t>displacement</a:t>
            </a:r>
            <a:r>
              <a:rPr lang="it-IT" altLang="fr-FR" sz="2200" dirty="0" smtClean="0"/>
              <a:t>, </a:t>
            </a:r>
            <a:r>
              <a:rPr lang="it-IT" altLang="fr-FR" sz="2200" dirty="0" err="1" smtClean="0"/>
              <a:t>allocating</a:t>
            </a:r>
            <a:r>
              <a:rPr lang="it-IT" altLang="fr-FR" sz="2200" dirty="0" smtClean="0"/>
              <a:t> </a:t>
            </a:r>
            <a:r>
              <a:rPr lang="it-IT" altLang="fr-FR" sz="2200" dirty="0" err="1" smtClean="0"/>
              <a:t>resources</a:t>
            </a:r>
            <a:r>
              <a:rPr lang="it-IT" altLang="fr-FR" sz="2200" dirty="0" smtClean="0"/>
              <a:t>, </a:t>
            </a:r>
            <a:r>
              <a:rPr lang="it-IT" altLang="fr-FR" sz="2200" dirty="0" err="1" smtClean="0"/>
              <a:t>guaranteeing</a:t>
            </a:r>
            <a:r>
              <a:rPr lang="it-IT" altLang="fr-FR" sz="2200" dirty="0" smtClean="0"/>
              <a:t> </a:t>
            </a:r>
            <a:r>
              <a:rPr lang="it-IT" altLang="fr-FR" sz="2200" dirty="0" err="1" smtClean="0"/>
              <a:t>participation</a:t>
            </a:r>
            <a:r>
              <a:rPr lang="it-IT" altLang="fr-FR" sz="2200" dirty="0" smtClean="0"/>
              <a:t> and </a:t>
            </a:r>
            <a:r>
              <a:rPr lang="it-IT" altLang="fr-FR" sz="2200" dirty="0" err="1" smtClean="0"/>
              <a:t>ensuring</a:t>
            </a:r>
            <a:r>
              <a:rPr lang="it-IT" altLang="fr-FR" sz="2200" dirty="0" smtClean="0"/>
              <a:t> </a:t>
            </a:r>
            <a:r>
              <a:rPr lang="it-IT" altLang="fr-FR" sz="2200" dirty="0" err="1" smtClean="0"/>
              <a:t>coordination</a:t>
            </a:r>
            <a:r>
              <a:rPr lang="it-IT" altLang="fr-FR" sz="2200" dirty="0" smtClean="0"/>
              <a:t> are </a:t>
            </a:r>
            <a:r>
              <a:rPr lang="it-IT" altLang="fr-FR" sz="2200" dirty="0" err="1" smtClean="0"/>
              <a:t>signs</a:t>
            </a:r>
            <a:r>
              <a:rPr lang="it-IT" altLang="fr-FR" sz="2200" dirty="0" smtClean="0"/>
              <a:t> of </a:t>
            </a:r>
            <a:r>
              <a:rPr lang="it-IT" altLang="fr-FR" sz="2200" dirty="0" err="1" smtClean="0"/>
              <a:t>national</a:t>
            </a:r>
            <a:r>
              <a:rPr lang="it-IT" altLang="fr-FR" sz="2200" dirty="0" smtClean="0"/>
              <a:t> </a:t>
            </a:r>
            <a:r>
              <a:rPr lang="it-IT" altLang="fr-FR" sz="2200" dirty="0" err="1" smtClean="0"/>
              <a:t>responsibility</a:t>
            </a:r>
            <a:r>
              <a:rPr lang="it-IT" altLang="fr-FR" sz="2200" dirty="0" smtClean="0"/>
              <a:t> </a:t>
            </a:r>
            <a:r>
              <a:rPr lang="it-IT" altLang="fr-FR" sz="2200" dirty="0" err="1" smtClean="0"/>
              <a:t>towards</a:t>
            </a:r>
            <a:r>
              <a:rPr lang="it-IT" altLang="fr-FR" sz="2200" dirty="0" smtClean="0"/>
              <a:t> </a:t>
            </a:r>
            <a:r>
              <a:rPr lang="it-IT" altLang="fr-FR" sz="2200" dirty="0" err="1" smtClean="0"/>
              <a:t>IDPs</a:t>
            </a:r>
            <a:endParaRPr lang="it-IT" altLang="fr-FR" sz="2200" dirty="0" smtClean="0"/>
          </a:p>
          <a:p>
            <a:pPr>
              <a:buFont typeface="Wingdings" charset="2"/>
              <a:buChar char="§"/>
            </a:pPr>
            <a:r>
              <a:rPr lang="it-IT" altLang="fr-FR" sz="2200" dirty="0" smtClean="0"/>
              <a:t>The </a:t>
            </a:r>
            <a:r>
              <a:rPr lang="it-IT" altLang="fr-FR" sz="2200" dirty="0" err="1" smtClean="0"/>
              <a:t>benchmarks</a:t>
            </a:r>
            <a:r>
              <a:rPr lang="it-IT" altLang="fr-FR" sz="2200" dirty="0" smtClean="0"/>
              <a:t> of </a:t>
            </a:r>
            <a:r>
              <a:rPr lang="it-IT" altLang="fr-FR" sz="2200" dirty="0" err="1" smtClean="0"/>
              <a:t>national</a:t>
            </a:r>
            <a:r>
              <a:rPr lang="it-IT" altLang="fr-FR" sz="2200" dirty="0" smtClean="0"/>
              <a:t> </a:t>
            </a:r>
            <a:r>
              <a:rPr lang="it-IT" altLang="fr-FR" sz="2200" dirty="0" err="1" smtClean="0"/>
              <a:t>response</a:t>
            </a:r>
            <a:r>
              <a:rPr lang="it-IT" altLang="fr-FR" sz="2200" dirty="0" smtClean="0"/>
              <a:t> can be </a:t>
            </a:r>
            <a:r>
              <a:rPr lang="it-IT" altLang="fr-FR" sz="2200" dirty="0" err="1" smtClean="0"/>
              <a:t>translated</a:t>
            </a:r>
            <a:r>
              <a:rPr lang="it-IT" altLang="fr-FR" sz="2200" dirty="0" smtClean="0"/>
              <a:t> </a:t>
            </a:r>
            <a:r>
              <a:rPr lang="it-IT" altLang="fr-FR" sz="2200" dirty="0" err="1" smtClean="0"/>
              <a:t>into</a:t>
            </a:r>
            <a:r>
              <a:rPr lang="it-IT" altLang="fr-FR" sz="2200" dirty="0" smtClean="0"/>
              <a:t> concrete </a:t>
            </a:r>
            <a:r>
              <a:rPr lang="it-IT" altLang="fr-FR" sz="2200" dirty="0" err="1" smtClean="0"/>
              <a:t>legal</a:t>
            </a:r>
            <a:r>
              <a:rPr lang="it-IT" altLang="fr-FR" sz="2200" dirty="0" smtClean="0"/>
              <a:t> or policy </a:t>
            </a:r>
            <a:r>
              <a:rPr lang="it-IT" altLang="fr-FR" sz="2200" dirty="0" err="1" smtClean="0"/>
              <a:t>arrangements</a:t>
            </a:r>
            <a:endParaRPr lang="it-IT" altLang="fr-FR" sz="2200" dirty="0" smtClean="0"/>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7013</TotalTime>
  <Words>1846</Words>
  <Application>Microsoft Macintosh PowerPoint</Application>
  <PresentationFormat>On-screen Show (4:3)</PresentationFormat>
  <Paragraphs>141</Paragraphs>
  <Slides>9</Slides>
  <Notes>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vt:i4>
      </vt:variant>
    </vt:vector>
  </HeadingPairs>
  <TitlesOfParts>
    <vt:vector size="20" baseType="lpstr">
      <vt:lpstr>Arial</vt:lpstr>
      <vt:lpstr>MS PGothic</vt:lpstr>
      <vt:lpstr>Century Gothic</vt:lpstr>
      <vt:lpstr>ＭＳ Ｐゴシック</vt:lpstr>
      <vt:lpstr>Wingdings 2</vt:lpstr>
      <vt:lpstr>Calibri</vt:lpstr>
      <vt:lpstr>Wingdings</vt:lpstr>
      <vt:lpstr>AkzidenzGroteskPro-Light</vt:lpstr>
      <vt:lpstr>AkzidenzGroteskPro-Md</vt:lpstr>
      <vt:lpstr>AkzidenzGroteskPro-LightIt</vt:lpstr>
      <vt:lpstr>Perception</vt:lpstr>
      <vt:lpstr>National responsibility and response</vt:lpstr>
      <vt:lpstr>Objectives</vt:lpstr>
      <vt:lpstr>Primary and complementary responsibility</vt:lpstr>
      <vt:lpstr>Kampala Convention and national responsibility</vt:lpstr>
      <vt:lpstr>Sovereignty as responsibility</vt:lpstr>
      <vt:lpstr>Data collection, registration and law and policy making: Kampala Convention article 13</vt:lpstr>
      <vt:lpstr>IDPs’ participation</vt:lpstr>
      <vt:lpstr>Adequate resources</vt:lpstr>
      <vt:lpstr>Conclusions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242</cp:revision>
  <dcterms:created xsi:type="dcterms:W3CDTF">2008-09-19T08:19:15Z</dcterms:created>
  <dcterms:modified xsi:type="dcterms:W3CDTF">2016-01-08T09:58:16Z</dcterms:modified>
</cp:coreProperties>
</file>