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21"/>
  </p:notesMasterIdLst>
  <p:handoutMasterIdLst>
    <p:handoutMasterId r:id="rId22"/>
  </p:handoutMasterIdLst>
  <p:sldIdLst>
    <p:sldId id="326" r:id="rId2"/>
    <p:sldId id="309" r:id="rId3"/>
    <p:sldId id="337" r:id="rId4"/>
    <p:sldId id="343" r:id="rId5"/>
    <p:sldId id="344" r:id="rId6"/>
    <p:sldId id="345"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25" autoAdjust="0"/>
  </p:normalViewPr>
  <p:slideViewPr>
    <p:cSldViewPr>
      <p:cViewPr varScale="1">
        <p:scale>
          <a:sx n="113" d="100"/>
          <a:sy n="113" d="100"/>
        </p:scale>
        <p:origin x="-1432"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commentAuthors" Target="commentAuthors.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98E92-5EB3-45AE-A489-377123E0971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977E4B39-395E-409B-98BE-4FA93A48E515}">
      <dgm:prSet phldrT="[Testo]"/>
      <dgm:spPr>
        <a:solidFill>
          <a:schemeClr val="tx2">
            <a:lumMod val="60000"/>
            <a:lumOff val="40000"/>
          </a:schemeClr>
        </a:solidFill>
      </dgm:spPr>
      <dgm:t>
        <a:bodyPr/>
        <a:lstStyle/>
        <a:p>
          <a:r>
            <a:rPr lang="it-IT" dirty="0" err="1" smtClean="0"/>
            <a:t>Tentative</a:t>
          </a:r>
          <a:r>
            <a:rPr lang="it-IT" dirty="0" smtClean="0"/>
            <a:t> </a:t>
          </a:r>
          <a:r>
            <a:rPr lang="it-IT" dirty="0" err="1" smtClean="0"/>
            <a:t>workplan</a:t>
          </a:r>
          <a:endParaRPr lang="it-IT" dirty="0"/>
        </a:p>
      </dgm:t>
    </dgm:pt>
    <dgm:pt modelId="{4EADCB83-ADB5-4846-8318-E354FF13C510}" type="parTrans" cxnId="{221B35A2-0BFB-4F75-B033-744BFB18F0B8}">
      <dgm:prSet/>
      <dgm:spPr/>
      <dgm:t>
        <a:bodyPr/>
        <a:lstStyle/>
        <a:p>
          <a:endParaRPr lang="it-IT"/>
        </a:p>
      </dgm:t>
    </dgm:pt>
    <dgm:pt modelId="{CCFF7A53-480C-4306-9512-9E08007AA88F}" type="sibTrans" cxnId="{221B35A2-0BFB-4F75-B033-744BFB18F0B8}">
      <dgm:prSet/>
      <dgm:spPr/>
      <dgm:t>
        <a:bodyPr/>
        <a:lstStyle/>
        <a:p>
          <a:endParaRPr lang="it-IT"/>
        </a:p>
      </dgm:t>
    </dgm:pt>
    <dgm:pt modelId="{DFED99EF-90AF-4AB9-9B51-D887A558B208}">
      <dgm:prSet phldrT="[Testo]" custT="1"/>
      <dgm:spPr>
        <a:solidFill>
          <a:schemeClr val="tx2">
            <a:lumMod val="20000"/>
            <a:lumOff val="80000"/>
            <a:alpha val="90000"/>
          </a:schemeClr>
        </a:solidFill>
      </dgm:spPr>
      <dgm:t>
        <a:bodyPr/>
        <a:lstStyle/>
        <a:p>
          <a:r>
            <a:rPr lang="it-IT" sz="1600" b="0" dirty="0" err="1" smtClean="0"/>
            <a:t>Preparation</a:t>
          </a:r>
          <a:r>
            <a:rPr lang="it-IT" sz="1600" b="0" dirty="0" smtClean="0"/>
            <a:t> </a:t>
          </a:r>
          <a:r>
            <a:rPr lang="it-IT" sz="1600" b="0" dirty="0" err="1" smtClean="0"/>
            <a:t>of</a:t>
          </a:r>
          <a:r>
            <a:rPr lang="it-IT" sz="1600" b="0" dirty="0" smtClean="0"/>
            <a:t> </a:t>
          </a:r>
          <a:r>
            <a:rPr lang="it-IT" sz="1600" b="0" dirty="0" err="1" smtClean="0"/>
            <a:t>draft</a:t>
          </a:r>
          <a:r>
            <a:rPr lang="it-IT" sz="1600" b="0" dirty="0" smtClean="0"/>
            <a:t> input </a:t>
          </a:r>
          <a:r>
            <a:rPr lang="it-IT" sz="1600" b="0" dirty="0" err="1" smtClean="0"/>
            <a:t>document</a:t>
          </a:r>
          <a:endParaRPr lang="it-IT" sz="1600" b="0" dirty="0"/>
        </a:p>
      </dgm:t>
    </dgm:pt>
    <dgm:pt modelId="{FAD6ADAE-EB62-40E2-90E0-0AC561396966}" type="parTrans" cxnId="{FD29EDB0-7711-40B9-986C-5AB01D251F90}">
      <dgm:prSet/>
      <dgm:spPr/>
      <dgm:t>
        <a:bodyPr/>
        <a:lstStyle/>
        <a:p>
          <a:endParaRPr lang="it-IT"/>
        </a:p>
      </dgm:t>
    </dgm:pt>
    <dgm:pt modelId="{DF2073D9-B9FE-46B2-A2A2-96BE22BAFB51}" type="sibTrans" cxnId="{FD29EDB0-7711-40B9-986C-5AB01D251F90}">
      <dgm:prSet/>
      <dgm:spPr/>
      <dgm:t>
        <a:bodyPr/>
        <a:lstStyle/>
        <a:p>
          <a:endParaRPr lang="it-IT"/>
        </a:p>
      </dgm:t>
    </dgm:pt>
    <dgm:pt modelId="{EEAE1314-596C-466F-BCA9-6B2736B1F6F4}">
      <dgm:prSet phldrT="[Testo]"/>
      <dgm:spPr>
        <a:solidFill>
          <a:schemeClr val="accent6">
            <a:lumMod val="60000"/>
            <a:lumOff val="40000"/>
          </a:schemeClr>
        </a:solidFill>
      </dgm:spPr>
      <dgm:t>
        <a:bodyPr/>
        <a:lstStyle/>
        <a:p>
          <a:r>
            <a:rPr lang="it-IT" dirty="0" err="1" smtClean="0"/>
            <a:t>Drafting</a:t>
          </a:r>
          <a:endParaRPr lang="it-IT" dirty="0"/>
        </a:p>
      </dgm:t>
    </dgm:pt>
    <dgm:pt modelId="{A1528D58-02DE-4556-A9FE-091DC35F746B}" type="parTrans" cxnId="{78F54DB2-F44F-42BA-8EE9-C5CE55D7BDFE}">
      <dgm:prSet/>
      <dgm:spPr/>
      <dgm:t>
        <a:bodyPr/>
        <a:lstStyle/>
        <a:p>
          <a:endParaRPr lang="it-IT"/>
        </a:p>
      </dgm:t>
    </dgm:pt>
    <dgm:pt modelId="{3CEEA894-1CDF-457E-80EE-F68663D87FFD}" type="sibTrans" cxnId="{78F54DB2-F44F-42BA-8EE9-C5CE55D7BDFE}">
      <dgm:prSet/>
      <dgm:spPr/>
      <dgm:t>
        <a:bodyPr/>
        <a:lstStyle/>
        <a:p>
          <a:endParaRPr lang="it-IT"/>
        </a:p>
      </dgm:t>
    </dgm:pt>
    <dgm:pt modelId="{EC249DB0-AEC1-4345-AFB5-54A37E65EBF9}">
      <dgm:prSet phldrT="[Testo]" custT="1"/>
      <dgm:spPr>
        <a:solidFill>
          <a:schemeClr val="accent6">
            <a:lumMod val="20000"/>
            <a:lumOff val="80000"/>
            <a:alpha val="89804"/>
          </a:schemeClr>
        </a:solidFill>
      </dgm:spPr>
      <dgm:t>
        <a:bodyPr/>
        <a:lstStyle/>
        <a:p>
          <a:r>
            <a:rPr lang="it-IT" sz="1600" dirty="0" err="1" smtClean="0"/>
            <a:t>Working</a:t>
          </a:r>
          <a:r>
            <a:rPr lang="it-IT" sz="1600" dirty="0" smtClean="0"/>
            <a:t> </a:t>
          </a:r>
          <a:r>
            <a:rPr lang="it-IT" sz="1600" dirty="0" err="1" smtClean="0"/>
            <a:t>paper</a:t>
          </a:r>
          <a:endParaRPr lang="it-IT" sz="1600" dirty="0"/>
        </a:p>
      </dgm:t>
    </dgm:pt>
    <dgm:pt modelId="{5BC7E55C-80B3-4CAE-A1B8-0E9BB4D294A6}" type="parTrans" cxnId="{4D966895-B6CD-4D1E-B708-9DC036E6B7BB}">
      <dgm:prSet/>
      <dgm:spPr/>
      <dgm:t>
        <a:bodyPr/>
        <a:lstStyle/>
        <a:p>
          <a:endParaRPr lang="it-IT"/>
        </a:p>
      </dgm:t>
    </dgm:pt>
    <dgm:pt modelId="{789B0941-60ED-4AA8-86D1-D731C897979A}" type="sibTrans" cxnId="{4D966895-B6CD-4D1E-B708-9DC036E6B7BB}">
      <dgm:prSet/>
      <dgm:spPr/>
      <dgm:t>
        <a:bodyPr/>
        <a:lstStyle/>
        <a:p>
          <a:endParaRPr lang="it-IT"/>
        </a:p>
      </dgm:t>
    </dgm:pt>
    <dgm:pt modelId="{A75774D6-AE09-49AB-B87F-EBBBEE07C12A}">
      <dgm:prSet phldrT="[Testo]"/>
      <dgm:spPr>
        <a:solidFill>
          <a:schemeClr val="accent1">
            <a:lumMod val="60000"/>
            <a:lumOff val="40000"/>
          </a:schemeClr>
        </a:solidFill>
      </dgm:spPr>
      <dgm:t>
        <a:bodyPr/>
        <a:lstStyle/>
        <a:p>
          <a:r>
            <a:rPr lang="it-IT" dirty="0" smtClean="0"/>
            <a:t>Inclusive and </a:t>
          </a:r>
          <a:r>
            <a:rPr lang="it-IT" dirty="0" err="1" smtClean="0"/>
            <a:t>transparent</a:t>
          </a:r>
          <a:r>
            <a:rPr lang="it-IT" dirty="0" smtClean="0"/>
            <a:t> </a:t>
          </a:r>
          <a:r>
            <a:rPr lang="it-IT" dirty="0" err="1" smtClean="0"/>
            <a:t>process</a:t>
          </a:r>
          <a:endParaRPr lang="it-IT" dirty="0"/>
        </a:p>
      </dgm:t>
    </dgm:pt>
    <dgm:pt modelId="{DA939069-CBBB-42E5-873E-4E227426262C}" type="parTrans" cxnId="{4D7809F6-AEA9-4D35-8E98-B365764FB8A3}">
      <dgm:prSet/>
      <dgm:spPr/>
      <dgm:t>
        <a:bodyPr/>
        <a:lstStyle/>
        <a:p>
          <a:endParaRPr lang="it-IT"/>
        </a:p>
      </dgm:t>
    </dgm:pt>
    <dgm:pt modelId="{38B4E34A-B37E-4F9C-815F-65D2A48E9A5A}" type="sibTrans" cxnId="{4D7809F6-AEA9-4D35-8E98-B365764FB8A3}">
      <dgm:prSet/>
      <dgm:spPr/>
      <dgm:t>
        <a:bodyPr/>
        <a:lstStyle/>
        <a:p>
          <a:endParaRPr lang="it-IT"/>
        </a:p>
      </dgm:t>
    </dgm:pt>
    <dgm:pt modelId="{1F8BAE20-AFE0-4E7A-B233-FFDCF2E58689}">
      <dgm:prSet phldrT="[Testo]"/>
      <dgm:spPr>
        <a:solidFill>
          <a:schemeClr val="accent1">
            <a:lumMod val="20000"/>
            <a:lumOff val="80000"/>
            <a:alpha val="90000"/>
          </a:schemeClr>
        </a:solidFill>
      </dgm:spPr>
      <dgm:t>
        <a:bodyPr/>
        <a:lstStyle/>
        <a:p>
          <a:r>
            <a:rPr lang="it-IT" dirty="0" err="1" smtClean="0"/>
            <a:t>IDPs</a:t>
          </a:r>
          <a:r>
            <a:rPr lang="it-IT" dirty="0" smtClean="0"/>
            <a:t> at the </a:t>
          </a:r>
          <a:r>
            <a:rPr lang="it-IT" dirty="0" err="1" smtClean="0"/>
            <a:t>heart</a:t>
          </a:r>
          <a:r>
            <a:rPr lang="it-IT" dirty="0" smtClean="0"/>
            <a:t> </a:t>
          </a:r>
          <a:r>
            <a:rPr lang="it-IT" dirty="0" err="1" smtClean="0"/>
            <a:t>of</a:t>
          </a:r>
          <a:r>
            <a:rPr lang="it-IT" dirty="0" smtClean="0"/>
            <a:t> the </a:t>
          </a:r>
          <a:r>
            <a:rPr lang="it-IT" dirty="0" err="1" smtClean="0"/>
            <a:t>process</a:t>
          </a:r>
          <a:endParaRPr lang="it-IT" dirty="0"/>
        </a:p>
      </dgm:t>
    </dgm:pt>
    <dgm:pt modelId="{5061D0DB-E7AD-46E3-AB35-498C9ABA986F}" type="parTrans" cxnId="{0F579B5D-DFE2-4EFE-AA72-A6D4B433FE9A}">
      <dgm:prSet/>
      <dgm:spPr/>
      <dgm:t>
        <a:bodyPr/>
        <a:lstStyle/>
        <a:p>
          <a:endParaRPr lang="it-IT"/>
        </a:p>
      </dgm:t>
    </dgm:pt>
    <dgm:pt modelId="{5281AA93-8FDA-4F73-B7BC-E1E58A8E6797}" type="sibTrans" cxnId="{0F579B5D-DFE2-4EFE-AA72-A6D4B433FE9A}">
      <dgm:prSet/>
      <dgm:spPr/>
      <dgm:t>
        <a:bodyPr/>
        <a:lstStyle/>
        <a:p>
          <a:endParaRPr lang="it-IT"/>
        </a:p>
      </dgm:t>
    </dgm:pt>
    <dgm:pt modelId="{E88E2F2F-381E-4D22-9E3C-7EA1B0B91B7E}">
      <dgm:prSet custT="1"/>
      <dgm:spPr>
        <a:solidFill>
          <a:schemeClr val="tx2">
            <a:lumMod val="20000"/>
            <a:lumOff val="80000"/>
            <a:alpha val="90000"/>
          </a:schemeClr>
        </a:solidFill>
      </dgm:spPr>
      <dgm:t>
        <a:bodyPr/>
        <a:lstStyle/>
        <a:p>
          <a:r>
            <a:rPr lang="it-IT" sz="1600" b="0" dirty="0" smtClean="0"/>
            <a:t>Planning, </a:t>
          </a:r>
          <a:r>
            <a:rPr lang="it-IT" sz="1600" b="0" dirty="0" err="1" smtClean="0"/>
            <a:t>preparing</a:t>
          </a:r>
          <a:r>
            <a:rPr lang="it-IT" sz="1600" b="0" dirty="0" smtClean="0"/>
            <a:t> and holding </a:t>
          </a:r>
          <a:r>
            <a:rPr lang="it-IT" sz="1600" b="0" dirty="0" err="1" smtClean="0"/>
            <a:t>meetings</a:t>
          </a:r>
          <a:endParaRPr lang="it-IT" sz="1600" b="0" dirty="0" smtClean="0"/>
        </a:p>
      </dgm:t>
    </dgm:pt>
    <dgm:pt modelId="{F0B9B927-5F02-4B39-A187-C14C1A1B0648}" type="parTrans" cxnId="{583EA47A-244C-4527-AAFE-EBB7FE230D1B}">
      <dgm:prSet/>
      <dgm:spPr/>
      <dgm:t>
        <a:bodyPr/>
        <a:lstStyle/>
        <a:p>
          <a:endParaRPr lang="it-IT"/>
        </a:p>
      </dgm:t>
    </dgm:pt>
    <dgm:pt modelId="{B38886F2-64B3-4AF5-AB80-C47B689864B2}" type="sibTrans" cxnId="{583EA47A-244C-4527-AAFE-EBB7FE230D1B}">
      <dgm:prSet/>
      <dgm:spPr/>
      <dgm:t>
        <a:bodyPr/>
        <a:lstStyle/>
        <a:p>
          <a:endParaRPr lang="it-IT"/>
        </a:p>
      </dgm:t>
    </dgm:pt>
    <dgm:pt modelId="{E95ADAEF-FB47-4F62-9F44-D522F9119FD1}">
      <dgm:prSet custT="1"/>
      <dgm:spPr>
        <a:solidFill>
          <a:schemeClr val="tx2">
            <a:lumMod val="20000"/>
            <a:lumOff val="80000"/>
            <a:alpha val="90000"/>
          </a:schemeClr>
        </a:solidFill>
      </dgm:spPr>
      <dgm:t>
        <a:bodyPr/>
        <a:lstStyle/>
        <a:p>
          <a:r>
            <a:rPr lang="it-IT" sz="1600" b="0" dirty="0" err="1" smtClean="0"/>
            <a:t>Consultations</a:t>
          </a:r>
          <a:endParaRPr lang="it-IT" sz="1600" b="0" dirty="0" smtClean="0"/>
        </a:p>
      </dgm:t>
    </dgm:pt>
    <dgm:pt modelId="{949B954D-B7E0-411C-8826-1153408E6351}" type="parTrans" cxnId="{2CB66AEC-6490-4016-9236-75CCC657753C}">
      <dgm:prSet/>
      <dgm:spPr/>
      <dgm:t>
        <a:bodyPr/>
        <a:lstStyle/>
        <a:p>
          <a:endParaRPr lang="it-IT"/>
        </a:p>
      </dgm:t>
    </dgm:pt>
    <dgm:pt modelId="{A448DFE1-D881-497E-B63A-996B5EC06E20}" type="sibTrans" cxnId="{2CB66AEC-6490-4016-9236-75CCC657753C}">
      <dgm:prSet/>
      <dgm:spPr/>
      <dgm:t>
        <a:bodyPr/>
        <a:lstStyle/>
        <a:p>
          <a:endParaRPr lang="it-IT"/>
        </a:p>
      </dgm:t>
    </dgm:pt>
    <dgm:pt modelId="{3E611E16-DE6C-44C9-A2EB-09A2C4C6B802}">
      <dgm:prSet custT="1"/>
      <dgm:spPr>
        <a:solidFill>
          <a:schemeClr val="tx2">
            <a:lumMod val="20000"/>
            <a:lumOff val="80000"/>
            <a:alpha val="90000"/>
          </a:schemeClr>
        </a:solidFill>
      </dgm:spPr>
      <dgm:t>
        <a:bodyPr/>
        <a:lstStyle/>
        <a:p>
          <a:r>
            <a:rPr lang="it-IT" sz="1600" b="0" dirty="0" err="1" smtClean="0"/>
            <a:t>Review</a:t>
          </a:r>
          <a:endParaRPr lang="it-IT" sz="1600" b="0" dirty="0" smtClean="0"/>
        </a:p>
      </dgm:t>
    </dgm:pt>
    <dgm:pt modelId="{DBE59991-D736-414C-870B-5A700FCB490D}" type="parTrans" cxnId="{0E9E1EAB-48E2-4AB6-8DF2-F986A1993F5F}">
      <dgm:prSet/>
      <dgm:spPr/>
      <dgm:t>
        <a:bodyPr/>
        <a:lstStyle/>
        <a:p>
          <a:endParaRPr lang="it-IT"/>
        </a:p>
      </dgm:t>
    </dgm:pt>
    <dgm:pt modelId="{94C49434-2102-4FCF-87C3-D723C9AC1071}" type="sibTrans" cxnId="{0E9E1EAB-48E2-4AB6-8DF2-F986A1993F5F}">
      <dgm:prSet/>
      <dgm:spPr/>
      <dgm:t>
        <a:bodyPr/>
        <a:lstStyle/>
        <a:p>
          <a:endParaRPr lang="it-IT"/>
        </a:p>
      </dgm:t>
    </dgm:pt>
    <dgm:pt modelId="{074DAA8B-82D7-42FC-9DBF-2C730D7E9743}">
      <dgm:prSet custT="1"/>
      <dgm:spPr>
        <a:solidFill>
          <a:schemeClr val="accent6">
            <a:lumMod val="20000"/>
            <a:lumOff val="80000"/>
            <a:alpha val="89804"/>
          </a:schemeClr>
        </a:solidFill>
      </dgm:spPr>
      <dgm:t>
        <a:bodyPr/>
        <a:lstStyle/>
        <a:p>
          <a:r>
            <a:rPr lang="it-IT" sz="1600" dirty="0" err="1" smtClean="0"/>
            <a:t>Glossary</a:t>
          </a:r>
          <a:r>
            <a:rPr lang="it-IT" sz="1600" dirty="0" smtClean="0"/>
            <a:t> </a:t>
          </a:r>
          <a:r>
            <a:rPr lang="it-IT" sz="1600" dirty="0" err="1" smtClean="0"/>
            <a:t>of</a:t>
          </a:r>
          <a:r>
            <a:rPr lang="it-IT" sz="1600" dirty="0" smtClean="0"/>
            <a:t> key </a:t>
          </a:r>
          <a:r>
            <a:rPr lang="it-IT" sz="1600" dirty="0" err="1" smtClean="0"/>
            <a:t>notions</a:t>
          </a:r>
          <a:endParaRPr lang="it-IT" sz="1600" dirty="0" smtClean="0"/>
        </a:p>
      </dgm:t>
    </dgm:pt>
    <dgm:pt modelId="{BF5A80C5-64CF-43CF-94B5-A186D7C9A415}" type="parTrans" cxnId="{6B0AD90E-1F8C-42CF-A6A8-6A303736BC2A}">
      <dgm:prSet/>
      <dgm:spPr/>
      <dgm:t>
        <a:bodyPr/>
        <a:lstStyle/>
        <a:p>
          <a:endParaRPr lang="it-IT"/>
        </a:p>
      </dgm:t>
    </dgm:pt>
    <dgm:pt modelId="{06C96CC5-D5C1-45C8-9CA5-94B353D85D6E}" type="sibTrans" cxnId="{6B0AD90E-1F8C-42CF-A6A8-6A303736BC2A}">
      <dgm:prSet/>
      <dgm:spPr/>
      <dgm:t>
        <a:bodyPr/>
        <a:lstStyle/>
        <a:p>
          <a:endParaRPr lang="it-IT"/>
        </a:p>
      </dgm:t>
    </dgm:pt>
    <dgm:pt modelId="{20944834-B762-426E-A340-BF3072E87C0B}">
      <dgm:prSet custT="1"/>
      <dgm:spPr>
        <a:solidFill>
          <a:schemeClr val="accent6">
            <a:lumMod val="20000"/>
            <a:lumOff val="80000"/>
            <a:alpha val="89804"/>
          </a:schemeClr>
        </a:solidFill>
      </dgm:spPr>
      <dgm:t>
        <a:bodyPr/>
        <a:lstStyle/>
        <a:p>
          <a:r>
            <a:rPr lang="it-IT" sz="1600" dirty="0" err="1" smtClean="0"/>
            <a:t>Outline</a:t>
          </a:r>
          <a:endParaRPr lang="it-IT" sz="1600" dirty="0" smtClean="0"/>
        </a:p>
      </dgm:t>
    </dgm:pt>
    <dgm:pt modelId="{EAB21100-51A4-4F8F-920B-49679B22BA86}" type="parTrans" cxnId="{4432BCCF-4E5C-46AB-BA44-B607E0D7C98C}">
      <dgm:prSet/>
      <dgm:spPr/>
      <dgm:t>
        <a:bodyPr/>
        <a:lstStyle/>
        <a:p>
          <a:endParaRPr lang="it-IT"/>
        </a:p>
      </dgm:t>
    </dgm:pt>
    <dgm:pt modelId="{2C489883-8C99-42B2-A0A2-9BA844491BC6}" type="sibTrans" cxnId="{4432BCCF-4E5C-46AB-BA44-B607E0D7C98C}">
      <dgm:prSet/>
      <dgm:spPr/>
      <dgm:t>
        <a:bodyPr/>
        <a:lstStyle/>
        <a:p>
          <a:endParaRPr lang="it-IT"/>
        </a:p>
      </dgm:t>
    </dgm:pt>
    <dgm:pt modelId="{BAB0527D-320D-4337-8252-4E469FCA5354}">
      <dgm:prSet custT="1"/>
      <dgm:spPr>
        <a:solidFill>
          <a:schemeClr val="accent6">
            <a:lumMod val="20000"/>
            <a:lumOff val="80000"/>
            <a:alpha val="89804"/>
          </a:schemeClr>
        </a:solidFill>
      </dgm:spPr>
      <dgm:t>
        <a:bodyPr/>
        <a:lstStyle/>
        <a:p>
          <a:r>
            <a:rPr lang="it-IT" sz="1600" dirty="0" err="1" smtClean="0"/>
            <a:t>Merging</a:t>
          </a:r>
          <a:r>
            <a:rPr lang="it-IT" sz="1600" dirty="0" smtClean="0"/>
            <a:t> </a:t>
          </a:r>
          <a:r>
            <a:rPr lang="it-IT" sz="1600" dirty="0" err="1" smtClean="0"/>
            <a:t>components</a:t>
          </a:r>
          <a:r>
            <a:rPr lang="it-IT" sz="1600" dirty="0" smtClean="0"/>
            <a:t> </a:t>
          </a:r>
          <a:r>
            <a:rPr lang="it-IT" sz="1600" dirty="0" err="1" smtClean="0"/>
            <a:t>into</a:t>
          </a:r>
          <a:r>
            <a:rPr lang="it-IT" sz="1600" dirty="0" smtClean="0"/>
            <a:t> </a:t>
          </a:r>
          <a:r>
            <a:rPr lang="it-IT" sz="1600" dirty="0" err="1" smtClean="0"/>
            <a:t>comprehensive</a:t>
          </a:r>
          <a:r>
            <a:rPr lang="it-IT" sz="1600" dirty="0" smtClean="0"/>
            <a:t> </a:t>
          </a:r>
          <a:r>
            <a:rPr lang="it-IT" sz="1600" dirty="0" err="1" smtClean="0"/>
            <a:t>draft</a:t>
          </a:r>
          <a:endParaRPr lang="it-IT" sz="1600" dirty="0" smtClean="0"/>
        </a:p>
      </dgm:t>
    </dgm:pt>
    <dgm:pt modelId="{83100C19-2921-4160-94A3-3C1C7CB63FA3}" type="parTrans" cxnId="{9CC8B75F-FA87-4D16-9C8A-76CF52DAB6D1}">
      <dgm:prSet/>
      <dgm:spPr/>
      <dgm:t>
        <a:bodyPr/>
        <a:lstStyle/>
        <a:p>
          <a:endParaRPr lang="it-IT"/>
        </a:p>
      </dgm:t>
    </dgm:pt>
    <dgm:pt modelId="{37D1200B-A9A8-4DF2-BFF6-3D17BC7D8A91}" type="sibTrans" cxnId="{9CC8B75F-FA87-4D16-9C8A-76CF52DAB6D1}">
      <dgm:prSet/>
      <dgm:spPr/>
      <dgm:t>
        <a:bodyPr/>
        <a:lstStyle/>
        <a:p>
          <a:endParaRPr lang="it-IT"/>
        </a:p>
      </dgm:t>
    </dgm:pt>
    <dgm:pt modelId="{87E08330-E407-4D6C-B29A-2BF40EE2003F}">
      <dgm:prSet/>
      <dgm:spPr>
        <a:solidFill>
          <a:schemeClr val="accent1">
            <a:lumMod val="20000"/>
            <a:lumOff val="80000"/>
            <a:alpha val="90000"/>
          </a:schemeClr>
        </a:solidFill>
      </dgm:spPr>
      <dgm:t>
        <a:bodyPr/>
        <a:lstStyle/>
        <a:p>
          <a:r>
            <a:rPr lang="it-IT" dirty="0" smtClean="0"/>
            <a:t>Information, </a:t>
          </a:r>
          <a:r>
            <a:rPr lang="it-IT" dirty="0" err="1" smtClean="0"/>
            <a:t>consultation</a:t>
          </a:r>
          <a:r>
            <a:rPr lang="it-IT" dirty="0" smtClean="0"/>
            <a:t> and </a:t>
          </a:r>
          <a:r>
            <a:rPr lang="it-IT" dirty="0" err="1" smtClean="0"/>
            <a:t>participation</a:t>
          </a:r>
          <a:endParaRPr lang="it-IT" dirty="0" smtClean="0"/>
        </a:p>
      </dgm:t>
    </dgm:pt>
    <dgm:pt modelId="{D917BE94-D9A2-4C0C-87A2-4D481A14A8B4}" type="parTrans" cxnId="{520F762B-E932-4CC9-BD41-D61FB0FE0444}">
      <dgm:prSet/>
      <dgm:spPr/>
      <dgm:t>
        <a:bodyPr/>
        <a:lstStyle/>
        <a:p>
          <a:endParaRPr lang="it-IT"/>
        </a:p>
      </dgm:t>
    </dgm:pt>
    <dgm:pt modelId="{D16536D2-8D2D-4ABA-AD8E-4C186800E391}" type="sibTrans" cxnId="{520F762B-E932-4CC9-BD41-D61FB0FE0444}">
      <dgm:prSet/>
      <dgm:spPr/>
      <dgm:t>
        <a:bodyPr/>
        <a:lstStyle/>
        <a:p>
          <a:endParaRPr lang="it-IT"/>
        </a:p>
      </dgm:t>
    </dgm:pt>
    <dgm:pt modelId="{3FD75094-C800-451C-9C05-05E8EE7AEF98}">
      <dgm:prSet/>
      <dgm:spPr>
        <a:solidFill>
          <a:schemeClr val="accent1">
            <a:lumMod val="20000"/>
            <a:lumOff val="80000"/>
            <a:alpha val="90000"/>
          </a:schemeClr>
        </a:solidFill>
      </dgm:spPr>
      <dgm:t>
        <a:bodyPr/>
        <a:lstStyle/>
        <a:p>
          <a:r>
            <a:rPr lang="it-IT" dirty="0" err="1" smtClean="0"/>
            <a:t>Publish</a:t>
          </a:r>
          <a:r>
            <a:rPr lang="it-IT" dirty="0" smtClean="0"/>
            <a:t> </a:t>
          </a:r>
          <a:r>
            <a:rPr lang="it-IT" dirty="0" err="1" smtClean="0"/>
            <a:t>intentions</a:t>
          </a:r>
          <a:r>
            <a:rPr lang="it-IT" dirty="0" smtClean="0"/>
            <a:t> and regular </a:t>
          </a:r>
          <a:r>
            <a:rPr lang="it-IT" dirty="0" err="1" smtClean="0"/>
            <a:t>updates</a:t>
          </a:r>
          <a:endParaRPr lang="it-IT" dirty="0" smtClean="0"/>
        </a:p>
      </dgm:t>
    </dgm:pt>
    <dgm:pt modelId="{0623FE00-D0BF-4CD8-BFD4-A29F4CAEBB24}" type="parTrans" cxnId="{038BD23F-EC40-4644-99E3-C621F0EC71A2}">
      <dgm:prSet/>
      <dgm:spPr/>
      <dgm:t>
        <a:bodyPr/>
        <a:lstStyle/>
        <a:p>
          <a:endParaRPr lang="it-IT"/>
        </a:p>
      </dgm:t>
    </dgm:pt>
    <dgm:pt modelId="{8DD0AFB0-9F4A-4B2E-BB76-7D40B852AE08}" type="sibTrans" cxnId="{038BD23F-EC40-4644-99E3-C621F0EC71A2}">
      <dgm:prSet/>
      <dgm:spPr/>
      <dgm:t>
        <a:bodyPr/>
        <a:lstStyle/>
        <a:p>
          <a:endParaRPr lang="it-IT"/>
        </a:p>
      </dgm:t>
    </dgm:pt>
    <dgm:pt modelId="{4FC250A1-89D0-4EB9-A5AB-F49C5F323F45}" type="pres">
      <dgm:prSet presAssocID="{A5A98E92-5EB3-45AE-A489-377123E09715}" presName="Name0" presStyleCnt="0">
        <dgm:presLayoutVars>
          <dgm:dir/>
          <dgm:animLvl val="lvl"/>
          <dgm:resizeHandles val="exact"/>
        </dgm:presLayoutVars>
      </dgm:prSet>
      <dgm:spPr/>
      <dgm:t>
        <a:bodyPr/>
        <a:lstStyle/>
        <a:p>
          <a:endParaRPr lang="it-IT"/>
        </a:p>
      </dgm:t>
    </dgm:pt>
    <dgm:pt modelId="{C752F7B3-CBC4-4C7B-B882-0BFA11C1EFED}" type="pres">
      <dgm:prSet presAssocID="{977E4B39-395E-409B-98BE-4FA93A48E515}" presName="linNode" presStyleCnt="0"/>
      <dgm:spPr/>
    </dgm:pt>
    <dgm:pt modelId="{F7196835-7925-4630-95FB-9A7BE9888A1C}" type="pres">
      <dgm:prSet presAssocID="{977E4B39-395E-409B-98BE-4FA93A48E515}" presName="parentText" presStyleLbl="node1" presStyleIdx="0" presStyleCnt="3" custScaleX="104211">
        <dgm:presLayoutVars>
          <dgm:chMax val="1"/>
          <dgm:bulletEnabled val="1"/>
        </dgm:presLayoutVars>
      </dgm:prSet>
      <dgm:spPr/>
      <dgm:t>
        <a:bodyPr/>
        <a:lstStyle/>
        <a:p>
          <a:endParaRPr lang="it-IT"/>
        </a:p>
      </dgm:t>
    </dgm:pt>
    <dgm:pt modelId="{B3A2D1D2-D3AE-441F-9A9A-9BCBB539EE27}" type="pres">
      <dgm:prSet presAssocID="{977E4B39-395E-409B-98BE-4FA93A48E515}" presName="descendantText" presStyleLbl="alignAccFollowNode1" presStyleIdx="0" presStyleCnt="3" custScaleX="136005">
        <dgm:presLayoutVars>
          <dgm:bulletEnabled val="1"/>
        </dgm:presLayoutVars>
      </dgm:prSet>
      <dgm:spPr/>
      <dgm:t>
        <a:bodyPr/>
        <a:lstStyle/>
        <a:p>
          <a:endParaRPr lang="it-IT"/>
        </a:p>
      </dgm:t>
    </dgm:pt>
    <dgm:pt modelId="{2B64203B-D6D9-4C18-B24A-9C0C8223F0E3}" type="pres">
      <dgm:prSet presAssocID="{CCFF7A53-480C-4306-9512-9E08007AA88F}" presName="sp" presStyleCnt="0"/>
      <dgm:spPr/>
    </dgm:pt>
    <dgm:pt modelId="{2340F3F8-D4DF-4D90-978F-49CD11FAC61D}" type="pres">
      <dgm:prSet presAssocID="{EEAE1314-596C-466F-BCA9-6B2736B1F6F4}" presName="linNode" presStyleCnt="0"/>
      <dgm:spPr/>
    </dgm:pt>
    <dgm:pt modelId="{D5DE6DBC-BEDD-45C0-97D2-62E7CC706E6B}" type="pres">
      <dgm:prSet presAssocID="{EEAE1314-596C-466F-BCA9-6B2736B1F6F4}" presName="parentText" presStyleLbl="node1" presStyleIdx="1" presStyleCnt="3" custScaleX="85391">
        <dgm:presLayoutVars>
          <dgm:chMax val="1"/>
          <dgm:bulletEnabled val="1"/>
        </dgm:presLayoutVars>
      </dgm:prSet>
      <dgm:spPr/>
      <dgm:t>
        <a:bodyPr/>
        <a:lstStyle/>
        <a:p>
          <a:endParaRPr lang="it-IT"/>
        </a:p>
      </dgm:t>
    </dgm:pt>
    <dgm:pt modelId="{308FDDC2-C6A7-4738-96A7-AD724C056B68}" type="pres">
      <dgm:prSet presAssocID="{EEAE1314-596C-466F-BCA9-6B2736B1F6F4}" presName="descendantText" presStyleLbl="alignAccFollowNode1" presStyleIdx="1" presStyleCnt="3" custScaleX="95034" custLinFactNeighborX="353" custLinFactNeighborY="-1741">
        <dgm:presLayoutVars>
          <dgm:bulletEnabled val="1"/>
        </dgm:presLayoutVars>
      </dgm:prSet>
      <dgm:spPr/>
      <dgm:t>
        <a:bodyPr/>
        <a:lstStyle/>
        <a:p>
          <a:endParaRPr lang="it-IT"/>
        </a:p>
      </dgm:t>
    </dgm:pt>
    <dgm:pt modelId="{A702F283-5C06-4AA9-B883-0B24A0CD13E3}" type="pres">
      <dgm:prSet presAssocID="{3CEEA894-1CDF-457E-80EE-F68663D87FFD}" presName="sp" presStyleCnt="0"/>
      <dgm:spPr/>
    </dgm:pt>
    <dgm:pt modelId="{9438B9F1-F7ED-4407-AA11-319D5FE48D89}" type="pres">
      <dgm:prSet presAssocID="{A75774D6-AE09-49AB-B87F-EBBBEE07C12A}" presName="linNode" presStyleCnt="0"/>
      <dgm:spPr/>
    </dgm:pt>
    <dgm:pt modelId="{BA290AB7-14E5-4EA7-AD14-E1E9E6C7CC98}" type="pres">
      <dgm:prSet presAssocID="{A75774D6-AE09-49AB-B87F-EBBBEE07C12A}" presName="parentText" presStyleLbl="node1" presStyleIdx="2" presStyleCnt="3" custScaleX="86702" custLinFactNeighborX="-9" custLinFactNeighborY="-400">
        <dgm:presLayoutVars>
          <dgm:chMax val="1"/>
          <dgm:bulletEnabled val="1"/>
        </dgm:presLayoutVars>
      </dgm:prSet>
      <dgm:spPr/>
      <dgm:t>
        <a:bodyPr/>
        <a:lstStyle/>
        <a:p>
          <a:endParaRPr lang="it-IT"/>
        </a:p>
      </dgm:t>
    </dgm:pt>
    <dgm:pt modelId="{FF8E9E48-2968-4AAC-9A3A-3C5075D8D363}" type="pres">
      <dgm:prSet presAssocID="{A75774D6-AE09-49AB-B87F-EBBBEE07C12A}" presName="descendantText" presStyleLbl="alignAccFollowNode1" presStyleIdx="2" presStyleCnt="3" custScaleX="81087" custLinFactNeighborX="-958" custLinFactNeighborY="-265">
        <dgm:presLayoutVars>
          <dgm:bulletEnabled val="1"/>
        </dgm:presLayoutVars>
      </dgm:prSet>
      <dgm:spPr/>
      <dgm:t>
        <a:bodyPr/>
        <a:lstStyle/>
        <a:p>
          <a:endParaRPr lang="it-IT"/>
        </a:p>
      </dgm:t>
    </dgm:pt>
  </dgm:ptLst>
  <dgm:cxnLst>
    <dgm:cxn modelId="{AD7538FE-6B45-BC49-A874-40E3C00F4982}" type="presOf" srcId="{3E611E16-DE6C-44C9-A2EB-09A2C4C6B802}" destId="{B3A2D1D2-D3AE-441F-9A9A-9BCBB539EE27}" srcOrd="0" destOrd="3" presId="urn:microsoft.com/office/officeart/2005/8/layout/vList5"/>
    <dgm:cxn modelId="{78F54DB2-F44F-42BA-8EE9-C5CE55D7BDFE}" srcId="{A5A98E92-5EB3-45AE-A489-377123E09715}" destId="{EEAE1314-596C-466F-BCA9-6B2736B1F6F4}" srcOrd="1" destOrd="0" parTransId="{A1528D58-02DE-4556-A9FE-091DC35F746B}" sibTransId="{3CEEA894-1CDF-457E-80EE-F68663D87FFD}"/>
    <dgm:cxn modelId="{4432BCCF-4E5C-46AB-BA44-B607E0D7C98C}" srcId="{EEAE1314-596C-466F-BCA9-6B2736B1F6F4}" destId="{20944834-B762-426E-A340-BF3072E87C0B}" srcOrd="2" destOrd="0" parTransId="{EAB21100-51A4-4F8F-920B-49679B22BA86}" sibTransId="{2C489883-8C99-42B2-A0A2-9BA844491BC6}"/>
    <dgm:cxn modelId="{038BD23F-EC40-4644-99E3-C621F0EC71A2}" srcId="{A75774D6-AE09-49AB-B87F-EBBBEE07C12A}" destId="{3FD75094-C800-451C-9C05-05E8EE7AEF98}" srcOrd="2" destOrd="0" parTransId="{0623FE00-D0BF-4CD8-BFD4-A29F4CAEBB24}" sibTransId="{8DD0AFB0-9F4A-4B2E-BB76-7D40B852AE08}"/>
    <dgm:cxn modelId="{4D7809F6-AEA9-4D35-8E98-B365764FB8A3}" srcId="{A5A98E92-5EB3-45AE-A489-377123E09715}" destId="{A75774D6-AE09-49AB-B87F-EBBBEE07C12A}" srcOrd="2" destOrd="0" parTransId="{DA939069-CBBB-42E5-873E-4E227426262C}" sibTransId="{38B4E34A-B37E-4F9C-815F-65D2A48E9A5A}"/>
    <dgm:cxn modelId="{89354FBD-7067-F24F-847A-9A26D0A32EB6}" type="presOf" srcId="{074DAA8B-82D7-42FC-9DBF-2C730D7E9743}" destId="{308FDDC2-C6A7-4738-96A7-AD724C056B68}" srcOrd="0" destOrd="1" presId="urn:microsoft.com/office/officeart/2005/8/layout/vList5"/>
    <dgm:cxn modelId="{7CDB2FB1-1FEB-DE4F-AACF-7C91A8CB1655}" type="presOf" srcId="{BAB0527D-320D-4337-8252-4E469FCA5354}" destId="{308FDDC2-C6A7-4738-96A7-AD724C056B68}" srcOrd="0" destOrd="3" presId="urn:microsoft.com/office/officeart/2005/8/layout/vList5"/>
    <dgm:cxn modelId="{6B0AD90E-1F8C-42CF-A6A8-6A303736BC2A}" srcId="{EEAE1314-596C-466F-BCA9-6B2736B1F6F4}" destId="{074DAA8B-82D7-42FC-9DBF-2C730D7E9743}" srcOrd="1" destOrd="0" parTransId="{BF5A80C5-64CF-43CF-94B5-A186D7C9A415}" sibTransId="{06C96CC5-D5C1-45C8-9CA5-94B353D85D6E}"/>
    <dgm:cxn modelId="{0F579B5D-DFE2-4EFE-AA72-A6D4B433FE9A}" srcId="{A75774D6-AE09-49AB-B87F-EBBBEE07C12A}" destId="{1F8BAE20-AFE0-4E7A-B233-FFDCF2E58689}" srcOrd="0" destOrd="0" parTransId="{5061D0DB-E7AD-46E3-AB35-498C9ABA986F}" sibTransId="{5281AA93-8FDA-4F73-B7BC-E1E58A8E6797}"/>
    <dgm:cxn modelId="{4D966895-B6CD-4D1E-B708-9DC036E6B7BB}" srcId="{EEAE1314-596C-466F-BCA9-6B2736B1F6F4}" destId="{EC249DB0-AEC1-4345-AFB5-54A37E65EBF9}" srcOrd="0" destOrd="0" parTransId="{5BC7E55C-80B3-4CAE-A1B8-0E9BB4D294A6}" sibTransId="{789B0941-60ED-4AA8-86D1-D731C897979A}"/>
    <dgm:cxn modelId="{573F2DF5-15FA-F749-A3DC-4AE8766B6C28}" type="presOf" srcId="{E95ADAEF-FB47-4F62-9F44-D522F9119FD1}" destId="{B3A2D1D2-D3AE-441F-9A9A-9BCBB539EE27}" srcOrd="0" destOrd="2" presId="urn:microsoft.com/office/officeart/2005/8/layout/vList5"/>
    <dgm:cxn modelId="{9CC8B75F-FA87-4D16-9C8A-76CF52DAB6D1}" srcId="{EEAE1314-596C-466F-BCA9-6B2736B1F6F4}" destId="{BAB0527D-320D-4337-8252-4E469FCA5354}" srcOrd="3" destOrd="0" parTransId="{83100C19-2921-4160-94A3-3C1C7CB63FA3}" sibTransId="{37D1200B-A9A8-4DF2-BFF6-3D17BC7D8A91}"/>
    <dgm:cxn modelId="{2CB66AEC-6490-4016-9236-75CCC657753C}" srcId="{977E4B39-395E-409B-98BE-4FA93A48E515}" destId="{E95ADAEF-FB47-4F62-9F44-D522F9119FD1}" srcOrd="2" destOrd="0" parTransId="{949B954D-B7E0-411C-8826-1153408E6351}" sibTransId="{A448DFE1-D881-497E-B63A-996B5EC06E20}"/>
    <dgm:cxn modelId="{FFC002DA-F15C-6A40-8A17-484962048748}" type="presOf" srcId="{A5A98E92-5EB3-45AE-A489-377123E09715}" destId="{4FC250A1-89D0-4EB9-A5AB-F49C5F323F45}" srcOrd="0" destOrd="0" presId="urn:microsoft.com/office/officeart/2005/8/layout/vList5"/>
    <dgm:cxn modelId="{2614CC86-CBAE-624E-839A-6D3B9402F22D}" type="presOf" srcId="{EEAE1314-596C-466F-BCA9-6B2736B1F6F4}" destId="{D5DE6DBC-BEDD-45C0-97D2-62E7CC706E6B}" srcOrd="0" destOrd="0" presId="urn:microsoft.com/office/officeart/2005/8/layout/vList5"/>
    <dgm:cxn modelId="{296A7979-BBB5-8D48-ABF5-7959D722BC11}" type="presOf" srcId="{EC249DB0-AEC1-4345-AFB5-54A37E65EBF9}" destId="{308FDDC2-C6A7-4738-96A7-AD724C056B68}" srcOrd="0" destOrd="0" presId="urn:microsoft.com/office/officeart/2005/8/layout/vList5"/>
    <dgm:cxn modelId="{221B35A2-0BFB-4F75-B033-744BFB18F0B8}" srcId="{A5A98E92-5EB3-45AE-A489-377123E09715}" destId="{977E4B39-395E-409B-98BE-4FA93A48E515}" srcOrd="0" destOrd="0" parTransId="{4EADCB83-ADB5-4846-8318-E354FF13C510}" sibTransId="{CCFF7A53-480C-4306-9512-9E08007AA88F}"/>
    <dgm:cxn modelId="{46907FD8-76DA-6E4C-B91F-A896A6E1C516}" type="presOf" srcId="{1F8BAE20-AFE0-4E7A-B233-FFDCF2E58689}" destId="{FF8E9E48-2968-4AAC-9A3A-3C5075D8D363}" srcOrd="0" destOrd="0" presId="urn:microsoft.com/office/officeart/2005/8/layout/vList5"/>
    <dgm:cxn modelId="{7095E0D5-3801-714A-AD79-F85FCEEDF24F}" type="presOf" srcId="{E88E2F2F-381E-4D22-9E3C-7EA1B0B91B7E}" destId="{B3A2D1D2-D3AE-441F-9A9A-9BCBB539EE27}" srcOrd="0" destOrd="1" presId="urn:microsoft.com/office/officeart/2005/8/layout/vList5"/>
    <dgm:cxn modelId="{076CB5E1-28FF-6145-83E0-3E42B2FE0944}" type="presOf" srcId="{977E4B39-395E-409B-98BE-4FA93A48E515}" destId="{F7196835-7925-4630-95FB-9A7BE9888A1C}" srcOrd="0" destOrd="0" presId="urn:microsoft.com/office/officeart/2005/8/layout/vList5"/>
    <dgm:cxn modelId="{583EA47A-244C-4527-AAFE-EBB7FE230D1B}" srcId="{977E4B39-395E-409B-98BE-4FA93A48E515}" destId="{E88E2F2F-381E-4D22-9E3C-7EA1B0B91B7E}" srcOrd="1" destOrd="0" parTransId="{F0B9B927-5F02-4B39-A187-C14C1A1B0648}" sibTransId="{B38886F2-64B3-4AF5-AB80-C47B689864B2}"/>
    <dgm:cxn modelId="{7BCC7A09-17C4-2549-943C-1AB8D7A97897}" type="presOf" srcId="{A75774D6-AE09-49AB-B87F-EBBBEE07C12A}" destId="{BA290AB7-14E5-4EA7-AD14-E1E9E6C7CC98}" srcOrd="0" destOrd="0" presId="urn:microsoft.com/office/officeart/2005/8/layout/vList5"/>
    <dgm:cxn modelId="{520F762B-E932-4CC9-BD41-D61FB0FE0444}" srcId="{A75774D6-AE09-49AB-B87F-EBBBEE07C12A}" destId="{87E08330-E407-4D6C-B29A-2BF40EE2003F}" srcOrd="1" destOrd="0" parTransId="{D917BE94-D9A2-4C0C-87A2-4D481A14A8B4}" sibTransId="{D16536D2-8D2D-4ABA-AD8E-4C186800E391}"/>
    <dgm:cxn modelId="{0E9E1EAB-48E2-4AB6-8DF2-F986A1993F5F}" srcId="{977E4B39-395E-409B-98BE-4FA93A48E515}" destId="{3E611E16-DE6C-44C9-A2EB-09A2C4C6B802}" srcOrd="3" destOrd="0" parTransId="{DBE59991-D736-414C-870B-5A700FCB490D}" sibTransId="{94C49434-2102-4FCF-87C3-D723C9AC1071}"/>
    <dgm:cxn modelId="{0F8F6D38-BA38-3A48-A332-3E7AE466E3DF}" type="presOf" srcId="{3FD75094-C800-451C-9C05-05E8EE7AEF98}" destId="{FF8E9E48-2968-4AAC-9A3A-3C5075D8D363}" srcOrd="0" destOrd="2" presId="urn:microsoft.com/office/officeart/2005/8/layout/vList5"/>
    <dgm:cxn modelId="{4738B78D-8B1E-384E-B4C7-0D1FFE5F11B7}" type="presOf" srcId="{20944834-B762-426E-A340-BF3072E87C0B}" destId="{308FDDC2-C6A7-4738-96A7-AD724C056B68}" srcOrd="0" destOrd="2" presId="urn:microsoft.com/office/officeart/2005/8/layout/vList5"/>
    <dgm:cxn modelId="{FD29EDB0-7711-40B9-986C-5AB01D251F90}" srcId="{977E4B39-395E-409B-98BE-4FA93A48E515}" destId="{DFED99EF-90AF-4AB9-9B51-D887A558B208}" srcOrd="0" destOrd="0" parTransId="{FAD6ADAE-EB62-40E2-90E0-0AC561396966}" sibTransId="{DF2073D9-B9FE-46B2-A2A2-96BE22BAFB51}"/>
    <dgm:cxn modelId="{C934F2C9-96A3-AD4C-A44D-3EB3FC9818BA}" type="presOf" srcId="{87E08330-E407-4D6C-B29A-2BF40EE2003F}" destId="{FF8E9E48-2968-4AAC-9A3A-3C5075D8D363}" srcOrd="0" destOrd="1" presId="urn:microsoft.com/office/officeart/2005/8/layout/vList5"/>
    <dgm:cxn modelId="{564107DE-6BC8-8B4A-AD98-56DA02EB012A}" type="presOf" srcId="{DFED99EF-90AF-4AB9-9B51-D887A558B208}" destId="{B3A2D1D2-D3AE-441F-9A9A-9BCBB539EE27}" srcOrd="0" destOrd="0" presId="urn:microsoft.com/office/officeart/2005/8/layout/vList5"/>
    <dgm:cxn modelId="{22951C80-E4E9-A54B-BC49-6F9A5F2DCC36}" type="presParOf" srcId="{4FC250A1-89D0-4EB9-A5AB-F49C5F323F45}" destId="{C752F7B3-CBC4-4C7B-B882-0BFA11C1EFED}" srcOrd="0" destOrd="0" presId="urn:microsoft.com/office/officeart/2005/8/layout/vList5"/>
    <dgm:cxn modelId="{C018543F-1784-0C40-8639-9F2AD625CBC4}" type="presParOf" srcId="{C752F7B3-CBC4-4C7B-B882-0BFA11C1EFED}" destId="{F7196835-7925-4630-95FB-9A7BE9888A1C}" srcOrd="0" destOrd="0" presId="urn:microsoft.com/office/officeart/2005/8/layout/vList5"/>
    <dgm:cxn modelId="{124C9302-8196-DB4A-BF29-0E9077FA182C}" type="presParOf" srcId="{C752F7B3-CBC4-4C7B-B882-0BFA11C1EFED}" destId="{B3A2D1D2-D3AE-441F-9A9A-9BCBB539EE27}" srcOrd="1" destOrd="0" presId="urn:microsoft.com/office/officeart/2005/8/layout/vList5"/>
    <dgm:cxn modelId="{A897CBE1-8EE0-BD4D-808F-43364BD089C9}" type="presParOf" srcId="{4FC250A1-89D0-4EB9-A5AB-F49C5F323F45}" destId="{2B64203B-D6D9-4C18-B24A-9C0C8223F0E3}" srcOrd="1" destOrd="0" presId="urn:microsoft.com/office/officeart/2005/8/layout/vList5"/>
    <dgm:cxn modelId="{223D8D5C-192E-784E-98BE-0D5C3043236A}" type="presParOf" srcId="{4FC250A1-89D0-4EB9-A5AB-F49C5F323F45}" destId="{2340F3F8-D4DF-4D90-978F-49CD11FAC61D}" srcOrd="2" destOrd="0" presId="urn:microsoft.com/office/officeart/2005/8/layout/vList5"/>
    <dgm:cxn modelId="{40C8AA61-7F87-7249-92C9-60AE014985FB}" type="presParOf" srcId="{2340F3F8-D4DF-4D90-978F-49CD11FAC61D}" destId="{D5DE6DBC-BEDD-45C0-97D2-62E7CC706E6B}" srcOrd="0" destOrd="0" presId="urn:microsoft.com/office/officeart/2005/8/layout/vList5"/>
    <dgm:cxn modelId="{DF4BB1F4-8A5A-1041-AF7E-0C3ABF2BFCBC}" type="presParOf" srcId="{2340F3F8-D4DF-4D90-978F-49CD11FAC61D}" destId="{308FDDC2-C6A7-4738-96A7-AD724C056B68}" srcOrd="1" destOrd="0" presId="urn:microsoft.com/office/officeart/2005/8/layout/vList5"/>
    <dgm:cxn modelId="{0E9B3668-D441-F741-B1EB-2CA0D50B3A1E}" type="presParOf" srcId="{4FC250A1-89D0-4EB9-A5AB-F49C5F323F45}" destId="{A702F283-5C06-4AA9-B883-0B24A0CD13E3}" srcOrd="3" destOrd="0" presId="urn:microsoft.com/office/officeart/2005/8/layout/vList5"/>
    <dgm:cxn modelId="{D04FA5D6-404C-844F-A25F-E72B796CCA5D}" type="presParOf" srcId="{4FC250A1-89D0-4EB9-A5AB-F49C5F323F45}" destId="{9438B9F1-F7ED-4407-AA11-319D5FE48D89}" srcOrd="4" destOrd="0" presId="urn:microsoft.com/office/officeart/2005/8/layout/vList5"/>
    <dgm:cxn modelId="{98FF231D-95E9-C549-AB49-FD04FE511B34}" type="presParOf" srcId="{9438B9F1-F7ED-4407-AA11-319D5FE48D89}" destId="{BA290AB7-14E5-4EA7-AD14-E1E9E6C7CC98}" srcOrd="0" destOrd="0" presId="urn:microsoft.com/office/officeart/2005/8/layout/vList5"/>
    <dgm:cxn modelId="{E820B05B-B1B1-DE40-9D72-744A499430F3}" type="presParOf" srcId="{9438B9F1-F7ED-4407-AA11-319D5FE48D89}" destId="{FF8E9E48-2968-4AAC-9A3A-3C5075D8D36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2D1D2-D3AE-441F-9A9A-9BCBB539EE27}">
      <dsp:nvSpPr>
        <dsp:cNvPr id="0" name=""/>
        <dsp:cNvSpPr/>
      </dsp:nvSpPr>
      <dsp:spPr>
        <a:xfrm rot="5400000">
          <a:off x="5095891" y="-2308750"/>
          <a:ext cx="1193577" cy="6113993"/>
        </a:xfrm>
        <a:prstGeom prst="round2SameRect">
          <a:avLst/>
        </a:prstGeom>
        <a:solidFill>
          <a:schemeClr val="tx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b="0" kern="1200" dirty="0" err="1" smtClean="0"/>
            <a:t>Preparation</a:t>
          </a:r>
          <a:r>
            <a:rPr lang="it-IT" sz="1600" b="0" kern="1200" dirty="0" smtClean="0"/>
            <a:t> </a:t>
          </a:r>
          <a:r>
            <a:rPr lang="it-IT" sz="1600" b="0" kern="1200" dirty="0" err="1" smtClean="0"/>
            <a:t>of</a:t>
          </a:r>
          <a:r>
            <a:rPr lang="it-IT" sz="1600" b="0" kern="1200" dirty="0" smtClean="0"/>
            <a:t> </a:t>
          </a:r>
          <a:r>
            <a:rPr lang="it-IT" sz="1600" b="0" kern="1200" dirty="0" err="1" smtClean="0"/>
            <a:t>draft</a:t>
          </a:r>
          <a:r>
            <a:rPr lang="it-IT" sz="1600" b="0" kern="1200" dirty="0" smtClean="0"/>
            <a:t> input </a:t>
          </a:r>
          <a:r>
            <a:rPr lang="it-IT" sz="1600" b="0" kern="1200" dirty="0" err="1" smtClean="0"/>
            <a:t>document</a:t>
          </a:r>
          <a:endParaRPr lang="it-IT" sz="1600" b="0" kern="1200" dirty="0"/>
        </a:p>
        <a:p>
          <a:pPr marL="171450" lvl="1" indent="-171450" algn="l" defTabSz="711200">
            <a:lnSpc>
              <a:spcPct val="90000"/>
            </a:lnSpc>
            <a:spcBef>
              <a:spcPct val="0"/>
            </a:spcBef>
            <a:spcAft>
              <a:spcPct val="15000"/>
            </a:spcAft>
            <a:buChar char="••"/>
          </a:pPr>
          <a:r>
            <a:rPr lang="it-IT" sz="1600" b="0" kern="1200" dirty="0" smtClean="0"/>
            <a:t>Planning, </a:t>
          </a:r>
          <a:r>
            <a:rPr lang="it-IT" sz="1600" b="0" kern="1200" dirty="0" err="1" smtClean="0"/>
            <a:t>preparing</a:t>
          </a:r>
          <a:r>
            <a:rPr lang="it-IT" sz="1600" b="0" kern="1200" dirty="0" smtClean="0"/>
            <a:t> and holding </a:t>
          </a:r>
          <a:r>
            <a:rPr lang="it-IT" sz="1600" b="0" kern="1200" dirty="0" err="1" smtClean="0"/>
            <a:t>meetings</a:t>
          </a:r>
          <a:endParaRPr lang="it-IT" sz="1600" b="0" kern="1200" dirty="0" smtClean="0"/>
        </a:p>
        <a:p>
          <a:pPr marL="171450" lvl="1" indent="-171450" algn="l" defTabSz="711200">
            <a:lnSpc>
              <a:spcPct val="90000"/>
            </a:lnSpc>
            <a:spcBef>
              <a:spcPct val="0"/>
            </a:spcBef>
            <a:spcAft>
              <a:spcPct val="15000"/>
            </a:spcAft>
            <a:buChar char="••"/>
          </a:pPr>
          <a:r>
            <a:rPr lang="it-IT" sz="1600" b="0" kern="1200" dirty="0" err="1" smtClean="0"/>
            <a:t>Consultations</a:t>
          </a:r>
          <a:endParaRPr lang="it-IT" sz="1600" b="0" kern="1200" dirty="0" smtClean="0"/>
        </a:p>
        <a:p>
          <a:pPr marL="171450" lvl="1" indent="-171450" algn="l" defTabSz="711200">
            <a:lnSpc>
              <a:spcPct val="90000"/>
            </a:lnSpc>
            <a:spcBef>
              <a:spcPct val="0"/>
            </a:spcBef>
            <a:spcAft>
              <a:spcPct val="15000"/>
            </a:spcAft>
            <a:buChar char="••"/>
          </a:pPr>
          <a:r>
            <a:rPr lang="it-IT" sz="1600" b="0" kern="1200" dirty="0" err="1" smtClean="0"/>
            <a:t>Review</a:t>
          </a:r>
          <a:endParaRPr lang="it-IT" sz="1600" b="0" kern="1200" dirty="0" smtClean="0"/>
        </a:p>
      </dsp:txBody>
      <dsp:txXfrm rot="-5400000">
        <a:off x="2635683" y="209724"/>
        <a:ext cx="6055727" cy="1077045"/>
      </dsp:txXfrm>
    </dsp:sp>
    <dsp:sp modelId="{F7196835-7925-4630-95FB-9A7BE9888A1C}">
      <dsp:nvSpPr>
        <dsp:cNvPr id="0" name=""/>
        <dsp:cNvSpPr/>
      </dsp:nvSpPr>
      <dsp:spPr>
        <a:xfrm>
          <a:off x="528" y="2260"/>
          <a:ext cx="2635155" cy="1491971"/>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err="1" smtClean="0"/>
            <a:t>Tentative</a:t>
          </a:r>
          <a:r>
            <a:rPr lang="it-IT" sz="2900" kern="1200" dirty="0" smtClean="0"/>
            <a:t> </a:t>
          </a:r>
          <a:r>
            <a:rPr lang="it-IT" sz="2900" kern="1200" dirty="0" err="1" smtClean="0"/>
            <a:t>workplan</a:t>
          </a:r>
          <a:endParaRPr lang="it-IT" sz="2900" kern="1200" dirty="0"/>
        </a:p>
      </dsp:txBody>
      <dsp:txXfrm>
        <a:off x="73360" y="75092"/>
        <a:ext cx="2489491" cy="1346307"/>
      </dsp:txXfrm>
    </dsp:sp>
    <dsp:sp modelId="{308FDDC2-C6A7-4738-96A7-AD724C056B68}">
      <dsp:nvSpPr>
        <dsp:cNvPr id="0" name=""/>
        <dsp:cNvSpPr/>
      </dsp:nvSpPr>
      <dsp:spPr>
        <a:xfrm rot="5400000">
          <a:off x="4765754" y="-366978"/>
          <a:ext cx="1193577" cy="5322029"/>
        </a:xfrm>
        <a:prstGeom prst="round2SameRect">
          <a:avLst/>
        </a:prstGeom>
        <a:solidFill>
          <a:schemeClr val="accent6">
            <a:lumMod val="20000"/>
            <a:lumOff val="80000"/>
            <a:alpha val="89804"/>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err="1" smtClean="0"/>
            <a:t>Working</a:t>
          </a:r>
          <a:r>
            <a:rPr lang="it-IT" sz="1600" kern="1200" dirty="0" smtClean="0"/>
            <a:t> </a:t>
          </a:r>
          <a:r>
            <a:rPr lang="it-IT" sz="1600" kern="1200" dirty="0" err="1" smtClean="0"/>
            <a:t>paper</a:t>
          </a:r>
          <a:endParaRPr lang="it-IT" sz="1600" kern="1200" dirty="0"/>
        </a:p>
        <a:p>
          <a:pPr marL="171450" lvl="1" indent="-171450" algn="l" defTabSz="711200">
            <a:lnSpc>
              <a:spcPct val="90000"/>
            </a:lnSpc>
            <a:spcBef>
              <a:spcPct val="0"/>
            </a:spcBef>
            <a:spcAft>
              <a:spcPct val="15000"/>
            </a:spcAft>
            <a:buChar char="••"/>
          </a:pPr>
          <a:r>
            <a:rPr lang="it-IT" sz="1600" kern="1200" dirty="0" err="1" smtClean="0"/>
            <a:t>Glossary</a:t>
          </a:r>
          <a:r>
            <a:rPr lang="it-IT" sz="1600" kern="1200" dirty="0" smtClean="0"/>
            <a:t> </a:t>
          </a:r>
          <a:r>
            <a:rPr lang="it-IT" sz="1600" kern="1200" dirty="0" err="1" smtClean="0"/>
            <a:t>of</a:t>
          </a:r>
          <a:r>
            <a:rPr lang="it-IT" sz="1600" kern="1200" dirty="0" smtClean="0"/>
            <a:t> key </a:t>
          </a:r>
          <a:r>
            <a:rPr lang="it-IT" sz="1600" kern="1200" dirty="0" err="1" smtClean="0"/>
            <a:t>notions</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Outline</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Merging</a:t>
          </a:r>
          <a:r>
            <a:rPr lang="it-IT" sz="1600" kern="1200" dirty="0" smtClean="0"/>
            <a:t> </a:t>
          </a:r>
          <a:r>
            <a:rPr lang="it-IT" sz="1600" kern="1200" dirty="0" err="1" smtClean="0"/>
            <a:t>components</a:t>
          </a:r>
          <a:r>
            <a:rPr lang="it-IT" sz="1600" kern="1200" dirty="0" smtClean="0"/>
            <a:t> </a:t>
          </a:r>
          <a:r>
            <a:rPr lang="it-IT" sz="1600" kern="1200" dirty="0" err="1" smtClean="0"/>
            <a:t>into</a:t>
          </a:r>
          <a:r>
            <a:rPr lang="it-IT" sz="1600" kern="1200" dirty="0" smtClean="0"/>
            <a:t> </a:t>
          </a:r>
          <a:r>
            <a:rPr lang="it-IT" sz="1600" kern="1200" dirty="0" err="1" smtClean="0"/>
            <a:t>comprehensive</a:t>
          </a:r>
          <a:r>
            <a:rPr lang="it-IT" sz="1600" kern="1200" dirty="0" smtClean="0"/>
            <a:t> </a:t>
          </a:r>
          <a:r>
            <a:rPr lang="it-IT" sz="1600" kern="1200" dirty="0" err="1" smtClean="0"/>
            <a:t>draft</a:t>
          </a:r>
          <a:endParaRPr lang="it-IT" sz="1600" kern="1200" dirty="0" smtClean="0"/>
        </a:p>
      </dsp:txBody>
      <dsp:txXfrm rot="-5400000">
        <a:off x="2701528" y="1755514"/>
        <a:ext cx="5263763" cy="1077045"/>
      </dsp:txXfrm>
    </dsp:sp>
    <dsp:sp modelId="{D5DE6DBC-BEDD-45C0-97D2-62E7CC706E6B}">
      <dsp:nvSpPr>
        <dsp:cNvPr id="0" name=""/>
        <dsp:cNvSpPr/>
      </dsp:nvSpPr>
      <dsp:spPr>
        <a:xfrm>
          <a:off x="528" y="1568830"/>
          <a:ext cx="2689879" cy="1491971"/>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err="1" smtClean="0"/>
            <a:t>Drafting</a:t>
          </a:r>
          <a:endParaRPr lang="it-IT" sz="2900" kern="1200" dirty="0"/>
        </a:p>
      </dsp:txBody>
      <dsp:txXfrm>
        <a:off x="73360" y="1641662"/>
        <a:ext cx="2544215" cy="1346307"/>
      </dsp:txXfrm>
    </dsp:sp>
    <dsp:sp modelId="{FF8E9E48-2968-4AAC-9A3A-3C5075D8D363}">
      <dsp:nvSpPr>
        <dsp:cNvPr id="0" name=""/>
        <dsp:cNvSpPr/>
      </dsp:nvSpPr>
      <dsp:spPr>
        <a:xfrm rot="5400000">
          <a:off x="4375228" y="1607734"/>
          <a:ext cx="1193577" cy="4540978"/>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err="1" smtClean="0"/>
            <a:t>IDPs</a:t>
          </a:r>
          <a:r>
            <a:rPr lang="it-IT" sz="1600" kern="1200" dirty="0" smtClean="0"/>
            <a:t> at the </a:t>
          </a:r>
          <a:r>
            <a:rPr lang="it-IT" sz="1600" kern="1200" dirty="0" err="1" smtClean="0"/>
            <a:t>heart</a:t>
          </a:r>
          <a:r>
            <a:rPr lang="it-IT" sz="1600" kern="1200" dirty="0" smtClean="0"/>
            <a:t> </a:t>
          </a:r>
          <a:r>
            <a:rPr lang="it-IT" sz="1600" kern="1200" dirty="0" err="1" smtClean="0"/>
            <a:t>of</a:t>
          </a:r>
          <a:r>
            <a:rPr lang="it-IT" sz="1600" kern="1200" dirty="0" smtClean="0"/>
            <a:t> the </a:t>
          </a:r>
          <a:r>
            <a:rPr lang="it-IT" sz="1600" kern="1200" dirty="0" err="1" smtClean="0"/>
            <a:t>process</a:t>
          </a:r>
          <a:endParaRPr lang="it-IT" sz="1600" kern="1200" dirty="0"/>
        </a:p>
        <a:p>
          <a:pPr marL="171450" lvl="1" indent="-171450" algn="l" defTabSz="711200">
            <a:lnSpc>
              <a:spcPct val="90000"/>
            </a:lnSpc>
            <a:spcBef>
              <a:spcPct val="0"/>
            </a:spcBef>
            <a:spcAft>
              <a:spcPct val="15000"/>
            </a:spcAft>
            <a:buChar char="••"/>
          </a:pPr>
          <a:r>
            <a:rPr lang="it-IT" sz="1600" kern="1200" dirty="0" smtClean="0"/>
            <a:t>Information, </a:t>
          </a:r>
          <a:r>
            <a:rPr lang="it-IT" sz="1600" kern="1200" dirty="0" err="1" smtClean="0"/>
            <a:t>consultation</a:t>
          </a:r>
          <a:r>
            <a:rPr lang="it-IT" sz="1600" kern="1200" dirty="0" smtClean="0"/>
            <a:t> and </a:t>
          </a:r>
          <a:r>
            <a:rPr lang="it-IT" sz="1600" kern="1200" dirty="0" err="1" smtClean="0"/>
            <a:t>participation</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Publish</a:t>
          </a:r>
          <a:r>
            <a:rPr lang="it-IT" sz="1600" kern="1200" dirty="0" smtClean="0"/>
            <a:t> </a:t>
          </a:r>
          <a:r>
            <a:rPr lang="it-IT" sz="1600" kern="1200" dirty="0" err="1" smtClean="0"/>
            <a:t>intentions</a:t>
          </a:r>
          <a:r>
            <a:rPr lang="it-IT" sz="1600" kern="1200" dirty="0" smtClean="0"/>
            <a:t> and regular </a:t>
          </a:r>
          <a:r>
            <a:rPr lang="it-IT" sz="1600" kern="1200" dirty="0" err="1" smtClean="0"/>
            <a:t>updates</a:t>
          </a:r>
          <a:endParaRPr lang="it-IT" sz="1600" kern="1200" dirty="0" smtClean="0"/>
        </a:p>
      </dsp:txBody>
      <dsp:txXfrm rot="-5400000">
        <a:off x="2701528" y="3339700"/>
        <a:ext cx="4482712" cy="1077045"/>
      </dsp:txXfrm>
    </dsp:sp>
    <dsp:sp modelId="{BA290AB7-14E5-4EA7-AD14-E1E9E6C7CC98}">
      <dsp:nvSpPr>
        <dsp:cNvPr id="0" name=""/>
        <dsp:cNvSpPr/>
      </dsp:nvSpPr>
      <dsp:spPr>
        <a:xfrm>
          <a:off x="24" y="3129432"/>
          <a:ext cx="2731177" cy="1491971"/>
        </a:xfrm>
        <a:prstGeom prst="round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Inclusive and </a:t>
          </a:r>
          <a:r>
            <a:rPr lang="it-IT" sz="2900" kern="1200" dirty="0" err="1" smtClean="0"/>
            <a:t>transparent</a:t>
          </a:r>
          <a:r>
            <a:rPr lang="it-IT" sz="2900" kern="1200" dirty="0" smtClean="0"/>
            <a:t> </a:t>
          </a:r>
          <a:r>
            <a:rPr lang="it-IT" sz="2900" kern="1200" dirty="0" err="1" smtClean="0"/>
            <a:t>process</a:t>
          </a:r>
          <a:endParaRPr lang="it-IT" sz="2900" kern="1200" dirty="0"/>
        </a:p>
      </dsp:txBody>
      <dsp:txXfrm>
        <a:off x="72856" y="3202264"/>
        <a:ext cx="2585513" cy="13463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a:ln/>
        </p:spPr>
      </p:sp>
      <p:sp>
        <p:nvSpPr>
          <p:cNvPr id="93186" name="Segnaposto note 2"/>
          <p:cNvSpPr>
            <a:spLocks noGrp="1"/>
          </p:cNvSpPr>
          <p:nvPr>
            <p:ph type="body" idx="1"/>
          </p:nvPr>
        </p:nvSpPr>
        <p:spPr/>
        <p:txBody>
          <a:bodyPr/>
          <a:lstStyle/>
          <a:p>
            <a:pPr>
              <a:defRPr/>
            </a:pPr>
            <a:r>
              <a:rPr lang="en-GB" dirty="0" smtClean="0">
                <a:latin typeface="Arial" charset="0"/>
                <a:ea typeface="ＭＳ Ｐゴシック" charset="0"/>
                <a:cs typeface="ＭＳ Ｐゴシック" charset="0"/>
              </a:rPr>
              <a:t>The right to effective remedies for harm suffered in the course of, or as a consequence of displacement.</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It is possible to distinguish at least two types of harm:</a:t>
            </a:r>
          </a:p>
          <a:p>
            <a:pPr>
              <a:defRPr/>
            </a:pPr>
            <a:endParaRPr lang="en-GB" dirty="0" smtClean="0">
              <a:latin typeface="Arial" charset="0"/>
              <a:ea typeface="ＭＳ Ｐゴシック" charset="0"/>
              <a:cs typeface="ＭＳ Ｐゴシック" charset="0"/>
            </a:endParaRPr>
          </a:p>
          <a:p>
            <a:pPr marL="171450" indent="-171450">
              <a:buFontTx/>
              <a:buChar char="-"/>
              <a:defRPr/>
            </a:pPr>
            <a:r>
              <a:rPr lang="en-GB" dirty="0" smtClean="0">
                <a:latin typeface="Arial" charset="0"/>
                <a:ea typeface="ＭＳ Ｐゴシック" charset="0"/>
                <a:cs typeface="ＭＳ Ｐゴシック" charset="0"/>
              </a:rPr>
              <a:t>Physical and mental</a:t>
            </a:r>
          </a:p>
          <a:p>
            <a:pPr marL="171450" indent="-171450">
              <a:buFontTx/>
              <a:buChar char="-"/>
              <a:defRPr/>
            </a:pPr>
            <a:r>
              <a:rPr lang="en-GB" dirty="0" smtClean="0">
                <a:latin typeface="Arial" charset="0"/>
                <a:ea typeface="ＭＳ Ｐゴシック" charset="0"/>
                <a:cs typeface="ＭＳ Ｐゴシック" charset="0"/>
              </a:rPr>
              <a:t>Deprivation of land and property</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Victims should be granted compensation and satisfaction for physical and mental harm </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Homes, land and property should be </a:t>
            </a:r>
            <a:r>
              <a:rPr lang="en-GB" dirty="0" err="1" smtClean="0">
                <a:latin typeface="Arial" charset="0"/>
                <a:ea typeface="ＭＳ Ｐゴシック" charset="0"/>
                <a:cs typeface="ＭＳ Ｐゴシック" charset="0"/>
              </a:rPr>
              <a:t>restituted</a:t>
            </a:r>
            <a:r>
              <a:rPr lang="en-GB" dirty="0" smtClean="0">
                <a:latin typeface="Arial" charset="0"/>
                <a:ea typeface="ＭＳ Ｐゴシック" charset="0"/>
                <a:cs typeface="ＭＳ Ｐゴシック" charset="0"/>
              </a:rPr>
              <a:t> to the legitimate owner, which raises the question of tenure. Can it always be proven? The right to use, which is independent from property rights but may collide with them, should also be considered. </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When might it be that property cannot be </a:t>
            </a:r>
            <a:r>
              <a:rPr lang="en-GB" dirty="0" err="1" smtClean="0">
                <a:latin typeface="Arial" charset="0"/>
                <a:ea typeface="ＭＳ Ｐゴシック" charset="0"/>
                <a:cs typeface="ＭＳ Ｐゴシック" charset="0"/>
              </a:rPr>
              <a:t>restituted</a:t>
            </a:r>
            <a:r>
              <a:rPr lang="en-GB" dirty="0" smtClean="0">
                <a:latin typeface="Arial" charset="0"/>
                <a:ea typeface="ＭＳ Ｐゴシック" charset="0"/>
                <a:cs typeface="ＭＳ Ｐゴシック" charset="0"/>
              </a:rPr>
              <a:t>, and what should happen in such cases? Equitable compensation for the loss should be granted. This is important for the achievement of durable solutions.  </a:t>
            </a:r>
            <a:endParaRPr lang="en-GB" dirty="0">
              <a:latin typeface="Arial" charset="0"/>
              <a:ea typeface="ＭＳ Ｐゴシック" charset="0"/>
              <a:cs typeface="ＭＳ Ｐゴシック" charset="0"/>
            </a:endParaRPr>
          </a:p>
        </p:txBody>
      </p:sp>
      <p:sp>
        <p:nvSpPr>
          <p:cNvPr id="69636"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DFB1E81E-2247-FF42-BD5A-CE3CD4020EB8}" type="slidenum">
              <a:rPr lang="it-IT"/>
              <a:pPr/>
              <a:t>15</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a:ln/>
        </p:spPr>
      </p:sp>
      <p:sp>
        <p:nvSpPr>
          <p:cNvPr id="71683"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sz="1100">
                <a:latin typeface="Arial" charset="0"/>
                <a:ea typeface="MS PGothic" charset="0"/>
              </a:rPr>
              <a:t>Before the government or parliament adopts the draft instrument, it may benefit from validation, which provides another opportunity for changes and amendments. </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Validation process may help to:</a:t>
            </a:r>
          </a:p>
          <a:p>
            <a:pPr>
              <a:lnSpc>
                <a:spcPct val="80000"/>
              </a:lnSpc>
            </a:pPr>
            <a:endParaRPr lang="en-GB" sz="1100">
              <a:latin typeface="Arial" charset="0"/>
              <a:ea typeface="MS PGothic" charset="0"/>
            </a:endParaRPr>
          </a:p>
          <a:p>
            <a:pPr>
              <a:lnSpc>
                <a:spcPct val="80000"/>
              </a:lnSpc>
              <a:buFontTx/>
              <a:buChar char="-"/>
            </a:pPr>
            <a:r>
              <a:rPr lang="en-GB" sz="1100">
                <a:latin typeface="Arial" charset="0"/>
                <a:ea typeface="MS PGothic" charset="0"/>
              </a:rPr>
              <a:t> Increase support for the instrument</a:t>
            </a:r>
          </a:p>
          <a:p>
            <a:pPr>
              <a:lnSpc>
                <a:spcPct val="80000"/>
              </a:lnSpc>
              <a:buFontTx/>
              <a:buChar char="-"/>
            </a:pPr>
            <a:r>
              <a:rPr lang="en-GB" sz="1100">
                <a:latin typeface="Arial" charset="0"/>
                <a:ea typeface="MS PGothic" charset="0"/>
              </a:rPr>
              <a:t> Ensure its effective implementation</a:t>
            </a:r>
          </a:p>
          <a:p>
            <a:pPr>
              <a:lnSpc>
                <a:spcPct val="80000"/>
              </a:lnSpc>
              <a:buFontTx/>
              <a:buChar char="-"/>
            </a:pPr>
            <a:r>
              <a:rPr lang="en-GB" sz="1100">
                <a:latin typeface="Arial" charset="0"/>
                <a:ea typeface="MS PGothic" charset="0"/>
              </a:rPr>
              <a:t> Consolidate the draft</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When approaching this phase, law and policy-makers should address the following questions:</a:t>
            </a:r>
          </a:p>
          <a:p>
            <a:pPr>
              <a:lnSpc>
                <a:spcPct val="80000"/>
              </a:lnSpc>
            </a:pPr>
            <a:endParaRPr lang="en-GB" sz="1100">
              <a:latin typeface="Arial" charset="0"/>
              <a:ea typeface="MS PGothic" charset="0"/>
            </a:endParaRPr>
          </a:p>
          <a:p>
            <a:pPr>
              <a:lnSpc>
                <a:spcPct val="80000"/>
              </a:lnSpc>
              <a:buFontTx/>
              <a:buChar char="-"/>
            </a:pPr>
            <a:r>
              <a:rPr lang="en-GB" sz="1100">
                <a:latin typeface="Arial" charset="0"/>
                <a:ea typeface="MS PGothic" charset="0"/>
              </a:rPr>
              <a:t>Do we want or need a validation process, and if so, why? </a:t>
            </a:r>
          </a:p>
          <a:p>
            <a:pPr>
              <a:lnSpc>
                <a:spcPct val="80000"/>
              </a:lnSpc>
              <a:buFontTx/>
              <a:buChar char="-"/>
            </a:pPr>
            <a:r>
              <a:rPr lang="en-GB" sz="1100">
                <a:latin typeface="Arial" charset="0"/>
                <a:ea typeface="MS PGothic" charset="0"/>
              </a:rPr>
              <a:t>Who should take part in the process?</a:t>
            </a:r>
          </a:p>
          <a:p>
            <a:pPr>
              <a:lnSpc>
                <a:spcPct val="80000"/>
              </a:lnSpc>
              <a:buFontTx/>
              <a:buChar char="-"/>
            </a:pPr>
            <a:r>
              <a:rPr lang="en-GB" sz="1100">
                <a:latin typeface="Arial" charset="0"/>
                <a:ea typeface="MS PGothic" charset="0"/>
              </a:rPr>
              <a:t>How are we going to present the contents to different stakeholders and what kind of inputs are we seeking?</a:t>
            </a:r>
          </a:p>
          <a:p>
            <a:pPr>
              <a:lnSpc>
                <a:spcPct val="80000"/>
              </a:lnSpc>
              <a:buFontTx/>
              <a:buChar char="-"/>
            </a:pPr>
            <a:r>
              <a:rPr lang="en-GB" sz="1100">
                <a:latin typeface="Arial" charset="0"/>
                <a:ea typeface="MS PGothic" charset="0"/>
              </a:rPr>
              <a:t>To which authority and in which language, length and format do we want to present the final draft for adoption?</a:t>
            </a:r>
          </a:p>
          <a:p>
            <a:pPr>
              <a:lnSpc>
                <a:spcPct val="80000"/>
              </a:lnSpc>
              <a:buFontTx/>
              <a:buChar char="-"/>
            </a:pPr>
            <a:r>
              <a:rPr lang="en-GB" sz="1100">
                <a:latin typeface="Arial" charset="0"/>
                <a:ea typeface="MS PGothic" charset="0"/>
              </a:rPr>
              <a:t>When is it opportune to present it?</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Example: Validation workshop in Afghanistan, 2013</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Advocacy measures to move towards adoption.</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Example: Kenya</a:t>
            </a:r>
          </a:p>
          <a:p>
            <a:pPr>
              <a:lnSpc>
                <a:spcPct val="80000"/>
              </a:lnSpc>
            </a:pPr>
            <a:endParaRPr lang="en-GB" sz="1100">
              <a:latin typeface="Arial" charset="0"/>
              <a:ea typeface="MS PGothic" charset="0"/>
            </a:endParaRPr>
          </a:p>
          <a:p>
            <a:pPr>
              <a:lnSpc>
                <a:spcPct val="80000"/>
              </a:lnSpc>
            </a:pPr>
            <a:r>
              <a:rPr lang="en-GB" sz="1100">
                <a:latin typeface="Arial" charset="0"/>
                <a:ea typeface="MS PGothic" charset="0"/>
              </a:rPr>
              <a:t>The executive’s efforts to adopt the policy have been slow. Through PWGID, CSOs have continued to lobby for the process to be sped up, including by proposing questions to the line ministry through parliament in an effort to hold the it accountable.</a:t>
            </a:r>
          </a:p>
          <a:p>
            <a:pPr>
              <a:lnSpc>
                <a:spcPct val="80000"/>
              </a:lnSpc>
            </a:pPr>
            <a:endParaRPr lang="en-GB" sz="1100">
              <a:latin typeface="Arial" charset="0"/>
              <a:ea typeface="MS PGothic" charset="0"/>
            </a:endParaRPr>
          </a:p>
        </p:txBody>
      </p:sp>
      <p:sp>
        <p:nvSpPr>
          <p:cNvPr id="71684"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52A832B-76B6-234A-9957-71A784009C98}" type="slidenum">
              <a:rPr lang="it-IT"/>
              <a:pPr/>
              <a:t>16</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egnaposto immagine diapositiva 1"/>
          <p:cNvSpPr>
            <a:spLocks noGrp="1" noRot="1" noChangeAspect="1" noTextEdit="1"/>
          </p:cNvSpPr>
          <p:nvPr>
            <p:ph type="sldImg"/>
          </p:nvPr>
        </p:nvSpPr>
        <p:spPr>
          <a:ln/>
        </p:spPr>
      </p:sp>
      <p:sp>
        <p:nvSpPr>
          <p:cNvPr id="737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it-IT">
              <a:latin typeface="Arial" charset="0"/>
              <a:ea typeface="MS PGothic" charset="0"/>
            </a:endParaRPr>
          </a:p>
        </p:txBody>
      </p:sp>
      <p:sp>
        <p:nvSpPr>
          <p:cNvPr id="737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4983F1BD-555B-D34A-A331-0AECE4ABD617}" type="slidenum">
              <a:rPr lang="it-IT"/>
              <a:pPr/>
              <a:t>17</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18</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19</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Discussion of the drafting phase is quite complex because it features at least two dimensions: defining the contents that a qualitative instrument on internal displacement should include, and establishing the procedural requirements to facilitate its adoption.</a:t>
            </a:r>
          </a:p>
          <a:p>
            <a:endParaRPr lang="fr-CH" dirty="0" smtClean="0">
              <a:latin typeface="Arial" charset="0"/>
              <a:ea typeface="MS PGothic" charset="0"/>
            </a:endParaRPr>
          </a:p>
          <a:p>
            <a:r>
              <a:rPr lang="fr-CH" dirty="0" smtClean="0">
                <a:latin typeface="Arial" charset="0"/>
                <a:ea typeface="MS PGothic" charset="0"/>
              </a:rPr>
              <a:t>This objectives of this session are:</a:t>
            </a:r>
          </a:p>
          <a:p>
            <a:endParaRPr lang="fr-CH" dirty="0" smtClean="0">
              <a:latin typeface="Arial" charset="0"/>
              <a:ea typeface="MS PGothic" charset="0"/>
            </a:endParaRPr>
          </a:p>
          <a:p>
            <a:pPr>
              <a:buFontTx/>
              <a:buChar char="-"/>
            </a:pPr>
            <a:r>
              <a:rPr lang="fr-CH" dirty="0" smtClean="0">
                <a:latin typeface="Arial" charset="0"/>
                <a:ea typeface="MS PGothic" charset="0"/>
              </a:rPr>
              <a:t> To provide structure and organisation to the drafting phase</a:t>
            </a:r>
          </a:p>
          <a:p>
            <a:pPr>
              <a:buFontTx/>
              <a:buChar char="-"/>
            </a:pPr>
            <a:r>
              <a:rPr lang="fr-CH" dirty="0" smtClean="0">
                <a:latin typeface="Arial" charset="0"/>
                <a:ea typeface="MS PGothic" charset="0"/>
              </a:rPr>
              <a:t> To maintain effective consultation with all stakeholders over the contents of the draft</a:t>
            </a:r>
          </a:p>
          <a:p>
            <a:pPr>
              <a:buFontTx/>
              <a:buChar char="-"/>
            </a:pPr>
            <a:r>
              <a:rPr lang="fr-CH" dirty="0" smtClean="0">
                <a:latin typeface="Arial" charset="0"/>
                <a:ea typeface="MS PGothic" charset="0"/>
              </a:rPr>
              <a:t> To establish the contents and other features of the new instrument</a:t>
            </a:r>
          </a:p>
          <a:p>
            <a:pPr>
              <a:buFontTx/>
              <a:buChar char="-"/>
            </a:pPr>
            <a:r>
              <a:rPr lang="fr-CH" dirty="0" smtClean="0">
                <a:latin typeface="Arial" charset="0"/>
                <a:ea typeface="MS PGothic" charset="0"/>
              </a:rPr>
              <a:t> To codify IDPs’ rights and related obligations across all phases of the displacement reponse</a:t>
            </a:r>
          </a:p>
          <a:p>
            <a:endParaRPr lang="fr-CH" dirty="0">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1200" b="1" kern="1200" dirty="0" smtClean="0">
                <a:solidFill>
                  <a:schemeClr val="tx1"/>
                </a:solidFill>
                <a:latin typeface="Arial" pitchFamily="34" charset="0"/>
                <a:ea typeface="MS PGothic" panose="020B0600070205080204" pitchFamily="34" charset="-128"/>
                <a:cs typeface="MS PGothic" charset="0"/>
              </a:rPr>
              <a:t>Setting out a tentative work plan for the development of a national instrument</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In principle the phases of the drafting process:</a:t>
            </a:r>
          </a:p>
          <a:p>
            <a:pPr>
              <a:buFont typeface="Arial" pitchFamily="34" charset="0"/>
              <a:buChar char="•"/>
              <a:defRPr/>
            </a:pPr>
            <a:r>
              <a:rPr lang="en-GB" sz="1200" kern="1200" dirty="0" smtClean="0">
                <a:solidFill>
                  <a:schemeClr val="tx1"/>
                </a:solidFill>
                <a:latin typeface="Arial" pitchFamily="34" charset="0"/>
                <a:ea typeface="MS PGothic" panose="020B0600070205080204" pitchFamily="34" charset="-128"/>
                <a:cs typeface="MS PGothic" charset="0"/>
              </a:rPr>
              <a:t> spell out </a:t>
            </a:r>
            <a:r>
              <a:rPr lang="en-GB" sz="1200" b="1" kern="1200" dirty="0" smtClean="0">
                <a:solidFill>
                  <a:schemeClr val="tx1"/>
                </a:solidFill>
                <a:latin typeface="Arial" pitchFamily="34" charset="0"/>
                <a:ea typeface="MS PGothic" panose="020B0600070205080204" pitchFamily="34" charset="-128"/>
                <a:cs typeface="MS PGothic" charset="0"/>
              </a:rPr>
              <a:t>tasks and goals </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draft input document</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planning, preparing and holding meetings</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consultations</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review</a:t>
            </a:r>
          </a:p>
          <a:p>
            <a:pPr>
              <a:buFont typeface="Arial" pitchFamily="34" charset="0"/>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Char char="•"/>
              <a:defRPr/>
            </a:pPr>
            <a:r>
              <a:rPr lang="en-GB" sz="1200" kern="1200" dirty="0" smtClean="0">
                <a:solidFill>
                  <a:schemeClr val="tx1"/>
                </a:solidFill>
                <a:latin typeface="Arial" pitchFamily="34" charset="0"/>
                <a:ea typeface="MS PGothic" panose="020B0600070205080204" pitchFamily="34" charset="-128"/>
                <a:cs typeface="MS PGothic" charset="0"/>
              </a:rPr>
              <a:t> allocate </a:t>
            </a:r>
            <a:r>
              <a:rPr lang="en-GB" sz="1200" b="1" kern="1200" dirty="0" smtClean="0">
                <a:solidFill>
                  <a:schemeClr val="tx1"/>
                </a:solidFill>
                <a:latin typeface="Arial" pitchFamily="34" charset="0"/>
                <a:ea typeface="MS PGothic" panose="020B0600070205080204" pitchFamily="34" charset="-128"/>
                <a:cs typeface="MS PGothic" charset="0"/>
              </a:rPr>
              <a:t>responsibilities</a:t>
            </a:r>
            <a:r>
              <a:rPr lang="en-GB" sz="1200" i="1" kern="1200" dirty="0" smtClean="0">
                <a:solidFill>
                  <a:schemeClr val="tx1"/>
                </a:solidFill>
                <a:latin typeface="Arial" pitchFamily="34" charset="0"/>
                <a:ea typeface="MS PGothic" panose="020B0600070205080204" pitchFamily="34" charset="-128"/>
                <a:cs typeface="MS PGothic" charset="0"/>
              </a:rPr>
              <a:t> </a:t>
            </a:r>
            <a:r>
              <a:rPr lang="en-GB" sz="1200" kern="1200" dirty="0" smtClean="0">
                <a:solidFill>
                  <a:schemeClr val="tx1"/>
                </a:solidFill>
                <a:latin typeface="Arial" pitchFamily="34" charset="0"/>
                <a:ea typeface="MS PGothic" panose="020B0600070205080204" pitchFamily="34" charset="-128"/>
                <a:cs typeface="MS PGothic" charset="0"/>
              </a:rPr>
              <a:t>for drafting to:</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the lead agency</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a drafting expert, to provide regular inputs, especially for steering committee meetings</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the drafting committee</a:t>
            </a:r>
          </a:p>
          <a:p>
            <a:pPr>
              <a:buFont typeface="Arial" pitchFamily="34" charset="0"/>
              <a:buNone/>
              <a:defRPr/>
            </a:pPr>
            <a:r>
              <a:rPr lang="en-GB" sz="1200" kern="1200" dirty="0" smtClean="0">
                <a:solidFill>
                  <a:schemeClr val="tx1"/>
                </a:solidFill>
                <a:latin typeface="Arial" pitchFamily="34" charset="0"/>
                <a:ea typeface="MS PGothic" panose="020B0600070205080204" pitchFamily="34" charset="-128"/>
                <a:cs typeface="MS PGothic" charset="0"/>
              </a:rPr>
              <a:t>	- consulting partners</a:t>
            </a:r>
          </a:p>
          <a:p>
            <a:pPr>
              <a:buFont typeface="Arial" pitchFamily="34" charset="0"/>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defRPr/>
            </a:pPr>
            <a:r>
              <a:rPr lang="en-GB" sz="1200" b="1" kern="1200" dirty="0" smtClean="0">
                <a:solidFill>
                  <a:schemeClr val="tx1"/>
                </a:solidFill>
                <a:latin typeface="Arial" pitchFamily="34" charset="0"/>
                <a:ea typeface="MS PGothic" panose="020B0600070205080204" pitchFamily="34" charset="-128"/>
                <a:cs typeface="MS PGothic" charset="0"/>
              </a:rPr>
              <a:t>Drafting the national instrument</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pPr>
              <a:defRPr/>
            </a:pPr>
            <a:r>
              <a:rPr lang="en-GB" sz="1200" kern="1200" dirty="0" smtClean="0">
                <a:solidFill>
                  <a:schemeClr val="tx1"/>
                </a:solidFill>
                <a:latin typeface="Arial" pitchFamily="34" charset="0"/>
                <a:ea typeface="MS PGothic" panose="020B0600070205080204" pitchFamily="34" charset="-128"/>
                <a:cs typeface="MS PGothic" charset="0"/>
              </a:rPr>
              <a:t>This should be a structured, step-by-step process that allows all relevant parties to be involved in each step.</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defRPr/>
            </a:pPr>
            <a:r>
              <a:rPr lang="en-GB" sz="1200" kern="1200" dirty="0" smtClean="0">
                <a:solidFill>
                  <a:schemeClr val="tx1"/>
                </a:solidFill>
                <a:latin typeface="Arial" pitchFamily="34" charset="0"/>
                <a:ea typeface="MS PGothic" panose="020B0600070205080204" pitchFamily="34" charset="-128"/>
                <a:cs typeface="MS PGothic" charset="0"/>
              </a:rPr>
              <a:t>-   Preparation of a working paper</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Preparation of a glossary</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Preliminary outline</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Annotated timeline, with short explanations of envisaged content</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Division of drafting process to allow more in-depth consultation on certain elements</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Merger of the different components into a full and comprehensive draft</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Validation and adoption</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defRPr/>
            </a:pPr>
            <a:r>
              <a:rPr lang="en-GB" sz="1200" b="1" kern="1200" dirty="0" smtClean="0">
                <a:solidFill>
                  <a:schemeClr val="tx1"/>
                </a:solidFill>
                <a:latin typeface="Arial" pitchFamily="34" charset="0"/>
                <a:ea typeface="MS PGothic" panose="020B0600070205080204" pitchFamily="34" charset="-128"/>
                <a:cs typeface="MS PGothic" charset="0"/>
              </a:rPr>
              <a:t>Leading an inclusive and transparent drafting process</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Accountability: a bottom-up approach with IDPs at its centre </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Inclusiveness: information, consultations and participation</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Transparency</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lvl="1">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 Public statement of intent to draft</a:t>
            </a:r>
          </a:p>
          <a:p>
            <a:pPr lvl="1">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 Regular updates on the process</a:t>
            </a:r>
          </a:p>
          <a:p>
            <a:pPr lvl="1">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 Clarification of contents and what can be expected with IDPs and others affected by displacement</a:t>
            </a:r>
            <a:endParaRPr lang="en-GB" sz="1200" b="1" kern="1200" dirty="0" smtClean="0">
              <a:solidFill>
                <a:schemeClr val="tx1"/>
              </a:solidFill>
              <a:latin typeface="Arial" pitchFamily="34" charset="0"/>
              <a:ea typeface="MS PGothic" panose="020B0600070205080204" pitchFamily="34" charset="-128"/>
              <a:cs typeface="MS PGothic" charset="0"/>
            </a:endParaRPr>
          </a:p>
          <a:p>
            <a:pPr lvl="1">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 The prompt and meaningful inclusion of stakeholders</a:t>
            </a:r>
          </a:p>
          <a:p>
            <a:pPr lvl="1">
              <a:buFontTx/>
              <a:buChar cha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lvl="1">
              <a:defRPr/>
            </a:pPr>
            <a:r>
              <a:rPr lang="en-GB" sz="1200" kern="1200" dirty="0" smtClean="0">
                <a:solidFill>
                  <a:schemeClr val="tx1"/>
                </a:solidFill>
                <a:latin typeface="Arial" pitchFamily="34" charset="0"/>
                <a:ea typeface="MS PGothic" panose="020B0600070205080204" pitchFamily="34" charset="-128"/>
                <a:cs typeface="MS PGothic" charset="0"/>
              </a:rPr>
              <a:t>The latter can have a decisive impact on the eventual legitimacy of the new instrument</a:t>
            </a:r>
          </a:p>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CH" dirty="0" smtClean="0">
                <a:latin typeface="Arial" charset="0"/>
                <a:ea typeface="MS PGothic" charset="0"/>
              </a:rPr>
              <a:t>The core responsibility of parliamentarians is the preparation and review of the draft legislation. They do not,</a:t>
            </a:r>
            <a:r>
              <a:rPr lang="fr-CH" baseline="0" dirty="0" smtClean="0">
                <a:latin typeface="Arial" charset="0"/>
                <a:ea typeface="MS PGothic" charset="0"/>
              </a:rPr>
              <a:t> </a:t>
            </a:r>
            <a:r>
              <a:rPr lang="fr-CH" dirty="0" smtClean="0">
                <a:latin typeface="Arial" charset="0"/>
                <a:ea typeface="MS PGothic" charset="0"/>
              </a:rPr>
              <a:t>however, tend to engage in the detailed development and drafting of the instrument. Their role consists of four main functions as per the slide.</a:t>
            </a: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This slide is a reminder of session four on stakeholders’ roles and responsibilities in the drafting process. </a:t>
            </a:r>
          </a:p>
          <a:p>
            <a:endParaRPr lang="en-GB" dirty="0" smtClean="0">
              <a:latin typeface="Arial" charset="0"/>
              <a:ea typeface="MS PGothic" charset="0"/>
            </a:endParaRPr>
          </a:p>
          <a:p>
            <a:r>
              <a:rPr lang="en-GB" dirty="0" smtClean="0">
                <a:latin typeface="Arial" charset="0"/>
                <a:ea typeface="MS PGothic" charset="0"/>
              </a:rPr>
              <a:t>There are generally </a:t>
            </a:r>
            <a:r>
              <a:rPr lang="en-GB" u="sng" dirty="0" smtClean="0">
                <a:latin typeface="Arial" charset="0"/>
                <a:ea typeface="MS PGothic" charset="0"/>
              </a:rPr>
              <a:t>four main roles</a:t>
            </a:r>
            <a:r>
              <a:rPr lang="en-GB" dirty="0" smtClean="0">
                <a:latin typeface="Arial" charset="0"/>
                <a:ea typeface="MS PGothic" charset="0"/>
              </a:rPr>
              <a:t>:</a:t>
            </a:r>
          </a:p>
          <a:p>
            <a:endParaRPr lang="en-GB" dirty="0" smtClean="0">
              <a:latin typeface="Arial" charset="0"/>
              <a:ea typeface="MS PGothic" charset="0"/>
            </a:endParaRPr>
          </a:p>
          <a:p>
            <a:pPr>
              <a:buFontTx/>
              <a:buChar char="-"/>
            </a:pPr>
            <a:r>
              <a:rPr lang="en-GB" dirty="0" smtClean="0">
                <a:latin typeface="Arial" charset="0"/>
                <a:ea typeface="MS PGothic" charset="0"/>
              </a:rPr>
              <a:t>The drafting expert</a:t>
            </a:r>
          </a:p>
          <a:p>
            <a:pPr>
              <a:buFontTx/>
              <a:buChar char="-"/>
            </a:pPr>
            <a:r>
              <a:rPr lang="en-GB" dirty="0" smtClean="0">
                <a:latin typeface="Arial" charset="0"/>
                <a:ea typeface="MS PGothic" charset="0"/>
              </a:rPr>
              <a:t>The drafting committee: people with specialised knowledge. Depending on its size, it may be merged with the steering committee</a:t>
            </a:r>
          </a:p>
          <a:p>
            <a:pPr>
              <a:buFontTx/>
              <a:buChar char="-"/>
            </a:pPr>
            <a:r>
              <a:rPr lang="en-GB" dirty="0" smtClean="0">
                <a:latin typeface="Arial" charset="0"/>
                <a:ea typeface="MS PGothic" charset="0"/>
              </a:rPr>
              <a:t>The steering committee: tasked with discussing the texts the drafting committee produces. Made of representatives from various stakeholders</a:t>
            </a:r>
          </a:p>
          <a:p>
            <a:pPr>
              <a:buFontTx/>
              <a:buChar char="-"/>
            </a:pPr>
            <a:r>
              <a:rPr lang="en-GB" dirty="0" smtClean="0">
                <a:latin typeface="Arial" charset="0"/>
                <a:ea typeface="MS PGothic" charset="0"/>
              </a:rPr>
              <a:t>Consultation partners: those not directly involved in the process, including IDPs and others affected by displacement</a:t>
            </a:r>
            <a:endParaRPr lang="en-GB"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en-GB" sz="900" dirty="0" smtClean="0">
                <a:latin typeface="Arial" charset="0"/>
                <a:ea typeface="MS PGothic" charset="0"/>
              </a:rPr>
              <a:t>The question of </a:t>
            </a:r>
            <a:r>
              <a:rPr lang="en-GB" sz="900" b="1" dirty="0" smtClean="0">
                <a:latin typeface="Arial" charset="0"/>
                <a:ea typeface="MS PGothic" charset="0"/>
              </a:rPr>
              <a:t>definitions</a:t>
            </a:r>
            <a:r>
              <a:rPr lang="en-GB" sz="900" dirty="0" smtClean="0">
                <a:latin typeface="Arial" charset="0"/>
                <a:ea typeface="MS PGothic" charset="0"/>
              </a:rPr>
              <a:t> was dealt with in session two.</a:t>
            </a: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Basic principles:</a:t>
            </a:r>
          </a:p>
          <a:p>
            <a:pPr>
              <a:lnSpc>
                <a:spcPct val="80000"/>
              </a:lnSpc>
            </a:pPr>
            <a:endParaRPr lang="en-GB" sz="900" b="1" dirty="0" smtClean="0">
              <a:latin typeface="Arial" charset="0"/>
              <a:ea typeface="MS PGothic" charset="0"/>
            </a:endParaRPr>
          </a:p>
          <a:p>
            <a:pPr>
              <a:lnSpc>
                <a:spcPct val="80000"/>
              </a:lnSpc>
            </a:pPr>
            <a:r>
              <a:rPr lang="en-GB" sz="900" dirty="0" smtClean="0">
                <a:latin typeface="Arial" charset="0"/>
                <a:ea typeface="MS PGothic" charset="0"/>
              </a:rPr>
              <a:t>The list could be long, but at the very least national responsibility, non-discrimination and IDPs’ participation. Each has been covered earlier in the workshop, but this could be an opportunity to reiterate key messages and provide additional examples.</a:t>
            </a: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Identification of a responsible authority: </a:t>
            </a:r>
          </a:p>
          <a:p>
            <a:pPr>
              <a:lnSpc>
                <a:spcPct val="80000"/>
              </a:lnSpc>
            </a:pPr>
            <a:endParaRPr lang="en-GB" sz="900" b="1" dirty="0" smtClean="0">
              <a:latin typeface="Arial" charset="0"/>
              <a:ea typeface="MS PGothic" charset="0"/>
            </a:endParaRPr>
          </a:p>
          <a:p>
            <a:pPr>
              <a:lnSpc>
                <a:spcPct val="80000"/>
              </a:lnSpc>
            </a:pPr>
            <a:r>
              <a:rPr lang="en-GB" sz="900" dirty="0" smtClean="0">
                <a:latin typeface="Arial" charset="0"/>
                <a:ea typeface="MS PGothic" charset="0"/>
              </a:rPr>
              <a:t>Refer to the Kampala Convention article 3.2(b) and the Great Lakes Pact protocol on IDPs, article 6.4.c</a:t>
            </a:r>
          </a:p>
          <a:p>
            <a:pPr>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Questions to be addressed:</a:t>
            </a:r>
          </a:p>
          <a:p>
            <a:pPr>
              <a:lnSpc>
                <a:spcPct val="80000"/>
              </a:lnSpc>
            </a:pPr>
            <a:endParaRPr lang="en-GB" sz="900" dirty="0" smtClean="0">
              <a:latin typeface="Arial" charset="0"/>
              <a:ea typeface="MS PGothic" charset="0"/>
            </a:endParaRPr>
          </a:p>
          <a:p>
            <a:pPr>
              <a:lnSpc>
                <a:spcPct val="80000"/>
              </a:lnSpc>
              <a:buFontTx/>
              <a:buChar char="-"/>
            </a:pPr>
            <a:r>
              <a:rPr lang="en-GB" sz="900" dirty="0" smtClean="0">
                <a:latin typeface="Arial" charset="0"/>
                <a:ea typeface="MS PGothic" charset="0"/>
              </a:rPr>
              <a:t>Role of the responsible authority?</a:t>
            </a:r>
          </a:p>
          <a:p>
            <a:pPr>
              <a:lnSpc>
                <a:spcPct val="80000"/>
              </a:lnSpc>
              <a:buFontTx/>
              <a:buChar char="-"/>
            </a:pPr>
            <a:r>
              <a:rPr lang="en-GB" sz="900" dirty="0" smtClean="0">
                <a:latin typeface="Arial" charset="0"/>
                <a:ea typeface="MS PGothic" charset="0"/>
              </a:rPr>
              <a:t>What type of authority? </a:t>
            </a:r>
          </a:p>
          <a:p>
            <a:pPr>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           - A government department or ministerial portfolio could be created</a:t>
            </a:r>
          </a:p>
          <a:p>
            <a:pPr lvl="1">
              <a:lnSpc>
                <a:spcPct val="80000"/>
              </a:lnSpc>
              <a:buFontTx/>
              <a:buChar char="-"/>
            </a:pPr>
            <a:r>
              <a:rPr lang="en-GB" sz="900" dirty="0" smtClean="0">
                <a:latin typeface="Arial" charset="0"/>
                <a:ea typeface="MS PGothic" charset="0"/>
              </a:rPr>
              <a:t> An authority, committee, steering group or task force could be set up outside existing departments</a:t>
            </a:r>
          </a:p>
          <a:p>
            <a:pPr lvl="1">
              <a:lnSpc>
                <a:spcPct val="80000"/>
              </a:lnSpc>
              <a:buFontTx/>
              <a:buChar char="-"/>
            </a:pPr>
            <a:r>
              <a:rPr lang="en-GB" sz="900" dirty="0" smtClean="0">
                <a:latin typeface="Arial" charset="0"/>
                <a:ea typeface="MS PGothic" charset="0"/>
              </a:rPr>
              <a:t> A national focal point could be situated within an existing department or committee</a:t>
            </a:r>
          </a:p>
          <a:p>
            <a:pPr lvl="1">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Uganda, for example, appointed the Department of Disaster Preparedness and Refugees within the prime minister’s office as focal point. The bill currently being debated in the Philippines assigns the role to the country’s human rights commission, an external and autonomous body.</a:t>
            </a:r>
          </a:p>
          <a:p>
            <a:pPr>
              <a:lnSpc>
                <a:spcPct val="80000"/>
              </a:lnSpc>
              <a:buFontTx/>
              <a:buChar char="-"/>
            </a:pPr>
            <a:endParaRPr lang="en-GB" sz="900" dirty="0" smtClean="0">
              <a:latin typeface="Arial" charset="0"/>
              <a:ea typeface="MS PGothic" charset="0"/>
            </a:endParaRP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Financial aspects: </a:t>
            </a:r>
          </a:p>
          <a:p>
            <a:pPr>
              <a:lnSpc>
                <a:spcPct val="80000"/>
              </a:lnSpc>
            </a:pPr>
            <a:endParaRPr lang="en-GB" sz="900" b="1" dirty="0" smtClean="0">
              <a:latin typeface="Arial" charset="0"/>
              <a:ea typeface="MS PGothic" charset="0"/>
            </a:endParaRPr>
          </a:p>
          <a:p>
            <a:pPr>
              <a:lnSpc>
                <a:spcPct val="80000"/>
              </a:lnSpc>
            </a:pPr>
            <a:r>
              <a:rPr lang="en-GB" sz="900" b="1" dirty="0" smtClean="0">
                <a:latin typeface="Arial" charset="0"/>
                <a:ea typeface="MS PGothic" charset="0"/>
              </a:rPr>
              <a:t>- </a:t>
            </a:r>
            <a:r>
              <a:rPr lang="en-GB" sz="900" dirty="0" smtClean="0">
                <a:latin typeface="Arial" charset="0"/>
                <a:ea typeface="MS PGothic" charset="0"/>
              </a:rPr>
              <a:t>Refer to the Kampala Convention, article 3.2.d</a:t>
            </a:r>
          </a:p>
          <a:p>
            <a:pPr>
              <a:lnSpc>
                <a:spcPct val="80000"/>
              </a:lnSpc>
            </a:pPr>
            <a:r>
              <a:rPr lang="en-GB" sz="900" dirty="0" smtClean="0">
                <a:latin typeface="Arial" charset="0"/>
                <a:ea typeface="MS PGothic" charset="0"/>
              </a:rPr>
              <a:t>- Reiterate the need to ensure sufficient allocation of resources</a:t>
            </a:r>
          </a:p>
          <a:p>
            <a:pPr>
              <a:lnSpc>
                <a:spcPct val="80000"/>
              </a:lnSpc>
            </a:pPr>
            <a:r>
              <a:rPr lang="en-GB" sz="900" dirty="0" smtClean="0">
                <a:latin typeface="Arial" charset="0"/>
                <a:ea typeface="MS PGothic" charset="0"/>
              </a:rPr>
              <a:t>- Emphasise that funding arrangements should be adequate, predictable and non-discriminatory</a:t>
            </a:r>
          </a:p>
          <a:p>
            <a:pPr>
              <a:lnSpc>
                <a:spcPct val="80000"/>
              </a:lnSpc>
            </a:pPr>
            <a:r>
              <a:rPr lang="en-GB" sz="900" dirty="0" smtClean="0">
                <a:latin typeface="Arial" charset="0"/>
                <a:ea typeface="MS PGothic" charset="0"/>
              </a:rPr>
              <a:t>- Emphasise the need to create mechanisms for budgetary oversight</a:t>
            </a:r>
            <a:endParaRPr lang="it-IT"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a:latin typeface="Arial" charset="0"/>
                <a:ea typeface="MS PGothic" charset="0"/>
              </a:rPr>
              <a:t>Participants take part in groups, with each correct answer earning them a point. The aim is to remind the participants of the main legal provisions and principles to be included in a national instrument. </a:t>
            </a:r>
          </a:p>
          <a:p>
            <a:endParaRPr lang="fr-FR" dirty="0">
              <a:latin typeface="Arial" charset="0"/>
              <a:ea typeface="MS PGothic" charset="0"/>
            </a:endParaRPr>
          </a:p>
        </p:txBody>
      </p:sp>
      <p:sp>
        <p:nvSpPr>
          <p:cNvPr id="58372"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E1465E0-39FF-8F4C-B2AD-A07B2392B3A0}" type="slidenum">
              <a:rPr lang="it-IT">
                <a:solidFill>
                  <a:srgbClr val="000000"/>
                </a:solidFill>
              </a:rPr>
              <a:pPr/>
              <a:t>7</a:t>
            </a:fld>
            <a:endParaRPr lang="it-IT">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ea typeface="MS PGothic" charset="0"/>
              </a:rPr>
              <a:t>This is a reminder that a comprehensive national instrument should cover the three phases of displacement and the rights associated with each one, as discussed in session two. </a:t>
            </a:r>
          </a:p>
          <a:p>
            <a:endParaRPr lang="fr-FR"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13</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a:ln/>
        </p:spPr>
      </p:sp>
      <p:sp>
        <p:nvSpPr>
          <p:cNvPr id="67587"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rPr>
              <a:t>A national instrument on IDPs should address how protection and assistance measures should be taken during displacement. As a minimum it should address the rights set out in the Guiding Principles, which amount to a codification of IDPs’ individual entitlements.</a:t>
            </a:r>
          </a:p>
          <a:p>
            <a:endParaRPr lang="en-GB">
              <a:latin typeface="Arial" charset="0"/>
              <a:ea typeface="MS PGothic" charset="0"/>
            </a:endParaRPr>
          </a:p>
          <a:p>
            <a:r>
              <a:rPr lang="en-GB">
                <a:latin typeface="Arial" charset="0"/>
                <a:ea typeface="MS PGothic" charset="0"/>
              </a:rPr>
              <a:t>Refer to one or two of the Guiding Principles and illustrate the structure of their provisions:</a:t>
            </a:r>
          </a:p>
          <a:p>
            <a:endParaRPr lang="en-GB">
              <a:latin typeface="Arial" charset="0"/>
              <a:ea typeface="MS PGothic" charset="0"/>
            </a:endParaRPr>
          </a:p>
          <a:p>
            <a:pPr>
              <a:buFontTx/>
              <a:buChar char="-"/>
            </a:pPr>
            <a:r>
              <a:rPr lang="en-GB">
                <a:latin typeface="Arial" charset="0"/>
                <a:ea typeface="MS PGothic" charset="0"/>
              </a:rPr>
              <a:t>As a general human rights statement</a:t>
            </a:r>
          </a:p>
          <a:p>
            <a:pPr>
              <a:buFontTx/>
              <a:buChar char="-"/>
            </a:pPr>
            <a:r>
              <a:rPr lang="en-GB">
                <a:latin typeface="Arial" charset="0"/>
                <a:ea typeface="MS PGothic" charset="0"/>
              </a:rPr>
              <a:t>In terms of their practical relevance for IDPs</a:t>
            </a:r>
          </a:p>
          <a:p>
            <a:endParaRPr lang="en-GB">
              <a:latin typeface="Arial" charset="0"/>
              <a:ea typeface="MS PGothic" charset="0"/>
            </a:endParaRPr>
          </a:p>
          <a:p>
            <a:r>
              <a:rPr lang="en-GB">
                <a:latin typeface="Arial" charset="0"/>
                <a:ea typeface="MS PGothic" charset="0"/>
              </a:rPr>
              <a:t>A law or policy should:</a:t>
            </a:r>
          </a:p>
          <a:p>
            <a:endParaRPr lang="en-GB">
              <a:latin typeface="Arial" charset="0"/>
              <a:ea typeface="MS PGothic" charset="0"/>
            </a:endParaRPr>
          </a:p>
          <a:p>
            <a:pPr>
              <a:buFontTx/>
              <a:buChar char="-"/>
            </a:pPr>
            <a:r>
              <a:rPr lang="en-GB">
                <a:latin typeface="Arial" charset="0"/>
                <a:ea typeface="MS PGothic" charset="0"/>
              </a:rPr>
              <a:t>Make explicit recognition of these rights</a:t>
            </a:r>
          </a:p>
          <a:p>
            <a:pPr>
              <a:buFontTx/>
              <a:buChar char="-"/>
            </a:pPr>
            <a:r>
              <a:rPr lang="en-GB">
                <a:latin typeface="Arial" charset="0"/>
                <a:ea typeface="MS PGothic" charset="0"/>
              </a:rPr>
              <a:t>Determine that assistance should be measurable according to the four As - available, accessible, acceptable and adaptable</a:t>
            </a:r>
          </a:p>
          <a:p>
            <a:pPr>
              <a:buFontTx/>
              <a:buChar char="-"/>
            </a:pPr>
            <a:r>
              <a:rPr lang="en-GB">
                <a:latin typeface="Arial" charset="0"/>
                <a:ea typeface="MS PGothic" charset="0"/>
              </a:rPr>
              <a:t>Determine that assistance should be provided with respect for the general humanitarian principles of humanity, impartiality, independence and neutrality, and that is should do no harm</a:t>
            </a:r>
          </a:p>
          <a:p>
            <a:endParaRPr lang="en-GB">
              <a:latin typeface="Arial" charset="0"/>
              <a:ea typeface="MS PGothic" charset="0"/>
            </a:endParaRPr>
          </a:p>
        </p:txBody>
      </p:sp>
      <p:sp>
        <p:nvSpPr>
          <p:cNvPr id="67588"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9F347DBD-58AD-F94A-B4DE-5D1DBEF4D08F}" type="slidenum">
              <a:rPr lang="it-IT"/>
              <a:pPr/>
              <a:t>14</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21/01/16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21/01/16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Drafting</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7200" y="0"/>
            <a:ext cx="8229600" cy="1268413"/>
          </a:xfrm>
        </p:spPr>
        <p:txBody>
          <a:bodyPr/>
          <a:lstStyle/>
          <a:p>
            <a:r>
              <a:rPr lang="fr-FR" sz="2800" b="1" dirty="0" err="1">
                <a:latin typeface="Century Gothic"/>
                <a:ea typeface="MS PGothic" charset="0"/>
                <a:cs typeface="Century Gothic"/>
              </a:rPr>
              <a:t>Which</a:t>
            </a:r>
            <a:r>
              <a:rPr lang="fr-FR" sz="2800" b="1" dirty="0">
                <a:latin typeface="Century Gothic"/>
                <a:ea typeface="MS PGothic" charset="0"/>
                <a:cs typeface="Century Gothic"/>
              </a:rPr>
              <a:t> of the </a:t>
            </a:r>
            <a:r>
              <a:rPr lang="fr-FR" sz="2800" b="1" dirty="0" err="1">
                <a:latin typeface="Century Gothic"/>
                <a:ea typeface="MS PGothic" charset="0"/>
                <a:cs typeface="Century Gothic"/>
              </a:rPr>
              <a:t>following</a:t>
            </a:r>
            <a:r>
              <a:rPr lang="fr-FR" sz="2800" b="1" dirty="0">
                <a:latin typeface="Century Gothic"/>
                <a:ea typeface="MS PGothic" charset="0"/>
                <a:cs typeface="Century Gothic"/>
              </a:rPr>
              <a:t> </a:t>
            </a:r>
            <a:r>
              <a:rPr lang="fr-FR" sz="2800" b="1" dirty="0" err="1">
                <a:latin typeface="Century Gothic"/>
                <a:ea typeface="MS PGothic" charset="0"/>
                <a:cs typeface="Century Gothic"/>
              </a:rPr>
              <a:t>address</a:t>
            </a:r>
            <a:r>
              <a:rPr lang="fr-FR" sz="2800" b="1" dirty="0">
                <a:latin typeface="Century Gothic"/>
                <a:ea typeface="MS PGothic" charset="0"/>
                <a:cs typeface="Century Gothic"/>
              </a:rPr>
              <a:t> the </a:t>
            </a:r>
            <a:r>
              <a:rPr lang="fr-FR" sz="2800" b="1" dirty="0" err="1">
                <a:latin typeface="Century Gothic"/>
                <a:ea typeface="MS PGothic" charset="0"/>
                <a:cs typeface="Century Gothic"/>
              </a:rPr>
              <a:t>specific</a:t>
            </a:r>
            <a:r>
              <a:rPr lang="fr-FR" sz="2800" b="1" dirty="0">
                <a:latin typeface="Century Gothic"/>
                <a:ea typeface="MS PGothic" charset="0"/>
                <a:cs typeface="Century Gothic"/>
              </a:rPr>
              <a:t> </a:t>
            </a:r>
            <a:r>
              <a:rPr lang="fr-FR" sz="2800" b="1" dirty="0" err="1">
                <a:latin typeface="Century Gothic"/>
                <a:ea typeface="MS PGothic" charset="0"/>
                <a:cs typeface="Century Gothic"/>
              </a:rPr>
              <a:t>needs</a:t>
            </a:r>
            <a:r>
              <a:rPr lang="fr-FR" sz="2800" b="1" dirty="0">
                <a:latin typeface="Century Gothic"/>
                <a:ea typeface="MS PGothic" charset="0"/>
                <a:cs typeface="Century Gothic"/>
              </a:rPr>
              <a:t> of </a:t>
            </a:r>
            <a:r>
              <a:rPr lang="fr-FR" sz="2800" b="1" dirty="0" err="1">
                <a:latin typeface="Century Gothic"/>
                <a:ea typeface="MS PGothic" charset="0"/>
                <a:cs typeface="Century Gothic"/>
              </a:rPr>
              <a:t>displaced</a:t>
            </a:r>
            <a:r>
              <a:rPr lang="fr-FR" sz="2800" b="1" dirty="0">
                <a:latin typeface="Century Gothic"/>
                <a:ea typeface="MS PGothic" charset="0"/>
                <a:cs typeface="Century Gothic"/>
              </a:rPr>
              <a:t> </a:t>
            </a:r>
            <a:r>
              <a:rPr lang="fr-FR" sz="2800" b="1" dirty="0" err="1">
                <a:latin typeface="Century Gothic"/>
                <a:ea typeface="MS PGothic" charset="0"/>
                <a:cs typeface="Century Gothic"/>
              </a:rPr>
              <a:t>children</a:t>
            </a:r>
            <a:r>
              <a:rPr lang="fr-FR" sz="2800" b="1" dirty="0">
                <a:latin typeface="Century Gothic"/>
                <a:ea typeface="MS PGothic" charset="0"/>
                <a:cs typeface="Century Gothic"/>
              </a:rPr>
              <a:t>?</a:t>
            </a:r>
            <a:endParaRPr lang="fr-CH" sz="2800" b="1" dirty="0">
              <a:latin typeface="Century Gothic"/>
              <a:ea typeface="MS PGothic" charset="0"/>
              <a:cs typeface="Century Gothic"/>
            </a:endParaRPr>
          </a:p>
        </p:txBody>
      </p:sp>
      <p:sp>
        <p:nvSpPr>
          <p:cNvPr id="3" name="Content Placeholder 2"/>
          <p:cNvSpPr>
            <a:spLocks noGrp="1"/>
          </p:cNvSpPr>
          <p:nvPr>
            <p:ph idx="1"/>
          </p:nvPr>
        </p:nvSpPr>
        <p:spPr>
          <a:xfrm>
            <a:off x="457200" y="1989138"/>
            <a:ext cx="8229600" cy="4137025"/>
          </a:xfrm>
        </p:spPr>
        <p:txBody>
          <a:bodyPr/>
          <a:lstStyle/>
          <a:p>
            <a:pPr>
              <a:buFont typeface="Wingdings" charset="2"/>
              <a:buChar char="§"/>
              <a:defRPr/>
            </a:pPr>
            <a:r>
              <a:rPr lang="fr-CH" sz="2800" dirty="0" smtClean="0">
                <a:latin typeface="Century Gothic"/>
                <a:ea typeface="+mn-ea"/>
                <a:cs typeface="Century Gothic"/>
              </a:rPr>
              <a:t>Guiding </a:t>
            </a:r>
            <a:r>
              <a:rPr lang="fr-CH" sz="2800" dirty="0">
                <a:latin typeface="Century Gothic"/>
                <a:ea typeface="+mn-ea"/>
                <a:cs typeface="Century Gothic"/>
              </a:rPr>
              <a:t>p</a:t>
            </a:r>
            <a:r>
              <a:rPr lang="fr-CH" sz="2800" dirty="0" smtClean="0">
                <a:latin typeface="Century Gothic"/>
                <a:ea typeface="+mn-ea"/>
                <a:cs typeface="Century Gothic"/>
              </a:rPr>
              <a:t>rinciple 8</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Guiding </a:t>
            </a:r>
            <a:r>
              <a:rPr lang="fr-CH" sz="2800" dirty="0">
                <a:latin typeface="Century Gothic"/>
                <a:ea typeface="+mn-ea"/>
                <a:cs typeface="Century Gothic"/>
              </a:rPr>
              <a:t>p</a:t>
            </a:r>
            <a:r>
              <a:rPr lang="fr-CH" sz="2800" dirty="0" smtClean="0">
                <a:latin typeface="Century Gothic"/>
                <a:ea typeface="+mn-ea"/>
                <a:cs typeface="Century Gothic"/>
              </a:rPr>
              <a:t>rinciple 13</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Guiding </a:t>
            </a:r>
            <a:r>
              <a:rPr lang="fr-CH" sz="2800" dirty="0">
                <a:latin typeface="Century Gothic"/>
                <a:ea typeface="+mn-ea"/>
                <a:cs typeface="Century Gothic"/>
              </a:rPr>
              <a:t>p</a:t>
            </a:r>
            <a:r>
              <a:rPr lang="fr-CH" sz="2800" dirty="0" smtClean="0">
                <a:latin typeface="Century Gothic"/>
                <a:ea typeface="+mn-ea"/>
                <a:cs typeface="Century Gothic"/>
              </a:rPr>
              <a:t>rinciple 15</a:t>
            </a:r>
            <a:endParaRPr lang="fr-CH" sz="2800" dirty="0">
              <a:latin typeface="Century Gothic"/>
              <a:ea typeface="+mn-ea"/>
              <a:cs typeface="Century Gothic"/>
            </a:endParaRPr>
          </a:p>
        </p:txBody>
      </p:sp>
      <p:sp>
        <p:nvSpPr>
          <p:cNvPr id="4" name="Oval 3"/>
          <p:cNvSpPr/>
          <p:nvPr/>
        </p:nvSpPr>
        <p:spPr>
          <a:xfrm>
            <a:off x="107950" y="3141191"/>
            <a:ext cx="5688013" cy="1008063"/>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
        <p:nvSpPr>
          <p:cNvPr id="5" name="Oval 4"/>
          <p:cNvSpPr/>
          <p:nvPr/>
        </p:nvSpPr>
        <p:spPr>
          <a:xfrm>
            <a:off x="107950" y="4437732"/>
            <a:ext cx="5832475" cy="1079500"/>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423269971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179388" y="0"/>
            <a:ext cx="8785225" cy="1268413"/>
          </a:xfrm>
        </p:spPr>
        <p:txBody>
          <a:bodyPr/>
          <a:lstStyle/>
          <a:p>
            <a:r>
              <a:rPr lang="fr-FR" sz="3200" b="1" dirty="0" err="1">
                <a:latin typeface="Century Gothic"/>
                <a:ea typeface="MS PGothic" charset="0"/>
                <a:cs typeface="Century Gothic"/>
              </a:rPr>
              <a:t>What</a:t>
            </a:r>
            <a:r>
              <a:rPr lang="fr-FR" sz="3200" b="1" dirty="0">
                <a:latin typeface="Century Gothic"/>
                <a:ea typeface="MS PGothic" charset="0"/>
                <a:cs typeface="Century Gothic"/>
              </a:rPr>
              <a:t> are the </a:t>
            </a:r>
            <a:r>
              <a:rPr lang="fr-FR" sz="3200" b="1" dirty="0" err="1">
                <a:latin typeface="Century Gothic"/>
                <a:ea typeface="MS PGothic" charset="0"/>
                <a:cs typeface="Century Gothic"/>
              </a:rPr>
              <a:t>three</a:t>
            </a:r>
            <a:r>
              <a:rPr lang="fr-FR" sz="3200" b="1" dirty="0">
                <a:latin typeface="Century Gothic"/>
                <a:ea typeface="MS PGothic" charset="0"/>
                <a:cs typeface="Century Gothic"/>
              </a:rPr>
              <a:t> </a:t>
            </a:r>
            <a:r>
              <a:rPr lang="fr-FR" sz="3200" b="1" dirty="0" err="1">
                <a:latin typeface="Century Gothic"/>
                <a:ea typeface="MS PGothic" charset="0"/>
                <a:cs typeface="Century Gothic"/>
              </a:rPr>
              <a:t>settlement</a:t>
            </a:r>
            <a:r>
              <a:rPr lang="fr-FR" sz="3200" b="1" dirty="0">
                <a:latin typeface="Century Gothic"/>
                <a:ea typeface="MS PGothic" charset="0"/>
                <a:cs typeface="Century Gothic"/>
              </a:rPr>
              <a:t> options for durable solutions? </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457200" y="1844675"/>
            <a:ext cx="8229600" cy="4176713"/>
          </a:xfrm>
        </p:spPr>
        <p:txBody>
          <a:bodyPr/>
          <a:lstStyle/>
          <a:p>
            <a:pPr>
              <a:buFont typeface="Wingdings" charset="2"/>
              <a:buChar char="§"/>
              <a:defRPr/>
            </a:pPr>
            <a:r>
              <a:rPr lang="fr-CH" sz="2800" dirty="0" smtClean="0">
                <a:latin typeface="Century Gothic"/>
                <a:ea typeface="+mn-ea"/>
                <a:cs typeface="Century Gothic"/>
              </a:rPr>
              <a:t>Return, </a:t>
            </a:r>
            <a:r>
              <a:rPr lang="fr-CH" sz="2800" dirty="0" err="1" smtClean="0">
                <a:latin typeface="Century Gothic"/>
                <a:ea typeface="+mn-ea"/>
                <a:cs typeface="Century Gothic"/>
              </a:rPr>
              <a:t>settlement</a:t>
            </a:r>
            <a:r>
              <a:rPr lang="fr-CH" sz="2800" dirty="0" smtClean="0">
                <a:latin typeface="Century Gothic"/>
                <a:ea typeface="+mn-ea"/>
                <a:cs typeface="Century Gothic"/>
              </a:rPr>
              <a:t>, </a:t>
            </a:r>
            <a:r>
              <a:rPr lang="fr-CH" sz="2800" dirty="0" err="1" smtClean="0">
                <a:latin typeface="Century Gothic"/>
                <a:ea typeface="+mn-ea"/>
                <a:cs typeface="Century Gothic"/>
              </a:rPr>
              <a:t>resettlement</a:t>
            </a:r>
            <a:endParaRPr lang="fr-CH" sz="2800" dirty="0" smtClean="0">
              <a:latin typeface="Century Gothic"/>
              <a:ea typeface="+mn-ea"/>
              <a:cs typeface="Century Gothic"/>
            </a:endParaRP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Return, local </a:t>
            </a:r>
            <a:r>
              <a:rPr lang="fr-CH" sz="2800" dirty="0" err="1" smtClean="0">
                <a:latin typeface="Century Gothic"/>
                <a:ea typeface="+mn-ea"/>
                <a:cs typeface="Century Gothic"/>
              </a:rPr>
              <a:t>integration</a:t>
            </a:r>
            <a:r>
              <a:rPr lang="fr-CH" sz="2800" dirty="0" smtClean="0">
                <a:latin typeface="Century Gothic"/>
                <a:ea typeface="+mn-ea"/>
                <a:cs typeface="Century Gothic"/>
              </a:rPr>
              <a:t> and </a:t>
            </a:r>
            <a:r>
              <a:rPr lang="fr-CH" sz="2800" dirty="0" err="1" smtClean="0">
                <a:latin typeface="Century Gothic"/>
                <a:ea typeface="+mn-ea"/>
                <a:cs typeface="Century Gothic"/>
              </a:rPr>
              <a:t>resettlement</a:t>
            </a:r>
            <a:endParaRPr lang="fr-CH" sz="2800" dirty="0" smtClean="0">
              <a:latin typeface="Century Gothic"/>
              <a:ea typeface="+mn-ea"/>
              <a:cs typeface="Century Gothic"/>
            </a:endParaRP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Return, </a:t>
            </a:r>
            <a:r>
              <a:rPr lang="fr-CH" sz="2800" dirty="0" err="1">
                <a:latin typeface="Century Gothic"/>
                <a:ea typeface="+mn-ea"/>
                <a:cs typeface="Century Gothic"/>
              </a:rPr>
              <a:t>r</a:t>
            </a:r>
            <a:r>
              <a:rPr lang="fr-CH" sz="2800" dirty="0" err="1" smtClean="0">
                <a:latin typeface="Century Gothic"/>
                <a:ea typeface="+mn-ea"/>
                <a:cs typeface="Century Gothic"/>
              </a:rPr>
              <a:t>eintegration</a:t>
            </a:r>
            <a:r>
              <a:rPr lang="fr-CH" sz="2800" dirty="0" smtClean="0">
                <a:latin typeface="Century Gothic"/>
                <a:ea typeface="+mn-ea"/>
                <a:cs typeface="Century Gothic"/>
              </a:rPr>
              <a:t> and </a:t>
            </a:r>
            <a:r>
              <a:rPr lang="fr-CH" sz="2800" dirty="0" err="1" smtClean="0">
                <a:latin typeface="Century Gothic"/>
                <a:ea typeface="+mn-ea"/>
                <a:cs typeface="Century Gothic"/>
              </a:rPr>
              <a:t>rehabilitation</a:t>
            </a:r>
            <a:endParaRPr lang="fr-CH" sz="2800" dirty="0">
              <a:latin typeface="Century Gothic"/>
              <a:ea typeface="+mn-ea"/>
              <a:cs typeface="Century Gothic"/>
            </a:endParaRPr>
          </a:p>
        </p:txBody>
      </p:sp>
      <p:sp>
        <p:nvSpPr>
          <p:cNvPr id="4" name="Oval 3"/>
          <p:cNvSpPr/>
          <p:nvPr/>
        </p:nvSpPr>
        <p:spPr>
          <a:xfrm>
            <a:off x="179388" y="2780928"/>
            <a:ext cx="8496300" cy="1368425"/>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177723723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0" y="-27384"/>
            <a:ext cx="9144000" cy="1296144"/>
          </a:xfrm>
        </p:spPr>
        <p:txBody>
          <a:bodyPr wrap="square" lIns="720000" tIns="2174400" rIns="1800000" bIns="1800000">
            <a:noAutofit/>
          </a:bodyPr>
          <a:lstStyle/>
          <a:p>
            <a:r>
              <a:rPr lang="fr-FR" sz="2800" b="1" dirty="0" err="1">
                <a:latin typeface="Century Gothic"/>
                <a:ea typeface="MS PGothic" charset="0"/>
                <a:cs typeface="Century Gothic"/>
              </a:rPr>
              <a:t>Which</a:t>
            </a:r>
            <a:r>
              <a:rPr lang="fr-FR" sz="2800" b="1" dirty="0">
                <a:latin typeface="Century Gothic"/>
                <a:ea typeface="MS PGothic" charset="0"/>
                <a:cs typeface="Century Gothic"/>
              </a:rPr>
              <a:t> </a:t>
            </a:r>
            <a:r>
              <a:rPr lang="fr-FR" sz="2800" b="1" dirty="0" err="1">
                <a:latin typeface="Century Gothic"/>
                <a:ea typeface="MS PGothic" charset="0"/>
                <a:cs typeface="Century Gothic"/>
              </a:rPr>
              <a:t>two</a:t>
            </a:r>
            <a:r>
              <a:rPr lang="fr-FR" sz="2800" b="1" dirty="0">
                <a:latin typeface="Century Gothic"/>
                <a:ea typeface="MS PGothic" charset="0"/>
                <a:cs typeface="Century Gothic"/>
              </a:rPr>
              <a:t> </a:t>
            </a:r>
            <a:r>
              <a:rPr lang="fr-FR" sz="2800" b="1" dirty="0" err="1">
                <a:latin typeface="Century Gothic"/>
                <a:ea typeface="MS PGothic" charset="0"/>
                <a:cs typeface="Century Gothic"/>
              </a:rPr>
              <a:t>principles</a:t>
            </a:r>
            <a:r>
              <a:rPr lang="fr-FR" sz="2800" b="1" dirty="0">
                <a:latin typeface="Century Gothic"/>
                <a:ea typeface="MS PGothic" charset="0"/>
                <a:cs typeface="Century Gothic"/>
              </a:rPr>
              <a:t> </a:t>
            </a:r>
            <a:r>
              <a:rPr lang="fr-FR" sz="2800" b="1" dirty="0" err="1">
                <a:latin typeface="Century Gothic"/>
                <a:ea typeface="MS PGothic" charset="0"/>
                <a:cs typeface="Century Gothic"/>
              </a:rPr>
              <a:t>should</a:t>
            </a:r>
            <a:r>
              <a:rPr lang="fr-FR" sz="2800" b="1" dirty="0">
                <a:latin typeface="Century Gothic"/>
                <a:ea typeface="MS PGothic" charset="0"/>
                <a:cs typeface="Century Gothic"/>
              </a:rPr>
              <a:t> </a:t>
            </a:r>
            <a:r>
              <a:rPr lang="fr-FR" sz="2800" b="1" dirty="0" err="1">
                <a:latin typeface="Century Gothic"/>
                <a:ea typeface="MS PGothic" charset="0"/>
                <a:cs typeface="Century Gothic"/>
              </a:rPr>
              <a:t>underpin</a:t>
            </a:r>
            <a:r>
              <a:rPr lang="fr-FR" sz="2800" b="1" dirty="0">
                <a:latin typeface="Century Gothic"/>
                <a:ea typeface="MS PGothic" charset="0"/>
                <a:cs typeface="Century Gothic"/>
              </a:rPr>
              <a:t> the </a:t>
            </a:r>
            <a:r>
              <a:rPr lang="fr-FR" sz="2800" b="1" dirty="0" err="1">
                <a:latin typeface="Century Gothic"/>
                <a:ea typeface="MS PGothic" charset="0"/>
                <a:cs typeface="Century Gothic"/>
              </a:rPr>
              <a:t>pursuit</a:t>
            </a:r>
            <a:r>
              <a:rPr lang="fr-FR" sz="2800" b="1" dirty="0">
                <a:latin typeface="Century Gothic"/>
                <a:ea typeface="MS PGothic" charset="0"/>
                <a:cs typeface="Century Gothic"/>
              </a:rPr>
              <a:t> of durable solutions? </a:t>
            </a:r>
            <a:r>
              <a:rPr lang="fr-FR" sz="2800" dirty="0">
                <a:latin typeface="Century Gothic"/>
                <a:ea typeface="MS PGothic" charset="0"/>
                <a:cs typeface="Century Gothic"/>
              </a:rPr>
              <a:t/>
            </a:r>
            <a:br>
              <a:rPr lang="fr-FR" sz="2800" dirty="0">
                <a:latin typeface="Century Gothic"/>
                <a:ea typeface="MS PGothic" charset="0"/>
                <a:cs typeface="Century Gothic"/>
              </a:rPr>
            </a:br>
            <a:endParaRPr lang="fr-CH" sz="2800" dirty="0">
              <a:latin typeface="Century Gothic"/>
              <a:ea typeface="MS PGothic" charset="0"/>
              <a:cs typeface="Century Gothic"/>
            </a:endParaRPr>
          </a:p>
        </p:txBody>
      </p:sp>
      <p:sp>
        <p:nvSpPr>
          <p:cNvPr id="3" name="Content Placeholder 2"/>
          <p:cNvSpPr>
            <a:spLocks noGrp="1"/>
          </p:cNvSpPr>
          <p:nvPr>
            <p:ph idx="1"/>
          </p:nvPr>
        </p:nvSpPr>
        <p:spPr>
          <a:xfrm>
            <a:off x="682055" y="1846932"/>
            <a:ext cx="7610475" cy="3670300"/>
          </a:xfrm>
        </p:spPr>
        <p:txBody>
          <a:bodyPr/>
          <a:lstStyle/>
          <a:p>
            <a:pPr>
              <a:buFont typeface="Wingdings" charset="2"/>
              <a:buChar char="§"/>
              <a:defRPr/>
            </a:pPr>
            <a:r>
              <a:rPr lang="fr-CH" sz="2800" dirty="0" err="1" smtClean="0">
                <a:latin typeface="Century Gothic"/>
                <a:ea typeface="+mn-ea"/>
                <a:cs typeface="Century Gothic"/>
              </a:rPr>
              <a:t>Safety</a:t>
            </a:r>
            <a:r>
              <a:rPr lang="fr-CH" sz="2800" dirty="0" smtClean="0">
                <a:latin typeface="Century Gothic"/>
                <a:ea typeface="+mn-ea"/>
                <a:cs typeface="Century Gothic"/>
              </a:rPr>
              <a:t> and </a:t>
            </a:r>
            <a:r>
              <a:rPr lang="fr-CH" sz="2800" dirty="0" err="1" smtClean="0">
                <a:latin typeface="Century Gothic"/>
                <a:ea typeface="+mn-ea"/>
                <a:cs typeface="Century Gothic"/>
              </a:rPr>
              <a:t>awareness</a:t>
            </a:r>
            <a:endParaRPr lang="fr-CH" sz="2800" dirty="0" smtClean="0">
              <a:latin typeface="Century Gothic"/>
              <a:ea typeface="+mn-ea"/>
              <a:cs typeface="Century Gothic"/>
            </a:endParaRP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err="1" smtClean="0">
                <a:latin typeface="Century Gothic"/>
                <a:ea typeface="+mn-ea"/>
                <a:cs typeface="Century Gothic"/>
              </a:rPr>
              <a:t>Safety</a:t>
            </a:r>
            <a:r>
              <a:rPr lang="fr-CH" sz="2800" dirty="0" smtClean="0">
                <a:latin typeface="Century Gothic"/>
                <a:ea typeface="+mn-ea"/>
                <a:cs typeface="Century Gothic"/>
              </a:rPr>
              <a:t> and </a:t>
            </a:r>
            <a:r>
              <a:rPr lang="fr-CH" sz="2800" dirty="0" err="1" smtClean="0">
                <a:latin typeface="Century Gothic"/>
                <a:ea typeface="+mn-ea"/>
                <a:cs typeface="Century Gothic"/>
              </a:rPr>
              <a:t>security</a:t>
            </a:r>
            <a:endParaRPr lang="fr-CH" sz="2800" dirty="0" smtClean="0">
              <a:latin typeface="Century Gothic"/>
              <a:ea typeface="+mn-ea"/>
              <a:cs typeface="Century Gothic"/>
            </a:endParaRP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err="1" smtClean="0">
                <a:latin typeface="Century Gothic"/>
                <a:ea typeface="+mn-ea"/>
                <a:cs typeface="Century Gothic"/>
              </a:rPr>
              <a:t>Dignity</a:t>
            </a:r>
            <a:r>
              <a:rPr lang="fr-CH" sz="2800" dirty="0" smtClean="0">
                <a:latin typeface="Century Gothic"/>
                <a:ea typeface="+mn-ea"/>
                <a:cs typeface="Century Gothic"/>
              </a:rPr>
              <a:t> and </a:t>
            </a:r>
            <a:r>
              <a:rPr lang="fr-CH" sz="2800" dirty="0" err="1" smtClean="0">
                <a:latin typeface="Century Gothic"/>
                <a:ea typeface="+mn-ea"/>
                <a:cs typeface="Century Gothic"/>
              </a:rPr>
              <a:t>voluntariness</a:t>
            </a:r>
            <a:endParaRPr lang="fr-CH" sz="2800" dirty="0">
              <a:latin typeface="Century Gothic"/>
              <a:ea typeface="+mn-ea"/>
              <a:cs typeface="Century Gothic"/>
            </a:endParaRPr>
          </a:p>
        </p:txBody>
      </p:sp>
      <p:sp>
        <p:nvSpPr>
          <p:cNvPr id="4" name="Oval 3"/>
          <p:cNvSpPr/>
          <p:nvPr/>
        </p:nvSpPr>
        <p:spPr>
          <a:xfrm>
            <a:off x="179734" y="2852936"/>
            <a:ext cx="6840538" cy="1223962"/>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FFFFFF"/>
              </a:solidFill>
            </a:endParaRPr>
          </a:p>
        </p:txBody>
      </p:sp>
    </p:spTree>
    <p:extLst>
      <p:ext uri="{BB962C8B-B14F-4D97-AF65-F5344CB8AC3E}">
        <p14:creationId xmlns:p14="http://schemas.microsoft.com/office/powerpoint/2010/main" val="198753879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12489" y="0"/>
            <a:ext cx="8435975" cy="1196975"/>
          </a:xfrm>
        </p:spPr>
        <p:txBody>
          <a:bodyPr/>
          <a:lstStyle/>
          <a:p>
            <a:pPr eaLnBrk="1" hangingPunct="1"/>
            <a:r>
              <a:rPr lang="fr-CH" sz="2800" b="1" dirty="0" smtClean="0">
                <a:latin typeface="Century Gothic" charset="0"/>
                <a:ea typeface="MS PGothic" charset="0"/>
                <a:cs typeface="MS PGothic" charset="0"/>
              </a:rPr>
              <a:t>Essential provisions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a:ea typeface="MS PGothic" charset="0"/>
                <a:cs typeface="Century Gothic"/>
              </a:rPr>
              <a:t>Prohibition of arbitrary displacement (guiding principle six)</a:t>
            </a:r>
          </a:p>
          <a:p>
            <a:pPr eaLnBrk="1" hangingPunct="1">
              <a:buFont typeface="Wingdings" charset="2"/>
              <a:buChar char="§"/>
            </a:pPr>
            <a:r>
              <a:rPr lang="fr-CH" dirty="0">
                <a:ea typeface="MS PGothic" charset="0"/>
                <a:cs typeface="Century Gothic"/>
              </a:rPr>
              <a:t>Prevention of displacement (guiding principle seven) </a:t>
            </a:r>
          </a:p>
          <a:p>
            <a:pPr eaLnBrk="1" hangingPunct="1">
              <a:buFont typeface="Wingdings" charset="2"/>
              <a:buChar char="§"/>
            </a:pPr>
            <a:r>
              <a:rPr lang="fr-CH" dirty="0">
                <a:ea typeface="MS PGothic" charset="0"/>
                <a:cs typeface="Century Gothic"/>
              </a:rPr>
              <a:t>IDPs’ protection and assistance (guiding principles 10 to 23)</a:t>
            </a:r>
          </a:p>
          <a:p>
            <a:pPr eaLnBrk="1" hangingPunct="1">
              <a:buFont typeface="Wingdings" charset="2"/>
              <a:buChar char="§"/>
            </a:pPr>
            <a:r>
              <a:rPr lang="fr-CH" dirty="0">
                <a:ea typeface="MS PGothic" charset="0"/>
                <a:cs typeface="Century Gothic"/>
              </a:rPr>
              <a:t>Durable solutions (guiding principles 28 to 30)</a:t>
            </a:r>
          </a:p>
          <a:p>
            <a:pPr eaLnBrk="1" hangingPunct="1">
              <a:buFont typeface="Wingdings" charset="2"/>
              <a:buChar char="§"/>
            </a:pPr>
            <a:r>
              <a:rPr lang="fr-CH" dirty="0">
                <a:ea typeface="MS PGothic" charset="0"/>
                <a:cs typeface="Century Gothic"/>
              </a:rPr>
              <a:t>Remedies and access to justice (guiding principles 28 to 30)</a:t>
            </a:r>
          </a:p>
          <a:p>
            <a:pPr eaLnBrk="1" hangingPunct="1">
              <a:buFont typeface="Wingdings" charset="2"/>
              <a:buChar char="§"/>
            </a:pPr>
            <a:endParaRPr lang="fr-CH" dirty="0">
              <a:ea typeface="MS PGothic" charset="0"/>
              <a:cs typeface="Century Gothic"/>
            </a:endParaRPr>
          </a:p>
          <a:p>
            <a:pPr marL="0" indent="0" eaLnBrk="1" hangingPunct="1">
              <a:buNone/>
            </a:pPr>
            <a:r>
              <a:rPr lang="fr-CH" dirty="0" smtClean="0">
                <a:ea typeface="MS PGothic" charset="0"/>
                <a:cs typeface="Century Gothic"/>
              </a:rPr>
              <a:t>Don’t </a:t>
            </a:r>
            <a:r>
              <a:rPr lang="fr-CH" dirty="0">
                <a:ea typeface="MS PGothic" charset="0"/>
                <a:cs typeface="Century Gothic"/>
              </a:rPr>
              <a:t>forget participation, host communities and people with specific needs!</a:t>
            </a:r>
          </a:p>
          <a:p>
            <a:pPr eaLnBrk="1" hangingPunct="1">
              <a:buFont typeface="Wingdings" charset="2"/>
              <a:buChar char="§"/>
            </a:pP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p:txBody>
      </p:sp>
    </p:spTree>
    <p:extLst>
      <p:ext uri="{BB962C8B-B14F-4D97-AF65-F5344CB8AC3E}">
        <p14:creationId xmlns:p14="http://schemas.microsoft.com/office/powerpoint/2010/main" val="2585988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olo 3"/>
          <p:cNvSpPr>
            <a:spLocks noGrp="1"/>
          </p:cNvSpPr>
          <p:nvPr>
            <p:ph type="title"/>
          </p:nvPr>
        </p:nvSpPr>
        <p:spPr>
          <a:xfrm>
            <a:off x="457200" y="0"/>
            <a:ext cx="8229600" cy="981075"/>
          </a:xfrm>
        </p:spPr>
        <p:txBody>
          <a:bodyPr/>
          <a:lstStyle/>
          <a:p>
            <a:pPr eaLnBrk="1" hangingPunct="1"/>
            <a:r>
              <a:rPr lang="it-IT" sz="3200" b="1" dirty="0" err="1">
                <a:latin typeface="Century Gothic"/>
                <a:ea typeface="MS PGothic" charset="0"/>
                <a:cs typeface="Century Gothic"/>
              </a:rPr>
              <a:t>Refresher</a:t>
            </a:r>
            <a:r>
              <a:rPr lang="it-IT" sz="3200" b="1" dirty="0">
                <a:latin typeface="Century Gothic"/>
                <a:ea typeface="MS PGothic" charset="0"/>
                <a:cs typeface="Century Gothic"/>
              </a:rPr>
              <a:t>: </a:t>
            </a:r>
            <a:r>
              <a:rPr lang="it-IT" sz="3200" b="1" dirty="0" err="1">
                <a:latin typeface="Century Gothic"/>
                <a:ea typeface="MS PGothic" charset="0"/>
                <a:cs typeface="Century Gothic"/>
              </a:rPr>
              <a:t>Which</a:t>
            </a:r>
            <a:r>
              <a:rPr lang="it-IT" sz="3200" b="1" dirty="0">
                <a:latin typeface="Century Gothic"/>
                <a:ea typeface="MS PGothic" charset="0"/>
                <a:cs typeface="Century Gothic"/>
              </a:rPr>
              <a:t> </a:t>
            </a:r>
            <a:r>
              <a:rPr lang="it-IT" sz="3200" b="1" dirty="0" err="1">
                <a:latin typeface="Century Gothic"/>
                <a:ea typeface="MS PGothic" charset="0"/>
                <a:cs typeface="Century Gothic"/>
              </a:rPr>
              <a:t>rights</a:t>
            </a:r>
            <a:r>
              <a:rPr lang="it-IT" sz="3200" b="1" dirty="0">
                <a:latin typeface="Century Gothic"/>
                <a:ea typeface="MS PGothic" charset="0"/>
                <a:cs typeface="Century Gothic"/>
              </a:rPr>
              <a:t>?</a:t>
            </a:r>
          </a:p>
        </p:txBody>
      </p:sp>
      <p:graphicFrame>
        <p:nvGraphicFramePr>
          <p:cNvPr id="9" name="Segnaposto contenuto 8"/>
          <p:cNvGraphicFramePr>
            <a:graphicFrameLocks noGrp="1"/>
          </p:cNvGraphicFramePr>
          <p:nvPr>
            <p:ph sz="half" idx="1"/>
            <p:extLst>
              <p:ext uri="{D42A27DB-BD31-4B8C-83A1-F6EECF244321}">
                <p14:modId xmlns:p14="http://schemas.microsoft.com/office/powerpoint/2010/main" val="2933456889"/>
              </p:ext>
            </p:extLst>
          </p:nvPr>
        </p:nvGraphicFramePr>
        <p:xfrm>
          <a:off x="323404" y="1268413"/>
          <a:ext cx="4464620" cy="4427536"/>
        </p:xfrm>
        <a:graphic>
          <a:graphicData uri="http://schemas.openxmlformats.org/drawingml/2006/table">
            <a:tbl>
              <a:tblPr firstRow="1" bandRow="1">
                <a:tableStyleId>{5C22544A-7EE6-4342-B048-85BDC9FD1C3A}</a:tableStyleId>
              </a:tblPr>
              <a:tblGrid>
                <a:gridCol w="3099867"/>
                <a:gridCol w="1364753"/>
              </a:tblGrid>
              <a:tr h="673806">
                <a:tc>
                  <a:txBody>
                    <a:bodyPr/>
                    <a:lstStyle/>
                    <a:p>
                      <a:r>
                        <a:rPr lang="it-IT" sz="1800" dirty="0" err="1" smtClean="0">
                          <a:solidFill>
                            <a:schemeClr val="tx1"/>
                          </a:solidFill>
                        </a:rPr>
                        <a:t>Rights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t-IT" sz="1800" dirty="0" err="1" smtClean="0">
                          <a:solidFill>
                            <a:schemeClr val="tx1"/>
                          </a:solidFill>
                        </a:rPr>
                        <a:t>Guiding</a:t>
                      </a:r>
                      <a:r>
                        <a:rPr lang="it-IT" sz="1800" baseline="0" dirty="0" smtClean="0">
                          <a:solidFill>
                            <a:schemeClr val="tx1"/>
                          </a:solidFill>
                        </a:rPr>
                        <a:t> </a:t>
                      </a:r>
                      <a:r>
                        <a:rPr lang="it-IT" sz="1800" baseline="0" dirty="0" err="1" smtClean="0">
                          <a:solidFill>
                            <a:schemeClr val="tx1"/>
                          </a:solidFill>
                        </a:rPr>
                        <a:t>principle</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701290">
                <a:tc>
                  <a:txBody>
                    <a:bodyPr/>
                    <a:lstStyle/>
                    <a:p>
                      <a:r>
                        <a:rPr lang="it-IT" sz="1800" dirty="0" smtClean="0"/>
                        <a:t>Life,</a:t>
                      </a:r>
                      <a:r>
                        <a:rPr lang="it-IT" sz="1800" baseline="0" dirty="0" smtClean="0"/>
                        <a:t> security, </a:t>
                      </a:r>
                      <a:r>
                        <a:rPr lang="it-IT" sz="1800" baseline="0" dirty="0" err="1" smtClean="0"/>
                        <a:t>protection</a:t>
                      </a:r>
                      <a:r>
                        <a:rPr lang="it-IT" sz="1800" baseline="0" dirty="0" smtClean="0"/>
                        <a:t> </a:t>
                      </a:r>
                      <a:r>
                        <a:rPr lang="it-IT" sz="1800" baseline="0" dirty="0" err="1" smtClean="0"/>
                        <a:t>against</a:t>
                      </a:r>
                      <a:r>
                        <a:rPr lang="it-IT" sz="1800" baseline="0" dirty="0" smtClean="0"/>
                        <a:t> </a:t>
                      </a:r>
                      <a:r>
                        <a:rPr lang="it-IT" sz="1800" baseline="0" dirty="0" err="1" smtClean="0"/>
                        <a:t>violence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10, 11</a:t>
                      </a: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497496">
                <a:tc>
                  <a:txBody>
                    <a:bodyPr/>
                    <a:lstStyle/>
                    <a:p>
                      <a:r>
                        <a:rPr lang="it-IT" sz="1800" dirty="0" err="1" smtClean="0"/>
                        <a:t>Food</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Water and </a:t>
                      </a:r>
                      <a:r>
                        <a:rPr lang="it-IT" sz="1800" dirty="0" err="1" smtClean="0"/>
                        <a:t>sanitation</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err="1" smtClean="0"/>
                        <a:t>Adequate</a:t>
                      </a:r>
                      <a:r>
                        <a:rPr lang="it-IT" sz="1800" dirty="0" smtClean="0"/>
                        <a:t> </a:t>
                      </a:r>
                      <a:r>
                        <a:rPr lang="it-IT" sz="1800" dirty="0" err="1" smtClean="0"/>
                        <a:t>housing</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err="1" smtClean="0"/>
                        <a:t>Medical</a:t>
                      </a:r>
                      <a:r>
                        <a:rPr lang="it-IT" sz="1800" dirty="0" smtClean="0"/>
                        <a:t> </a:t>
                      </a:r>
                      <a:r>
                        <a:rPr lang="it-IT" sz="1800" dirty="0" err="1" smtClean="0"/>
                        <a:t>assistance</a:t>
                      </a:r>
                      <a:r>
                        <a:rPr lang="it-IT" sz="1800" baseline="0" dirty="0" smtClean="0"/>
                        <a:t> and </a:t>
                      </a:r>
                      <a:r>
                        <a:rPr lang="it-IT" sz="1800" baseline="0" dirty="0" err="1" smtClean="0"/>
                        <a:t>healthcare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18, 19</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err="1" smtClean="0"/>
                        <a:t>Property</a:t>
                      </a:r>
                      <a:r>
                        <a:rPr lang="it-IT" sz="1800" dirty="0" smtClean="0"/>
                        <a:t>, </a:t>
                      </a:r>
                      <a:r>
                        <a:rPr lang="it-IT" sz="1800" dirty="0" err="1" smtClean="0"/>
                        <a:t>protection</a:t>
                      </a:r>
                      <a:r>
                        <a:rPr lang="it-IT" sz="1800" dirty="0" smtClean="0"/>
                        <a:t> </a:t>
                      </a:r>
                      <a:r>
                        <a:rPr lang="it-IT" sz="1800" dirty="0" err="1" smtClean="0"/>
                        <a:t>against</a:t>
                      </a:r>
                      <a:r>
                        <a:rPr lang="it-IT" sz="1800" dirty="0" smtClean="0"/>
                        <a:t> HLP </a:t>
                      </a:r>
                      <a:r>
                        <a:rPr lang="it-IT" sz="1800" dirty="0" err="1" smtClean="0"/>
                        <a:t>violations</a:t>
                      </a:r>
                      <a:endParaRPr lang="it-IT" sz="1800" dirty="0" smtClean="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12</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bl>
          </a:graphicData>
        </a:graphic>
      </p:graphicFrame>
      <p:graphicFrame>
        <p:nvGraphicFramePr>
          <p:cNvPr id="10" name="Segnaposto contenuto 9"/>
          <p:cNvGraphicFramePr>
            <a:graphicFrameLocks noGrp="1"/>
          </p:cNvGraphicFramePr>
          <p:nvPr>
            <p:ph sz="half" idx="2"/>
            <p:extLst>
              <p:ext uri="{D42A27DB-BD31-4B8C-83A1-F6EECF244321}">
                <p14:modId xmlns:p14="http://schemas.microsoft.com/office/powerpoint/2010/main" val="2386638122"/>
              </p:ext>
            </p:extLst>
          </p:nvPr>
        </p:nvGraphicFramePr>
        <p:xfrm>
          <a:off x="4787900" y="1268413"/>
          <a:ext cx="4154488" cy="4329874"/>
        </p:xfrm>
        <a:graphic>
          <a:graphicData uri="http://schemas.openxmlformats.org/drawingml/2006/table">
            <a:tbl>
              <a:tblPr firstRow="1" bandRow="1">
                <a:tableStyleId>{5C22544A-7EE6-4342-B048-85BDC9FD1C3A}</a:tableStyleId>
              </a:tblPr>
              <a:tblGrid>
                <a:gridCol w="2987884"/>
                <a:gridCol w="1166604"/>
              </a:tblGrid>
              <a:tr h="582036">
                <a:tc>
                  <a:txBody>
                    <a:bodyPr/>
                    <a:lstStyle/>
                    <a:p>
                      <a:r>
                        <a:rPr lang="it-IT" sz="1800" b="0" dirty="0" err="1" smtClean="0">
                          <a:solidFill>
                            <a:schemeClr val="tx1"/>
                          </a:solidFill>
                        </a:rPr>
                        <a:t>Freedom</a:t>
                      </a:r>
                      <a:r>
                        <a:rPr lang="it-IT" sz="1800" b="0" dirty="0" smtClean="0">
                          <a:solidFill>
                            <a:schemeClr val="tx1"/>
                          </a:solidFill>
                        </a:rPr>
                        <a:t> </a:t>
                      </a:r>
                      <a:r>
                        <a:rPr lang="it-IT" sz="1800" b="0" dirty="0" err="1" smtClean="0">
                          <a:solidFill>
                            <a:schemeClr val="tx1"/>
                          </a:solidFill>
                        </a:rPr>
                        <a:t>of</a:t>
                      </a:r>
                      <a:r>
                        <a:rPr lang="it-IT" sz="1800" b="0" dirty="0" smtClean="0">
                          <a:solidFill>
                            <a:schemeClr val="tx1"/>
                          </a:solidFill>
                        </a:rPr>
                        <a:t> </a:t>
                      </a:r>
                      <a:r>
                        <a:rPr lang="it-IT" sz="1800" b="0" dirty="0" err="1" smtClean="0">
                          <a:solidFill>
                            <a:schemeClr val="tx1"/>
                          </a:solidFill>
                        </a:rPr>
                        <a:t>movement</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b="0" dirty="0" smtClean="0">
                          <a:solidFill>
                            <a:schemeClr val="tx1"/>
                          </a:solidFill>
                        </a:rPr>
                        <a:t>14, </a:t>
                      </a:r>
                      <a:r>
                        <a:rPr lang="it-IT" sz="1800" b="0" baseline="0" dirty="0" smtClean="0">
                          <a:solidFill>
                            <a:schemeClr val="tx1"/>
                          </a:solidFill>
                        </a:rPr>
                        <a:t>15, 28</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1541">
                <a:tc>
                  <a:txBody>
                    <a:bodyPr/>
                    <a:lstStyle/>
                    <a:p>
                      <a:r>
                        <a:rPr lang="it-IT" sz="1800" dirty="0" err="1" smtClean="0">
                          <a:solidFill>
                            <a:schemeClr val="tx1"/>
                          </a:solidFill>
                        </a:rPr>
                        <a:t>Recognition</a:t>
                      </a:r>
                      <a:r>
                        <a:rPr lang="it-IT" sz="1800" dirty="0" smtClean="0">
                          <a:solidFill>
                            <a:schemeClr val="tx1"/>
                          </a:solidFill>
                        </a:rPr>
                        <a:t> </a:t>
                      </a:r>
                      <a:r>
                        <a:rPr lang="it-IT" sz="1800" dirty="0" err="1" smtClean="0">
                          <a:solidFill>
                            <a:schemeClr val="tx1"/>
                          </a:solidFill>
                        </a:rPr>
                        <a:t>before</a:t>
                      </a:r>
                      <a:r>
                        <a:rPr lang="it-IT" sz="1800" dirty="0" smtClean="0">
                          <a:solidFill>
                            <a:schemeClr val="tx1"/>
                          </a:solidFill>
                        </a:rPr>
                        <a:t> the </a:t>
                      </a:r>
                      <a:r>
                        <a:rPr lang="it-IT" sz="1800" dirty="0" err="1" smtClean="0">
                          <a:solidFill>
                            <a:schemeClr val="tx1"/>
                          </a:solidFill>
                        </a:rPr>
                        <a:t>law</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20</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7169">
                <a:tc>
                  <a:txBody>
                    <a:bodyPr/>
                    <a:lstStyle/>
                    <a:p>
                      <a:r>
                        <a:rPr lang="it-IT" sz="1800" dirty="0" smtClean="0">
                          <a:solidFill>
                            <a:schemeClr val="tx1"/>
                          </a:solidFill>
                        </a:rPr>
                        <a:t>Family life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16, 17</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33779">
                <a:tc>
                  <a:txBody>
                    <a:bodyPr/>
                    <a:lstStyle/>
                    <a:p>
                      <a:r>
                        <a:rPr lang="it-IT" sz="1800" dirty="0" err="1" smtClean="0">
                          <a:solidFill>
                            <a:schemeClr val="tx1"/>
                          </a:solidFill>
                        </a:rPr>
                        <a:t>Education</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23</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77325">
                <a:tc>
                  <a:txBody>
                    <a:bodyPr/>
                    <a:lstStyle/>
                    <a:p>
                      <a:r>
                        <a:rPr lang="it-IT" sz="1800" dirty="0" smtClean="0">
                          <a:solidFill>
                            <a:schemeClr val="tx1"/>
                          </a:solidFill>
                        </a:rPr>
                        <a:t>Work</a:t>
                      </a:r>
                      <a:r>
                        <a:rPr lang="it-IT" sz="1800" baseline="0" dirty="0" smtClean="0">
                          <a:solidFill>
                            <a:schemeClr val="tx1"/>
                          </a:solidFill>
                        </a:rPr>
                        <a:t> and </a:t>
                      </a:r>
                      <a:r>
                        <a:rPr lang="it-IT" sz="1800" baseline="0" dirty="0" err="1" smtClean="0">
                          <a:solidFill>
                            <a:schemeClr val="tx1"/>
                          </a:solidFill>
                        </a:rPr>
                        <a:t>adequate</a:t>
                      </a:r>
                      <a:r>
                        <a:rPr lang="it-IT" sz="1800" baseline="0" dirty="0" smtClean="0">
                          <a:solidFill>
                            <a:schemeClr val="tx1"/>
                          </a:solidFill>
                        </a:rPr>
                        <a:t> standard of living</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18, 22</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563543">
                <a:tc>
                  <a:txBody>
                    <a:bodyPr/>
                    <a:lstStyle/>
                    <a:p>
                      <a:r>
                        <a:rPr lang="it-IT" sz="1800" dirty="0" err="1" smtClean="0">
                          <a:solidFill>
                            <a:schemeClr val="tx1"/>
                          </a:solidFill>
                        </a:rPr>
                        <a:t>Participation</a:t>
                      </a:r>
                      <a:r>
                        <a:rPr lang="it-IT" sz="1800" baseline="0" dirty="0" smtClean="0">
                          <a:solidFill>
                            <a:schemeClr val="tx1"/>
                          </a:solidFill>
                        </a:rPr>
                        <a:t> in public </a:t>
                      </a:r>
                      <a:r>
                        <a:rPr lang="it-IT" sz="1800" baseline="0" dirty="0" err="1" smtClean="0">
                          <a:solidFill>
                            <a:schemeClr val="tx1"/>
                          </a:solidFill>
                        </a:rPr>
                        <a:t>affairs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22</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471319">
                <a:tc>
                  <a:txBody>
                    <a:bodyPr/>
                    <a:lstStyle/>
                    <a:p>
                      <a:r>
                        <a:rPr lang="it-IT" sz="1800" dirty="0" err="1" smtClean="0">
                          <a:solidFill>
                            <a:schemeClr val="tx1"/>
                          </a:solidFill>
                        </a:rPr>
                        <a:t>Humanitarian</a:t>
                      </a:r>
                      <a:r>
                        <a:rPr lang="it-IT" sz="1800" dirty="0" smtClean="0">
                          <a:solidFill>
                            <a:schemeClr val="tx1"/>
                          </a:solidFill>
                        </a:rPr>
                        <a:t> </a:t>
                      </a:r>
                      <a:r>
                        <a:rPr lang="it-IT" sz="1800" dirty="0" err="1" smtClean="0">
                          <a:solidFill>
                            <a:schemeClr val="tx1"/>
                          </a:solidFill>
                        </a:rPr>
                        <a:t>assistance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3, 25</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bl>
          </a:graphicData>
        </a:graphic>
      </p:graphicFrame>
    </p:spTree>
    <p:extLst>
      <p:ext uri="{BB962C8B-B14F-4D97-AF65-F5344CB8AC3E}">
        <p14:creationId xmlns:p14="http://schemas.microsoft.com/office/powerpoint/2010/main" val="20408784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olo 1"/>
          <p:cNvSpPr>
            <a:spLocks noGrp="1"/>
          </p:cNvSpPr>
          <p:nvPr>
            <p:ph type="title"/>
          </p:nvPr>
        </p:nvSpPr>
        <p:spPr>
          <a:xfrm>
            <a:off x="457200" y="0"/>
            <a:ext cx="8229600" cy="1052513"/>
          </a:xfrm>
        </p:spPr>
        <p:txBody>
          <a:bodyPr/>
          <a:lstStyle/>
          <a:p>
            <a:pPr eaLnBrk="1" hangingPunct="1"/>
            <a:r>
              <a:rPr lang="it-IT" sz="3200" b="1" dirty="0" err="1">
                <a:latin typeface="Century Gothic"/>
                <a:ea typeface="MS PGothic" charset="0"/>
                <a:cs typeface="Century Gothic"/>
              </a:rPr>
              <a:t>Remedies</a:t>
            </a:r>
            <a:r>
              <a:rPr lang="it-IT" sz="3200" b="1" dirty="0">
                <a:latin typeface="Century Gothic"/>
                <a:ea typeface="MS PGothic" charset="0"/>
                <a:cs typeface="Century Gothic"/>
              </a:rPr>
              <a:t> and </a:t>
            </a:r>
            <a:r>
              <a:rPr lang="it-IT" sz="3200" b="1" dirty="0" err="1">
                <a:latin typeface="Century Gothic"/>
                <a:ea typeface="MS PGothic" charset="0"/>
                <a:cs typeface="Century Gothic"/>
              </a:rPr>
              <a:t>access</a:t>
            </a:r>
            <a:r>
              <a:rPr lang="it-IT" sz="3200" b="1" dirty="0">
                <a:latin typeface="Century Gothic"/>
                <a:ea typeface="MS PGothic" charset="0"/>
                <a:cs typeface="Century Gothic"/>
              </a:rPr>
              <a:t> to </a:t>
            </a:r>
            <a:r>
              <a:rPr lang="it-IT" sz="3200" b="1" dirty="0" err="1">
                <a:latin typeface="Century Gothic"/>
                <a:ea typeface="MS PGothic" charset="0"/>
                <a:cs typeface="Century Gothic"/>
              </a:rPr>
              <a:t>justice</a:t>
            </a:r>
            <a:endParaRPr lang="it-IT" sz="3200" b="1" dirty="0">
              <a:latin typeface="Century Gothic"/>
              <a:ea typeface="MS PGothic" charset="0"/>
              <a:cs typeface="Century Gothic"/>
            </a:endParaRPr>
          </a:p>
        </p:txBody>
      </p:sp>
      <p:sp>
        <p:nvSpPr>
          <p:cNvPr id="5" name="Nastro perforato 4"/>
          <p:cNvSpPr/>
          <p:nvPr/>
        </p:nvSpPr>
        <p:spPr>
          <a:xfrm>
            <a:off x="1908175" y="2924175"/>
            <a:ext cx="1733550" cy="2214563"/>
          </a:xfrm>
          <a:prstGeom prst="flowChartPunchedTap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it-IT" b="1" dirty="0"/>
              <a:t>Deprivation of land and </a:t>
            </a:r>
            <a:r>
              <a:rPr lang="it-IT" b="1" dirty="0" err="1"/>
              <a:t>property</a:t>
            </a:r>
            <a:endParaRPr lang="it-IT" b="1" dirty="0"/>
          </a:p>
        </p:txBody>
      </p:sp>
      <p:sp>
        <p:nvSpPr>
          <p:cNvPr id="7" name="Nastro perforato 6"/>
          <p:cNvSpPr/>
          <p:nvPr/>
        </p:nvSpPr>
        <p:spPr>
          <a:xfrm>
            <a:off x="1908175" y="1341438"/>
            <a:ext cx="1733550" cy="200025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a:t>Physical</a:t>
            </a:r>
            <a:r>
              <a:rPr lang="it-IT" b="1" dirty="0"/>
              <a:t> and </a:t>
            </a:r>
            <a:r>
              <a:rPr lang="it-IT" b="1" dirty="0" err="1"/>
              <a:t>mental</a:t>
            </a:r>
            <a:endParaRPr lang="it-IT" b="1" dirty="0"/>
          </a:p>
          <a:p>
            <a:pPr algn="ctr">
              <a:defRPr/>
            </a:pPr>
            <a:r>
              <a:rPr lang="it-IT" b="1" dirty="0" err="1"/>
              <a:t>harm</a:t>
            </a:r>
            <a:endParaRPr lang="it-IT" b="1" dirty="0"/>
          </a:p>
        </p:txBody>
      </p:sp>
      <p:cxnSp>
        <p:nvCxnSpPr>
          <p:cNvPr id="9" name="Connettore 2 8"/>
          <p:cNvCxnSpPr>
            <a:cxnSpLocks noChangeShapeType="1"/>
          </p:cNvCxnSpPr>
          <p:nvPr/>
        </p:nvCxnSpPr>
        <p:spPr bwMode="auto">
          <a:xfrm>
            <a:off x="3708400" y="2205038"/>
            <a:ext cx="577850" cy="9525"/>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cxnSp>
        <p:nvCxnSpPr>
          <p:cNvPr id="10" name="Connettore 2 9"/>
          <p:cNvCxnSpPr>
            <a:cxnSpLocks noChangeShapeType="1"/>
          </p:cNvCxnSpPr>
          <p:nvPr/>
        </p:nvCxnSpPr>
        <p:spPr bwMode="auto">
          <a:xfrm flipV="1">
            <a:off x="3708400" y="3573463"/>
            <a:ext cx="649288" cy="0"/>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11" name="Esplosione 2 10"/>
          <p:cNvSpPr/>
          <p:nvPr/>
        </p:nvSpPr>
        <p:spPr>
          <a:xfrm rot="21093428">
            <a:off x="-68060" y="3325231"/>
            <a:ext cx="2345856" cy="2686050"/>
          </a:xfrm>
          <a:prstGeom prst="irregularSeal2">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it-IT" b="1" dirty="0"/>
              <a:t>Human </a:t>
            </a:r>
            <a:r>
              <a:rPr lang="it-IT" b="1" dirty="0" err="1"/>
              <a:t>rights</a:t>
            </a:r>
            <a:r>
              <a:rPr lang="it-IT" b="1" dirty="0"/>
              <a:t> </a:t>
            </a:r>
            <a:r>
              <a:rPr lang="it-IT" b="1" dirty="0" err="1"/>
              <a:t>abuses</a:t>
            </a:r>
            <a:endParaRPr lang="it-IT" b="1" dirty="0"/>
          </a:p>
        </p:txBody>
      </p:sp>
      <p:sp>
        <p:nvSpPr>
          <p:cNvPr id="12" name="Rettangolo arrotondato 11"/>
          <p:cNvSpPr/>
          <p:nvPr/>
        </p:nvSpPr>
        <p:spPr>
          <a:xfrm>
            <a:off x="4427538" y="1628775"/>
            <a:ext cx="2000250" cy="1143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chemeClr val="bg1"/>
                </a:solidFill>
              </a:rPr>
              <a:t>Compensation</a:t>
            </a:r>
            <a:r>
              <a:rPr lang="it-IT" b="1" dirty="0">
                <a:solidFill>
                  <a:schemeClr val="bg1"/>
                </a:solidFill>
              </a:rPr>
              <a:t> and </a:t>
            </a:r>
            <a:r>
              <a:rPr lang="it-IT" b="1" dirty="0" err="1">
                <a:solidFill>
                  <a:schemeClr val="bg1"/>
                </a:solidFill>
              </a:rPr>
              <a:t>satisfaction</a:t>
            </a:r>
            <a:endParaRPr lang="it-IT" b="1" dirty="0">
              <a:solidFill>
                <a:schemeClr val="bg1"/>
              </a:solidFill>
            </a:endParaRPr>
          </a:p>
        </p:txBody>
      </p:sp>
      <p:sp>
        <p:nvSpPr>
          <p:cNvPr id="13" name="Rettangolo arrotondato 12"/>
          <p:cNvSpPr/>
          <p:nvPr/>
        </p:nvSpPr>
        <p:spPr>
          <a:xfrm>
            <a:off x="4427538" y="32131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Restitution</a:t>
            </a:r>
            <a:endParaRPr lang="it-IT" b="1" dirty="0">
              <a:solidFill>
                <a:srgbClr val="FFFFFF"/>
              </a:solidFill>
            </a:endParaRPr>
          </a:p>
        </p:txBody>
      </p:sp>
      <p:sp>
        <p:nvSpPr>
          <p:cNvPr id="15" name="Rettangolo arrotondato 14"/>
          <p:cNvSpPr/>
          <p:nvPr/>
        </p:nvSpPr>
        <p:spPr>
          <a:xfrm>
            <a:off x="4427538" y="47244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Compensation</a:t>
            </a:r>
            <a:endParaRPr lang="it-IT" b="1" dirty="0">
              <a:solidFill>
                <a:srgbClr val="FFFFFF"/>
              </a:solidFill>
            </a:endParaRPr>
          </a:p>
        </p:txBody>
      </p:sp>
      <p:cxnSp>
        <p:nvCxnSpPr>
          <p:cNvPr id="18" name="Connettore 2 17"/>
          <p:cNvCxnSpPr>
            <a:cxnSpLocks noChangeShapeType="1"/>
          </p:cNvCxnSpPr>
          <p:nvPr/>
        </p:nvCxnSpPr>
        <p:spPr bwMode="auto">
          <a:xfrm rot="5400000">
            <a:off x="5114132" y="4326731"/>
            <a:ext cx="501650" cy="1587"/>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29708" name="CasellaDiTesto 20"/>
          <p:cNvSpPr txBox="1">
            <a:spLocks noChangeArrowheads="1"/>
          </p:cNvSpPr>
          <p:nvPr/>
        </p:nvSpPr>
        <p:spPr bwMode="auto">
          <a:xfrm>
            <a:off x="6605910" y="1372840"/>
            <a:ext cx="2214562"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dirty="0" err="1">
                <a:latin typeface="Century Gothic"/>
                <a:cs typeface="Century Gothic"/>
              </a:rPr>
              <a:t>What</a:t>
            </a:r>
            <a:r>
              <a:rPr lang="it-IT" dirty="0">
                <a:latin typeface="Century Gothic"/>
                <a:cs typeface="Century Gothic"/>
              </a:rPr>
              <a:t> </a:t>
            </a:r>
            <a:r>
              <a:rPr lang="it-IT" dirty="0" err="1">
                <a:latin typeface="Century Gothic"/>
                <a:cs typeface="Century Gothic"/>
              </a:rPr>
              <a:t>type</a:t>
            </a:r>
            <a:r>
              <a:rPr lang="it-IT" dirty="0">
                <a:latin typeface="Century Gothic"/>
                <a:cs typeface="Century Gothic"/>
              </a:rPr>
              <a:t> of </a:t>
            </a:r>
            <a:r>
              <a:rPr lang="it-IT" dirty="0" err="1">
                <a:latin typeface="Century Gothic"/>
                <a:cs typeface="Century Gothic"/>
              </a:rPr>
              <a:t>remedies</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err="1">
                <a:latin typeface="Century Gothic"/>
                <a:cs typeface="Century Gothic"/>
              </a:rPr>
              <a:t>Who’s</a:t>
            </a:r>
            <a:r>
              <a:rPr lang="it-IT" dirty="0">
                <a:latin typeface="Century Gothic"/>
                <a:cs typeface="Century Gothic"/>
              </a:rPr>
              <a:t> </a:t>
            </a:r>
            <a:r>
              <a:rPr lang="it-IT" dirty="0" err="1">
                <a:latin typeface="Century Gothic"/>
                <a:cs typeface="Century Gothic"/>
              </a:rPr>
              <a:t>responsible</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a:latin typeface="Century Gothic"/>
                <a:cs typeface="Century Gothic"/>
              </a:rPr>
              <a:t>How </a:t>
            </a:r>
            <a:r>
              <a:rPr lang="it-IT" dirty="0" err="1">
                <a:latin typeface="Century Gothic"/>
                <a:cs typeface="Century Gothic"/>
              </a:rPr>
              <a:t>does</a:t>
            </a:r>
            <a:r>
              <a:rPr lang="it-IT" dirty="0">
                <a:latin typeface="Century Gothic"/>
                <a:cs typeface="Century Gothic"/>
              </a:rPr>
              <a:t> </a:t>
            </a:r>
            <a:r>
              <a:rPr lang="it-IT" dirty="0" err="1">
                <a:latin typeface="Century Gothic"/>
                <a:cs typeface="Century Gothic"/>
              </a:rPr>
              <a:t>claim</a:t>
            </a:r>
            <a:r>
              <a:rPr lang="it-IT" dirty="0">
                <a:latin typeface="Century Gothic"/>
                <a:cs typeface="Century Gothic"/>
              </a:rPr>
              <a:t> </a:t>
            </a:r>
            <a:r>
              <a:rPr lang="it-IT" dirty="0" err="1">
                <a:latin typeface="Century Gothic"/>
                <a:cs typeface="Century Gothic"/>
              </a:rPr>
              <a:t>process</a:t>
            </a:r>
            <a:r>
              <a:rPr lang="it-IT" dirty="0">
                <a:latin typeface="Century Gothic"/>
                <a:cs typeface="Century Gothic"/>
              </a:rPr>
              <a:t> work?</a:t>
            </a:r>
          </a:p>
          <a:p>
            <a:pPr eaLnBrk="1" hangingPunct="1"/>
            <a:endParaRPr lang="it-IT" sz="1400" dirty="0">
              <a:latin typeface="Century Gothic"/>
              <a:cs typeface="Century Gothic"/>
            </a:endParaRPr>
          </a:p>
          <a:p>
            <a:pPr eaLnBrk="1" hangingPunct="1"/>
            <a:r>
              <a:rPr lang="it-IT" dirty="0" err="1">
                <a:latin typeface="Century Gothic"/>
                <a:cs typeface="Century Gothic"/>
              </a:rPr>
              <a:t>Who</a:t>
            </a:r>
            <a:r>
              <a:rPr lang="it-IT" dirty="0">
                <a:latin typeface="Century Gothic"/>
                <a:cs typeface="Century Gothic"/>
              </a:rPr>
              <a:t> can </a:t>
            </a:r>
            <a:r>
              <a:rPr lang="it-IT" dirty="0" err="1">
                <a:latin typeface="Century Gothic"/>
                <a:cs typeface="Century Gothic"/>
              </a:rPr>
              <a:t>claim</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a:latin typeface="Century Gothic"/>
                <a:cs typeface="Century Gothic"/>
              </a:rPr>
              <a:t>How </a:t>
            </a:r>
            <a:r>
              <a:rPr lang="it-IT" dirty="0" err="1">
                <a:latin typeface="Century Gothic"/>
                <a:cs typeface="Century Gothic"/>
              </a:rPr>
              <a:t>does</a:t>
            </a:r>
            <a:r>
              <a:rPr lang="it-IT" dirty="0">
                <a:latin typeface="Century Gothic"/>
                <a:cs typeface="Century Gothic"/>
              </a:rPr>
              <a:t> HLP </a:t>
            </a:r>
            <a:r>
              <a:rPr lang="it-IT" dirty="0" err="1">
                <a:latin typeface="Century Gothic"/>
                <a:cs typeface="Century Gothic"/>
              </a:rPr>
              <a:t>restitution</a:t>
            </a:r>
            <a:r>
              <a:rPr lang="it-IT" dirty="0">
                <a:latin typeface="Century Gothic"/>
                <a:cs typeface="Century Gothic"/>
              </a:rPr>
              <a:t> work?</a:t>
            </a:r>
          </a:p>
          <a:p>
            <a:pPr eaLnBrk="1" hangingPunct="1"/>
            <a:endParaRPr lang="it-IT" sz="1400" dirty="0">
              <a:latin typeface="Century Gothic"/>
              <a:cs typeface="Century Gothic"/>
            </a:endParaRPr>
          </a:p>
          <a:p>
            <a:pPr eaLnBrk="1" hangingPunct="1"/>
            <a:r>
              <a:rPr lang="it-IT" dirty="0">
                <a:latin typeface="Century Gothic"/>
                <a:cs typeface="Century Gothic"/>
              </a:rPr>
              <a:t>How to decide on </a:t>
            </a:r>
            <a:r>
              <a:rPr lang="it-IT" dirty="0" err="1">
                <a:latin typeface="Century Gothic"/>
                <a:cs typeface="Century Gothic"/>
              </a:rPr>
              <a:t>compensation</a:t>
            </a:r>
            <a:r>
              <a:rPr lang="it-IT" dirty="0">
                <a:latin typeface="Century Gothic"/>
                <a:cs typeface="Century Gothic"/>
              </a:rPr>
              <a:t>?</a:t>
            </a:r>
          </a:p>
        </p:txBody>
      </p:sp>
      <p:sp>
        <p:nvSpPr>
          <p:cNvPr id="25" name="Freccia a destra 24"/>
          <p:cNvSpPr/>
          <p:nvPr/>
        </p:nvSpPr>
        <p:spPr>
          <a:xfrm rot="4384344">
            <a:off x="-355600" y="1738313"/>
            <a:ext cx="2071687" cy="12398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err="1"/>
              <a:t>Displacement</a:t>
            </a:r>
            <a:endParaRPr lang="it-IT" b="1" dirty="0"/>
          </a:p>
        </p:txBody>
      </p:sp>
    </p:spTree>
    <p:extLst>
      <p:ext uri="{BB962C8B-B14F-4D97-AF65-F5344CB8AC3E}">
        <p14:creationId xmlns:p14="http://schemas.microsoft.com/office/powerpoint/2010/main" val="32255795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1"/>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strVal val="#ppt_w*0.70"/>
                                          </p:val>
                                        </p:tav>
                                        <p:tav tm="100000">
                                          <p:val>
                                            <p:strVal val="#ppt_w"/>
                                          </p:val>
                                        </p:tav>
                                      </p:tavLst>
                                    </p:anim>
                                    <p:anim calcmode="lin" valueType="num">
                                      <p:cBhvr>
                                        <p:cTn id="36" dur="1000" fill="hold"/>
                                        <p:tgtEl>
                                          <p:spTgt spid="12"/>
                                        </p:tgtEl>
                                        <p:attrNameLst>
                                          <p:attrName>ppt_h</p:attrName>
                                        </p:attrNameLst>
                                      </p:cBhvr>
                                      <p:tavLst>
                                        <p:tav tm="0">
                                          <p:val>
                                            <p:strVal val="#ppt_h"/>
                                          </p:val>
                                        </p:tav>
                                        <p:tav tm="100000">
                                          <p:val>
                                            <p:strVal val="#ppt_h"/>
                                          </p:val>
                                        </p:tav>
                                      </p:tavLst>
                                    </p:anim>
                                    <p:animEffect transition="in" filter="fade">
                                      <p:cBhvr>
                                        <p:cTn id="37" dur="1000"/>
                                        <p:tgtEl>
                                          <p:spTgt spid="12"/>
                                        </p:tgtEl>
                                      </p:cBhvr>
                                    </p:animEffect>
                                  </p:childTnLst>
                                </p:cTn>
                              </p:par>
                              <p:par>
                                <p:cTn id="38" presetID="55"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0.70"/>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5"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strVal val="#ppt_w*0.70"/>
                                          </p:val>
                                        </p:tav>
                                        <p:tav tm="100000">
                                          <p:val>
                                            <p:strVal val="#ppt_w"/>
                                          </p:val>
                                        </p:tav>
                                      </p:tavLst>
                                    </p:anim>
                                    <p:anim calcmode="lin" valueType="num">
                                      <p:cBhvr>
                                        <p:cTn id="60" dur="1000" fill="hold"/>
                                        <p:tgtEl>
                                          <p:spTgt spid="18"/>
                                        </p:tgtEl>
                                        <p:attrNameLst>
                                          <p:attrName>ppt_h</p:attrName>
                                        </p:attrNameLst>
                                      </p:cBhvr>
                                      <p:tavLst>
                                        <p:tav tm="0">
                                          <p:val>
                                            <p:strVal val="#ppt_h"/>
                                          </p:val>
                                        </p:tav>
                                        <p:tav tm="100000">
                                          <p:val>
                                            <p:strVal val="#ppt_h"/>
                                          </p:val>
                                        </p:tav>
                                      </p:tavLst>
                                    </p:anim>
                                    <p:animEffect transition="in" filter="fade">
                                      <p:cBhvr>
                                        <p:cTn id="61" dur="1000"/>
                                        <p:tgtEl>
                                          <p:spTgt spid="18"/>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0.70"/>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9708"/>
                                        </p:tgtEl>
                                        <p:attrNameLst>
                                          <p:attrName>style.visibility</p:attrName>
                                        </p:attrNameLst>
                                      </p:cBhvr>
                                      <p:to>
                                        <p:strVal val="visible"/>
                                      </p:to>
                                    </p:set>
                                    <p:animEffect transition="in" filter="strips(downLeft)">
                                      <p:cBhvr>
                                        <p:cTn id="71" dur="5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3" grpId="0" animBg="1"/>
      <p:bldP spid="15" grpId="0" animBg="1"/>
      <p:bldP spid="29708" grpId="0"/>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olo 1"/>
          <p:cNvSpPr>
            <a:spLocks noGrp="1"/>
          </p:cNvSpPr>
          <p:nvPr>
            <p:ph type="title"/>
          </p:nvPr>
        </p:nvSpPr>
        <p:spPr>
          <a:xfrm>
            <a:off x="457200" y="0"/>
            <a:ext cx="8229600" cy="1268413"/>
          </a:xfrm>
        </p:spPr>
        <p:txBody>
          <a:bodyPr/>
          <a:lstStyle/>
          <a:p>
            <a:pPr eaLnBrk="1" hangingPunct="1"/>
            <a:r>
              <a:rPr lang="it-IT" sz="3600" b="1" dirty="0" err="1">
                <a:latin typeface="Century Gothic"/>
                <a:ea typeface="MS PGothic" charset="0"/>
                <a:cs typeface="Century Gothic"/>
              </a:rPr>
              <a:t>Validation</a:t>
            </a:r>
            <a:r>
              <a:rPr lang="it-IT" sz="3600" b="1" dirty="0">
                <a:latin typeface="Century Gothic"/>
                <a:ea typeface="MS PGothic" charset="0"/>
                <a:cs typeface="Century Gothic"/>
              </a:rPr>
              <a:t> and </a:t>
            </a:r>
            <a:r>
              <a:rPr lang="it-IT" sz="3600" b="1" dirty="0" err="1">
                <a:latin typeface="Century Gothic"/>
                <a:ea typeface="MS PGothic" charset="0"/>
                <a:cs typeface="Century Gothic"/>
              </a:rPr>
              <a:t>adoption</a:t>
            </a:r>
            <a:endParaRPr lang="it-IT" sz="3600" b="1" dirty="0">
              <a:latin typeface="Century Gothic"/>
              <a:ea typeface="MS PGothic" charset="0"/>
              <a:cs typeface="Century Gothic"/>
            </a:endParaRPr>
          </a:p>
        </p:txBody>
      </p:sp>
      <p:sp>
        <p:nvSpPr>
          <p:cNvPr id="70659" name="Segnaposto testo 4"/>
          <p:cNvSpPr>
            <a:spLocks noGrp="1"/>
          </p:cNvSpPr>
          <p:nvPr>
            <p:ph type="body" idx="1"/>
          </p:nvPr>
        </p:nvSpPr>
        <p:spPr>
          <a:xfrm>
            <a:off x="457200" y="1524595"/>
            <a:ext cx="4040188" cy="647700"/>
          </a:xfrm>
        </p:spPr>
        <p:txBody>
          <a:bodyPr/>
          <a:lstStyle/>
          <a:p>
            <a:pPr eaLnBrk="1" hangingPunct="1"/>
            <a:r>
              <a:rPr lang="it-IT" sz="2800" b="1" dirty="0" err="1">
                <a:latin typeface="Century Gothic"/>
                <a:ea typeface="MS PGothic" charset="0"/>
                <a:cs typeface="Century Gothic"/>
              </a:rPr>
              <a:t>Validation</a:t>
            </a:r>
            <a:r>
              <a:rPr lang="it-IT" sz="2800" b="1" dirty="0">
                <a:latin typeface="Century Gothic"/>
                <a:ea typeface="MS PGothic" charset="0"/>
                <a:cs typeface="Century Gothic"/>
              </a:rPr>
              <a:t> or </a:t>
            </a:r>
            <a:r>
              <a:rPr lang="it-IT" sz="2800" b="1" dirty="0" err="1">
                <a:latin typeface="Century Gothic"/>
                <a:ea typeface="MS PGothic" charset="0"/>
                <a:cs typeface="Century Gothic"/>
              </a:rPr>
              <a:t>not</a:t>
            </a:r>
            <a:r>
              <a:rPr lang="it-IT" sz="2800" b="1" dirty="0">
                <a:latin typeface="Century Gothic"/>
                <a:ea typeface="MS PGothic" charset="0"/>
                <a:cs typeface="Century Gothic"/>
              </a:rPr>
              <a:t>?</a:t>
            </a:r>
          </a:p>
        </p:txBody>
      </p:sp>
      <p:sp>
        <p:nvSpPr>
          <p:cNvPr id="70660" name="Segnaposto contenuto 2"/>
          <p:cNvSpPr>
            <a:spLocks noGrp="1"/>
          </p:cNvSpPr>
          <p:nvPr>
            <p:ph sz="half" idx="2"/>
          </p:nvPr>
        </p:nvSpPr>
        <p:spPr>
          <a:xfrm>
            <a:off x="457200" y="2243732"/>
            <a:ext cx="3971925" cy="4065588"/>
          </a:xfrm>
        </p:spPr>
        <p:txBody>
          <a:bodyPr>
            <a:normAutofit/>
          </a:bodyPr>
          <a:lstStyle/>
          <a:p>
            <a:pPr eaLnBrk="1" hangingPunct="1">
              <a:buFont typeface="Wingdings" charset="2"/>
              <a:buChar char="§"/>
            </a:pPr>
            <a:r>
              <a:rPr lang="it-IT" sz="2400" dirty="0">
                <a:latin typeface="Century Gothic"/>
                <a:ea typeface="MS PGothic" charset="0"/>
                <a:cs typeface="Century Gothic"/>
              </a:rPr>
              <a:t>To consolidate the </a:t>
            </a:r>
            <a:r>
              <a:rPr lang="it-IT" sz="2400" dirty="0" err="1">
                <a:latin typeface="Century Gothic"/>
                <a:ea typeface="MS PGothic" charset="0"/>
                <a:cs typeface="Century Gothic"/>
              </a:rPr>
              <a:t>content</a:t>
            </a:r>
            <a:r>
              <a:rPr lang="it-IT" sz="2400" dirty="0">
                <a:latin typeface="Century Gothic"/>
                <a:ea typeface="MS PGothic" charset="0"/>
                <a:cs typeface="Century Gothic"/>
              </a:rPr>
              <a:t> of the </a:t>
            </a:r>
            <a:r>
              <a:rPr lang="it-IT" sz="2400" dirty="0" err="1">
                <a:latin typeface="Century Gothic"/>
                <a:ea typeface="MS PGothic" charset="0"/>
                <a:cs typeface="Century Gothic"/>
              </a:rPr>
              <a:t>draft</a:t>
            </a:r>
            <a:r>
              <a:rPr lang="it-IT" sz="2400" dirty="0">
                <a:latin typeface="Century Gothic"/>
                <a:ea typeface="MS PGothic" charset="0"/>
                <a:cs typeface="Century Gothic"/>
              </a:rPr>
              <a:t> </a:t>
            </a:r>
            <a:r>
              <a:rPr lang="it-IT" sz="2400" dirty="0" err="1">
                <a:latin typeface="Century Gothic"/>
                <a:ea typeface="MS PGothic" charset="0"/>
                <a:cs typeface="Century Gothic"/>
              </a:rPr>
              <a:t>instrument</a:t>
            </a:r>
            <a:r>
              <a:rPr lang="it-IT" sz="2400" dirty="0">
                <a:latin typeface="Century Gothic"/>
                <a:ea typeface="MS PGothic" charset="0"/>
                <a:cs typeface="Century Gothic"/>
              </a:rPr>
              <a:t> </a:t>
            </a:r>
          </a:p>
          <a:p>
            <a:pPr eaLnBrk="1" hangingPunct="1">
              <a:buFont typeface="Wingdings" charset="2"/>
              <a:buChar char="§"/>
            </a:pPr>
            <a:r>
              <a:rPr lang="it-IT" sz="2400" dirty="0">
                <a:latin typeface="Century Gothic"/>
                <a:ea typeface="MS PGothic" charset="0"/>
                <a:cs typeface="Century Gothic"/>
              </a:rPr>
              <a:t>To </a:t>
            </a:r>
            <a:r>
              <a:rPr lang="it-IT" sz="2400" dirty="0" err="1">
                <a:latin typeface="Century Gothic"/>
                <a:ea typeface="MS PGothic" charset="0"/>
                <a:cs typeface="Century Gothic"/>
              </a:rPr>
              <a:t>obtain</a:t>
            </a:r>
            <a:r>
              <a:rPr lang="it-IT" sz="2400" dirty="0">
                <a:latin typeface="Century Gothic"/>
                <a:ea typeface="MS PGothic" charset="0"/>
                <a:cs typeface="Century Gothic"/>
              </a:rPr>
              <a:t> </a:t>
            </a:r>
            <a:r>
              <a:rPr lang="it-IT" sz="2400" dirty="0" err="1">
                <a:latin typeface="Century Gothic"/>
                <a:ea typeface="MS PGothic" charset="0"/>
                <a:cs typeface="Century Gothic"/>
              </a:rPr>
              <a:t>support</a:t>
            </a:r>
            <a:r>
              <a:rPr lang="it-IT" sz="2400" dirty="0">
                <a:latin typeface="Century Gothic"/>
                <a:ea typeface="MS PGothic" charset="0"/>
                <a:cs typeface="Century Gothic"/>
              </a:rPr>
              <a:t> from </a:t>
            </a:r>
            <a:r>
              <a:rPr lang="it-IT" sz="2400" dirty="0" err="1">
                <a:latin typeface="Century Gothic"/>
                <a:ea typeface="MS PGothic" charset="0"/>
                <a:cs typeface="Century Gothic"/>
              </a:rPr>
              <a:t>all</a:t>
            </a:r>
            <a:r>
              <a:rPr lang="it-IT" sz="2400" dirty="0">
                <a:latin typeface="Century Gothic"/>
                <a:ea typeface="MS PGothic" charset="0"/>
                <a:cs typeface="Century Gothic"/>
              </a:rPr>
              <a:t> parties</a:t>
            </a:r>
          </a:p>
          <a:p>
            <a:pPr eaLnBrk="1" hangingPunct="1">
              <a:buFont typeface="Wingdings" charset="2"/>
              <a:buChar char="§"/>
            </a:pPr>
            <a:r>
              <a:rPr lang="it-IT" sz="2400" dirty="0" err="1">
                <a:latin typeface="Century Gothic"/>
                <a:ea typeface="MS PGothic" charset="0"/>
                <a:cs typeface="Century Gothic"/>
              </a:rPr>
              <a:t>Determine</a:t>
            </a:r>
            <a:r>
              <a:rPr lang="it-IT" sz="2400" dirty="0">
                <a:latin typeface="Century Gothic"/>
                <a:ea typeface="MS PGothic" charset="0"/>
                <a:cs typeface="Century Gothic"/>
              </a:rPr>
              <a:t> </a:t>
            </a:r>
            <a:r>
              <a:rPr lang="it-IT" sz="2400" dirty="0" err="1">
                <a:latin typeface="Century Gothic"/>
                <a:ea typeface="MS PGothic" charset="0"/>
                <a:cs typeface="Century Gothic"/>
              </a:rPr>
              <a:t>who</a:t>
            </a:r>
            <a:r>
              <a:rPr lang="it-IT" sz="2400" dirty="0">
                <a:latin typeface="Century Gothic"/>
                <a:ea typeface="MS PGothic" charset="0"/>
                <a:cs typeface="Century Gothic"/>
              </a:rPr>
              <a:t> </a:t>
            </a:r>
            <a:r>
              <a:rPr lang="it-IT" sz="2400" dirty="0" err="1">
                <a:latin typeface="Century Gothic"/>
                <a:ea typeface="MS PGothic" charset="0"/>
                <a:cs typeface="Century Gothic"/>
              </a:rPr>
              <a:t>will</a:t>
            </a:r>
            <a:r>
              <a:rPr lang="it-IT" sz="2400" dirty="0">
                <a:latin typeface="Century Gothic"/>
                <a:ea typeface="MS PGothic" charset="0"/>
                <a:cs typeface="Century Gothic"/>
              </a:rPr>
              <a:t> take </a:t>
            </a:r>
            <a:r>
              <a:rPr lang="it-IT" sz="2400" dirty="0" smtClean="0">
                <a:latin typeface="Century Gothic"/>
                <a:ea typeface="MS PGothic" charset="0"/>
                <a:cs typeface="Century Gothic"/>
              </a:rPr>
              <a:t>part</a:t>
            </a:r>
            <a:endParaRPr lang="it-IT" sz="1600" dirty="0">
              <a:latin typeface="Century Gothic"/>
              <a:ea typeface="MS PGothic" charset="0"/>
              <a:cs typeface="Century Gothic"/>
            </a:endParaRPr>
          </a:p>
          <a:p>
            <a:pPr eaLnBrk="1" hangingPunct="1">
              <a:buFont typeface="Wingdings" charset="2"/>
              <a:buChar char="§"/>
            </a:pPr>
            <a:endParaRPr lang="it-IT" sz="1600" dirty="0">
              <a:latin typeface="Century Gothic"/>
              <a:ea typeface="MS PGothic" charset="0"/>
              <a:cs typeface="Century Gothic"/>
            </a:endParaRPr>
          </a:p>
        </p:txBody>
      </p:sp>
      <p:sp>
        <p:nvSpPr>
          <p:cNvPr id="70661" name="Segnaposto testo 5"/>
          <p:cNvSpPr>
            <a:spLocks noGrp="1"/>
          </p:cNvSpPr>
          <p:nvPr>
            <p:ph type="body" sz="quarter" idx="3"/>
          </p:nvPr>
        </p:nvSpPr>
        <p:spPr>
          <a:xfrm>
            <a:off x="4500563" y="1524595"/>
            <a:ext cx="4041775" cy="639762"/>
          </a:xfrm>
        </p:spPr>
        <p:txBody>
          <a:bodyPr/>
          <a:lstStyle/>
          <a:p>
            <a:pPr eaLnBrk="1" hangingPunct="1"/>
            <a:r>
              <a:rPr lang="it-IT" sz="2800" b="1">
                <a:latin typeface="Century Gothic"/>
                <a:ea typeface="MS PGothic" charset="0"/>
                <a:cs typeface="Century Gothic"/>
              </a:rPr>
              <a:t> Adoption</a:t>
            </a:r>
          </a:p>
        </p:txBody>
      </p:sp>
      <p:sp>
        <p:nvSpPr>
          <p:cNvPr id="70662" name="Segnaposto contenuto 6"/>
          <p:cNvSpPr>
            <a:spLocks noGrp="1"/>
          </p:cNvSpPr>
          <p:nvPr>
            <p:ph sz="quarter" idx="4"/>
          </p:nvPr>
        </p:nvSpPr>
        <p:spPr>
          <a:xfrm>
            <a:off x="4643438" y="2243732"/>
            <a:ext cx="4177034" cy="3951288"/>
          </a:xfrm>
        </p:spPr>
        <p:txBody>
          <a:bodyPr>
            <a:normAutofit/>
          </a:bodyPr>
          <a:lstStyle/>
          <a:p>
            <a:pPr eaLnBrk="1" hangingPunct="1">
              <a:buFont typeface="Wingdings" charset="2"/>
              <a:buChar char="§"/>
            </a:pPr>
            <a:r>
              <a:rPr lang="it-IT" sz="2400" dirty="0" err="1">
                <a:latin typeface="Century Gothic"/>
                <a:ea typeface="MS PGothic" charset="0"/>
                <a:cs typeface="Century Gothic"/>
              </a:rPr>
              <a:t>Key</a:t>
            </a:r>
            <a:r>
              <a:rPr lang="it-IT" sz="2400" dirty="0">
                <a:latin typeface="Century Gothic"/>
                <a:ea typeface="MS PGothic" charset="0"/>
                <a:cs typeface="Century Gothic"/>
              </a:rPr>
              <a:t> </a:t>
            </a:r>
            <a:r>
              <a:rPr lang="it-IT" sz="2400" dirty="0" err="1">
                <a:latin typeface="Century Gothic"/>
                <a:ea typeface="MS PGothic" charset="0"/>
                <a:cs typeface="Century Gothic"/>
              </a:rPr>
              <a:t>expression</a:t>
            </a:r>
            <a:r>
              <a:rPr lang="it-IT" sz="2400" dirty="0">
                <a:latin typeface="Century Gothic"/>
                <a:ea typeface="MS PGothic" charset="0"/>
                <a:cs typeface="Century Gothic"/>
              </a:rPr>
              <a:t> of the </a:t>
            </a:r>
            <a:r>
              <a:rPr lang="it-IT" sz="2400" dirty="0" err="1">
                <a:latin typeface="Century Gothic"/>
                <a:ea typeface="MS PGothic" charset="0"/>
                <a:cs typeface="Century Gothic"/>
              </a:rPr>
              <a:t>state’s</a:t>
            </a:r>
            <a:r>
              <a:rPr lang="it-IT" sz="2400" dirty="0">
                <a:latin typeface="Century Gothic"/>
                <a:ea typeface="MS PGothic" charset="0"/>
                <a:cs typeface="Century Gothic"/>
              </a:rPr>
              <a:t> </a:t>
            </a:r>
            <a:r>
              <a:rPr lang="it-IT" sz="2400" dirty="0" err="1">
                <a:latin typeface="Century Gothic"/>
                <a:ea typeface="MS PGothic" charset="0"/>
                <a:cs typeface="Century Gothic"/>
              </a:rPr>
              <a:t>commitment</a:t>
            </a:r>
            <a:endParaRPr lang="it-IT" sz="2400" dirty="0">
              <a:latin typeface="Century Gothic"/>
              <a:ea typeface="MS PGothic" charset="0"/>
              <a:cs typeface="Century Gothic"/>
            </a:endParaRPr>
          </a:p>
          <a:p>
            <a:pPr eaLnBrk="1" hangingPunct="1">
              <a:buFont typeface="Wingdings" charset="2"/>
              <a:buChar char="§"/>
            </a:pPr>
            <a:r>
              <a:rPr lang="it-IT" sz="2400" dirty="0">
                <a:latin typeface="Century Gothic"/>
                <a:ea typeface="MS PGothic" charset="0"/>
                <a:cs typeface="Century Gothic"/>
              </a:rPr>
              <a:t>Text </a:t>
            </a:r>
            <a:r>
              <a:rPr lang="it-IT" sz="2400" dirty="0" err="1">
                <a:latin typeface="Century Gothic"/>
                <a:ea typeface="MS PGothic" charset="0"/>
                <a:cs typeface="Century Gothic"/>
              </a:rPr>
              <a:t>final</a:t>
            </a:r>
            <a:r>
              <a:rPr lang="it-IT" sz="2400" dirty="0">
                <a:latin typeface="Century Gothic"/>
                <a:ea typeface="MS PGothic" charset="0"/>
                <a:cs typeface="Century Gothic"/>
              </a:rPr>
              <a:t> and </a:t>
            </a:r>
            <a:r>
              <a:rPr lang="it-IT" sz="2400" dirty="0" err="1">
                <a:latin typeface="Century Gothic"/>
                <a:ea typeface="MS PGothic" charset="0"/>
                <a:cs typeface="Century Gothic"/>
              </a:rPr>
              <a:t>applicable</a:t>
            </a:r>
            <a:r>
              <a:rPr lang="it-IT" sz="2400" dirty="0">
                <a:latin typeface="Century Gothic"/>
                <a:ea typeface="MS PGothic" charset="0"/>
                <a:cs typeface="Century Gothic"/>
              </a:rPr>
              <a:t> </a:t>
            </a:r>
          </a:p>
          <a:p>
            <a:pPr eaLnBrk="1" hangingPunct="1">
              <a:buFont typeface="Wingdings" charset="2"/>
              <a:buChar char="§"/>
            </a:pPr>
            <a:r>
              <a:rPr lang="it-IT" sz="2400" dirty="0" err="1">
                <a:latin typeface="Century Gothic"/>
                <a:ea typeface="MS PGothic" charset="0"/>
                <a:cs typeface="Century Gothic"/>
              </a:rPr>
              <a:t>Final</a:t>
            </a:r>
            <a:r>
              <a:rPr lang="it-IT" sz="2400" dirty="0">
                <a:latin typeface="Century Gothic"/>
                <a:ea typeface="MS PGothic" charset="0"/>
                <a:cs typeface="Century Gothic"/>
              </a:rPr>
              <a:t> </a:t>
            </a:r>
            <a:r>
              <a:rPr lang="it-IT" sz="2400" dirty="0" err="1">
                <a:latin typeface="Century Gothic"/>
                <a:ea typeface="MS PGothic" charset="0"/>
                <a:cs typeface="Century Gothic"/>
              </a:rPr>
              <a:t>deliberations</a:t>
            </a:r>
            <a:r>
              <a:rPr lang="it-IT" sz="2400" dirty="0">
                <a:latin typeface="Century Gothic"/>
                <a:ea typeface="MS PGothic" charset="0"/>
                <a:cs typeface="Century Gothic"/>
              </a:rPr>
              <a:t> and last </a:t>
            </a:r>
            <a:r>
              <a:rPr lang="it-IT" sz="2400" dirty="0" err="1">
                <a:latin typeface="Century Gothic"/>
                <a:ea typeface="MS PGothic" charset="0"/>
                <a:cs typeface="Century Gothic"/>
              </a:rPr>
              <a:t>amendments</a:t>
            </a:r>
            <a:endParaRPr lang="it-IT" sz="2400" dirty="0">
              <a:latin typeface="Century Gothic"/>
              <a:ea typeface="MS PGothic" charset="0"/>
              <a:cs typeface="Century Gothic"/>
            </a:endParaRPr>
          </a:p>
          <a:p>
            <a:pPr eaLnBrk="1" hangingPunct="1">
              <a:buFont typeface="Wingdings" charset="2"/>
              <a:buChar char="§"/>
            </a:pPr>
            <a:r>
              <a:rPr lang="it-IT" sz="2400" dirty="0" err="1">
                <a:latin typeface="Century Gothic"/>
                <a:ea typeface="MS PGothic" charset="0"/>
                <a:cs typeface="Century Gothic"/>
              </a:rPr>
              <a:t>Adoption</a:t>
            </a:r>
            <a:r>
              <a:rPr lang="it-IT" sz="2400" dirty="0">
                <a:latin typeface="Century Gothic"/>
                <a:ea typeface="MS PGothic" charset="0"/>
                <a:cs typeface="Century Gothic"/>
              </a:rPr>
              <a:t> </a:t>
            </a:r>
            <a:r>
              <a:rPr lang="it-IT" sz="2400" dirty="0" err="1">
                <a:latin typeface="Century Gothic"/>
                <a:ea typeface="MS PGothic" charset="0"/>
                <a:cs typeface="Century Gothic"/>
              </a:rPr>
              <a:t>according</a:t>
            </a:r>
            <a:r>
              <a:rPr lang="it-IT" sz="2400" dirty="0">
                <a:latin typeface="Century Gothic"/>
                <a:ea typeface="MS PGothic" charset="0"/>
                <a:cs typeface="Century Gothic"/>
              </a:rPr>
              <a:t> to </a:t>
            </a:r>
            <a:r>
              <a:rPr lang="it-IT" sz="2400" dirty="0" err="1">
                <a:latin typeface="Century Gothic"/>
                <a:ea typeface="MS PGothic" charset="0"/>
                <a:cs typeface="Century Gothic"/>
              </a:rPr>
              <a:t>national</a:t>
            </a:r>
            <a:r>
              <a:rPr lang="it-IT" sz="2400" dirty="0">
                <a:latin typeface="Century Gothic"/>
                <a:ea typeface="MS PGothic" charset="0"/>
                <a:cs typeface="Century Gothic"/>
              </a:rPr>
              <a:t> </a:t>
            </a:r>
            <a:r>
              <a:rPr lang="it-IT" sz="2400" dirty="0" err="1" smtClean="0">
                <a:latin typeface="Century Gothic"/>
                <a:ea typeface="MS PGothic" charset="0"/>
                <a:cs typeface="Century Gothic"/>
              </a:rPr>
              <a:t>procedures</a:t>
            </a:r>
            <a:endParaRPr lang="it-IT" sz="2400" dirty="0">
              <a:latin typeface="Century Gothic"/>
              <a:ea typeface="MS PGothic" charset="0"/>
              <a:cs typeface="Century Gothic"/>
            </a:endParaRPr>
          </a:p>
        </p:txBody>
      </p:sp>
    </p:spTree>
    <p:extLst>
      <p:ext uri="{BB962C8B-B14F-4D97-AF65-F5344CB8AC3E}">
        <p14:creationId xmlns:p14="http://schemas.microsoft.com/office/powerpoint/2010/main" val="3612233284"/>
      </p:ext>
    </p:extLst>
  </p:cSld>
  <p:clrMapOvr>
    <a:masterClrMapping/>
  </p:clrMapOvr>
  <p:transition xmlns:p14="http://schemas.microsoft.com/office/powerpoint/2010/mai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re 1"/>
          <p:cNvSpPr>
            <a:spLocks noGrp="1"/>
          </p:cNvSpPr>
          <p:nvPr>
            <p:ph type="title"/>
          </p:nvPr>
        </p:nvSpPr>
        <p:spPr>
          <a:xfrm>
            <a:off x="457200" y="0"/>
            <a:ext cx="8229600" cy="1341438"/>
          </a:xfrm>
        </p:spPr>
        <p:txBody>
          <a:bodyPr/>
          <a:lstStyle/>
          <a:p>
            <a:pPr eaLnBrk="1" hangingPunct="1"/>
            <a:r>
              <a:rPr lang="fr-FR" sz="3600" b="1">
                <a:latin typeface="Calibri" charset="0"/>
                <a:ea typeface="MS PGothic" charset="0"/>
              </a:rPr>
              <a:t>Validation and adoption</a:t>
            </a:r>
          </a:p>
        </p:txBody>
      </p:sp>
      <p:pic>
        <p:nvPicPr>
          <p:cNvPr id="72707" name="Picture 6" descr="C:\Users\jacopo.giorgi\Downloads\idmc-201309-national-instruments-on-internal-displacement-en-graph.jpg"/>
          <p:cNvPicPr>
            <a:picLocks noGrp="1" noChangeAspect="1" noChangeArrowheads="1"/>
          </p:cNvPicPr>
          <p:nvPr>
            <p:ph idx="1"/>
          </p:nvPr>
        </p:nvPicPr>
        <p:blipFill>
          <a:blip>
            <a:extLst>
              <a:ext uri="{28A0092B-C50C-407E-A947-70E740481C1C}">
                <a14:useLocalDpi xmlns:a14="http://schemas.microsoft.com/office/drawing/2010/main" val="0"/>
              </a:ext>
            </a:extLst>
          </a:blip>
          <a:srcRect/>
          <a:stretch>
            <a:fillRect/>
          </a:stretch>
        </p:blipFill>
        <p:spPr>
          <a:xfrm>
            <a:off x="457200" y="2889250"/>
            <a:ext cx="8229600" cy="1947863"/>
          </a:xfrm>
          <a:noFill/>
        </p:spPr>
      </p:pic>
      <p:sp>
        <p:nvSpPr>
          <p:cNvPr id="5" name="Freccia in giù 4"/>
          <p:cNvSpPr/>
          <p:nvPr/>
        </p:nvSpPr>
        <p:spPr>
          <a:xfrm rot="20112584">
            <a:off x="4849388" y="1644650"/>
            <a:ext cx="744538" cy="1471613"/>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solidFill>
                <a:srgbClr val="FF0000"/>
              </a:solidFill>
            </a:endParaRPr>
          </a:p>
        </p:txBody>
      </p:sp>
    </p:spTree>
    <p:extLst>
      <p:ext uri="{BB962C8B-B14F-4D97-AF65-F5344CB8AC3E}">
        <p14:creationId xmlns:p14="http://schemas.microsoft.com/office/powerpoint/2010/main" val="22968383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700808"/>
            <a:ext cx="5616302" cy="4608511"/>
          </a:xfrm>
        </p:spPr>
        <p:txBody>
          <a:bodyPr>
            <a:noAutofit/>
          </a:bodyPr>
          <a:lstStyle/>
          <a:p>
            <a:pPr eaLnBrk="1" hangingPunct="1">
              <a:buFont typeface="Wingdings" charset="2"/>
              <a:buChar char="§"/>
            </a:pPr>
            <a:r>
              <a:rPr lang="it-IT" sz="2300" dirty="0" err="1">
                <a:latin typeface="Century Gothic"/>
                <a:ea typeface="MS PGothic" charset="0"/>
                <a:cs typeface="Century Gothic"/>
              </a:rPr>
              <a:t>Drafting</a:t>
            </a:r>
            <a:r>
              <a:rPr lang="it-IT" sz="2300" dirty="0">
                <a:latin typeface="Century Gothic"/>
                <a:ea typeface="MS PGothic" charset="0"/>
                <a:cs typeface="Century Gothic"/>
              </a:rPr>
              <a:t> a </a:t>
            </a:r>
            <a:r>
              <a:rPr lang="it-IT" sz="2300" dirty="0" err="1">
                <a:latin typeface="Century Gothic"/>
                <a:ea typeface="MS PGothic" charset="0"/>
                <a:cs typeface="Century Gothic"/>
              </a:rPr>
              <a:t>national</a:t>
            </a:r>
            <a:r>
              <a:rPr lang="it-IT" sz="2300" dirty="0">
                <a:latin typeface="Century Gothic"/>
                <a:ea typeface="MS PGothic" charset="0"/>
                <a:cs typeface="Century Gothic"/>
              </a:rPr>
              <a:t> </a:t>
            </a:r>
            <a:r>
              <a:rPr lang="it-IT" sz="2300" dirty="0" err="1">
                <a:latin typeface="Century Gothic"/>
                <a:ea typeface="MS PGothic" charset="0"/>
                <a:cs typeface="Century Gothic"/>
              </a:rPr>
              <a:t>instrument</a:t>
            </a:r>
            <a:r>
              <a:rPr lang="it-IT" sz="2300" dirty="0">
                <a:latin typeface="Century Gothic"/>
                <a:ea typeface="MS PGothic" charset="0"/>
                <a:cs typeface="Century Gothic"/>
              </a:rPr>
              <a:t> </a:t>
            </a:r>
            <a:r>
              <a:rPr lang="it-IT" sz="2300" dirty="0" err="1">
                <a:latin typeface="Century Gothic"/>
                <a:ea typeface="MS PGothic" charset="0"/>
                <a:cs typeface="Century Gothic"/>
              </a:rPr>
              <a:t>is</a:t>
            </a:r>
            <a:r>
              <a:rPr lang="it-IT" sz="2300" dirty="0">
                <a:latin typeface="Century Gothic"/>
                <a:ea typeface="MS PGothic" charset="0"/>
                <a:cs typeface="Century Gothic"/>
              </a:rPr>
              <a:t> a </a:t>
            </a:r>
            <a:r>
              <a:rPr lang="it-IT" sz="2300" dirty="0" err="1">
                <a:latin typeface="Century Gothic"/>
                <a:ea typeface="MS PGothic" charset="0"/>
                <a:cs typeface="Century Gothic"/>
              </a:rPr>
              <a:t>staged</a:t>
            </a:r>
            <a:r>
              <a:rPr lang="it-IT" sz="2300" dirty="0">
                <a:latin typeface="Century Gothic"/>
                <a:ea typeface="MS PGothic" charset="0"/>
                <a:cs typeface="Century Gothic"/>
              </a:rPr>
              <a:t> </a:t>
            </a:r>
            <a:r>
              <a:rPr lang="it-IT" sz="2300" dirty="0" err="1">
                <a:latin typeface="Century Gothic"/>
                <a:ea typeface="MS PGothic" charset="0"/>
                <a:cs typeface="Century Gothic"/>
              </a:rPr>
              <a:t>process</a:t>
            </a:r>
            <a:r>
              <a:rPr lang="it-IT" sz="2300" dirty="0">
                <a:latin typeface="Century Gothic"/>
                <a:ea typeface="MS PGothic" charset="0"/>
                <a:cs typeface="Century Gothic"/>
              </a:rPr>
              <a:t> </a:t>
            </a:r>
            <a:r>
              <a:rPr lang="it-IT" sz="2300" dirty="0" err="1">
                <a:latin typeface="Century Gothic"/>
                <a:ea typeface="MS PGothic" charset="0"/>
                <a:cs typeface="Century Gothic"/>
              </a:rPr>
              <a:t>that</a:t>
            </a:r>
            <a:r>
              <a:rPr lang="it-IT" sz="2300" dirty="0">
                <a:latin typeface="Century Gothic"/>
                <a:ea typeface="MS PGothic" charset="0"/>
                <a:cs typeface="Century Gothic"/>
              </a:rPr>
              <a:t> </a:t>
            </a:r>
            <a:r>
              <a:rPr lang="it-IT" sz="2300" dirty="0" err="1">
                <a:latin typeface="Century Gothic"/>
                <a:ea typeface="MS PGothic" charset="0"/>
                <a:cs typeface="Century Gothic"/>
              </a:rPr>
              <a:t>needs</a:t>
            </a:r>
            <a:r>
              <a:rPr lang="it-IT" sz="2300" dirty="0">
                <a:latin typeface="Century Gothic"/>
                <a:ea typeface="MS PGothic" charset="0"/>
                <a:cs typeface="Century Gothic"/>
              </a:rPr>
              <a:t> </a:t>
            </a:r>
            <a:r>
              <a:rPr lang="it-IT" sz="2300" dirty="0" err="1">
                <a:latin typeface="Century Gothic"/>
                <a:ea typeface="MS PGothic" charset="0"/>
                <a:cs typeface="Century Gothic"/>
              </a:rPr>
              <a:t>careful</a:t>
            </a:r>
            <a:r>
              <a:rPr lang="it-IT" sz="2300" dirty="0">
                <a:latin typeface="Century Gothic"/>
                <a:ea typeface="MS PGothic" charset="0"/>
                <a:cs typeface="Century Gothic"/>
              </a:rPr>
              <a:t> planning</a:t>
            </a:r>
          </a:p>
          <a:p>
            <a:pPr eaLnBrk="1" hangingPunct="1">
              <a:buFont typeface="Wingdings" charset="2"/>
              <a:buChar char="§"/>
            </a:pPr>
            <a:r>
              <a:rPr lang="it-IT" sz="2300" dirty="0">
                <a:latin typeface="Century Gothic"/>
                <a:ea typeface="MS PGothic" charset="0"/>
                <a:cs typeface="Century Gothic"/>
              </a:rPr>
              <a:t>The </a:t>
            </a:r>
            <a:r>
              <a:rPr lang="it-IT" sz="2300" dirty="0" err="1">
                <a:latin typeface="Century Gothic"/>
                <a:ea typeface="MS PGothic" charset="0"/>
                <a:cs typeface="Century Gothic"/>
              </a:rPr>
              <a:t>participation</a:t>
            </a:r>
            <a:r>
              <a:rPr lang="it-IT" sz="2300" dirty="0">
                <a:latin typeface="Century Gothic"/>
                <a:ea typeface="MS PGothic" charset="0"/>
                <a:cs typeface="Century Gothic"/>
              </a:rPr>
              <a:t> of </a:t>
            </a:r>
            <a:r>
              <a:rPr lang="it-IT" sz="2300" dirty="0" err="1">
                <a:latin typeface="Century Gothic"/>
                <a:ea typeface="MS PGothic" charset="0"/>
                <a:cs typeface="Century Gothic"/>
              </a:rPr>
              <a:t>IDPs</a:t>
            </a:r>
            <a:r>
              <a:rPr lang="it-IT" sz="2300" dirty="0">
                <a:latin typeface="Century Gothic"/>
                <a:ea typeface="MS PGothic" charset="0"/>
                <a:cs typeface="Century Gothic"/>
              </a:rPr>
              <a:t> and </a:t>
            </a:r>
            <a:r>
              <a:rPr lang="it-IT" sz="2300" dirty="0" err="1">
                <a:latin typeface="Century Gothic"/>
                <a:ea typeface="MS PGothic" charset="0"/>
                <a:cs typeface="Century Gothic"/>
              </a:rPr>
              <a:t>others</a:t>
            </a:r>
            <a:r>
              <a:rPr lang="it-IT" sz="2300" dirty="0">
                <a:latin typeface="Century Gothic"/>
                <a:ea typeface="MS PGothic" charset="0"/>
                <a:cs typeface="Century Gothic"/>
              </a:rPr>
              <a:t> </a:t>
            </a:r>
            <a:r>
              <a:rPr lang="it-IT" sz="2300" dirty="0" err="1">
                <a:latin typeface="Century Gothic"/>
                <a:ea typeface="MS PGothic" charset="0"/>
                <a:cs typeface="Century Gothic"/>
              </a:rPr>
              <a:t>affected</a:t>
            </a:r>
            <a:r>
              <a:rPr lang="it-IT" sz="2300" dirty="0">
                <a:latin typeface="Century Gothic"/>
                <a:ea typeface="MS PGothic" charset="0"/>
                <a:cs typeface="Century Gothic"/>
              </a:rPr>
              <a:t> by </a:t>
            </a:r>
            <a:r>
              <a:rPr lang="it-IT" sz="2300" dirty="0" err="1">
                <a:latin typeface="Century Gothic"/>
                <a:ea typeface="MS PGothic" charset="0"/>
                <a:cs typeface="Century Gothic"/>
              </a:rPr>
              <a:t>displacement</a:t>
            </a:r>
            <a:r>
              <a:rPr lang="it-IT" sz="2300" dirty="0">
                <a:latin typeface="Century Gothic"/>
                <a:ea typeface="MS PGothic" charset="0"/>
                <a:cs typeface="Century Gothic"/>
              </a:rPr>
              <a:t> must be </a:t>
            </a:r>
            <a:r>
              <a:rPr lang="it-IT" sz="2300" dirty="0" err="1">
                <a:latin typeface="Century Gothic"/>
                <a:ea typeface="MS PGothic" charset="0"/>
                <a:cs typeface="Century Gothic"/>
              </a:rPr>
              <a:t>ensured</a:t>
            </a:r>
            <a:endParaRPr lang="it-IT" sz="2300" dirty="0">
              <a:latin typeface="Century Gothic"/>
              <a:ea typeface="MS PGothic" charset="0"/>
              <a:cs typeface="Century Gothic"/>
            </a:endParaRPr>
          </a:p>
          <a:p>
            <a:pPr eaLnBrk="1" hangingPunct="1">
              <a:buFont typeface="Wingdings" charset="2"/>
              <a:buChar char="§"/>
            </a:pPr>
            <a:r>
              <a:rPr lang="it-IT" sz="2300" dirty="0">
                <a:latin typeface="Century Gothic"/>
                <a:ea typeface="MS PGothic" charset="0"/>
                <a:cs typeface="Century Gothic"/>
              </a:rPr>
              <a:t>A law or policy </a:t>
            </a:r>
            <a:r>
              <a:rPr lang="it-IT" sz="2300" dirty="0" err="1">
                <a:latin typeface="Century Gothic"/>
                <a:ea typeface="MS PGothic" charset="0"/>
                <a:cs typeface="Century Gothic"/>
              </a:rPr>
              <a:t>should</a:t>
            </a:r>
            <a:r>
              <a:rPr lang="it-IT" sz="2300" dirty="0">
                <a:latin typeface="Century Gothic"/>
                <a:ea typeface="MS PGothic" charset="0"/>
                <a:cs typeface="Century Gothic"/>
              </a:rPr>
              <a:t> </a:t>
            </a:r>
            <a:r>
              <a:rPr lang="it-IT" sz="2300" dirty="0" err="1">
                <a:latin typeface="Century Gothic"/>
                <a:ea typeface="MS PGothic" charset="0"/>
                <a:cs typeface="Century Gothic"/>
              </a:rPr>
              <a:t>feature</a:t>
            </a:r>
            <a:r>
              <a:rPr lang="it-IT" sz="2300" dirty="0">
                <a:latin typeface="Century Gothic"/>
                <a:ea typeface="MS PGothic" charset="0"/>
                <a:cs typeface="Century Gothic"/>
              </a:rPr>
              <a:t> a minimum set of </a:t>
            </a:r>
            <a:r>
              <a:rPr lang="it-IT" sz="2300" dirty="0" err="1">
                <a:latin typeface="Century Gothic"/>
                <a:ea typeface="MS PGothic" charset="0"/>
                <a:cs typeface="Century Gothic"/>
              </a:rPr>
              <a:t>contents</a:t>
            </a:r>
            <a:endParaRPr lang="it-IT" sz="2300" dirty="0">
              <a:latin typeface="Century Gothic"/>
              <a:ea typeface="MS PGothic" charset="0"/>
              <a:cs typeface="Century Gothic"/>
            </a:endParaRPr>
          </a:p>
          <a:p>
            <a:pPr eaLnBrk="1" hangingPunct="1">
              <a:buFont typeface="Wingdings" charset="2"/>
              <a:buChar char="§"/>
            </a:pPr>
            <a:r>
              <a:rPr lang="it-IT" sz="2300" dirty="0">
                <a:latin typeface="Century Gothic"/>
                <a:ea typeface="MS PGothic" charset="0"/>
                <a:cs typeface="Century Gothic"/>
              </a:rPr>
              <a:t>Focus </a:t>
            </a:r>
            <a:r>
              <a:rPr lang="it-IT" sz="2300" dirty="0" err="1">
                <a:latin typeface="Century Gothic"/>
                <a:ea typeface="MS PGothic" charset="0"/>
                <a:cs typeface="Century Gothic"/>
              </a:rPr>
              <a:t>should</a:t>
            </a:r>
            <a:r>
              <a:rPr lang="it-IT" sz="2300" dirty="0">
                <a:latin typeface="Century Gothic"/>
                <a:ea typeface="MS PGothic" charset="0"/>
                <a:cs typeface="Century Gothic"/>
              </a:rPr>
              <a:t> be on </a:t>
            </a:r>
            <a:r>
              <a:rPr lang="it-IT" sz="2300" dirty="0" err="1">
                <a:latin typeface="Century Gothic"/>
                <a:ea typeface="MS PGothic" charset="0"/>
                <a:cs typeface="Century Gothic"/>
              </a:rPr>
              <a:t>prevention</a:t>
            </a:r>
            <a:r>
              <a:rPr lang="it-IT" sz="2300" dirty="0">
                <a:latin typeface="Century Gothic"/>
                <a:ea typeface="MS PGothic" charset="0"/>
                <a:cs typeface="Century Gothic"/>
              </a:rPr>
              <a:t>, </a:t>
            </a:r>
            <a:r>
              <a:rPr lang="it-IT" sz="2300" dirty="0" err="1">
                <a:latin typeface="Century Gothic"/>
                <a:ea typeface="MS PGothic" charset="0"/>
                <a:cs typeface="Century Gothic"/>
              </a:rPr>
              <a:t>IDPs</a:t>
            </a:r>
            <a:r>
              <a:rPr lang="it-IT" sz="2300" dirty="0">
                <a:latin typeface="Century Gothic"/>
                <a:ea typeface="MS PGothic" charset="0"/>
                <a:cs typeface="Century Gothic"/>
              </a:rPr>
              <a:t>’ </a:t>
            </a:r>
            <a:r>
              <a:rPr lang="it-IT" sz="2300" dirty="0" err="1">
                <a:latin typeface="Century Gothic"/>
                <a:ea typeface="MS PGothic" charset="0"/>
                <a:cs typeface="Century Gothic"/>
              </a:rPr>
              <a:t>rights</a:t>
            </a:r>
            <a:r>
              <a:rPr lang="it-IT" sz="2300" dirty="0">
                <a:latin typeface="Century Gothic"/>
                <a:ea typeface="MS PGothic" charset="0"/>
                <a:cs typeface="Century Gothic"/>
              </a:rPr>
              <a:t> and </a:t>
            </a:r>
            <a:r>
              <a:rPr lang="it-IT" sz="2300" dirty="0" err="1">
                <a:latin typeface="Century Gothic"/>
                <a:ea typeface="MS PGothic" charset="0"/>
                <a:cs typeface="Century Gothic"/>
              </a:rPr>
              <a:t>conditions</a:t>
            </a:r>
            <a:r>
              <a:rPr lang="it-IT" sz="2300" dirty="0">
                <a:latin typeface="Century Gothic"/>
                <a:ea typeface="MS PGothic" charset="0"/>
                <a:cs typeface="Century Gothic"/>
              </a:rPr>
              <a:t> for </a:t>
            </a:r>
            <a:r>
              <a:rPr lang="it-IT" sz="2300" dirty="0" err="1">
                <a:latin typeface="Century Gothic"/>
                <a:ea typeface="MS PGothic" charset="0"/>
                <a:cs typeface="Century Gothic"/>
              </a:rPr>
              <a:t>achieving</a:t>
            </a:r>
            <a:r>
              <a:rPr lang="it-IT" sz="2300" dirty="0">
                <a:latin typeface="Century Gothic"/>
                <a:ea typeface="MS PGothic" charset="0"/>
                <a:cs typeface="Century Gothic"/>
              </a:rPr>
              <a:t> </a:t>
            </a:r>
            <a:r>
              <a:rPr lang="it-IT" sz="2300" dirty="0" err="1">
                <a:latin typeface="Century Gothic"/>
                <a:ea typeface="MS PGothic" charset="0"/>
                <a:cs typeface="Century Gothic"/>
              </a:rPr>
              <a:t>durable</a:t>
            </a:r>
            <a:r>
              <a:rPr lang="it-IT" sz="2300" dirty="0">
                <a:latin typeface="Century Gothic"/>
                <a:ea typeface="MS PGothic" charset="0"/>
                <a:cs typeface="Century Gothic"/>
              </a:rPr>
              <a:t> </a:t>
            </a:r>
            <a:r>
              <a:rPr lang="it-IT" sz="2300" dirty="0" err="1" smtClean="0">
                <a:latin typeface="Century Gothic"/>
                <a:ea typeface="MS PGothic" charset="0"/>
                <a:cs typeface="Century Gothic"/>
              </a:rPr>
              <a:t>solutions</a:t>
            </a:r>
            <a:endParaRPr lang="it-IT" sz="2300" dirty="0">
              <a:latin typeface="Century Gothic"/>
              <a:ea typeface="MS PGothic" charset="0"/>
              <a:cs typeface="Century Gothic"/>
            </a:endParaRPr>
          </a:p>
        </p:txBody>
      </p:sp>
      <p:pic>
        <p:nvPicPr>
          <p:cNvPr id="3" name="Content Placeholder 2"/>
          <p:cNvPicPr>
            <a:picLocks noGrp="1" noChangeAspect="1"/>
          </p:cNvPicPr>
          <p:nvPr>
            <p:ph sz="half" idx="1"/>
          </p:nvPr>
        </p:nvPicPr>
        <p:blipFill>
          <a:blip r:embed="rId3"/>
          <a:srcRect l="-41972" r="-41972"/>
          <a:stretch>
            <a:fillRect/>
          </a:stretch>
        </p:blipFill>
        <p:spPr>
          <a:xfrm>
            <a:off x="5004048" y="980728"/>
            <a:ext cx="4824536" cy="4980456"/>
          </a:xfrm>
        </p:spPr>
      </p:pic>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dirty="0"/>
              <a:t>Set out a tentative work plan for the drafting process </a:t>
            </a:r>
          </a:p>
          <a:p>
            <a:pPr eaLnBrk="1" hangingPunct="1">
              <a:buFont typeface="Wingdings" charset="2"/>
              <a:buChar char="§"/>
              <a:defRPr/>
            </a:pPr>
            <a:r>
              <a:rPr lang="en-US" dirty="0"/>
              <a:t>Draft the national instrument step-by-step </a:t>
            </a:r>
          </a:p>
          <a:p>
            <a:pPr eaLnBrk="1" hangingPunct="1">
              <a:buFont typeface="Wingdings" charset="2"/>
              <a:buChar char="§"/>
              <a:defRPr/>
            </a:pPr>
            <a:r>
              <a:rPr lang="en-US" dirty="0"/>
              <a:t>Lead inclusive and transparent stakeholder consultations</a:t>
            </a:r>
          </a:p>
          <a:p>
            <a:pPr eaLnBrk="1" hangingPunct="1">
              <a:buFont typeface="Wingdings" charset="2"/>
              <a:buChar char="§"/>
              <a:defRPr/>
            </a:pPr>
            <a:r>
              <a:rPr lang="en-US" dirty="0"/>
              <a:t>Decide whether to undertake a </a:t>
            </a:r>
            <a:r>
              <a:rPr lang="en-US" dirty="0" smtClean="0"/>
              <a:t>validation </a:t>
            </a:r>
            <a:r>
              <a:rPr lang="en-US" dirty="0"/>
              <a:t>process, and who will take part </a:t>
            </a:r>
          </a:p>
          <a:p>
            <a:pPr eaLnBrk="1" hangingPunct="1">
              <a:buFont typeface="Wingdings" charset="2"/>
              <a:buChar char="§"/>
              <a:defRPr/>
            </a:pPr>
            <a:r>
              <a:rPr lang="en-US" dirty="0"/>
              <a:t>Validate the content and </a:t>
            </a:r>
            <a:r>
              <a:rPr lang="en-US" dirty="0" err="1"/>
              <a:t>finalise</a:t>
            </a:r>
            <a:r>
              <a:rPr lang="en-US" dirty="0"/>
              <a:t> the draft </a:t>
            </a:r>
          </a:p>
          <a:p>
            <a:pPr eaLnBrk="1" hangingPunct="1">
              <a:buFont typeface="Wingdings" charset="2"/>
              <a:buChar char="§"/>
              <a:defRPr/>
            </a:pPr>
            <a:r>
              <a:rPr lang="en-US" dirty="0"/>
              <a:t>Undertake final deliberations on the draft </a:t>
            </a:r>
          </a:p>
          <a:p>
            <a:pPr eaLnBrk="1" hangingPunct="1">
              <a:buFont typeface="Wingdings" charset="2"/>
              <a:buChar char="§"/>
              <a:defRPr/>
            </a:pPr>
            <a:r>
              <a:rPr lang="en-US" dirty="0"/>
              <a:t>Adopt the final text</a:t>
            </a:r>
            <a:endParaRPr lang="fr-CH" dirty="0"/>
          </a:p>
        </p:txBody>
      </p:sp>
      <p:pic>
        <p:nvPicPr>
          <p:cNvPr id="4" name="Picture 2" descr="C:\Users\jacopo.giorgi\AppData\Local\Microsoft\Windows\Temporary Internet Files\Content.IE5\U0JMT0WT\MC900297177[1].wmf"/>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39481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4"/>
            <a:ext cx="7416800" cy="4464521"/>
          </a:xfrm>
        </p:spPr>
        <p:txBody>
          <a:bodyPr rtlCol="0">
            <a:normAutofit fontScale="92500"/>
          </a:bodyPr>
          <a:lstStyle/>
          <a:p>
            <a:pPr eaLnBrk="1" hangingPunct="1">
              <a:buFont typeface="Wingdings" charset="2"/>
              <a:buChar char="§"/>
            </a:pPr>
            <a:r>
              <a:rPr lang="it-IT" sz="2800" dirty="0">
                <a:cs typeface="Century Gothic"/>
              </a:rPr>
              <a:t>To </a:t>
            </a:r>
            <a:r>
              <a:rPr lang="it-IT" sz="2800" dirty="0" err="1">
                <a:cs typeface="Century Gothic"/>
              </a:rPr>
              <a:t>organise</a:t>
            </a:r>
            <a:r>
              <a:rPr lang="it-IT" sz="2800" dirty="0">
                <a:cs typeface="Century Gothic"/>
              </a:rPr>
              <a:t> the </a:t>
            </a:r>
            <a:r>
              <a:rPr lang="it-IT" sz="2800" dirty="0" err="1">
                <a:cs typeface="Century Gothic"/>
              </a:rPr>
              <a:t>drafting</a:t>
            </a:r>
            <a:r>
              <a:rPr lang="it-IT" sz="2800" dirty="0">
                <a:cs typeface="Century Gothic"/>
              </a:rPr>
              <a:t> </a:t>
            </a:r>
            <a:r>
              <a:rPr lang="it-IT" sz="2800" dirty="0" err="1">
                <a:cs typeface="Century Gothic"/>
              </a:rPr>
              <a:t>process</a:t>
            </a:r>
            <a:r>
              <a:rPr lang="it-IT" sz="2800" dirty="0">
                <a:cs typeface="Century Gothic"/>
              </a:rPr>
              <a:t> for a </a:t>
            </a:r>
            <a:r>
              <a:rPr lang="it-IT" sz="2800" dirty="0" err="1">
                <a:cs typeface="Century Gothic"/>
              </a:rPr>
              <a:t>national</a:t>
            </a:r>
            <a:r>
              <a:rPr lang="it-IT" sz="2800" dirty="0">
                <a:cs typeface="Century Gothic"/>
              </a:rPr>
              <a:t> </a:t>
            </a:r>
            <a:r>
              <a:rPr lang="it-IT" sz="2800" dirty="0" err="1">
                <a:cs typeface="Century Gothic"/>
              </a:rPr>
              <a:t>instrument</a:t>
            </a:r>
            <a:r>
              <a:rPr lang="it-IT" sz="2800" dirty="0">
                <a:cs typeface="Century Gothic"/>
              </a:rPr>
              <a:t> on </a:t>
            </a:r>
            <a:r>
              <a:rPr lang="it-IT" sz="2800" dirty="0" err="1">
                <a:cs typeface="Century Gothic"/>
              </a:rPr>
              <a:t>internal</a:t>
            </a:r>
            <a:r>
              <a:rPr lang="it-IT" sz="2800" dirty="0">
                <a:cs typeface="Century Gothic"/>
              </a:rPr>
              <a:t> </a:t>
            </a:r>
            <a:r>
              <a:rPr lang="it-IT" sz="2800" dirty="0" err="1">
                <a:cs typeface="Century Gothic"/>
              </a:rPr>
              <a:t>displacement</a:t>
            </a:r>
            <a:endParaRPr lang="it-IT" sz="2800" dirty="0">
              <a:cs typeface="Century Gothic"/>
            </a:endParaRPr>
          </a:p>
          <a:p>
            <a:pPr eaLnBrk="1" hangingPunct="1">
              <a:buFont typeface="Wingdings" charset="2"/>
              <a:buChar char="§"/>
            </a:pPr>
            <a:r>
              <a:rPr lang="it-IT" sz="2800" dirty="0">
                <a:cs typeface="Century Gothic"/>
              </a:rPr>
              <a:t>To </a:t>
            </a:r>
            <a:r>
              <a:rPr lang="it-IT" sz="2800" dirty="0" err="1">
                <a:cs typeface="Century Gothic"/>
              </a:rPr>
              <a:t>ensure</a:t>
            </a:r>
            <a:r>
              <a:rPr lang="it-IT" sz="2800" dirty="0">
                <a:cs typeface="Century Gothic"/>
              </a:rPr>
              <a:t> </a:t>
            </a:r>
            <a:r>
              <a:rPr lang="it-IT" sz="2800" dirty="0" err="1">
                <a:cs typeface="Century Gothic"/>
              </a:rPr>
              <a:t>that</a:t>
            </a:r>
            <a:r>
              <a:rPr lang="it-IT" sz="2800" dirty="0">
                <a:cs typeface="Century Gothic"/>
              </a:rPr>
              <a:t> </a:t>
            </a:r>
            <a:r>
              <a:rPr lang="it-IT" sz="2800" dirty="0" err="1">
                <a:cs typeface="Century Gothic"/>
              </a:rPr>
              <a:t>all</a:t>
            </a:r>
            <a:r>
              <a:rPr lang="it-IT" sz="2800" dirty="0">
                <a:cs typeface="Century Gothic"/>
              </a:rPr>
              <a:t> </a:t>
            </a:r>
            <a:r>
              <a:rPr lang="it-IT" sz="2800" dirty="0" err="1">
                <a:cs typeface="Century Gothic"/>
              </a:rPr>
              <a:t>stakeholders</a:t>
            </a:r>
            <a:r>
              <a:rPr lang="it-IT" sz="2800" dirty="0">
                <a:cs typeface="Century Gothic"/>
              </a:rPr>
              <a:t> are </a:t>
            </a:r>
            <a:r>
              <a:rPr lang="it-IT" sz="2800" dirty="0" err="1">
                <a:cs typeface="Century Gothic"/>
              </a:rPr>
              <a:t>properly</a:t>
            </a:r>
            <a:r>
              <a:rPr lang="it-IT" sz="2800" dirty="0">
                <a:cs typeface="Century Gothic"/>
              </a:rPr>
              <a:t> </a:t>
            </a:r>
            <a:r>
              <a:rPr lang="it-IT" sz="2800" dirty="0" err="1">
                <a:cs typeface="Century Gothic"/>
              </a:rPr>
              <a:t>consulted</a:t>
            </a:r>
            <a:r>
              <a:rPr lang="it-IT" sz="2800" dirty="0">
                <a:cs typeface="Century Gothic"/>
              </a:rPr>
              <a:t> over the </a:t>
            </a:r>
            <a:r>
              <a:rPr lang="it-IT" sz="2800" dirty="0" err="1">
                <a:cs typeface="Century Gothic"/>
              </a:rPr>
              <a:t>definition</a:t>
            </a:r>
            <a:r>
              <a:rPr lang="it-IT" sz="2800" dirty="0">
                <a:cs typeface="Century Gothic"/>
              </a:rPr>
              <a:t> of </a:t>
            </a:r>
            <a:r>
              <a:rPr lang="it-IT" sz="2800" dirty="0" err="1">
                <a:cs typeface="Century Gothic"/>
              </a:rPr>
              <a:t>contents</a:t>
            </a:r>
            <a:endParaRPr lang="it-IT" sz="2800" dirty="0">
              <a:cs typeface="Century Gothic"/>
            </a:endParaRPr>
          </a:p>
          <a:p>
            <a:pPr eaLnBrk="1" hangingPunct="1">
              <a:buFont typeface="Wingdings" charset="2"/>
              <a:buChar char="§"/>
            </a:pPr>
            <a:r>
              <a:rPr lang="it-IT" sz="2800" dirty="0">
                <a:cs typeface="Century Gothic"/>
              </a:rPr>
              <a:t>To list </a:t>
            </a:r>
            <a:r>
              <a:rPr lang="it-IT" sz="2800" dirty="0" err="1">
                <a:cs typeface="Century Gothic"/>
              </a:rPr>
              <a:t>all</a:t>
            </a:r>
            <a:r>
              <a:rPr lang="it-IT" sz="2800" dirty="0">
                <a:cs typeface="Century Gothic"/>
              </a:rPr>
              <a:t> the </a:t>
            </a:r>
            <a:r>
              <a:rPr lang="it-IT" sz="2800" dirty="0" err="1">
                <a:cs typeface="Century Gothic"/>
              </a:rPr>
              <a:t>required</a:t>
            </a:r>
            <a:r>
              <a:rPr lang="it-IT" sz="2800" dirty="0">
                <a:cs typeface="Century Gothic"/>
              </a:rPr>
              <a:t> </a:t>
            </a:r>
            <a:r>
              <a:rPr lang="it-IT" sz="2800" dirty="0" err="1">
                <a:cs typeface="Century Gothic"/>
              </a:rPr>
              <a:t>elements</a:t>
            </a:r>
            <a:r>
              <a:rPr lang="it-IT" sz="2800" dirty="0">
                <a:cs typeface="Century Gothic"/>
              </a:rPr>
              <a:t> of a law or policy on </a:t>
            </a:r>
            <a:r>
              <a:rPr lang="it-IT" sz="2800" dirty="0" err="1">
                <a:cs typeface="Century Gothic"/>
              </a:rPr>
              <a:t>internal</a:t>
            </a:r>
            <a:r>
              <a:rPr lang="it-IT" sz="2800" dirty="0">
                <a:cs typeface="Century Gothic"/>
              </a:rPr>
              <a:t> </a:t>
            </a:r>
            <a:r>
              <a:rPr lang="it-IT" sz="2800" dirty="0" err="1">
                <a:cs typeface="Century Gothic"/>
              </a:rPr>
              <a:t>displacement</a:t>
            </a:r>
            <a:endParaRPr lang="it-IT" sz="2800" dirty="0">
              <a:cs typeface="Century Gothic"/>
            </a:endParaRPr>
          </a:p>
          <a:p>
            <a:pPr eaLnBrk="1" hangingPunct="1">
              <a:buFont typeface="Wingdings" charset="2"/>
              <a:buChar char="§"/>
            </a:pPr>
            <a:r>
              <a:rPr lang="it-IT" sz="2800" dirty="0">
                <a:cs typeface="Century Gothic"/>
              </a:rPr>
              <a:t>To list </a:t>
            </a:r>
            <a:r>
              <a:rPr lang="it-IT" sz="2800" dirty="0" err="1">
                <a:cs typeface="Century Gothic"/>
              </a:rPr>
              <a:t>IDPs</a:t>
            </a:r>
            <a:r>
              <a:rPr lang="it-IT" sz="2800" dirty="0">
                <a:cs typeface="Century Gothic"/>
              </a:rPr>
              <a:t>’ </a:t>
            </a:r>
            <a:r>
              <a:rPr lang="it-IT" sz="2800" dirty="0" err="1">
                <a:cs typeface="Century Gothic"/>
              </a:rPr>
              <a:t>entitlements</a:t>
            </a:r>
            <a:r>
              <a:rPr lang="it-IT" sz="2800" dirty="0">
                <a:cs typeface="Century Gothic"/>
              </a:rPr>
              <a:t> </a:t>
            </a:r>
            <a:r>
              <a:rPr lang="it-IT" sz="2800" dirty="0" err="1">
                <a:cs typeface="Century Gothic"/>
              </a:rPr>
              <a:t>during</a:t>
            </a:r>
            <a:r>
              <a:rPr lang="it-IT" sz="2800" dirty="0">
                <a:cs typeface="Century Gothic"/>
              </a:rPr>
              <a:t> </a:t>
            </a:r>
            <a:r>
              <a:rPr lang="it-IT" sz="2800" dirty="0" err="1">
                <a:cs typeface="Century Gothic"/>
              </a:rPr>
              <a:t>all</a:t>
            </a:r>
            <a:r>
              <a:rPr lang="it-IT" sz="2800" dirty="0">
                <a:cs typeface="Century Gothic"/>
              </a:rPr>
              <a:t> </a:t>
            </a:r>
            <a:r>
              <a:rPr lang="it-IT" sz="2800" dirty="0" err="1">
                <a:cs typeface="Century Gothic"/>
              </a:rPr>
              <a:t>phases</a:t>
            </a:r>
            <a:r>
              <a:rPr lang="it-IT" sz="2800" dirty="0">
                <a:cs typeface="Century Gothic"/>
              </a:rPr>
              <a:t> of </a:t>
            </a:r>
            <a:r>
              <a:rPr lang="it-IT" sz="2800" dirty="0" err="1">
                <a:cs typeface="Century Gothic"/>
              </a:rPr>
              <a:t>displacement</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Suggested actions</a:t>
            </a:r>
            <a:endParaRPr lang="fr-CH" sz="3200" b="1" dirty="0">
              <a:latin typeface="Century Gothic" charset="0"/>
              <a:ea typeface="MS PGothic" charset="0"/>
              <a:cs typeface="MS PGothic" charset="0"/>
            </a:endParaRPr>
          </a:p>
        </p:txBody>
      </p:sp>
      <p:graphicFrame>
        <p:nvGraphicFramePr>
          <p:cNvPr id="8" name="Segnaposto contenuto 4"/>
          <p:cNvGraphicFramePr>
            <a:graphicFrameLocks noGrp="1"/>
          </p:cNvGraphicFramePr>
          <p:nvPr>
            <p:ph idx="1"/>
            <p:extLst>
              <p:ext uri="{D42A27DB-BD31-4B8C-83A1-F6EECF244321}">
                <p14:modId xmlns:p14="http://schemas.microsoft.com/office/powerpoint/2010/main" val="1394627901"/>
              </p:ext>
            </p:extLst>
          </p:nvPr>
        </p:nvGraphicFramePr>
        <p:xfrm>
          <a:off x="214282" y="1391655"/>
          <a:ext cx="8750206" cy="46296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asellaDiTesto 3"/>
          <p:cNvSpPr txBox="1">
            <a:spLocks noChangeArrowheads="1"/>
          </p:cNvSpPr>
          <p:nvPr/>
        </p:nvSpPr>
        <p:spPr bwMode="auto">
          <a:xfrm rot="19643270">
            <a:off x="7907061" y="1848519"/>
            <a:ext cx="12715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b="1" i="1" dirty="0">
                <a:latin typeface="Century Gothic"/>
                <a:cs typeface="Century Gothic"/>
              </a:rPr>
              <a:t>For </a:t>
            </a:r>
            <a:r>
              <a:rPr lang="it-IT" b="1" i="1" dirty="0" err="1">
                <a:latin typeface="Century Gothic"/>
                <a:cs typeface="Century Gothic"/>
              </a:rPr>
              <a:t>each</a:t>
            </a:r>
            <a:r>
              <a:rPr lang="it-IT" b="1" i="1" dirty="0">
                <a:latin typeface="Century Gothic"/>
                <a:cs typeface="Century Gothic"/>
              </a:rPr>
              <a:t> </a:t>
            </a:r>
            <a:r>
              <a:rPr lang="it-IT" b="1" i="1" dirty="0" err="1">
                <a:latin typeface="Century Gothic"/>
                <a:cs typeface="Century Gothic"/>
              </a:rPr>
              <a:t>phase</a:t>
            </a:r>
            <a:r>
              <a:rPr lang="it-IT" b="1" i="1" dirty="0">
                <a:latin typeface="Century Gothic"/>
                <a:cs typeface="Century Gothic"/>
              </a:rPr>
              <a:t>…</a:t>
            </a: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Parliamentarian’s role</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395536" y="1772345"/>
            <a:ext cx="5040560" cy="3888903"/>
          </a:xfrm>
        </p:spPr>
        <p:txBody>
          <a:bodyPr>
            <a:noAutofit/>
          </a:bodyPr>
          <a:lstStyle/>
          <a:p>
            <a:pPr eaLnBrk="1" fontAlgn="auto" hangingPunct="1">
              <a:spcAft>
                <a:spcPts val="0"/>
              </a:spcAft>
              <a:buFont typeface="Wingdings" charset="2"/>
              <a:buChar char="§"/>
              <a:defRPr/>
            </a:pPr>
            <a:r>
              <a:rPr lang="fr-CH" sz="2000" dirty="0"/>
              <a:t>Ensure that drafts prepared by staff, departments and civil society contain essential feautures</a:t>
            </a:r>
          </a:p>
          <a:p>
            <a:pPr eaLnBrk="1" fontAlgn="auto" hangingPunct="1">
              <a:spcAft>
                <a:spcPts val="0"/>
              </a:spcAft>
              <a:buFont typeface="Wingdings" charset="2"/>
              <a:buChar char="§"/>
              <a:defRPr/>
            </a:pPr>
            <a:r>
              <a:rPr lang="fr-CH" sz="2000" dirty="0"/>
              <a:t>Identify gaps in the draft legislation and propose amendments</a:t>
            </a:r>
          </a:p>
          <a:p>
            <a:pPr eaLnBrk="1" fontAlgn="auto" hangingPunct="1">
              <a:spcAft>
                <a:spcPts val="0"/>
              </a:spcAft>
              <a:buFont typeface="Wingdings" charset="2"/>
              <a:buChar char="§"/>
              <a:defRPr/>
            </a:pPr>
            <a:r>
              <a:rPr lang="fr-CH" sz="2000" dirty="0"/>
              <a:t>Ensure that parliamentary debate includes discussion of the bill</a:t>
            </a:r>
          </a:p>
          <a:p>
            <a:pPr eaLnBrk="1" fontAlgn="auto" hangingPunct="1">
              <a:spcAft>
                <a:spcPts val="0"/>
              </a:spcAft>
              <a:buFont typeface="Wingdings" charset="2"/>
              <a:buChar char="§"/>
              <a:defRPr/>
            </a:pPr>
            <a:r>
              <a:rPr lang="fr-CH" sz="2000" dirty="0"/>
              <a:t>Present the bill to constituents and civil society and invite comments</a:t>
            </a:r>
          </a:p>
        </p:txBody>
      </p:sp>
      <p:pic>
        <p:nvPicPr>
          <p:cNvPr id="6" name="Picture 2" descr="C:\Users\jacopo.giorgi\Desktop\Liberian_Capitol_Building.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52120" y="1916832"/>
            <a:ext cx="3015325" cy="2880022"/>
          </a:xfrm>
          <a:noFill/>
        </p:spPr>
      </p:pic>
    </p:spTree>
    <p:extLst>
      <p:ext uri="{BB962C8B-B14F-4D97-AF65-F5344CB8AC3E}">
        <p14:creationId xmlns:p14="http://schemas.microsoft.com/office/powerpoint/2010/main" val="108576408"/>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Who’s who?</a:t>
            </a:r>
            <a:endParaRPr lang="fr-CH" sz="3200" b="1" dirty="0">
              <a:latin typeface="Century Gothic" charset="0"/>
              <a:ea typeface="MS PGothic" charset="0"/>
              <a:cs typeface="MS PGothic" charset="0"/>
            </a:endParaRPr>
          </a:p>
        </p:txBody>
      </p:sp>
      <p:sp>
        <p:nvSpPr>
          <p:cNvPr id="7" name="Ovale 2"/>
          <p:cNvSpPr/>
          <p:nvPr/>
        </p:nvSpPr>
        <p:spPr>
          <a:xfrm>
            <a:off x="467545" y="1484784"/>
            <a:ext cx="8280920" cy="464343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endParaRPr lang="it-IT" dirty="0"/>
          </a:p>
        </p:txBody>
      </p:sp>
      <p:sp>
        <p:nvSpPr>
          <p:cNvPr id="8" name="Ovale 5"/>
          <p:cNvSpPr/>
          <p:nvPr/>
        </p:nvSpPr>
        <p:spPr>
          <a:xfrm>
            <a:off x="2465388" y="2330922"/>
            <a:ext cx="4554537" cy="30241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eaLnBrk="1" hangingPunct="1">
              <a:defRPr/>
            </a:pPr>
            <a:endParaRPr lang="it-IT" b="1" dirty="0">
              <a:solidFill>
                <a:schemeClr val="bg1"/>
              </a:solidFill>
            </a:endParaRPr>
          </a:p>
        </p:txBody>
      </p:sp>
      <p:sp>
        <p:nvSpPr>
          <p:cNvPr id="9" name="Ovale 4"/>
          <p:cNvSpPr/>
          <p:nvPr/>
        </p:nvSpPr>
        <p:spPr>
          <a:xfrm>
            <a:off x="3849688" y="3245322"/>
            <a:ext cx="1785937" cy="1785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err="1">
                <a:solidFill>
                  <a:schemeClr val="bg1"/>
                </a:solidFill>
              </a:rPr>
              <a:t>Lead</a:t>
            </a:r>
            <a:r>
              <a:rPr lang="it-IT" b="1" dirty="0">
                <a:solidFill>
                  <a:schemeClr val="bg1"/>
                </a:solidFill>
              </a:rPr>
              <a:t> </a:t>
            </a:r>
          </a:p>
          <a:p>
            <a:pPr algn="ctr" eaLnBrk="1" hangingPunct="1">
              <a:defRPr/>
            </a:pPr>
            <a:r>
              <a:rPr lang="it-IT" b="1" dirty="0">
                <a:solidFill>
                  <a:schemeClr val="bg1"/>
                </a:solidFill>
              </a:rPr>
              <a:t>agency</a:t>
            </a:r>
          </a:p>
        </p:txBody>
      </p:sp>
      <p:sp>
        <p:nvSpPr>
          <p:cNvPr id="10" name="CasellaDiTesto 7"/>
          <p:cNvSpPr txBox="1">
            <a:spLocks noChangeArrowheads="1"/>
          </p:cNvSpPr>
          <p:nvPr/>
        </p:nvSpPr>
        <p:spPr bwMode="auto">
          <a:xfrm>
            <a:off x="3924300" y="1610197"/>
            <a:ext cx="16430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it-IT" b="1">
                <a:solidFill>
                  <a:schemeClr val="bg1"/>
                </a:solidFill>
              </a:rPr>
              <a:t>Consultation</a:t>
            </a:r>
          </a:p>
          <a:p>
            <a:pPr algn="ctr" eaLnBrk="1" hangingPunct="1"/>
            <a:r>
              <a:rPr lang="it-IT" b="1">
                <a:solidFill>
                  <a:schemeClr val="bg1"/>
                </a:solidFill>
              </a:rPr>
              <a:t>partners</a:t>
            </a:r>
          </a:p>
        </p:txBody>
      </p:sp>
      <p:sp>
        <p:nvSpPr>
          <p:cNvPr id="11" name="ZoneTexte 7"/>
          <p:cNvSpPr txBox="1">
            <a:spLocks noChangeArrowheads="1"/>
          </p:cNvSpPr>
          <p:nvPr/>
        </p:nvSpPr>
        <p:spPr bwMode="auto">
          <a:xfrm>
            <a:off x="3708400" y="2546822"/>
            <a:ext cx="20558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a:r>
              <a:rPr lang="fr-FR" b="1">
                <a:solidFill>
                  <a:schemeClr val="bg1"/>
                </a:solidFill>
              </a:rPr>
              <a:t>Steering/drafting committee </a:t>
            </a:r>
          </a:p>
        </p:txBody>
      </p:sp>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xit" presetSubtype="0" fill="hold" grpId="1" nodeType="clickEffect">
                                  <p:stCondLst>
                                    <p:cond delay="0"/>
                                  </p:stCondLst>
                                  <p:childTnLst>
                                    <p:animEffect transition="out" filter="dissolv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General elements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a:ea typeface="MS PGothic" charset="0"/>
                <a:cs typeface="Century Gothic"/>
              </a:rPr>
              <a:t>Definitions</a:t>
            </a:r>
          </a:p>
          <a:p>
            <a:pPr lvl="1" eaLnBrk="1" hangingPunct="1">
              <a:buFont typeface="Wingdings" charset="2"/>
              <a:buChar char="§"/>
            </a:pPr>
            <a:r>
              <a:rPr lang="fr-CH" dirty="0">
                <a:ea typeface="MS PGothic" charset="0"/>
                <a:cs typeface="Century Gothic"/>
              </a:rPr>
              <a:t> IDP</a:t>
            </a:r>
          </a:p>
          <a:p>
            <a:pPr lvl="1" eaLnBrk="1" hangingPunct="1">
              <a:buFont typeface="Wingdings" charset="2"/>
              <a:buChar char="§"/>
            </a:pPr>
            <a:r>
              <a:rPr lang="fr-CH" dirty="0">
                <a:ea typeface="MS PGothic" charset="0"/>
                <a:cs typeface="Century Gothic"/>
              </a:rPr>
              <a:t> People affected by displacement</a:t>
            </a:r>
          </a:p>
          <a:p>
            <a:pPr eaLnBrk="1" hangingPunct="1">
              <a:buFont typeface="Wingdings" charset="2"/>
              <a:buChar char="§"/>
            </a:pPr>
            <a:r>
              <a:rPr lang="fr-CH" dirty="0">
                <a:ea typeface="MS PGothic" charset="0"/>
                <a:cs typeface="Century Gothic"/>
              </a:rPr>
              <a:t>Basic principles </a:t>
            </a:r>
          </a:p>
          <a:p>
            <a:pPr lvl="1" eaLnBrk="1" hangingPunct="1">
              <a:buFont typeface="Wingdings" charset="2"/>
              <a:buChar char="§"/>
            </a:pPr>
            <a:r>
              <a:rPr lang="fr-CH" dirty="0">
                <a:ea typeface="MS PGothic" charset="0"/>
                <a:cs typeface="Century Gothic"/>
              </a:rPr>
              <a:t> National responsibility </a:t>
            </a:r>
          </a:p>
          <a:p>
            <a:pPr lvl="1" eaLnBrk="1" hangingPunct="1">
              <a:buFont typeface="Wingdings" charset="2"/>
              <a:buChar char="§"/>
            </a:pPr>
            <a:r>
              <a:rPr lang="fr-CH" dirty="0">
                <a:ea typeface="MS PGothic" charset="0"/>
                <a:cs typeface="Century Gothic"/>
              </a:rPr>
              <a:t> Non-discrimination </a:t>
            </a:r>
          </a:p>
          <a:p>
            <a:pPr lvl="1" eaLnBrk="1" hangingPunct="1">
              <a:buFont typeface="Wingdings" charset="2"/>
              <a:buChar char="§"/>
            </a:pPr>
            <a:r>
              <a:rPr lang="fr-CH" dirty="0">
                <a:ea typeface="MS PGothic" charset="0"/>
                <a:cs typeface="Century Gothic"/>
              </a:rPr>
              <a:t> Participation</a:t>
            </a:r>
          </a:p>
          <a:p>
            <a:pPr eaLnBrk="1" hangingPunct="1">
              <a:buFont typeface="Wingdings" charset="2"/>
              <a:buChar char="§"/>
            </a:pPr>
            <a:r>
              <a:rPr lang="fr-CH" dirty="0">
                <a:ea typeface="MS PGothic" charset="0"/>
                <a:cs typeface="Century Gothic"/>
              </a:rPr>
              <a:t>Identification of responsible authority</a:t>
            </a:r>
          </a:p>
          <a:p>
            <a:pPr eaLnBrk="1" hangingPunct="1">
              <a:buFont typeface="Wingdings" charset="2"/>
              <a:buChar char="§"/>
            </a:pPr>
            <a:r>
              <a:rPr lang="fr-CH" dirty="0">
                <a:ea typeface="MS PGothic" charset="0"/>
                <a:cs typeface="Century Gothic"/>
              </a:rPr>
              <a:t>Coordination mechanisms</a:t>
            </a:r>
          </a:p>
          <a:p>
            <a:pPr eaLnBrk="1" hangingPunct="1">
              <a:buFont typeface="Wingdings" charset="2"/>
              <a:buChar char="§"/>
            </a:pPr>
            <a:r>
              <a:rPr lang="fr-CH" dirty="0">
                <a:ea typeface="MS PGothic" charset="0"/>
                <a:cs typeface="Century Gothic"/>
              </a:rPr>
              <a:t>Financial aspects</a:t>
            </a:r>
          </a:p>
        </p:txBody>
      </p:sp>
    </p:spTree>
    <p:extLst>
      <p:ext uri="{BB962C8B-B14F-4D97-AF65-F5344CB8AC3E}">
        <p14:creationId xmlns:p14="http://schemas.microsoft.com/office/powerpoint/2010/main" val="91769688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re 1"/>
          <p:cNvSpPr>
            <a:spLocks noGrp="1"/>
          </p:cNvSpPr>
          <p:nvPr>
            <p:ph type="title"/>
          </p:nvPr>
        </p:nvSpPr>
        <p:spPr>
          <a:xfrm>
            <a:off x="468313" y="2276475"/>
            <a:ext cx="8229600" cy="1933575"/>
          </a:xfrm>
        </p:spPr>
        <p:txBody>
          <a:bodyPr/>
          <a:lstStyle/>
          <a:p>
            <a:r>
              <a:rPr lang="fr-FR" sz="4800" b="1">
                <a:latin typeface="Calibri" charset="0"/>
                <a:ea typeface="MS PGothic" charset="0"/>
              </a:rPr>
              <a:t>Quiz!</a:t>
            </a:r>
          </a:p>
        </p:txBody>
      </p:sp>
    </p:spTree>
    <p:extLst>
      <p:ext uri="{BB962C8B-B14F-4D97-AF65-F5344CB8AC3E}">
        <p14:creationId xmlns:p14="http://schemas.microsoft.com/office/powerpoint/2010/main" val="400776446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0"/>
            <a:ext cx="8229600" cy="1268413"/>
          </a:xfrm>
        </p:spPr>
        <p:txBody>
          <a:bodyPr/>
          <a:lstStyle/>
          <a:p>
            <a:r>
              <a:rPr lang="fr-FR" sz="3200" b="1" dirty="0" err="1">
                <a:latin typeface="Century Gothic"/>
                <a:ea typeface="MS PGothic" charset="0"/>
                <a:cs typeface="Century Gothic"/>
              </a:rPr>
              <a:t>Which</a:t>
            </a:r>
            <a:r>
              <a:rPr lang="fr-FR" sz="3200" b="1" dirty="0">
                <a:latin typeface="Century Gothic"/>
                <a:ea typeface="MS PGothic" charset="0"/>
                <a:cs typeface="Century Gothic"/>
              </a:rPr>
              <a:t> </a:t>
            </a:r>
            <a:r>
              <a:rPr lang="fr-FR" sz="3200" b="1" dirty="0" err="1">
                <a:latin typeface="Century Gothic"/>
                <a:ea typeface="MS PGothic" charset="0"/>
                <a:cs typeface="Century Gothic"/>
              </a:rPr>
              <a:t>guiding</a:t>
            </a:r>
            <a:r>
              <a:rPr lang="fr-FR" sz="3200" b="1" dirty="0">
                <a:latin typeface="Century Gothic"/>
                <a:ea typeface="MS PGothic" charset="0"/>
                <a:cs typeface="Century Gothic"/>
              </a:rPr>
              <a:t> </a:t>
            </a:r>
            <a:r>
              <a:rPr lang="fr-FR" sz="3200" b="1" dirty="0" err="1">
                <a:latin typeface="Century Gothic"/>
                <a:ea typeface="MS PGothic" charset="0"/>
                <a:cs typeface="Century Gothic"/>
              </a:rPr>
              <a:t>principles</a:t>
            </a:r>
            <a:r>
              <a:rPr lang="fr-FR" sz="3200" b="1" dirty="0">
                <a:latin typeface="Century Gothic"/>
                <a:ea typeface="MS PGothic" charset="0"/>
                <a:cs typeface="Century Gothic"/>
              </a:rPr>
              <a:t> </a:t>
            </a:r>
            <a:r>
              <a:rPr lang="fr-FR" sz="3200" b="1" dirty="0" err="1">
                <a:latin typeface="Century Gothic"/>
                <a:ea typeface="MS PGothic" charset="0"/>
                <a:cs typeface="Century Gothic"/>
              </a:rPr>
              <a:t>refer</a:t>
            </a:r>
            <a:r>
              <a:rPr lang="fr-FR" sz="3200" b="1" dirty="0">
                <a:latin typeface="Century Gothic"/>
                <a:ea typeface="MS PGothic" charset="0"/>
                <a:cs typeface="Century Gothic"/>
              </a:rPr>
              <a:t> to the </a:t>
            </a:r>
            <a:r>
              <a:rPr lang="fr-FR" sz="3200" b="1" dirty="0" err="1">
                <a:latin typeface="Century Gothic"/>
                <a:ea typeface="MS PGothic" charset="0"/>
                <a:cs typeface="Century Gothic"/>
              </a:rPr>
              <a:t>prevention</a:t>
            </a:r>
            <a:r>
              <a:rPr lang="fr-FR" sz="3200" b="1" dirty="0">
                <a:latin typeface="Century Gothic"/>
                <a:ea typeface="MS PGothic" charset="0"/>
                <a:cs typeface="Century Gothic"/>
              </a:rPr>
              <a:t> of </a:t>
            </a:r>
            <a:r>
              <a:rPr lang="fr-FR" sz="3200" b="1" dirty="0" err="1">
                <a:latin typeface="Century Gothic"/>
                <a:ea typeface="MS PGothic" charset="0"/>
                <a:cs typeface="Century Gothic"/>
              </a:rPr>
              <a:t>displacement</a:t>
            </a:r>
            <a:r>
              <a:rPr lang="fr-FR" sz="3200" b="1" dirty="0">
                <a:latin typeface="Century Gothic"/>
                <a:ea typeface="MS PGothic" charset="0"/>
                <a:cs typeface="Century Gothic"/>
              </a:rPr>
              <a:t>? </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826071" y="1846932"/>
            <a:ext cx="7610475" cy="3670300"/>
          </a:xfrm>
        </p:spPr>
        <p:txBody>
          <a:bodyPr/>
          <a:lstStyle/>
          <a:p>
            <a:pPr>
              <a:buFont typeface="Wingdings" charset="2"/>
              <a:buChar char="§"/>
              <a:defRPr/>
            </a:pPr>
            <a:r>
              <a:rPr lang="fr-CH" sz="2800" dirty="0" smtClean="0">
                <a:latin typeface="Century Gothic"/>
                <a:ea typeface="+mn-ea"/>
                <a:cs typeface="Century Gothic"/>
              </a:rPr>
              <a:t>28</a:t>
            </a:r>
            <a:r>
              <a:rPr lang="fr-CH" sz="2800" dirty="0">
                <a:latin typeface="Century Gothic"/>
                <a:ea typeface="+mn-ea"/>
                <a:cs typeface="Century Gothic"/>
              </a:rPr>
              <a:t> </a:t>
            </a:r>
            <a:r>
              <a:rPr lang="fr-CH" sz="2800" dirty="0" smtClean="0">
                <a:latin typeface="Century Gothic"/>
                <a:ea typeface="+mn-ea"/>
                <a:cs typeface="Century Gothic"/>
              </a:rPr>
              <a:t>to 30</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Five to nine</a:t>
            </a:r>
          </a:p>
          <a:p>
            <a:pPr>
              <a:buFont typeface="Wingdings" charset="2"/>
              <a:buChar char="§"/>
              <a:defRPr/>
            </a:pPr>
            <a:endParaRPr lang="fr-CH" sz="2800" dirty="0" smtClean="0">
              <a:latin typeface="Century Gothic"/>
              <a:ea typeface="+mn-ea"/>
              <a:cs typeface="Century Gothic"/>
            </a:endParaRPr>
          </a:p>
          <a:p>
            <a:pPr>
              <a:buFont typeface="Wingdings" charset="2"/>
              <a:buChar char="§"/>
              <a:defRPr/>
            </a:pPr>
            <a:r>
              <a:rPr lang="fr-CH" sz="2800" dirty="0" smtClean="0">
                <a:latin typeface="Century Gothic"/>
                <a:ea typeface="+mn-ea"/>
                <a:cs typeface="Century Gothic"/>
              </a:rPr>
              <a:t>24</a:t>
            </a:r>
            <a:r>
              <a:rPr lang="fr-CH" sz="2800" dirty="0">
                <a:latin typeface="Century Gothic"/>
                <a:ea typeface="+mn-ea"/>
                <a:cs typeface="Century Gothic"/>
              </a:rPr>
              <a:t> </a:t>
            </a:r>
            <a:r>
              <a:rPr lang="fr-CH" sz="2800" dirty="0" smtClean="0">
                <a:latin typeface="Century Gothic"/>
                <a:ea typeface="+mn-ea"/>
                <a:cs typeface="Century Gothic"/>
              </a:rPr>
              <a:t>to 27</a:t>
            </a:r>
            <a:endParaRPr lang="fr-CH" sz="2800" dirty="0">
              <a:latin typeface="Century Gothic"/>
              <a:ea typeface="+mn-ea"/>
              <a:cs typeface="Century Gothic"/>
            </a:endParaRPr>
          </a:p>
        </p:txBody>
      </p:sp>
      <p:sp>
        <p:nvSpPr>
          <p:cNvPr id="5" name="Oval 4"/>
          <p:cNvSpPr/>
          <p:nvPr/>
        </p:nvSpPr>
        <p:spPr>
          <a:xfrm>
            <a:off x="251520" y="2924944"/>
            <a:ext cx="4032573" cy="1123641"/>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chemeClr val="accent6">
                  <a:lumMod val="75000"/>
                </a:schemeClr>
              </a:solidFill>
            </a:endParaRPr>
          </a:p>
        </p:txBody>
      </p:sp>
    </p:spTree>
    <p:extLst>
      <p:ext uri="{BB962C8B-B14F-4D97-AF65-F5344CB8AC3E}">
        <p14:creationId xmlns:p14="http://schemas.microsoft.com/office/powerpoint/2010/main" val="299706916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179388" y="0"/>
            <a:ext cx="8964612" cy="1341438"/>
          </a:xfrm>
        </p:spPr>
        <p:txBody>
          <a:bodyPr/>
          <a:lstStyle/>
          <a:p>
            <a:r>
              <a:rPr lang="fr-FR" sz="3200" b="1" dirty="0" err="1">
                <a:latin typeface="Century Gothic"/>
                <a:ea typeface="MS PGothic" charset="0"/>
                <a:cs typeface="Century Gothic"/>
              </a:rPr>
              <a:t>Which</a:t>
            </a:r>
            <a:r>
              <a:rPr lang="fr-FR" sz="3200" b="1" dirty="0">
                <a:latin typeface="Century Gothic"/>
                <a:ea typeface="MS PGothic" charset="0"/>
                <a:cs typeface="Century Gothic"/>
              </a:rPr>
              <a:t> of the </a:t>
            </a:r>
            <a:r>
              <a:rPr lang="fr-FR" sz="3200" b="1" dirty="0" err="1">
                <a:latin typeface="Century Gothic"/>
                <a:ea typeface="MS PGothic" charset="0"/>
                <a:cs typeface="Century Gothic"/>
              </a:rPr>
              <a:t>following</a:t>
            </a:r>
            <a:r>
              <a:rPr lang="fr-FR" sz="3200" b="1" dirty="0">
                <a:latin typeface="Century Gothic"/>
                <a:ea typeface="MS PGothic" charset="0"/>
                <a:cs typeface="Century Gothic"/>
              </a:rPr>
              <a:t> </a:t>
            </a:r>
            <a:r>
              <a:rPr lang="fr-FR" sz="3200" b="1" dirty="0" err="1">
                <a:latin typeface="Century Gothic"/>
                <a:ea typeface="MS PGothic" charset="0"/>
                <a:cs typeface="Century Gothic"/>
              </a:rPr>
              <a:t>constitutes</a:t>
            </a:r>
            <a:r>
              <a:rPr lang="fr-FR" sz="3200" b="1" dirty="0">
                <a:latin typeface="Century Gothic"/>
                <a:ea typeface="MS PGothic" charset="0"/>
                <a:cs typeface="Century Gothic"/>
              </a:rPr>
              <a:t> </a:t>
            </a:r>
            <a:r>
              <a:rPr lang="fr-FR" sz="3200" b="1" dirty="0" err="1">
                <a:latin typeface="Century Gothic"/>
                <a:ea typeface="MS PGothic" charset="0"/>
                <a:cs typeface="Century Gothic"/>
              </a:rPr>
              <a:t>arbitrary</a:t>
            </a:r>
            <a:r>
              <a:rPr lang="fr-FR" sz="3200" b="1" dirty="0">
                <a:latin typeface="Century Gothic"/>
                <a:ea typeface="MS PGothic" charset="0"/>
                <a:cs typeface="Century Gothic"/>
              </a:rPr>
              <a:t> </a:t>
            </a:r>
            <a:r>
              <a:rPr lang="fr-FR" sz="3200" b="1" dirty="0" err="1">
                <a:latin typeface="Century Gothic"/>
                <a:ea typeface="MS PGothic" charset="0"/>
                <a:cs typeface="Century Gothic"/>
              </a:rPr>
              <a:t>displacement</a:t>
            </a:r>
            <a:r>
              <a:rPr lang="fr-FR" sz="3200" b="1" dirty="0">
                <a:latin typeface="Century Gothic"/>
                <a:ea typeface="MS PGothic" charset="0"/>
                <a:cs typeface="Century Gothic"/>
              </a:rPr>
              <a:t>? </a:t>
            </a:r>
            <a:endParaRPr lang="fr-CH" sz="3200" b="1" dirty="0">
              <a:latin typeface="Century Gothic"/>
              <a:ea typeface="MS PGothic" charset="0"/>
              <a:cs typeface="Century Gothic"/>
            </a:endParaRPr>
          </a:p>
        </p:txBody>
      </p:sp>
      <p:sp>
        <p:nvSpPr>
          <p:cNvPr id="3" name="Content Placeholder 2"/>
          <p:cNvSpPr>
            <a:spLocks noGrp="1"/>
          </p:cNvSpPr>
          <p:nvPr>
            <p:ph idx="1"/>
          </p:nvPr>
        </p:nvSpPr>
        <p:spPr>
          <a:xfrm>
            <a:off x="250825" y="1773238"/>
            <a:ext cx="8893175" cy="4352925"/>
          </a:xfrm>
        </p:spPr>
        <p:txBody>
          <a:bodyPr/>
          <a:lstStyle/>
          <a:p>
            <a:pPr>
              <a:spcBef>
                <a:spcPts val="800"/>
              </a:spcBef>
              <a:buFont typeface="Wingdings" charset="2"/>
              <a:buChar char="§"/>
              <a:defRPr/>
            </a:pPr>
            <a:r>
              <a:rPr lang="fr-CH" sz="2800" dirty="0" smtClean="0">
                <a:latin typeface="Century Gothic"/>
                <a:ea typeface="+mn-ea"/>
                <a:cs typeface="Century Gothic"/>
              </a:rPr>
              <a:t>Displacement as collective punishment</a:t>
            </a:r>
          </a:p>
          <a:p>
            <a:pPr>
              <a:spcBef>
                <a:spcPts val="800"/>
              </a:spcBef>
              <a:buFont typeface="Wingdings" charset="2"/>
              <a:buChar char="§"/>
              <a:defRPr/>
            </a:pPr>
            <a:endParaRPr lang="fr-CH" sz="2800" dirty="0" smtClean="0">
              <a:latin typeface="Century Gothic"/>
              <a:ea typeface="+mn-ea"/>
              <a:cs typeface="Century Gothic"/>
            </a:endParaRPr>
          </a:p>
          <a:p>
            <a:pPr>
              <a:spcBef>
                <a:spcPts val="800"/>
              </a:spcBef>
              <a:buFont typeface="Wingdings" charset="2"/>
              <a:buChar char="§"/>
              <a:defRPr/>
            </a:pPr>
            <a:r>
              <a:rPr lang="fr-CH" sz="2800" dirty="0" smtClean="0">
                <a:latin typeface="Century Gothic"/>
                <a:ea typeface="+mn-ea"/>
                <a:cs typeface="Century Gothic"/>
              </a:rPr>
              <a:t>Displacement driven by apartheid or ethnic cleansing</a:t>
            </a:r>
          </a:p>
          <a:p>
            <a:pPr marL="0" indent="0">
              <a:spcBef>
                <a:spcPts val="800"/>
              </a:spcBef>
              <a:buNone/>
              <a:defRPr/>
            </a:pPr>
            <a:endParaRPr lang="fr-CH" sz="2800" dirty="0" smtClean="0">
              <a:latin typeface="Century Gothic"/>
              <a:ea typeface="+mn-ea"/>
              <a:cs typeface="Century Gothic"/>
            </a:endParaRPr>
          </a:p>
          <a:p>
            <a:pPr>
              <a:spcBef>
                <a:spcPts val="800"/>
              </a:spcBef>
              <a:buFont typeface="Wingdings" charset="2"/>
              <a:buChar char="§"/>
              <a:defRPr/>
            </a:pPr>
            <a:r>
              <a:rPr lang="fr-CH" sz="2800" dirty="0" smtClean="0">
                <a:latin typeface="Century Gothic"/>
                <a:ea typeface="+mn-ea"/>
                <a:cs typeface="Century Gothic"/>
              </a:rPr>
              <a:t>Displacement caused by development projects justified by overriding public interest</a:t>
            </a:r>
            <a:endParaRPr lang="fr-CH" sz="2800" dirty="0">
              <a:latin typeface="Century Gothic"/>
              <a:ea typeface="+mn-ea"/>
              <a:cs typeface="Century Gothic"/>
            </a:endParaRPr>
          </a:p>
        </p:txBody>
      </p:sp>
      <p:sp>
        <p:nvSpPr>
          <p:cNvPr id="6" name="Oval 5"/>
          <p:cNvSpPr/>
          <p:nvPr/>
        </p:nvSpPr>
        <p:spPr>
          <a:xfrm>
            <a:off x="323850" y="2636912"/>
            <a:ext cx="8639175" cy="1295400"/>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E46C0A"/>
              </a:solidFill>
            </a:endParaRPr>
          </a:p>
        </p:txBody>
      </p:sp>
      <p:sp>
        <p:nvSpPr>
          <p:cNvPr id="7" name="Oval 6"/>
          <p:cNvSpPr/>
          <p:nvPr/>
        </p:nvSpPr>
        <p:spPr>
          <a:xfrm>
            <a:off x="250825" y="1484313"/>
            <a:ext cx="8497888" cy="1152525"/>
          </a:xfrm>
          <a:prstGeom prst="ellipse">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solidFill>
                <a:srgbClr val="E46C0A"/>
              </a:solidFill>
            </a:endParaRPr>
          </a:p>
        </p:txBody>
      </p:sp>
    </p:spTree>
    <p:extLst>
      <p:ext uri="{BB962C8B-B14F-4D97-AF65-F5344CB8AC3E}">
        <p14:creationId xmlns:p14="http://schemas.microsoft.com/office/powerpoint/2010/main" val="383589714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7462</TotalTime>
  <Words>1716</Words>
  <Application>Microsoft Macintosh PowerPoint</Application>
  <PresentationFormat>On-screen Show (4:3)</PresentationFormat>
  <Paragraphs>301</Paragraphs>
  <Slides>19</Slides>
  <Notes>14</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Perception</vt:lpstr>
      <vt:lpstr>Drafting</vt:lpstr>
      <vt:lpstr>Objectives</vt:lpstr>
      <vt:lpstr>Suggested actions</vt:lpstr>
      <vt:lpstr>Parliamentarian’s role</vt:lpstr>
      <vt:lpstr>Who’s who?</vt:lpstr>
      <vt:lpstr>General elements</vt:lpstr>
      <vt:lpstr>Quiz!</vt:lpstr>
      <vt:lpstr>Which guiding principles refer to the prevention of displacement? </vt:lpstr>
      <vt:lpstr>Which of the following constitutes arbitrary displacement? </vt:lpstr>
      <vt:lpstr>Which of the following address the specific needs of displaced children?</vt:lpstr>
      <vt:lpstr>What are the three settlement options for durable solutions? </vt:lpstr>
      <vt:lpstr>Which two principles should underpin the pursuit of durable solutions?  </vt:lpstr>
      <vt:lpstr>Essential provisions</vt:lpstr>
      <vt:lpstr>Refresher: Which rights?</vt:lpstr>
      <vt:lpstr>Remedies and access to justice</vt:lpstr>
      <vt:lpstr>Validation and adoption</vt:lpstr>
      <vt:lpstr>Validation and adoption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266</cp:revision>
  <dcterms:created xsi:type="dcterms:W3CDTF">2008-09-19T08:19:15Z</dcterms:created>
  <dcterms:modified xsi:type="dcterms:W3CDTF">2016-01-21T09:20:06Z</dcterms:modified>
</cp:coreProperties>
</file>