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47" r:id="rId2"/>
  </p:sldMasterIdLst>
  <p:notesMasterIdLst>
    <p:notesMasterId r:id="rId10"/>
  </p:notesMasterIdLst>
  <p:sldIdLst>
    <p:sldId id="270" r:id="rId3"/>
    <p:sldId id="258" r:id="rId4"/>
    <p:sldId id="259" r:id="rId5"/>
    <p:sldId id="267" r:id="rId6"/>
    <p:sldId id="269" r:id="rId7"/>
    <p:sldId id="260" r:id="rId8"/>
    <p:sldId id="268" r:id="rId9"/>
  </p:sldIdLst>
  <p:sldSz cx="9144000" cy="5715000" type="screen16x10"/>
  <p:notesSz cx="6858000" cy="9144000"/>
  <p:defaultTextStyle>
    <a:defPPr>
      <a:defRPr lang="fr-FR"/>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rozet" initials="sc" lastIdx="2" clrIdx="0"/>
  <p:cmAuthor id="2" name="Jeremy Lennard" initials=""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C7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60321" autoAdjust="0"/>
  </p:normalViewPr>
  <p:slideViewPr>
    <p:cSldViewPr snapToGrid="0">
      <p:cViewPr varScale="1">
        <p:scale>
          <a:sx n="108" d="100"/>
          <a:sy n="108" d="100"/>
        </p:scale>
        <p:origin x="-3008" y="-112"/>
      </p:cViewPr>
      <p:guideLst>
        <p:guide orient="horz" pos="1800"/>
        <p:guide pos="2880"/>
      </p:guideLst>
    </p:cSldViewPr>
  </p:slideViewPr>
  <p:notesTextViewPr>
    <p:cViewPr>
      <p:scale>
        <a:sx n="125" d="100"/>
        <a:sy n="125" d="100"/>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commentAuthors" Target="commentAuthors.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D5815-CD79-4E7B-AEE4-5D31CA3558A2}" type="datetimeFigureOut">
              <a:rPr lang="fr-FR" smtClean="0"/>
              <a:t>06/01/16</a:t>
            </a:fld>
            <a:endParaRPr lang="fr-FR"/>
          </a:p>
        </p:txBody>
      </p:sp>
      <p:sp>
        <p:nvSpPr>
          <p:cNvPr id="4" name="Espace réservé de l'image des diapositives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232803-633C-47B0-9FD9-EA1E7571B417}" type="slidenum">
              <a:rPr lang="fr-FR" smtClean="0"/>
              <a:t>‹#›</a:t>
            </a:fld>
            <a:endParaRPr lang="fr-FR"/>
          </a:p>
        </p:txBody>
      </p:sp>
    </p:spTree>
    <p:extLst>
      <p:ext uri="{BB962C8B-B14F-4D97-AF65-F5344CB8AC3E}">
        <p14:creationId xmlns:p14="http://schemas.microsoft.com/office/powerpoint/2010/main" val="2985656493"/>
      </p:ext>
    </p:extLst>
  </p:cSld>
  <p:clrMap bg1="lt1" tx1="dk1" bg2="lt2" tx2="dk2" accent1="accent1" accent2="accent2" accent3="accent3" accent4="accent4" accent5="accent5" accent6="accent6" hlink="hlink" folHlink="folHlink"/>
  <p:notesStyle>
    <a:lvl1pPr marL="0" algn="l" defTabSz="713232" rtl="0" eaLnBrk="1" latinLnBrk="0" hangingPunct="1">
      <a:defRPr sz="900" kern="1200">
        <a:solidFill>
          <a:schemeClr val="tx1"/>
        </a:solidFill>
        <a:latin typeface="+mn-lt"/>
        <a:ea typeface="+mn-ea"/>
        <a:cs typeface="+mn-cs"/>
      </a:defRPr>
    </a:lvl1pPr>
    <a:lvl2pPr marL="356616" algn="l" defTabSz="713232" rtl="0" eaLnBrk="1" latinLnBrk="0" hangingPunct="1">
      <a:defRPr sz="900" kern="1200">
        <a:solidFill>
          <a:schemeClr val="tx1"/>
        </a:solidFill>
        <a:latin typeface="+mn-lt"/>
        <a:ea typeface="+mn-ea"/>
        <a:cs typeface="+mn-cs"/>
      </a:defRPr>
    </a:lvl2pPr>
    <a:lvl3pPr marL="713232" algn="l" defTabSz="713232" rtl="0" eaLnBrk="1" latinLnBrk="0" hangingPunct="1">
      <a:defRPr sz="900" kern="1200">
        <a:solidFill>
          <a:schemeClr val="tx1"/>
        </a:solidFill>
        <a:latin typeface="+mn-lt"/>
        <a:ea typeface="+mn-ea"/>
        <a:cs typeface="+mn-cs"/>
      </a:defRPr>
    </a:lvl3pPr>
    <a:lvl4pPr marL="1069848" algn="l" defTabSz="713232" rtl="0" eaLnBrk="1" latinLnBrk="0" hangingPunct="1">
      <a:defRPr sz="900" kern="1200">
        <a:solidFill>
          <a:schemeClr val="tx1"/>
        </a:solidFill>
        <a:latin typeface="+mn-lt"/>
        <a:ea typeface="+mn-ea"/>
        <a:cs typeface="+mn-cs"/>
      </a:defRPr>
    </a:lvl4pPr>
    <a:lvl5pPr marL="1426464" algn="l" defTabSz="713232" rtl="0" eaLnBrk="1" latinLnBrk="0" hangingPunct="1">
      <a:defRPr sz="900" kern="1200">
        <a:solidFill>
          <a:schemeClr val="tx1"/>
        </a:solidFill>
        <a:latin typeface="+mn-lt"/>
        <a:ea typeface="+mn-ea"/>
        <a:cs typeface="+mn-cs"/>
      </a:defRPr>
    </a:lvl5pPr>
    <a:lvl6pPr marL="1783080" algn="l" defTabSz="713232" rtl="0" eaLnBrk="1" latinLnBrk="0" hangingPunct="1">
      <a:defRPr sz="900" kern="1200">
        <a:solidFill>
          <a:schemeClr val="tx1"/>
        </a:solidFill>
        <a:latin typeface="+mn-lt"/>
        <a:ea typeface="+mn-ea"/>
        <a:cs typeface="+mn-cs"/>
      </a:defRPr>
    </a:lvl6pPr>
    <a:lvl7pPr marL="2139696" algn="l" defTabSz="713232" rtl="0" eaLnBrk="1" latinLnBrk="0" hangingPunct="1">
      <a:defRPr sz="900" kern="1200">
        <a:solidFill>
          <a:schemeClr val="tx1"/>
        </a:solidFill>
        <a:latin typeface="+mn-lt"/>
        <a:ea typeface="+mn-ea"/>
        <a:cs typeface="+mn-cs"/>
      </a:defRPr>
    </a:lvl7pPr>
    <a:lvl8pPr marL="2496312" algn="l" defTabSz="713232" rtl="0" eaLnBrk="1" latinLnBrk="0" hangingPunct="1">
      <a:defRPr sz="900" kern="1200">
        <a:solidFill>
          <a:schemeClr val="tx1"/>
        </a:solidFill>
        <a:latin typeface="+mn-lt"/>
        <a:ea typeface="+mn-ea"/>
        <a:cs typeface="+mn-cs"/>
      </a:defRPr>
    </a:lvl8pPr>
    <a:lvl9pPr marL="2852928" algn="l" defTabSz="71323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goo.gl/6r4ubn" TargetMode="External"/><Relationship Id="rId4" Type="http://schemas.openxmlformats.org/officeDocument/2006/relationships/hyperlink" Target="http://goo.gl/0k44ZV" TargetMode="External"/><Relationship Id="rId5" Type="http://schemas.openxmlformats.org/officeDocument/2006/relationships/hyperlink" Target="http://goo.gl/Dvyq2A"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TextEdit="1"/>
          </p:cNvSpPr>
          <p:nvPr>
            <p:ph type="sldImg"/>
          </p:nvPr>
        </p:nvSpPr>
        <p:spPr bwMode="auto">
          <a:xfrm>
            <a:off x="960438" y="1143000"/>
            <a:ext cx="49371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noProof="0" dirty="0" smtClean="0"/>
              <a:t>The aim of this first session is to</a:t>
            </a:r>
            <a:r>
              <a:rPr lang="en-GB" baseline="0" noProof="0" dirty="0" smtClean="0"/>
              <a:t> explain the rationale of the workshop for Country X and clarify its aim. The first slides can be adapted according to the specifics of the country. The main outcome of the workshop will be the design of an action plan on the development and implementation of a national instrument on internal displacement involving all relevant stakeholders. It is important to stress that the workshop participants come from different organisations and institutions - government officials, MPs, NGOs, CSOs, IDPs’ representatives, international organisations - and </a:t>
            </a:r>
            <a:r>
              <a:rPr lang="en-GB" baseline="0" noProof="0" smtClean="0"/>
              <a:t>reflect those who </a:t>
            </a:r>
            <a:r>
              <a:rPr lang="en-GB" baseline="0" noProof="0" dirty="0" smtClean="0"/>
              <a:t>should be involved in the process. </a:t>
            </a:r>
          </a:p>
          <a:p>
            <a:endParaRPr lang="en-GB" baseline="0" dirty="0" smtClean="0"/>
          </a:p>
        </p:txBody>
      </p:sp>
      <p:sp>
        <p:nvSpPr>
          <p:cNvPr id="2" name="Espace réservé du pied de page 1"/>
          <p:cNvSpPr>
            <a:spLocks noGrp="1"/>
          </p:cNvSpPr>
          <p:nvPr>
            <p:ph type="ftr" sz="quarter" idx="10"/>
          </p:nvPr>
        </p:nvSpPr>
        <p:spPr/>
        <p:txBody>
          <a:bodyPr/>
          <a:lstStyle/>
          <a:p>
            <a:endParaRPr lang="fr-FR">
              <a:solidFill>
                <a:prstClr val="black"/>
              </a:solidFill>
            </a:endParaRPr>
          </a:p>
        </p:txBody>
      </p:sp>
    </p:spTree>
    <p:extLst>
      <p:ext uri="{BB962C8B-B14F-4D97-AF65-F5344CB8AC3E}">
        <p14:creationId xmlns:p14="http://schemas.microsoft.com/office/powerpoint/2010/main" val="323693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lang="en-GB" dirty="0" smtClean="0"/>
              <a:t>The training package was designed by the global protection</a:t>
            </a:r>
            <a:r>
              <a:rPr lang="en-GB" baseline="0" dirty="0" smtClean="0"/>
              <a:t> cluster’s t</a:t>
            </a:r>
            <a:r>
              <a:rPr lang="en-GB" dirty="0" smtClean="0"/>
              <a:t>ask team on law</a:t>
            </a:r>
            <a:r>
              <a:rPr lang="en-GB" baseline="0" dirty="0" smtClean="0"/>
              <a:t> and policy </a:t>
            </a:r>
            <a:r>
              <a:rPr lang="en-GB" dirty="0" smtClean="0"/>
              <a:t>to</a:t>
            </a:r>
            <a:r>
              <a:rPr lang="en-GB" baseline="0" dirty="0" smtClean="0"/>
              <a:t> support national authorities and other stakeholders in the development of national instrument on internal displacement. </a:t>
            </a:r>
            <a:r>
              <a:rPr kumimoji="0" lang="en-GB" sz="12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An increasing number of states have developed national such laws or policies in line with international standards. They have done so for many reasons, including the recognition that addressing and resolving displacement is a long-term and complex process that requires a sound policy and legal basis with necessary commitments in terms of capacity. Such efforts need to be further encouraged and supported. National law and policy-making is an inherently sovereign task and part of a state’s primary responsibility towards its displaced population, but technical and training support is often requested as part of the process. </a:t>
            </a:r>
            <a:endParaRPr kumimoji="0" lang="en-GB" sz="1100" b="0" i="0" u="none" strike="noStrike" kern="1200" cap="none" spc="0" normalizeH="0" baseline="0" noProof="0" dirty="0" smtClean="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2</a:t>
            </a:fld>
            <a:endParaRPr lang="fr-FR"/>
          </a:p>
        </p:txBody>
      </p:sp>
    </p:spTree>
    <p:extLst>
      <p:ext uri="{BB962C8B-B14F-4D97-AF65-F5344CB8AC3E}">
        <p14:creationId xmlns:p14="http://schemas.microsoft.com/office/powerpoint/2010/main" val="2460559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3</a:t>
            </a:fld>
            <a:endParaRPr lang="fr-FR"/>
          </a:p>
        </p:txBody>
      </p:sp>
    </p:spTree>
    <p:extLst>
      <p:ext uri="{BB962C8B-B14F-4D97-AF65-F5344CB8AC3E}">
        <p14:creationId xmlns:p14="http://schemas.microsoft.com/office/powerpoint/2010/main" val="217423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960438" y="1143000"/>
            <a:ext cx="4937125" cy="3086100"/>
          </a:xfrm>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15000"/>
              </a:lnSpc>
              <a:spcAft>
                <a:spcPts val="1000"/>
              </a:spcAft>
            </a:pPr>
            <a:r>
              <a:rPr lang="fr-CH" altLang="fr-FR" dirty="0" smtClean="0"/>
              <a:t>The training package</a:t>
            </a:r>
            <a:r>
              <a:rPr lang="fr-CH" altLang="fr-FR" baseline="0" dirty="0" smtClean="0"/>
              <a:t> is largely based on the seven-step process set out in </a:t>
            </a: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National Instruments on Internal Displacement: A Guide to their Development,</a:t>
            </a:r>
            <a:r>
              <a:rPr lang="en-US"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published by I</a:t>
            </a: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DMC-NRC/Brookings-LSE in</a:t>
            </a:r>
            <a:r>
              <a:rPr lang="en-US"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August 2013,</a:t>
            </a:r>
            <a:r>
              <a:rPr lang="en-US"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and the workshop will take the participants from to implementation. The methodology is participatory and everyone’s inputs are welcome. The participants will take part in activities and talk about issues related to the development of a national instrument in group and plenary discussions and debates throughout the workshop.</a:t>
            </a:r>
            <a:endParaRPr lang="fr-CH" altLang="fr-FR" dirty="0" smtClean="0"/>
          </a:p>
        </p:txBody>
      </p:sp>
      <p:sp>
        <p:nvSpPr>
          <p:cNvPr id="389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755358A-4038-43F8-BA97-6AFBC0F11638}" type="slidenum">
              <a:rPr lang="it-IT" altLang="fr-FR"/>
              <a:pPr>
                <a:spcBef>
                  <a:spcPct val="0"/>
                </a:spcBef>
              </a:pPr>
              <a:t>5</a:t>
            </a:fld>
            <a:endParaRPr lang="it-IT" altLang="fr-FR"/>
          </a:p>
        </p:txBody>
      </p:sp>
    </p:spTree>
    <p:extLst>
      <p:ext uri="{BB962C8B-B14F-4D97-AF65-F5344CB8AC3E}">
        <p14:creationId xmlns:p14="http://schemas.microsoft.com/office/powerpoint/2010/main" val="1937516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pPr algn="just">
              <a:lnSpc>
                <a:spcPct val="115000"/>
              </a:lnSpc>
              <a:spcAft>
                <a:spcPts val="1000"/>
              </a:spcAft>
            </a:pP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The agenda</a:t>
            </a:r>
            <a:r>
              <a:rPr lang="en-US"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is to be shown on this slide. Then explain the roll out of the workshop. </a:t>
            </a:r>
          </a:p>
          <a:p>
            <a:pPr algn="just">
              <a:lnSpc>
                <a:spcPct val="115000"/>
              </a:lnSpc>
              <a:spcAft>
                <a:spcPts val="1000"/>
              </a:spcAft>
            </a:pP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Following a general introduction on internal displacement, the participants </a:t>
            </a:r>
            <a:r>
              <a:rPr lang="en-GB" sz="1200" dirty="0" smtClean="0">
                <a:effectLst/>
                <a:latin typeface="Calibri" panose="020F0502020204030204" pitchFamily="34" charset="0"/>
                <a:ea typeface="Times New Roman" panose="02020603050405020304" pitchFamily="18" charset="0"/>
                <a:cs typeface="Times New Roman" panose="02020603050405020304" pitchFamily="18" charset="0"/>
              </a:rPr>
              <a:t>will define the situation in their</a:t>
            </a:r>
            <a:r>
              <a:rPr lang="en-GB"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country:</a:t>
            </a:r>
            <a:endParaRPr lang="fr-FR"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en-US" sz="1200" b="1" dirty="0" smtClean="0">
                <a:effectLst/>
              </a:rPr>
              <a:t>Standards:</a:t>
            </a:r>
            <a:r>
              <a:rPr lang="en-US" sz="1200" dirty="0" smtClean="0">
                <a:effectLst/>
              </a:rPr>
              <a:t> Analysis</a:t>
            </a:r>
            <a:r>
              <a:rPr lang="en-US" sz="1200" baseline="0" dirty="0" smtClean="0">
                <a:effectLst/>
              </a:rPr>
              <a:t> of</a:t>
            </a:r>
            <a:r>
              <a:rPr lang="en-US" sz="1200" dirty="0" smtClean="0">
                <a:effectLst/>
              </a:rPr>
              <a:t> the country’s obligations towards IDPs under international and regional legal frameworks </a:t>
            </a:r>
            <a:endParaRPr lang="fr-FR" dirty="0" smtClean="0">
              <a:effectLst/>
            </a:endParaRPr>
          </a:p>
          <a:p>
            <a:pPr marL="342900" lvl="0" indent="-342900" algn="just">
              <a:buFont typeface="+mj-lt"/>
              <a:buAutoNum type="arabicPeriod"/>
            </a:pPr>
            <a:r>
              <a:rPr lang="en-US" sz="1200" b="1" dirty="0" smtClean="0">
                <a:effectLst/>
              </a:rPr>
              <a:t>National context:</a:t>
            </a:r>
            <a:r>
              <a:rPr lang="en-US" sz="1200" dirty="0" smtClean="0">
                <a:effectLst/>
              </a:rPr>
              <a:t> Understanding the nature</a:t>
            </a:r>
            <a:r>
              <a:rPr lang="en-US" sz="1200" baseline="0" dirty="0" smtClean="0">
                <a:effectLst/>
              </a:rPr>
              <a:t> of </a:t>
            </a:r>
            <a:r>
              <a:rPr lang="en-US" sz="1200" dirty="0" smtClean="0">
                <a:effectLst/>
              </a:rPr>
              <a:t>displacement in</a:t>
            </a:r>
            <a:r>
              <a:rPr lang="en-US" sz="1200" baseline="0" dirty="0" smtClean="0">
                <a:effectLst/>
              </a:rPr>
              <a:t> the country</a:t>
            </a:r>
            <a:r>
              <a:rPr lang="en-US" sz="1200" dirty="0" smtClean="0">
                <a:effectLst/>
              </a:rPr>
              <a:t> and assessing the steps of a national response </a:t>
            </a:r>
            <a:endParaRPr lang="fr-FR" dirty="0" smtClean="0">
              <a:effectLst/>
            </a:endParaRPr>
          </a:p>
          <a:p>
            <a:pPr marL="342900" lvl="0" indent="-342900" algn="just">
              <a:buFont typeface="+mj-lt"/>
              <a:buAutoNum type="arabicPeriod"/>
            </a:pPr>
            <a:r>
              <a:rPr lang="en-US" sz="1200" b="1" dirty="0" smtClean="0">
                <a:effectLst/>
              </a:rPr>
              <a:t>Process and content:</a:t>
            </a:r>
            <a:r>
              <a:rPr lang="en-US" sz="1200" dirty="0" smtClean="0">
                <a:effectLst/>
              </a:rPr>
              <a:t> </a:t>
            </a:r>
            <a:endParaRPr lang="fr-FR" dirty="0" smtClean="0">
              <a:effectLst/>
            </a:endParaRPr>
          </a:p>
          <a:p>
            <a:pPr marL="742950" lvl="1" indent="-285750" algn="just">
              <a:buFont typeface="+mj-lt"/>
              <a:buAutoNum type="alphaLcPeriod"/>
            </a:pPr>
            <a:r>
              <a:rPr lang="en-US" sz="1200" i="1" dirty="0" smtClean="0">
                <a:effectLst/>
              </a:rPr>
              <a:t>Preparation of the process </a:t>
            </a:r>
          </a:p>
          <a:p>
            <a:pPr marL="742950" lvl="1" indent="-285750" algn="just">
              <a:buFont typeface="+mj-lt"/>
              <a:buAutoNum type="alphaLcPeriod"/>
            </a:pPr>
            <a:r>
              <a:rPr lang="en-US" sz="1200" i="1" dirty="0" smtClean="0">
                <a:effectLst/>
              </a:rPr>
              <a:t>Development –</a:t>
            </a:r>
            <a:r>
              <a:rPr lang="en-US" sz="1200" i="1" baseline="0" dirty="0" smtClean="0">
                <a:effectLst/>
              </a:rPr>
              <a:t> </a:t>
            </a:r>
            <a:r>
              <a:rPr lang="en-US" sz="1200" i="0" baseline="0" dirty="0" smtClean="0">
                <a:effectLst/>
              </a:rPr>
              <a:t>consultation, </a:t>
            </a:r>
            <a:r>
              <a:rPr lang="en-US" sz="1200" dirty="0" smtClean="0">
                <a:effectLst/>
              </a:rPr>
              <a:t>drafting, validation</a:t>
            </a:r>
            <a:r>
              <a:rPr lang="en-US" sz="1200" baseline="0" dirty="0" smtClean="0">
                <a:effectLst/>
              </a:rPr>
              <a:t> and</a:t>
            </a:r>
            <a:r>
              <a:rPr lang="en-US" sz="1200" dirty="0" smtClean="0">
                <a:effectLst/>
              </a:rPr>
              <a:t> adoption</a:t>
            </a:r>
            <a:endParaRPr lang="fr-FR" dirty="0" smtClean="0">
              <a:effectLst/>
            </a:endParaRPr>
          </a:p>
          <a:p>
            <a:pPr marL="742950" lvl="1" indent="-285750" algn="just">
              <a:buFont typeface="+mj-lt"/>
              <a:buAutoNum type="alphaLcPeriod"/>
            </a:pPr>
            <a:r>
              <a:rPr lang="en-US" sz="1200" i="1" dirty="0" smtClean="0">
                <a:effectLst/>
              </a:rPr>
              <a:t>Implementation</a:t>
            </a:r>
            <a:r>
              <a:rPr lang="en-US" sz="1200" dirty="0" smtClean="0">
                <a:effectLst/>
              </a:rPr>
              <a:t> -</a:t>
            </a:r>
            <a:r>
              <a:rPr lang="en-US" sz="1200" baseline="0" dirty="0" smtClean="0">
                <a:effectLst/>
              </a:rPr>
              <a:t> </a:t>
            </a:r>
            <a:r>
              <a:rPr lang="en-US" sz="1200" dirty="0" smtClean="0">
                <a:effectLst/>
              </a:rPr>
              <a:t>planning and coordination, knowledge and capacities, monitoring and evaluation</a:t>
            </a:r>
            <a:endParaRPr lang="fr-FR" dirty="0" smtClean="0">
              <a:effectLst/>
            </a:endParaRPr>
          </a:p>
          <a:p>
            <a:pPr algn="just">
              <a:lnSpc>
                <a:spcPct val="115000"/>
              </a:lnSpc>
              <a:spcAft>
                <a:spcPts val="1000"/>
              </a:spcAft>
            </a:pPr>
            <a:r>
              <a:rPr lang="en-US" sz="1200" dirty="0" smtClean="0">
                <a:effectLst/>
                <a:latin typeface="Calibri" panose="020F0502020204030204" pitchFamily="34" charset="0"/>
                <a:ea typeface="Times New Roman" panose="02020603050405020304" pitchFamily="18" charset="0"/>
                <a:cs typeface="Times New Roman" panose="02020603050405020304" pitchFamily="18" charset="0"/>
              </a:rPr>
              <a:t>Discussions and practical exercises will cover decisions on process, scope, format, type and content of a national instrument on internal displacement.  </a:t>
            </a:r>
            <a:endParaRPr lang="fr-FR"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en-US" sz="1200" b="1" dirty="0" smtClean="0">
                <a:effectLst/>
              </a:rPr>
              <a:t>Action plan:</a:t>
            </a:r>
            <a:r>
              <a:rPr lang="en-US" sz="1200" dirty="0" smtClean="0">
                <a:effectLst/>
              </a:rPr>
              <a:t> Based on sessions</a:t>
            </a:r>
            <a:r>
              <a:rPr lang="en-US" sz="1200" baseline="0" dirty="0" smtClean="0">
                <a:effectLst/>
              </a:rPr>
              <a:t> one to three</a:t>
            </a:r>
            <a:r>
              <a:rPr lang="en-US" sz="1200" dirty="0" smtClean="0">
                <a:effectLst/>
              </a:rPr>
              <a:t>, participants</a:t>
            </a:r>
            <a:r>
              <a:rPr lang="en-US" sz="1200" baseline="0" dirty="0" smtClean="0">
                <a:effectLst/>
              </a:rPr>
              <a:t> set out </a:t>
            </a:r>
            <a:r>
              <a:rPr lang="en-US" sz="1200" dirty="0" smtClean="0">
                <a:effectLst/>
              </a:rPr>
              <a:t>a national action plan</a:t>
            </a:r>
            <a:r>
              <a:rPr lang="en-US" sz="1200" baseline="0" dirty="0" smtClean="0">
                <a:effectLst/>
              </a:rPr>
              <a:t> for</a:t>
            </a:r>
            <a:r>
              <a:rPr lang="en-US" sz="1200" dirty="0" smtClean="0">
                <a:effectLst/>
              </a:rPr>
              <a:t> the development of a national instrument,</a:t>
            </a:r>
            <a:r>
              <a:rPr lang="en-US" sz="1200" baseline="0" dirty="0" smtClean="0">
                <a:effectLst/>
              </a:rPr>
              <a:t> including the assignment of </a:t>
            </a:r>
            <a:r>
              <a:rPr lang="en-US" sz="1200" dirty="0" smtClean="0">
                <a:effectLst/>
              </a:rPr>
              <a:t>roles and responsibilities.</a:t>
            </a:r>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6</a:t>
            </a:fld>
            <a:endParaRPr lang="fr-FR"/>
          </a:p>
        </p:txBody>
      </p:sp>
    </p:spTree>
    <p:extLst>
      <p:ext uri="{BB962C8B-B14F-4D97-AF65-F5344CB8AC3E}">
        <p14:creationId xmlns:p14="http://schemas.microsoft.com/office/powerpoint/2010/main" val="913542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egnaposto immagine diapositiva 1"/>
          <p:cNvSpPr>
            <a:spLocks noGrp="1" noRot="1" noChangeAspect="1" noTextEdit="1"/>
          </p:cNvSpPr>
          <p:nvPr>
            <p:ph type="sldImg"/>
          </p:nvPr>
        </p:nvSpPr>
        <p:spPr>
          <a:xfrm>
            <a:off x="960438" y="1143000"/>
            <a:ext cx="4937125" cy="3086100"/>
          </a:xfrm>
          <a:ln/>
        </p:spPr>
      </p:sp>
      <p:sp>
        <p:nvSpPr>
          <p:cNvPr id="45059"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fr-FR" dirty="0" smtClean="0"/>
              <a:t>The contents of the workshop are </a:t>
            </a:r>
            <a:r>
              <a:rPr lang="it-IT" altLang="fr-FR" dirty="0" err="1" smtClean="0"/>
              <a:t>based</a:t>
            </a:r>
            <a:r>
              <a:rPr lang="it-IT" altLang="fr-FR" dirty="0" smtClean="0"/>
              <a:t> on </a:t>
            </a:r>
            <a:r>
              <a:rPr lang="it-IT" altLang="fr-FR" dirty="0" err="1" smtClean="0"/>
              <a:t>three</a:t>
            </a:r>
            <a:r>
              <a:rPr lang="it-IT" altLang="fr-FR" baseline="0" dirty="0" smtClean="0"/>
              <a:t> </a:t>
            </a:r>
            <a:r>
              <a:rPr lang="it-IT" altLang="fr-FR" dirty="0" err="1" smtClean="0"/>
              <a:t>main</a:t>
            </a:r>
            <a:r>
              <a:rPr lang="it-IT" altLang="fr-FR" dirty="0" smtClean="0"/>
              <a:t> </a:t>
            </a:r>
            <a:r>
              <a:rPr lang="it-IT" altLang="fr-FR" dirty="0" err="1" smtClean="0"/>
              <a:t>tools</a:t>
            </a:r>
            <a:r>
              <a:rPr lang="it-IT" altLang="fr-FR" dirty="0" smtClean="0"/>
              <a:t>:</a:t>
            </a:r>
          </a:p>
          <a:p>
            <a:endParaRPr lang="it-IT" altLang="fr-FR" dirty="0" smtClean="0"/>
          </a:p>
          <a:p>
            <a:r>
              <a:rPr lang="fr-CH" sz="1200" kern="1200" dirty="0" smtClean="0">
                <a:solidFill>
                  <a:schemeClr val="tx1"/>
                </a:solidFill>
                <a:effectLst/>
                <a:latin typeface="+mn-lt"/>
                <a:ea typeface="+mn-ea"/>
                <a:cs typeface="+mn-cs"/>
              </a:rPr>
              <a:t>Brookings Bern, </a:t>
            </a:r>
            <a:r>
              <a:rPr lang="en-GB" sz="1200" kern="1200" dirty="0" smtClean="0">
                <a:solidFill>
                  <a:schemeClr val="tx1"/>
                </a:solidFill>
                <a:effectLst/>
                <a:latin typeface="+mn-lt"/>
                <a:ea typeface="+mn-ea"/>
                <a:cs typeface="+mn-cs"/>
              </a:rPr>
              <a:t>Protecting Internally Displaced Persons: A Manual for Law and Policy Makers, October 2008, available at: </a:t>
            </a:r>
            <a:r>
              <a:rPr lang="en-GB" sz="1200" u="sng" kern="1200" dirty="0" smtClean="0">
                <a:solidFill>
                  <a:schemeClr val="tx1"/>
                </a:solidFill>
                <a:effectLst/>
                <a:latin typeface="+mn-lt"/>
                <a:ea typeface="+mn-ea"/>
                <a:cs typeface="+mn-cs"/>
                <a:hlinkClick r:id="rId3"/>
              </a:rPr>
              <a:t>http://goo.gl/6r4ubn</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IDMC/Brookings, National Instruments on Internal Displacement: A Guide to their Development, August 2013, available at: </a:t>
            </a:r>
            <a:r>
              <a:rPr lang="en-GB" sz="1200" u="sng" kern="1200" dirty="0" smtClean="0">
                <a:solidFill>
                  <a:schemeClr val="tx1"/>
                </a:solidFill>
                <a:effectLst/>
                <a:latin typeface="+mn-lt"/>
                <a:ea typeface="+mn-ea"/>
                <a:cs typeface="+mn-cs"/>
                <a:hlinkClick r:id="rId4"/>
              </a:rPr>
              <a:t>http://goo.gl/0k44ZV</a:t>
            </a:r>
            <a:r>
              <a:rPr lang="en-GB" sz="1200" kern="1200" dirty="0" smtClean="0">
                <a:solidFill>
                  <a:schemeClr val="tx1"/>
                </a:solidFill>
                <a:effectLst/>
                <a:latin typeface="+mn-lt"/>
                <a:ea typeface="+mn-ea"/>
                <a:cs typeface="+mn-cs"/>
              </a:rPr>
              <a: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UNHCR/IPU, Internal Displacement: Responsibility and Action, handbook for parliamentarians, October 2013, available at: </a:t>
            </a:r>
            <a:r>
              <a:rPr lang="en-GB" sz="1200" u="sng" kern="1200" dirty="0" smtClean="0">
                <a:solidFill>
                  <a:schemeClr val="tx1"/>
                </a:solidFill>
                <a:effectLst/>
                <a:latin typeface="+mn-lt"/>
                <a:ea typeface="+mn-ea"/>
                <a:cs typeface="+mn-cs"/>
                <a:hlinkClick r:id="rId5"/>
              </a:rPr>
              <a:t>http://goo.gl/Dvyq2A</a:t>
            </a:r>
            <a:r>
              <a:rPr lang="en-GB" dirty="0" smtClean="0">
                <a:effectLst/>
              </a:rPr>
              <a:t> </a:t>
            </a:r>
            <a:endParaRPr lang="it-IT" altLang="fr-FR" dirty="0" smtClean="0"/>
          </a:p>
          <a:p>
            <a:endParaRPr lang="it-IT" altLang="fr-FR" dirty="0" smtClean="0"/>
          </a:p>
          <a:p>
            <a:pPr algn="just">
              <a:lnSpc>
                <a:spcPct val="115000"/>
              </a:lnSpc>
              <a:spcAft>
                <a:spcPts val="0"/>
              </a:spcAft>
            </a:pPr>
            <a:r>
              <a:rPr lang="en-GB" sz="1200" dirty="0" smtClean="0">
                <a:effectLst/>
                <a:latin typeface="Calibri" panose="020F0502020204030204" pitchFamily="34" charset="0"/>
                <a:ea typeface="Times New Roman" panose="02020603050405020304" pitchFamily="18" charset="0"/>
                <a:cs typeface="Calibri" panose="020F0502020204030204" pitchFamily="34" charset="0"/>
              </a:rPr>
              <a:t>The training package focuses on the use and application of these tools in the country in question with a view to increasing its capacity for law and policy-making and supporting consultative national processes. </a:t>
            </a:r>
          </a:p>
          <a:p>
            <a:pPr marL="0" marR="0" indent="0" algn="just" defTabSz="914400" rtl="0" eaLnBrk="1" fontAlgn="auto" latinLnBrk="0" hangingPunct="1">
              <a:lnSpc>
                <a:spcPct val="115000"/>
              </a:lnSpc>
              <a:spcBef>
                <a:spcPts val="0"/>
              </a:spcBef>
              <a:spcAft>
                <a:spcPts val="0"/>
              </a:spcAft>
              <a:buClrTx/>
              <a:buSzTx/>
              <a:buFontTx/>
              <a:buNone/>
              <a:tabLst/>
              <a:defRPr/>
            </a:pPr>
            <a:endParaRPr lang="en-GB" altLang="fr-FR" sz="1200" dirty="0" smtClean="0">
              <a:effectLst/>
              <a:latin typeface="Calibri" panose="020F0502020204030204" pitchFamily="34" charset="0"/>
              <a:ea typeface="Times New Roman" panose="02020603050405020304" pitchFamily="18" charset="0"/>
              <a:cs typeface="Calibri" panose="020F0502020204030204" pitchFamily="34" charset="0"/>
            </a:endParaRPr>
          </a:p>
          <a:p>
            <a:pPr algn="just">
              <a:lnSpc>
                <a:spcPct val="115000"/>
              </a:lnSpc>
              <a:spcAft>
                <a:spcPts val="0"/>
              </a:spcAft>
            </a:pPr>
            <a:endParaRPr lang="fr-FR"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it-IT" altLang="fr-FR" dirty="0" smtClean="0"/>
          </a:p>
        </p:txBody>
      </p:sp>
      <p:sp>
        <p:nvSpPr>
          <p:cNvPr id="45060"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E04241A-637B-4AAE-BB58-1165122E6CE5}" type="slidenum">
              <a:rPr lang="it-IT" altLang="fr-FR" smtClean="0"/>
              <a:pPr>
                <a:spcBef>
                  <a:spcPct val="0"/>
                </a:spcBef>
              </a:pPr>
              <a:t>7</a:t>
            </a:fld>
            <a:endParaRPr lang="it-IT" altLang="fr-FR" smtClean="0"/>
          </a:p>
        </p:txBody>
      </p:sp>
    </p:spTree>
    <p:extLst>
      <p:ext uri="{BB962C8B-B14F-4D97-AF65-F5344CB8AC3E}">
        <p14:creationId xmlns:p14="http://schemas.microsoft.com/office/powerpoint/2010/main" val="652392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7108"/>
            <a:ext cx="6858000" cy="1989667"/>
          </a:xfrm>
        </p:spPr>
        <p:txBody>
          <a:bodyPr anchor="b">
            <a:normAutofit/>
          </a:bodyPr>
          <a:lstStyle>
            <a:lvl1pPr algn="ctr">
              <a:defRPr sz="4700"/>
            </a:lvl1pPr>
          </a:lstStyle>
          <a:p>
            <a:r>
              <a:rPr lang="fr-FR" smtClean="0"/>
              <a:t>Modifiez le style du titre</a:t>
            </a:r>
            <a:endParaRPr lang="en-US" dirty="0"/>
          </a:p>
        </p:txBody>
      </p:sp>
      <p:sp>
        <p:nvSpPr>
          <p:cNvPr id="3" name="Subtitle 2"/>
          <p:cNvSpPr>
            <a:spLocks noGrp="1"/>
          </p:cNvSpPr>
          <p:nvPr>
            <p:ph type="subTitle" idx="1"/>
          </p:nvPr>
        </p:nvSpPr>
        <p:spPr>
          <a:xfrm>
            <a:off x="1143000" y="3001698"/>
            <a:ext cx="6858000" cy="1379802"/>
          </a:xfrm>
        </p:spPr>
        <p:txBody>
          <a:bodyPr>
            <a:normAutofit/>
          </a:bodyPr>
          <a:lstStyle>
            <a:lvl1pPr marL="0" indent="0" algn="ctr">
              <a:buNone/>
              <a:defRPr sz="1900">
                <a:solidFill>
                  <a:schemeClr val="tx1">
                    <a:lumMod val="75000"/>
                    <a:lumOff val="25000"/>
                  </a:schemeClr>
                </a:solidFill>
              </a:defRPr>
            </a:lvl1pPr>
            <a:lvl2pPr marL="356616" indent="0" algn="ctr">
              <a:buNone/>
              <a:defRPr sz="2200"/>
            </a:lvl2pPr>
            <a:lvl3pPr marL="713232" indent="0" algn="ctr">
              <a:buNone/>
              <a:defRPr sz="1900"/>
            </a:lvl3pPr>
            <a:lvl4pPr marL="1069848" indent="0" algn="ctr">
              <a:buNone/>
              <a:defRPr sz="1600"/>
            </a:lvl4pPr>
            <a:lvl5pPr marL="1426464" indent="0" algn="ctr">
              <a:buNone/>
              <a:defRPr sz="1600"/>
            </a:lvl5pPr>
            <a:lvl6pPr marL="1783080" indent="0" algn="ctr">
              <a:buNone/>
              <a:defRPr sz="1600"/>
            </a:lvl6pPr>
            <a:lvl7pPr marL="2139696" indent="0" algn="ctr">
              <a:buNone/>
              <a:defRPr sz="1600"/>
            </a:lvl7pPr>
            <a:lvl8pPr marL="2496312" indent="0" algn="ctr">
              <a:buNone/>
              <a:defRPr sz="1600"/>
            </a:lvl8pPr>
            <a:lvl9pPr marL="2852928"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6047523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88610976"/>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00302"/>
            <a:ext cx="1971675" cy="4843198"/>
          </a:xfrm>
        </p:spPr>
        <p:txBody>
          <a:bodyPr vert="eaVert"/>
          <a:lstStyle/>
          <a:p>
            <a:r>
              <a:rPr lang="fr-FR" smtClean="0"/>
              <a:t>Modifiez le style du titre</a:t>
            </a:r>
            <a:endParaRPr lang="en-US"/>
          </a:p>
        </p:txBody>
      </p:sp>
      <p:sp>
        <p:nvSpPr>
          <p:cNvPr id="3" name="Vertical Text Placeholder 2"/>
          <p:cNvSpPr>
            <a:spLocks noGrp="1"/>
          </p:cNvSpPr>
          <p:nvPr>
            <p:ph type="body" orient="vert" idx="1"/>
          </p:nvPr>
        </p:nvSpPr>
        <p:spPr>
          <a:xfrm>
            <a:off x="628656" y="300302"/>
            <a:ext cx="5800725" cy="484319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6980947"/>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pic>
        <p:nvPicPr>
          <p:cNvPr id="3" name="Picture 7" descr="scan006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86188" y="4872304"/>
            <a:ext cx="1028700" cy="84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scan006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57625" y="4872304"/>
            <a:ext cx="1028700" cy="84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p:txBody>
          <a:bodyPr/>
          <a:lstStyle/>
          <a:p>
            <a:r>
              <a:rPr lang="it-IT" smtClean="0"/>
              <a:t>Fare clic per modificare lo stile del titolo</a:t>
            </a:r>
            <a:endParaRPr lang="it-IT"/>
          </a:p>
        </p:txBody>
      </p:sp>
      <p:sp>
        <p:nvSpPr>
          <p:cNvPr id="5" name="Segnaposto data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Segnaposto piè di pagina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egnaposto numero diapositiva 4"/>
          <p:cNvSpPr>
            <a:spLocks noGrp="1"/>
          </p:cNvSpPr>
          <p:nvPr>
            <p:ph type="sldNum" sz="quarter" idx="12"/>
          </p:nvPr>
        </p:nvSpPr>
        <p:spPr/>
        <p:txBody>
          <a:bodyPr/>
          <a:lstStyle>
            <a:lvl1pPr>
              <a:defRPr/>
            </a:lvl1pPr>
          </a:lstStyle>
          <a:p>
            <a:pPr>
              <a:defRPr/>
            </a:pPr>
            <a:fld id="{042A83AF-B921-40FD-A1C1-213544015980}" type="slidenum">
              <a:rPr lang="en-US" altLang="fr-FR">
                <a:solidFill>
                  <a:srgbClr val="000000"/>
                </a:solidFill>
              </a:rPr>
              <a:pPr>
                <a:defRPr/>
              </a:pPr>
              <a:t>‹#›</a:t>
            </a:fld>
            <a:endParaRPr lang="en-US" altLang="fr-FR">
              <a:solidFill>
                <a:srgbClr val="000000"/>
              </a:solidFill>
            </a:endParaRPr>
          </a:p>
        </p:txBody>
      </p:sp>
    </p:spTree>
    <p:extLst>
      <p:ext uri="{BB962C8B-B14F-4D97-AF65-F5344CB8AC3E}">
        <p14:creationId xmlns:p14="http://schemas.microsoft.com/office/powerpoint/2010/main" val="1429741872"/>
      </p:ext>
    </p:extLst>
  </p:cSld>
  <p:clrMapOvr>
    <a:masterClrMapping/>
  </p:clrMapOvr>
  <p:transition xmlns:p14="http://schemas.microsoft.com/office/powerpoint/2010/mai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797766"/>
            <a:ext cx="8915400" cy="731520"/>
          </a:xfrm>
        </p:spPr>
        <p:txBody>
          <a:bodyPr/>
          <a:lstStyle/>
          <a:p>
            <a:r>
              <a:rPr lang="fr-CH" smtClean="0"/>
              <a:t>Click to edit Master title style</a:t>
            </a:r>
            <a:endParaRPr/>
          </a:p>
        </p:txBody>
      </p:sp>
      <p:sp>
        <p:nvSpPr>
          <p:cNvPr id="3" name="Subtitle 2"/>
          <p:cNvSpPr>
            <a:spLocks noGrp="1"/>
          </p:cNvSpPr>
          <p:nvPr>
            <p:ph type="subTitle" idx="1"/>
          </p:nvPr>
        </p:nvSpPr>
        <p:spPr>
          <a:xfrm>
            <a:off x="914400" y="2528795"/>
            <a:ext cx="8001000" cy="3186206"/>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4187863"/>
            <a:ext cx="8915400" cy="762000"/>
          </a:xfrm>
        </p:spPr>
        <p:txBody>
          <a:bodyPr/>
          <a:lstStyle/>
          <a:p>
            <a:r>
              <a:rPr lang="fr-CH" smtClean="0"/>
              <a:t>Click to edit Master title style</a:t>
            </a:r>
            <a:endParaRPr/>
          </a:p>
        </p:txBody>
      </p:sp>
      <p:sp>
        <p:nvSpPr>
          <p:cNvPr id="3" name="Subtitle 2"/>
          <p:cNvSpPr>
            <a:spLocks noGrp="1"/>
          </p:cNvSpPr>
          <p:nvPr>
            <p:ph type="subTitle" idx="1"/>
          </p:nvPr>
        </p:nvSpPr>
        <p:spPr>
          <a:xfrm>
            <a:off x="914400" y="4953000"/>
            <a:ext cx="8001000" cy="7620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7988300" cy="323850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2666999"/>
            <a:ext cx="8915400" cy="1905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4570506"/>
            <a:ext cx="8001000" cy="6477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162969"/>
            <a:ext cx="3566160" cy="3067843"/>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162969"/>
            <a:ext cx="3566160" cy="3067843"/>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1681428"/>
            <a:ext cx="3566160" cy="731573"/>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2554941"/>
            <a:ext cx="3566160" cy="2675872"/>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1681428"/>
            <a:ext cx="3566160" cy="731573"/>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2554941"/>
            <a:ext cx="3566160" cy="2675872"/>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7" name="Date Placeholder 6"/>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8" name="Footer Placeholder 7"/>
          <p:cNvSpPr>
            <a:spLocks noGrp="1"/>
          </p:cNvSpPr>
          <p:nvPr>
            <p:ph type="ftr" sz="quarter" idx="11"/>
          </p:nvPr>
        </p:nvSpPr>
        <p:spPr>
          <a:xfrm>
            <a:off x="1120588" y="156883"/>
            <a:ext cx="2895600" cy="304271"/>
          </a:xfrm>
        </p:spPr>
        <p:txBody>
          <a:bodyPr/>
          <a:lstStyle/>
          <a:p>
            <a:pPr fontAlgn="base">
              <a:spcBef>
                <a:spcPct val="0"/>
              </a:spcBef>
              <a:spcAft>
                <a:spcPct val="0"/>
              </a:spcAft>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cxnSp>
        <p:nvCxnSpPr>
          <p:cNvPr id="11" name="Straight Connector 10"/>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48666521"/>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3" name="Footer Placeholder 2"/>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937260"/>
            <a:ext cx="8915400" cy="7620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159000"/>
            <a:ext cx="3566160" cy="3071813"/>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1699259"/>
            <a:ext cx="3566160" cy="35204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937260"/>
            <a:ext cx="8915400" cy="7620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8" y="1706880"/>
            <a:ext cx="3427413" cy="35052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H" smtClean="0"/>
              <a:t>Drag picture to placeholder or click icon to add</a:t>
            </a:r>
            <a:endParaRPr/>
          </a:p>
        </p:txBody>
      </p:sp>
      <p:sp>
        <p:nvSpPr>
          <p:cNvPr id="4" name="Text Placeholder 3"/>
          <p:cNvSpPr>
            <a:spLocks noGrp="1"/>
          </p:cNvSpPr>
          <p:nvPr>
            <p:ph type="body" sz="half" idx="2"/>
          </p:nvPr>
        </p:nvSpPr>
        <p:spPr>
          <a:xfrm>
            <a:off x="914400" y="1699260"/>
            <a:ext cx="4572000" cy="35204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fr-CH" smtClean="0"/>
              <a:t>Click to edit Master text styles</a:t>
            </a:r>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7988300" cy="248412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3986784" cy="2484120"/>
          </a:xfrm>
        </p:spPr>
        <p:txBody>
          <a:bodyPr>
            <a:normAutofit/>
          </a:bodyPr>
          <a:lstStyle>
            <a:lvl1pPr marL="0" indent="0">
              <a:buNone/>
              <a:defRPr sz="1800"/>
            </a:lvl1pPr>
          </a:lstStyle>
          <a:p>
            <a:r>
              <a:rPr lang="fr-CH" smtClean="0"/>
              <a:t>Drag picture to placeholder or click icon to add</a:t>
            </a:r>
            <a:endParaRPr/>
          </a:p>
        </p:txBody>
      </p:sp>
      <p:sp>
        <p:nvSpPr>
          <p:cNvPr id="7" name="Picture Placeholder 8"/>
          <p:cNvSpPr>
            <a:spLocks noGrp="1"/>
          </p:cNvSpPr>
          <p:nvPr>
            <p:ph type="pic" sz="quarter" idx="14"/>
          </p:nvPr>
        </p:nvSpPr>
        <p:spPr>
          <a:xfrm>
            <a:off x="4928616" y="941294"/>
            <a:ext cx="3986784" cy="248412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4" name="Date Placeholder 3"/>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6601968" cy="2484120"/>
          </a:xfrm>
        </p:spPr>
        <p:txBody>
          <a:bodyPr>
            <a:normAutofit/>
          </a:bodyPr>
          <a:lstStyle>
            <a:lvl1pPr marL="0" indent="0">
              <a:buNone/>
              <a:defRPr sz="1800"/>
            </a:lvl1pPr>
          </a:lstStyle>
          <a:p>
            <a:r>
              <a:rPr lang="fr-CH" smtClean="0"/>
              <a:t>Drag picture to placeholder or click icon to add</a:t>
            </a:r>
            <a:endParaRPr/>
          </a:p>
        </p:txBody>
      </p:sp>
      <p:sp>
        <p:nvSpPr>
          <p:cNvPr id="7" name="Picture Placeholder 8"/>
          <p:cNvSpPr>
            <a:spLocks noGrp="1"/>
          </p:cNvSpPr>
          <p:nvPr>
            <p:ph type="pic" sz="quarter" idx="14"/>
          </p:nvPr>
        </p:nvSpPr>
        <p:spPr>
          <a:xfrm>
            <a:off x="7543800" y="941294"/>
            <a:ext cx="1371600" cy="1234440"/>
          </a:xfrm>
        </p:spPr>
        <p:txBody>
          <a:bodyPr>
            <a:normAutofit/>
          </a:bodyPr>
          <a:lstStyle>
            <a:lvl1pPr marL="0" indent="0">
              <a:buNone/>
              <a:defRPr sz="1800"/>
            </a:lvl1pPr>
          </a:lstStyle>
          <a:p>
            <a:r>
              <a:rPr lang="fr-CH" smtClean="0"/>
              <a:t>Drag picture to placeholder or click icon to add</a:t>
            </a:r>
            <a:endParaRPr/>
          </a:p>
        </p:txBody>
      </p:sp>
      <p:sp>
        <p:nvSpPr>
          <p:cNvPr id="8" name="Picture Placeholder 8"/>
          <p:cNvSpPr>
            <a:spLocks noGrp="1"/>
          </p:cNvSpPr>
          <p:nvPr>
            <p:ph type="pic" sz="quarter" idx="15"/>
          </p:nvPr>
        </p:nvSpPr>
        <p:spPr>
          <a:xfrm>
            <a:off x="7543800" y="2190974"/>
            <a:ext cx="1371600" cy="123444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941295"/>
            <a:ext cx="914400" cy="4611065"/>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445559"/>
            <a:ext cx="6426200" cy="3785253"/>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427022"/>
            <a:ext cx="7886700" cy="2376007"/>
          </a:xfrm>
        </p:spPr>
        <p:txBody>
          <a:bodyPr anchor="b">
            <a:normAutofit/>
          </a:bodyPr>
          <a:lstStyle>
            <a:lvl1pPr>
              <a:defRPr sz="4700" b="0"/>
            </a:lvl1pPr>
          </a:lstStyle>
          <a:p>
            <a:r>
              <a:rPr lang="fr-FR" smtClean="0"/>
              <a:t>Modifiez le style du titre</a:t>
            </a:r>
            <a:endParaRPr lang="en-US" dirty="0"/>
          </a:p>
        </p:txBody>
      </p:sp>
      <p:sp>
        <p:nvSpPr>
          <p:cNvPr id="3" name="Text Placeholder 2"/>
          <p:cNvSpPr>
            <a:spLocks noGrp="1"/>
          </p:cNvSpPr>
          <p:nvPr>
            <p:ph type="body" idx="1"/>
          </p:nvPr>
        </p:nvSpPr>
        <p:spPr>
          <a:xfrm>
            <a:off x="623888" y="3793861"/>
            <a:ext cx="7886700" cy="1250156"/>
          </a:xfrm>
        </p:spPr>
        <p:txBody>
          <a:bodyPr anchor="t">
            <a:normAutofit/>
          </a:bodyPr>
          <a:lstStyle>
            <a:lvl1pPr marL="0" indent="0">
              <a:buNone/>
              <a:defRPr sz="1900">
                <a:solidFill>
                  <a:schemeClr val="tx1">
                    <a:lumMod val="75000"/>
                    <a:lumOff val="25000"/>
                  </a:schemeClr>
                </a:solidFill>
              </a:defRPr>
            </a:lvl1pPr>
            <a:lvl2pPr marL="356616" indent="0">
              <a:buNone/>
              <a:defRPr sz="1400">
                <a:solidFill>
                  <a:schemeClr val="tx1">
                    <a:tint val="75000"/>
                  </a:schemeClr>
                </a:solidFill>
              </a:defRPr>
            </a:lvl2pPr>
            <a:lvl3pPr marL="713232" indent="0">
              <a:buNone/>
              <a:defRPr sz="1200">
                <a:solidFill>
                  <a:schemeClr val="tx1">
                    <a:tint val="75000"/>
                  </a:schemeClr>
                </a:solidFill>
              </a:defRPr>
            </a:lvl3pPr>
            <a:lvl4pPr marL="1069848" indent="0">
              <a:buNone/>
              <a:defRPr sz="1100">
                <a:solidFill>
                  <a:schemeClr val="tx1">
                    <a:tint val="75000"/>
                  </a:schemeClr>
                </a:solidFill>
              </a:defRPr>
            </a:lvl4pPr>
            <a:lvl5pPr marL="1426464" indent="0">
              <a:buNone/>
              <a:defRPr sz="1100">
                <a:solidFill>
                  <a:schemeClr val="tx1">
                    <a:tint val="75000"/>
                  </a:schemeClr>
                </a:solidFill>
              </a:defRPr>
            </a:lvl5pPr>
            <a:lvl6pPr marL="1783080" indent="0">
              <a:buNone/>
              <a:defRPr sz="1100">
                <a:solidFill>
                  <a:schemeClr val="tx1">
                    <a:tint val="75000"/>
                  </a:schemeClr>
                </a:solidFill>
              </a:defRPr>
            </a:lvl6pPr>
            <a:lvl7pPr marL="2139696" indent="0">
              <a:buNone/>
              <a:defRPr sz="1100">
                <a:solidFill>
                  <a:schemeClr val="tx1">
                    <a:tint val="75000"/>
                  </a:schemeClr>
                </a:solidFill>
              </a:defRPr>
            </a:lvl7pPr>
            <a:lvl8pPr marL="2496312" indent="0">
              <a:buNone/>
              <a:defRPr sz="1100">
                <a:solidFill>
                  <a:schemeClr val="tx1">
                    <a:tint val="75000"/>
                  </a:schemeClr>
                </a:solidFill>
              </a:defRPr>
            </a:lvl8pPr>
            <a:lvl9pPr marL="2852928" indent="0">
              <a:buNone/>
              <a:defRPr sz="11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44698694"/>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33845" y="1524001"/>
            <a:ext cx="3886200" cy="362611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524001"/>
            <a:ext cx="3886200" cy="362611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54622073"/>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401544"/>
            <a:ext cx="3867150" cy="688083"/>
          </a:xfrm>
        </p:spPr>
        <p:txBody>
          <a:bodyPr anchor="b">
            <a:normAutofit/>
          </a:bodyPr>
          <a:lstStyle>
            <a:lvl1pPr marL="0" indent="0">
              <a:spcBef>
                <a:spcPts val="0"/>
              </a:spcBef>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fr-FR" smtClean="0"/>
              <a:t>Modifiez les styles du texte du masque</a:t>
            </a:r>
          </a:p>
        </p:txBody>
      </p:sp>
      <p:sp>
        <p:nvSpPr>
          <p:cNvPr id="4" name="Content Placeholder 3"/>
          <p:cNvSpPr>
            <a:spLocks noGrp="1"/>
          </p:cNvSpPr>
          <p:nvPr>
            <p:ph sz="half" idx="2"/>
          </p:nvPr>
        </p:nvSpPr>
        <p:spPr>
          <a:xfrm>
            <a:off x="633845" y="2089626"/>
            <a:ext cx="3867150" cy="306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6" y="1401542"/>
            <a:ext cx="3886201" cy="688082"/>
          </a:xfrm>
        </p:spPr>
        <p:txBody>
          <a:bodyPr anchor="b"/>
          <a:lstStyle>
            <a:lvl1pPr marL="0" indent="0">
              <a:spcBef>
                <a:spcPts val="0"/>
              </a:spcBef>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fr-FR" smtClean="0"/>
              <a:t>Modifiez les styles du texte du masque</a:t>
            </a:r>
          </a:p>
        </p:txBody>
      </p:sp>
      <p:sp>
        <p:nvSpPr>
          <p:cNvPr id="6" name="Content Placeholder 5"/>
          <p:cNvSpPr>
            <a:spLocks noGrp="1"/>
          </p:cNvSpPr>
          <p:nvPr>
            <p:ph sz="quarter" idx="4"/>
          </p:nvPr>
        </p:nvSpPr>
        <p:spPr>
          <a:xfrm>
            <a:off x="4629156" y="2089626"/>
            <a:ext cx="3886201" cy="306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Date Placeholder 6"/>
          <p:cNvSpPr>
            <a:spLocks noGrp="1"/>
          </p:cNvSpPr>
          <p:nvPr>
            <p:ph type="dt" sz="half" idx="10"/>
          </p:nvPr>
        </p:nvSpPr>
        <p:spPr/>
        <p:txBody>
          <a:bodyPr/>
          <a:lstStyle/>
          <a:p>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
        <p:nvSpPr>
          <p:cNvPr id="10" name="Title 9"/>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3910165677"/>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
        <p:nvSpPr>
          <p:cNvPr id="6" name="Title 5"/>
          <p:cNvSpPr>
            <a:spLocks noGrp="1"/>
          </p:cNvSpPr>
          <p:nvPr>
            <p:ph type="title"/>
          </p:nvPr>
        </p:nvSpPr>
        <p:spPr/>
        <p:txBody>
          <a:bodyPr/>
          <a:lstStyle/>
          <a:p>
            <a:r>
              <a:rPr lang="fr-FR" smtClean="0"/>
              <a:t>Modifiez le style du titre</a:t>
            </a:r>
            <a:endParaRPr lang="en-US"/>
          </a:p>
        </p:txBody>
      </p:sp>
    </p:spTree>
    <p:extLst>
      <p:ext uri="{BB962C8B-B14F-4D97-AF65-F5344CB8AC3E}">
        <p14:creationId xmlns:p14="http://schemas.microsoft.com/office/powerpoint/2010/main" val="3927075872"/>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15443951"/>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30936" y="381000"/>
            <a:ext cx="2948940" cy="1333498"/>
          </a:xfrm>
        </p:spPr>
        <p:txBody>
          <a:bodyPr anchor="b">
            <a:normAutofit/>
          </a:bodyPr>
          <a:lstStyle>
            <a:lvl1pPr>
              <a:defRPr sz="2500" b="0"/>
            </a:lvl1pPr>
          </a:lstStyle>
          <a:p>
            <a:r>
              <a:rPr lang="fr-FR" smtClean="0"/>
              <a:t>Modifiez le style du titre</a:t>
            </a:r>
            <a:endParaRPr lang="en-US" dirty="0"/>
          </a:p>
        </p:txBody>
      </p:sp>
      <p:sp>
        <p:nvSpPr>
          <p:cNvPr id="3" name="Content Placeholder 2"/>
          <p:cNvSpPr>
            <a:spLocks noGrp="1"/>
          </p:cNvSpPr>
          <p:nvPr>
            <p:ph idx="1"/>
          </p:nvPr>
        </p:nvSpPr>
        <p:spPr>
          <a:xfrm>
            <a:off x="3886200" y="825500"/>
            <a:ext cx="4629150" cy="4064000"/>
          </a:xfrm>
        </p:spPr>
        <p:txBody>
          <a:bodyPr/>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30936" y="1714499"/>
            <a:ext cx="2948940" cy="3175001"/>
          </a:xfrm>
        </p:spPr>
        <p:txBody>
          <a:bodyPr>
            <a:normAutofit/>
          </a:bodyPr>
          <a:lstStyle>
            <a:lvl1pPr marL="0" indent="0">
              <a:lnSpc>
                <a:spcPct val="90000"/>
              </a:lnSpc>
              <a:buNone/>
              <a:defRPr sz="1200"/>
            </a:lvl1pPr>
            <a:lvl2pPr marL="356616" indent="0">
              <a:buNone/>
              <a:defRPr sz="900"/>
            </a:lvl2pPr>
            <a:lvl3pPr marL="713232" indent="0">
              <a:buNone/>
              <a:defRPr sz="800"/>
            </a:lvl3pPr>
            <a:lvl4pPr marL="1069848" indent="0">
              <a:buNone/>
              <a:defRPr sz="700"/>
            </a:lvl4pPr>
            <a:lvl5pPr marL="1426464" indent="0">
              <a:buNone/>
              <a:defRPr sz="700"/>
            </a:lvl5pPr>
            <a:lvl6pPr marL="1783080" indent="0">
              <a:buNone/>
              <a:defRPr sz="700"/>
            </a:lvl6pPr>
            <a:lvl7pPr marL="2139696" indent="0">
              <a:buNone/>
              <a:defRPr sz="700"/>
            </a:lvl7pPr>
            <a:lvl8pPr marL="2496312" indent="0">
              <a:buNone/>
              <a:defRPr sz="700"/>
            </a:lvl8pPr>
            <a:lvl9pPr marL="2852928" indent="0">
              <a:buNone/>
              <a:defRPr sz="7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17641851"/>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30936" y="381000"/>
            <a:ext cx="2948940" cy="1333500"/>
          </a:xfrm>
        </p:spPr>
        <p:txBody>
          <a:bodyPr anchor="b">
            <a:normAutofit/>
          </a:bodyPr>
          <a:lstStyle>
            <a:lvl1pPr>
              <a:defRPr sz="2500" b="0"/>
            </a:lvl1pPr>
          </a:lstStyle>
          <a:p>
            <a:r>
              <a:rPr lang="fr-FR" smtClean="0"/>
              <a:t>Modifiez le style du titre</a:t>
            </a:r>
            <a:endParaRPr lang="en-US" dirty="0"/>
          </a:p>
        </p:txBody>
      </p:sp>
      <p:sp>
        <p:nvSpPr>
          <p:cNvPr id="3" name="Picture Placeholder 2"/>
          <p:cNvSpPr>
            <a:spLocks noGrp="1"/>
          </p:cNvSpPr>
          <p:nvPr>
            <p:ph type="pic" idx="1"/>
          </p:nvPr>
        </p:nvSpPr>
        <p:spPr>
          <a:xfrm>
            <a:off x="3886200" y="825500"/>
            <a:ext cx="4629150" cy="4064000"/>
          </a:xfrm>
        </p:spPr>
        <p:txBody>
          <a:bodyPr/>
          <a:lstStyle>
            <a:lvl1pPr marL="0" indent="0">
              <a:buNone/>
              <a:defRPr sz="2500"/>
            </a:lvl1pPr>
            <a:lvl2pPr marL="356616" indent="0">
              <a:buNone/>
              <a:defRPr sz="2200"/>
            </a:lvl2pPr>
            <a:lvl3pPr marL="713232" indent="0">
              <a:buNone/>
              <a:defRPr sz="1900"/>
            </a:lvl3pPr>
            <a:lvl4pPr marL="1069848" indent="0">
              <a:buNone/>
              <a:defRPr sz="1600"/>
            </a:lvl4pPr>
            <a:lvl5pPr marL="1426464" indent="0">
              <a:buNone/>
              <a:defRPr sz="1600"/>
            </a:lvl5pPr>
            <a:lvl6pPr marL="1783080" indent="0">
              <a:buNone/>
              <a:defRPr sz="1600"/>
            </a:lvl6pPr>
            <a:lvl7pPr marL="2139696" indent="0">
              <a:buNone/>
              <a:defRPr sz="1600"/>
            </a:lvl7pPr>
            <a:lvl8pPr marL="2496312" indent="0">
              <a:buNone/>
              <a:defRPr sz="1600"/>
            </a:lvl8pPr>
            <a:lvl9pPr marL="2852928"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30936" y="1714500"/>
            <a:ext cx="2948940" cy="3175000"/>
          </a:xfrm>
        </p:spPr>
        <p:txBody>
          <a:bodyPr>
            <a:normAutofit/>
          </a:bodyPr>
          <a:lstStyle>
            <a:lvl1pPr marL="0" indent="0">
              <a:lnSpc>
                <a:spcPct val="90000"/>
              </a:lnSpc>
              <a:buNone/>
              <a:defRPr sz="1200"/>
            </a:lvl1pPr>
            <a:lvl2pPr marL="356616" indent="0">
              <a:buNone/>
              <a:defRPr sz="900"/>
            </a:lvl2pPr>
            <a:lvl3pPr marL="713232" indent="0">
              <a:buNone/>
              <a:defRPr sz="800"/>
            </a:lvl3pPr>
            <a:lvl4pPr marL="1069848" indent="0">
              <a:buNone/>
              <a:defRPr sz="700"/>
            </a:lvl4pPr>
            <a:lvl5pPr marL="1426464" indent="0">
              <a:buNone/>
              <a:defRPr sz="700"/>
            </a:lvl5pPr>
            <a:lvl6pPr marL="1783080" indent="0">
              <a:buNone/>
              <a:defRPr sz="700"/>
            </a:lvl6pPr>
            <a:lvl7pPr marL="2139696" indent="0">
              <a:buNone/>
              <a:defRPr sz="700"/>
            </a:lvl7pPr>
            <a:lvl8pPr marL="2496312" indent="0">
              <a:buNone/>
              <a:defRPr sz="700"/>
            </a:lvl8pPr>
            <a:lvl9pPr marL="2852928" indent="0">
              <a:buNone/>
              <a:defRPr sz="7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7791427"/>
      </p:ext>
    </p:extLst>
  </p:cSld>
  <p:clrMapOvr>
    <a:masterClrMapping/>
  </p:clrMapOvr>
  <p:hf sldNum="0"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04803"/>
            <a:ext cx="7886700" cy="1104635"/>
          </a:xfrm>
          <a:prstGeom prst="rect">
            <a:avLst/>
          </a:prstGeom>
        </p:spPr>
        <p:txBody>
          <a:bodyPr vert="horz" lIns="71323" tIns="35662" rIns="71323" bIns="35662"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33845" y="1524001"/>
            <a:ext cx="7886700" cy="3626114"/>
          </a:xfrm>
          <a:prstGeom prst="rect">
            <a:avLst/>
          </a:prstGeom>
        </p:spPr>
        <p:txBody>
          <a:bodyPr vert="horz" lIns="71323" tIns="35662" rIns="71323" bIns="35662"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5296962"/>
            <a:ext cx="2057400" cy="304271"/>
          </a:xfrm>
          <a:prstGeom prst="rect">
            <a:avLst/>
          </a:prstGeom>
        </p:spPr>
        <p:txBody>
          <a:bodyPr vert="horz" lIns="71323" tIns="35662" rIns="71323" bIns="35662" rtlCol="0" anchor="ctr"/>
          <a:lstStyle>
            <a:lvl1pPr algn="l">
              <a:defRPr sz="9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3028950" y="5296962"/>
            <a:ext cx="3086100" cy="304271"/>
          </a:xfrm>
          <a:prstGeom prst="rect">
            <a:avLst/>
          </a:prstGeom>
        </p:spPr>
        <p:txBody>
          <a:bodyPr vert="horz" lIns="71323" tIns="35662" rIns="71323" bIns="35662" rtlCol="0" anchor="ctr"/>
          <a:lstStyle>
            <a:lvl1pPr algn="ctr">
              <a:defRPr sz="9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6463145" y="5296962"/>
            <a:ext cx="2057400" cy="304271"/>
          </a:xfrm>
          <a:prstGeom prst="rect">
            <a:avLst/>
          </a:prstGeom>
        </p:spPr>
        <p:txBody>
          <a:bodyPr vert="horz" lIns="71323" tIns="35662" rIns="71323" bIns="35662" rtlCol="0" anchor="ctr"/>
          <a:lstStyle>
            <a:lvl1pPr algn="r">
              <a:defRPr sz="900">
                <a:solidFill>
                  <a:schemeClr val="tx1">
                    <a:tint val="75000"/>
                  </a:schemeClr>
                </a:solidFill>
              </a:defRPr>
            </a:lvl1p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
        <p:nvSpPr>
          <p:cNvPr id="7" name="Slide Number Placeholder 5"/>
          <p:cNvSpPr txBox="1">
            <a:spLocks/>
          </p:cNvSpPr>
          <p:nvPr userDrawn="1"/>
        </p:nvSpPr>
        <p:spPr>
          <a:xfrm>
            <a:off x="6667500" y="5423963"/>
            <a:ext cx="2133600" cy="304271"/>
          </a:xfrm>
          <a:prstGeom prst="rect">
            <a:avLst/>
          </a:prstGeom>
        </p:spPr>
        <p:txBody>
          <a:bodyPr vert="horz" lIns="71323" tIns="35662" rIns="71323" bIns="35662"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pic>
        <p:nvPicPr>
          <p:cNvPr id="8" name="Image 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397058" y="4491941"/>
            <a:ext cx="1155700" cy="660400"/>
          </a:xfrm>
          <a:prstGeom prst="rect">
            <a:avLst/>
          </a:prstGeom>
          <a:noFill/>
          <a:ln>
            <a:noFill/>
          </a:ln>
        </p:spPr>
      </p:pic>
    </p:spTree>
    <p:extLst>
      <p:ext uri="{BB962C8B-B14F-4D97-AF65-F5344CB8AC3E}">
        <p14:creationId xmlns:p14="http://schemas.microsoft.com/office/powerpoint/2010/main" val="47887933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72" r:id="rId12"/>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defTabSz="713232"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178308" indent="-178308" algn="l" defTabSz="713232" rtl="0" eaLnBrk="1" latinLnBrk="0" hangingPunct="1">
        <a:lnSpc>
          <a:spcPct val="90000"/>
        </a:lnSpc>
        <a:spcBef>
          <a:spcPts val="780"/>
        </a:spcBef>
        <a:buFont typeface="Wingdings 2" pitchFamily="18" charset="2"/>
        <a:buChar char=""/>
        <a:defRPr sz="2200" kern="1200">
          <a:solidFill>
            <a:schemeClr val="tx1"/>
          </a:solidFill>
          <a:latin typeface="+mn-lt"/>
          <a:ea typeface="+mn-ea"/>
          <a:cs typeface="+mn-cs"/>
        </a:defRPr>
      </a:lvl1pPr>
      <a:lvl2pPr marL="534924" indent="-178308" algn="l" defTabSz="713232" rtl="0" eaLnBrk="1" latinLnBrk="0" hangingPunct="1">
        <a:lnSpc>
          <a:spcPct val="90000"/>
        </a:lnSpc>
        <a:spcBef>
          <a:spcPts val="390"/>
        </a:spcBef>
        <a:buFont typeface="Wingdings 2" pitchFamily="18" charset="2"/>
        <a:buChar char=""/>
        <a:defRPr sz="1900" kern="1200">
          <a:solidFill>
            <a:schemeClr val="tx1"/>
          </a:solidFill>
          <a:latin typeface="+mn-lt"/>
          <a:ea typeface="+mn-ea"/>
          <a:cs typeface="+mn-cs"/>
        </a:defRPr>
      </a:lvl2pPr>
      <a:lvl3pPr marL="891540" indent="-178308" algn="l" defTabSz="713232" rtl="0" eaLnBrk="1" latinLnBrk="0" hangingPunct="1">
        <a:lnSpc>
          <a:spcPct val="90000"/>
        </a:lnSpc>
        <a:spcBef>
          <a:spcPts val="390"/>
        </a:spcBef>
        <a:buFont typeface="Wingdings 2" pitchFamily="18" charset="2"/>
        <a:buChar char=""/>
        <a:defRPr sz="1600" kern="1200">
          <a:solidFill>
            <a:schemeClr val="tx1"/>
          </a:solidFill>
          <a:latin typeface="+mn-lt"/>
          <a:ea typeface="+mn-ea"/>
          <a:cs typeface="+mn-cs"/>
        </a:defRPr>
      </a:lvl3pPr>
      <a:lvl4pPr marL="1248156" indent="-178308" algn="l" defTabSz="713232" rtl="0" eaLnBrk="1" latinLnBrk="0" hangingPunct="1">
        <a:lnSpc>
          <a:spcPct val="90000"/>
        </a:lnSpc>
        <a:spcBef>
          <a:spcPts val="390"/>
        </a:spcBef>
        <a:buFont typeface="Wingdings 2" pitchFamily="18" charset="2"/>
        <a:buChar char=""/>
        <a:defRPr sz="1400" kern="1200">
          <a:solidFill>
            <a:schemeClr val="tx1"/>
          </a:solidFill>
          <a:latin typeface="+mn-lt"/>
          <a:ea typeface="+mn-ea"/>
          <a:cs typeface="+mn-cs"/>
        </a:defRPr>
      </a:lvl4pPr>
      <a:lvl5pPr marL="1604772" indent="-178308" algn="l" defTabSz="713232" rtl="0" eaLnBrk="1" latinLnBrk="0" hangingPunct="1">
        <a:lnSpc>
          <a:spcPct val="90000"/>
        </a:lnSpc>
        <a:spcBef>
          <a:spcPts val="390"/>
        </a:spcBef>
        <a:buFont typeface="Wingdings 2" pitchFamily="18" charset="2"/>
        <a:buChar char=""/>
        <a:defRPr sz="1400" kern="1200">
          <a:solidFill>
            <a:schemeClr val="tx1"/>
          </a:solidFill>
          <a:latin typeface="+mn-lt"/>
          <a:ea typeface="+mn-ea"/>
          <a:cs typeface="+mn-cs"/>
        </a:defRPr>
      </a:lvl5pPr>
      <a:lvl6pPr marL="1961388"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6pPr>
      <a:lvl7pPr marL="2318004"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7pPr>
      <a:lvl8pPr marL="2674620"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8pPr>
      <a:lvl9pPr marL="3031236"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9pPr>
    </p:bodyStyle>
    <p:otherStyle>
      <a:defPPr>
        <a:defRPr lang="en-US"/>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 y="936547"/>
            <a:ext cx="8913813" cy="762000"/>
          </a:xfrm>
          <a:prstGeom prst="rect">
            <a:avLst/>
          </a:prstGeom>
          <a:solidFill>
            <a:schemeClr val="tx2"/>
          </a:solidFill>
        </p:spPr>
        <p:txBody>
          <a:bodyPr vert="horz" lIns="1188720" tIns="45720" rIns="274320" bIns="45720" rtlCol="0" anchor="ctr">
            <a:normAutofit/>
          </a:bodyPr>
          <a:lstStyle/>
          <a:p>
            <a:r>
              <a:rPr lang="fr-CH" smtClean="0"/>
              <a:t>Click to edit Master title style</a:t>
            </a:r>
            <a:endParaRPr/>
          </a:p>
        </p:txBody>
      </p:sp>
      <p:sp>
        <p:nvSpPr>
          <p:cNvPr id="3" name="Text Placeholder 2"/>
          <p:cNvSpPr>
            <a:spLocks noGrp="1"/>
          </p:cNvSpPr>
          <p:nvPr>
            <p:ph type="body" idx="1"/>
          </p:nvPr>
        </p:nvSpPr>
        <p:spPr>
          <a:xfrm>
            <a:off x="1114424" y="2162969"/>
            <a:ext cx="7610476" cy="3058973"/>
          </a:xfrm>
          <a:prstGeom prst="rect">
            <a:avLst/>
          </a:prstGeom>
        </p:spPr>
        <p:txBody>
          <a:bodyPr vert="horz" lIns="91440" tIns="45720" rIns="91440" bIns="45720" rtlCol="0">
            <a:normAutofit/>
          </a:body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2"/>
          </p:nvPr>
        </p:nvSpPr>
        <p:spPr>
          <a:xfrm>
            <a:off x="6580094" y="156883"/>
            <a:ext cx="2133600" cy="304271"/>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1120588" y="156883"/>
            <a:ext cx="2895600" cy="304271"/>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8789894" y="5474230"/>
            <a:ext cx="457200" cy="304271"/>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
        <p:nvSpPr>
          <p:cNvPr id="7" name="Rectangle 6"/>
          <p:cNvSpPr/>
          <p:nvPr/>
        </p:nvSpPr>
        <p:spPr>
          <a:xfrm>
            <a:off x="914401" y="0"/>
            <a:ext cx="7999413" cy="15240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1" y="5562600"/>
            <a:ext cx="7999413" cy="15240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Slide Number Placeholder 5"/>
          <p:cNvSpPr txBox="1">
            <a:spLocks/>
          </p:cNvSpPr>
          <p:nvPr userDrawn="1"/>
        </p:nvSpPr>
        <p:spPr>
          <a:xfrm>
            <a:off x="6667500" y="5423963"/>
            <a:ext cx="2133600" cy="304271"/>
          </a:xfrm>
          <a:prstGeom prst="rect">
            <a:avLst/>
          </a:prstGeom>
        </p:spPr>
        <p:txBody>
          <a:bodyPr vert="horz" lIns="71323" tIns="35662" rIns="71323" bIns="35662"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pic>
        <p:nvPicPr>
          <p:cNvPr id="10" name="Image 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7058" y="4491941"/>
            <a:ext cx="1155700" cy="66040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png"/><Relationship Id="rId6"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jpeg"/><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image" Target="../media/image12.png"/><Relationship Id="rId9" Type="http://schemas.openxmlformats.org/officeDocument/2006/relationships/image" Target="../media/image13.jpe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a:bodyPr>
          <a:lstStyle/>
          <a:p>
            <a:r>
              <a:rPr lang="en-US" altLang="fr-FR" sz="2800" b="1" cap="small" dirty="0">
                <a:ea typeface="ＭＳ Ｐゴシック" panose="020B0600070205080204" pitchFamily="34" charset="-128"/>
              </a:rPr>
              <a:t>Welcome </a:t>
            </a:r>
            <a:r>
              <a:rPr lang="en-US" altLang="fr-FR" sz="2800" b="1" cap="small" dirty="0" smtClean="0">
                <a:ea typeface="ＭＳ Ｐゴシック" panose="020B0600070205080204" pitchFamily="34" charset="-128"/>
              </a:rPr>
              <a:t>to … </a:t>
            </a:r>
            <a:r>
              <a:rPr lang="en-US" altLang="fr-FR" sz="2800" b="1" cap="small" dirty="0">
                <a:ea typeface="ＭＳ Ｐゴシック" panose="020B0600070205080204" pitchFamily="34" charset="-128"/>
              </a:rPr>
              <a:t>o</a:t>
            </a:r>
            <a:r>
              <a:rPr lang="en-US" altLang="fr-FR" sz="2800" b="1" cap="small" dirty="0" smtClean="0">
                <a:ea typeface="ＭＳ Ｐゴシック" panose="020B0600070205080204" pitchFamily="34" charset="-128"/>
              </a:rPr>
              <a:t>ur </a:t>
            </a:r>
            <a:r>
              <a:rPr lang="en-US" altLang="fr-FR" sz="2800" b="1" cap="small" dirty="0" smtClean="0">
                <a:ea typeface="ＭＳ Ｐゴシック" panose="020B0600070205080204" pitchFamily="34" charset="-128"/>
              </a:rPr>
              <a:t>law </a:t>
            </a:r>
            <a:r>
              <a:rPr lang="en-US" altLang="fr-FR" sz="2800" b="1" cap="small" dirty="0">
                <a:ea typeface="ＭＳ Ｐゴシック" panose="020B0600070205080204" pitchFamily="34" charset="-128"/>
              </a:rPr>
              <a:t>and </a:t>
            </a:r>
            <a:r>
              <a:rPr lang="en-US" altLang="fr-FR" sz="2800" b="1" cap="small" dirty="0" smtClean="0">
                <a:ea typeface="ＭＳ Ｐゴシック" panose="020B0600070205080204" pitchFamily="34" charset="-128"/>
              </a:rPr>
              <a:t>policy workshop! </a:t>
            </a:r>
            <a:endParaRPr lang="fr-FR" sz="2800" b="1" cap="small" dirty="0"/>
          </a:p>
        </p:txBody>
      </p:sp>
      <p:pic>
        <p:nvPicPr>
          <p:cNvPr id="8" name="Picture 13" descr="ECH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1118" y="4609630"/>
            <a:ext cx="770323" cy="740418"/>
          </a:xfrm>
          <a:prstGeom prst="rect">
            <a:avLst/>
          </a:prstGeom>
          <a:noFill/>
          <a:ln>
            <a:noFill/>
          </a:ln>
        </p:spPr>
      </p:pic>
      <p:pic>
        <p:nvPicPr>
          <p:cNvPr id="10" name="Picture 10" descr="https://pbs.twimg.com/profile_images/2226122424/UNHCR_Logo.jpeg"/>
          <p:cNvPicPr/>
          <p:nvPr/>
        </p:nvPicPr>
        <p:blipFill>
          <a:blip r:embed="rId4">
            <a:extLst>
              <a:ext uri="{28A0092B-C50C-407E-A947-70E740481C1C}">
                <a14:useLocalDpi xmlns:a14="http://schemas.microsoft.com/office/drawing/2010/main" val="0"/>
              </a:ext>
            </a:extLst>
          </a:blip>
          <a:srcRect/>
          <a:stretch>
            <a:fillRect/>
          </a:stretch>
        </p:blipFill>
        <p:spPr bwMode="auto">
          <a:xfrm>
            <a:off x="3594894" y="4621392"/>
            <a:ext cx="735911" cy="728869"/>
          </a:xfrm>
          <a:prstGeom prst="rect">
            <a:avLst/>
          </a:prstGeom>
          <a:noFill/>
          <a:ln>
            <a:noFill/>
          </a:ln>
        </p:spPr>
      </p:pic>
      <p:pic>
        <p:nvPicPr>
          <p:cNvPr id="2" name="Picture 1" descr="IDMC 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324" y="4727225"/>
            <a:ext cx="2379701" cy="529166"/>
          </a:xfrm>
          <a:prstGeom prst="rect">
            <a:avLst/>
          </a:prstGeom>
        </p:spPr>
      </p:pic>
      <p:pic>
        <p:nvPicPr>
          <p:cNvPr id="15" name="Image 1"/>
          <p:cNvPicPr/>
          <p:nvPr/>
        </p:nvPicPr>
        <p:blipFill>
          <a:blip r:embed="rId6">
            <a:extLst>
              <a:ext uri="{28A0092B-C50C-407E-A947-70E740481C1C}">
                <a14:useLocalDpi xmlns:a14="http://schemas.microsoft.com/office/drawing/2010/main" val="0"/>
              </a:ext>
            </a:extLst>
          </a:blip>
          <a:srcRect/>
          <a:stretch>
            <a:fillRect/>
          </a:stretch>
        </p:blipFill>
        <p:spPr bwMode="auto">
          <a:xfrm>
            <a:off x="7451267" y="4561606"/>
            <a:ext cx="1379659" cy="788376"/>
          </a:xfrm>
          <a:prstGeom prst="rect">
            <a:avLst/>
          </a:prstGeom>
          <a:noFill/>
          <a:ln>
            <a:noFill/>
          </a:ln>
        </p:spPr>
      </p:pic>
    </p:spTree>
    <p:extLst>
      <p:ext uri="{BB962C8B-B14F-4D97-AF65-F5344CB8AC3E}">
        <p14:creationId xmlns:p14="http://schemas.microsoft.com/office/powerpoint/2010/main" val="273339461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en-US" sz="2800" b="1" dirty="0"/>
              <a:t>T</a:t>
            </a:r>
            <a:r>
              <a:rPr lang="en-US" sz="2800" b="1" dirty="0"/>
              <a:t>raining package goals</a:t>
            </a:r>
            <a:endParaRPr lang="fr-FR" sz="2800" b="1" dirty="0"/>
          </a:p>
        </p:txBody>
      </p:sp>
      <p:sp>
        <p:nvSpPr>
          <p:cNvPr id="3" name="Espace réservé du contenu 2"/>
          <p:cNvSpPr>
            <a:spLocks noGrp="1"/>
          </p:cNvSpPr>
          <p:nvPr>
            <p:ph idx="1"/>
          </p:nvPr>
        </p:nvSpPr>
        <p:spPr>
          <a:xfrm>
            <a:off x="457200" y="1418521"/>
            <a:ext cx="8229600" cy="3686617"/>
          </a:xfrm>
        </p:spPr>
        <p:txBody>
          <a:bodyPr>
            <a:normAutofit/>
          </a:bodyPr>
          <a:lstStyle/>
          <a:p>
            <a:r>
              <a:rPr lang="en-US" dirty="0"/>
              <a:t>The aim </a:t>
            </a:r>
            <a:r>
              <a:rPr lang="en-US" dirty="0" smtClean="0"/>
              <a:t>is </a:t>
            </a:r>
            <a:r>
              <a:rPr lang="en-US" dirty="0"/>
              <a:t>to provide </a:t>
            </a:r>
            <a:r>
              <a:rPr lang="en-US" dirty="0" smtClean="0"/>
              <a:t>those involved in developing a national instrument on internal displacement with the </a:t>
            </a:r>
            <a:r>
              <a:rPr lang="en-US" dirty="0"/>
              <a:t>technical </a:t>
            </a:r>
            <a:r>
              <a:rPr lang="en-US" dirty="0" smtClean="0"/>
              <a:t>skills to do so </a:t>
            </a:r>
            <a:r>
              <a:rPr lang="en-US" dirty="0"/>
              <a:t>in terms of process </a:t>
            </a:r>
            <a:r>
              <a:rPr lang="en-US" dirty="0" smtClean="0"/>
              <a:t>and content.</a:t>
            </a:r>
          </a:p>
          <a:p>
            <a:pPr marL="0" indent="0">
              <a:buNone/>
            </a:pPr>
            <a:r>
              <a:rPr lang="en-US" dirty="0" smtClean="0"/>
              <a:t>  </a:t>
            </a:r>
          </a:p>
          <a:p>
            <a:r>
              <a:rPr lang="en-US" dirty="0" smtClean="0"/>
              <a:t>Such </a:t>
            </a:r>
            <a:r>
              <a:rPr lang="en-US" dirty="0"/>
              <a:t>instruments </a:t>
            </a:r>
            <a:r>
              <a:rPr lang="en-US" dirty="0" smtClean="0"/>
              <a:t>aim </a:t>
            </a:r>
            <a:r>
              <a:rPr lang="en-US" dirty="0"/>
              <a:t>to contribute to the prevention of displacement</a:t>
            </a:r>
            <a:r>
              <a:rPr lang="en-US" dirty="0" smtClean="0"/>
              <a:t>, the </a:t>
            </a:r>
            <a:r>
              <a:rPr lang="en-US" dirty="0"/>
              <a:t>protection of IDPs and other </a:t>
            </a:r>
            <a:r>
              <a:rPr lang="en-US" dirty="0" smtClean="0"/>
              <a:t>people affected </a:t>
            </a:r>
            <a:r>
              <a:rPr lang="en-US" dirty="0"/>
              <a:t>by displacement and </a:t>
            </a:r>
            <a:r>
              <a:rPr lang="en-US" dirty="0" smtClean="0"/>
              <a:t>the pursuit of </a:t>
            </a:r>
            <a:r>
              <a:rPr lang="en-US" dirty="0"/>
              <a:t>durable solutions.</a:t>
            </a:r>
            <a:endParaRPr lang="fr-FR" dirty="0"/>
          </a:p>
          <a:p>
            <a:endParaRPr lang="fr-FR" dirty="0"/>
          </a:p>
        </p:txBody>
      </p:sp>
    </p:spTree>
    <p:extLst>
      <p:ext uri="{BB962C8B-B14F-4D97-AF65-F5344CB8AC3E}">
        <p14:creationId xmlns:p14="http://schemas.microsoft.com/office/powerpoint/2010/main" val="370900565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a:t>Workshop objectives </a:t>
            </a:r>
            <a:endParaRPr lang="fr-FR" sz="2800" b="1" dirty="0"/>
          </a:p>
        </p:txBody>
      </p:sp>
      <p:sp>
        <p:nvSpPr>
          <p:cNvPr id="3" name="Espace réservé du contenu 2"/>
          <p:cNvSpPr>
            <a:spLocks noGrp="1"/>
          </p:cNvSpPr>
          <p:nvPr>
            <p:ph idx="1"/>
          </p:nvPr>
        </p:nvSpPr>
        <p:spPr>
          <a:xfrm>
            <a:off x="457200" y="1460502"/>
            <a:ext cx="8229600" cy="3644637"/>
          </a:xfrm>
        </p:spPr>
        <p:txBody>
          <a:bodyPr/>
          <a:lstStyle/>
          <a:p>
            <a:pPr lvl="0"/>
            <a:r>
              <a:rPr lang="en-US" dirty="0" smtClean="0"/>
              <a:t>To define </a:t>
            </a:r>
            <a:r>
              <a:rPr lang="en-US" dirty="0"/>
              <a:t>the rationale for the development of a national instrument on internal displacement and </a:t>
            </a:r>
            <a:r>
              <a:rPr lang="en-US" dirty="0" smtClean="0"/>
              <a:t>its </a:t>
            </a:r>
            <a:r>
              <a:rPr lang="en-US" dirty="0"/>
              <a:t>relevance to </a:t>
            </a:r>
            <a:r>
              <a:rPr lang="en-US" dirty="0" smtClean="0"/>
              <a:t>Country X</a:t>
            </a:r>
          </a:p>
          <a:p>
            <a:pPr lvl="0"/>
            <a:r>
              <a:rPr lang="en-US" dirty="0" smtClean="0"/>
              <a:t>To identify </a:t>
            </a:r>
            <a:r>
              <a:rPr lang="en-US" dirty="0"/>
              <a:t>the </a:t>
            </a:r>
            <a:r>
              <a:rPr lang="en-US" dirty="0" smtClean="0"/>
              <a:t>best </a:t>
            </a:r>
            <a:r>
              <a:rPr lang="en-US" dirty="0"/>
              <a:t>type of instrument </a:t>
            </a:r>
            <a:r>
              <a:rPr lang="en-US" dirty="0" smtClean="0"/>
              <a:t>and content for Country X</a:t>
            </a:r>
          </a:p>
          <a:p>
            <a:pPr lvl="0"/>
            <a:r>
              <a:rPr lang="en-US" dirty="0" smtClean="0"/>
              <a:t>To plan </a:t>
            </a:r>
            <a:r>
              <a:rPr lang="en-US" dirty="0"/>
              <a:t>for, </a:t>
            </a:r>
            <a:r>
              <a:rPr lang="en-US" dirty="0" err="1" smtClean="0"/>
              <a:t>organise</a:t>
            </a:r>
            <a:r>
              <a:rPr lang="en-US" dirty="0" smtClean="0"/>
              <a:t> </a:t>
            </a:r>
            <a:r>
              <a:rPr lang="en-US" dirty="0"/>
              <a:t>and steer a national consultative process </a:t>
            </a:r>
            <a:r>
              <a:rPr lang="en-US" dirty="0" smtClean="0"/>
              <a:t>on the development of an instrument</a:t>
            </a:r>
            <a:endParaRPr lang="fr-FR" dirty="0">
              <a:effectLst/>
            </a:endParaRPr>
          </a:p>
        </p:txBody>
      </p:sp>
    </p:spTree>
    <p:extLst>
      <p:ext uri="{BB962C8B-B14F-4D97-AF65-F5344CB8AC3E}">
        <p14:creationId xmlns:p14="http://schemas.microsoft.com/office/powerpoint/2010/main" val="363512880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err="1"/>
              <a:t>What</a:t>
            </a:r>
            <a:r>
              <a:rPr lang="fr-FR" sz="2800" b="1" dirty="0"/>
              <a:t> about </a:t>
            </a:r>
            <a:r>
              <a:rPr lang="fr-FR" sz="2800" b="1" dirty="0" err="1"/>
              <a:t>you</a:t>
            </a:r>
            <a:r>
              <a:rPr lang="fr-FR" sz="2800" b="1" dirty="0"/>
              <a:t>? </a:t>
            </a:r>
            <a:endParaRPr lang="fr-FR" sz="2800" b="1" dirty="0"/>
          </a:p>
        </p:txBody>
      </p:sp>
      <p:sp>
        <p:nvSpPr>
          <p:cNvPr id="5" name="Espace réservé du contenu 4"/>
          <p:cNvSpPr>
            <a:spLocks noGrp="1"/>
          </p:cNvSpPr>
          <p:nvPr>
            <p:ph idx="1"/>
          </p:nvPr>
        </p:nvSpPr>
        <p:spPr>
          <a:xfrm>
            <a:off x="457200" y="1799167"/>
            <a:ext cx="8229600" cy="3305970"/>
          </a:xfrm>
        </p:spPr>
        <p:txBody>
          <a:bodyPr/>
          <a:lstStyle/>
          <a:p>
            <a:r>
              <a:rPr lang="fr-FR" dirty="0" smtClean="0"/>
              <a:t>Introduction of participants </a:t>
            </a:r>
          </a:p>
          <a:p>
            <a:pPr marL="0" indent="0">
              <a:buNone/>
            </a:pPr>
            <a:endParaRPr lang="fr-FR" dirty="0" smtClean="0"/>
          </a:p>
          <a:p>
            <a:r>
              <a:rPr lang="fr-FR" dirty="0" err="1" smtClean="0"/>
              <a:t>What</a:t>
            </a:r>
            <a:r>
              <a:rPr lang="fr-FR" dirty="0" smtClean="0"/>
              <a:t> are </a:t>
            </a:r>
            <a:r>
              <a:rPr lang="fr-FR" dirty="0" err="1" smtClean="0"/>
              <a:t>your</a:t>
            </a:r>
            <a:r>
              <a:rPr lang="fr-FR" dirty="0" smtClean="0"/>
              <a:t> expectations? </a:t>
            </a:r>
          </a:p>
        </p:txBody>
      </p:sp>
    </p:spTree>
    <p:extLst>
      <p:ext uri="{BB962C8B-B14F-4D97-AF65-F5344CB8AC3E}">
        <p14:creationId xmlns:p14="http://schemas.microsoft.com/office/powerpoint/2010/main" val="27970889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title"/>
          </p:nvPr>
        </p:nvSpPr>
        <p:spPr>
          <a:xfrm>
            <a:off x="457200" y="3"/>
            <a:ext cx="8229600" cy="1181365"/>
          </a:xfrm>
        </p:spPr>
        <p:txBody>
          <a:bodyPr>
            <a:normAutofit/>
          </a:bodyPr>
          <a:lstStyle/>
          <a:p>
            <a:r>
              <a:rPr lang="it-IT" altLang="fr-FR" sz="2800" b="1" dirty="0"/>
              <a:t>The </a:t>
            </a:r>
            <a:r>
              <a:rPr lang="it-IT" altLang="fr-FR" sz="2800" b="1" dirty="0" err="1"/>
              <a:t>seven</a:t>
            </a:r>
            <a:r>
              <a:rPr lang="it-IT" altLang="fr-FR" sz="2800" b="1" dirty="0"/>
              <a:t> </a:t>
            </a:r>
            <a:r>
              <a:rPr lang="it-IT" altLang="fr-FR" sz="2800" b="1" dirty="0" err="1"/>
              <a:t>stages</a:t>
            </a:r>
            <a:endParaRPr lang="it-IT" altLang="fr-FR" sz="2800" b="1" dirty="0"/>
          </a:p>
        </p:txBody>
      </p:sp>
      <p:pic>
        <p:nvPicPr>
          <p:cNvPr id="37891" name="Picture 6" descr="C:\Users\jacopo.giorgi\Downloads\idmc-201309-national-instruments-on-internal-displacement-en-grap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410891" y="2093148"/>
            <a:ext cx="6332934" cy="1669815"/>
          </a:xfrm>
          <a:noFill/>
        </p:spPr>
      </p:pic>
    </p:spTree>
    <p:extLst>
      <p:ext uri="{BB962C8B-B14F-4D97-AF65-F5344CB8AC3E}">
        <p14:creationId xmlns:p14="http://schemas.microsoft.com/office/powerpoint/2010/main" val="132948529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a:t>Agenda</a:t>
            </a:r>
            <a:endParaRPr lang="fr-FR" sz="2800" b="1" dirty="0"/>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101810278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olo 1"/>
          <p:cNvSpPr>
            <a:spLocks noGrp="1"/>
          </p:cNvSpPr>
          <p:nvPr>
            <p:ph type="title"/>
          </p:nvPr>
        </p:nvSpPr>
        <p:spPr>
          <a:xfrm>
            <a:off x="457200" y="3"/>
            <a:ext cx="8229600" cy="1181365"/>
          </a:xfrm>
        </p:spPr>
        <p:txBody>
          <a:bodyPr>
            <a:normAutofit/>
          </a:bodyPr>
          <a:lstStyle/>
          <a:p>
            <a:r>
              <a:rPr lang="it-IT" altLang="fr-FR" sz="2800" b="1" dirty="0" err="1"/>
              <a:t>Choosing</a:t>
            </a:r>
            <a:r>
              <a:rPr lang="it-IT" altLang="fr-FR" sz="2800" b="1" dirty="0"/>
              <a:t> the right </a:t>
            </a:r>
            <a:r>
              <a:rPr lang="it-IT" altLang="fr-FR" sz="2800" b="1" dirty="0" err="1"/>
              <a:t>tools</a:t>
            </a:r>
            <a:endParaRPr lang="it-IT" altLang="fr-FR" sz="2800" b="1" dirty="0"/>
          </a:p>
        </p:txBody>
      </p:sp>
      <p:pic>
        <p:nvPicPr>
          <p:cNvPr id="44036" name="Picture 16" descr="C:\Users\utente\Desktop\UNHCR-IPU.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596325" y="1963796"/>
            <a:ext cx="1922098" cy="844756"/>
          </a:xfrm>
          <a:noFill/>
        </p:spPr>
      </p:pic>
      <p:pic>
        <p:nvPicPr>
          <p:cNvPr id="44035" name="Picture 9" descr="C:\Users\utente\Desktop\Brookings_Manual_IDP_200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2066" y="2024066"/>
            <a:ext cx="1324410" cy="190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17" descr="C:\Users\utente\Desktop\national instrument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5451" y="2881022"/>
            <a:ext cx="1272978" cy="178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8" descr="C:\Users\utente\Desktop\PROTECTION N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9421" y="3010370"/>
            <a:ext cx="1250845" cy="17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9" descr="C:\Users\utente\Desktop\FNR.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6145" y="2869996"/>
            <a:ext cx="1322399" cy="1866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20" descr="C:\Users\utente\Desktop\144659-Handbook for the Protection of Internally Displaced Person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0748" y="1270000"/>
            <a:ext cx="1173928" cy="163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21" descr="C:\Users\utente\Desktop\FDS.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3938" y="1293518"/>
            <a:ext cx="1132985" cy="151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CasellaDiTesto 9"/>
          <p:cNvSpPr txBox="1">
            <a:spLocks noChangeArrowheads="1"/>
          </p:cNvSpPr>
          <p:nvPr/>
        </p:nvSpPr>
        <p:spPr bwMode="auto">
          <a:xfrm>
            <a:off x="3702992" y="1959386"/>
            <a:ext cx="803672" cy="41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it-IT" altLang="fr-FR" sz="1100" b="1" dirty="0">
                <a:solidFill>
                  <a:schemeClr val="bg1"/>
                </a:solidFill>
              </a:rPr>
              <a:t>IPU UNHCR</a:t>
            </a:r>
          </a:p>
        </p:txBody>
      </p:sp>
    </p:spTree>
    <p:extLst>
      <p:ext uri="{BB962C8B-B14F-4D97-AF65-F5344CB8AC3E}">
        <p14:creationId xmlns:p14="http://schemas.microsoft.com/office/powerpoint/2010/main" val="57406780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p:cTn id="7" dur="1000" fill="hold"/>
                                        <p:tgtEl>
                                          <p:spTgt spid="23559"/>
                                        </p:tgtEl>
                                        <p:attrNameLst>
                                          <p:attrName>ppt_w</p:attrName>
                                        </p:attrNameLst>
                                      </p:cBhvr>
                                      <p:tavLst>
                                        <p:tav tm="0">
                                          <p:val>
                                            <p:strVal val="#ppt_w*0.70"/>
                                          </p:val>
                                        </p:tav>
                                        <p:tav tm="100000">
                                          <p:val>
                                            <p:strVal val="#ppt_w"/>
                                          </p:val>
                                        </p:tav>
                                      </p:tavLst>
                                    </p:anim>
                                    <p:anim calcmode="lin" valueType="num">
                                      <p:cBhvr>
                                        <p:cTn id="8" dur="1000" fill="hold"/>
                                        <p:tgtEl>
                                          <p:spTgt spid="23559"/>
                                        </p:tgtEl>
                                        <p:attrNameLst>
                                          <p:attrName>ppt_h</p:attrName>
                                        </p:attrNameLst>
                                      </p:cBhvr>
                                      <p:tavLst>
                                        <p:tav tm="0">
                                          <p:val>
                                            <p:strVal val="#ppt_h"/>
                                          </p:val>
                                        </p:tav>
                                        <p:tav tm="100000">
                                          <p:val>
                                            <p:strVal val="#ppt_h"/>
                                          </p:val>
                                        </p:tav>
                                      </p:tavLst>
                                    </p:anim>
                                    <p:animEffect transition="in" filter="fade">
                                      <p:cBhvr>
                                        <p:cTn id="9" dur="1000"/>
                                        <p:tgtEl>
                                          <p:spTgt spid="2355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23558"/>
                                        </p:tgtEl>
                                        <p:attrNameLst>
                                          <p:attrName>style.visibility</p:attrName>
                                        </p:attrNameLst>
                                      </p:cBhvr>
                                      <p:to>
                                        <p:strVal val="visible"/>
                                      </p:to>
                                    </p:set>
                                    <p:anim calcmode="lin" valueType="num">
                                      <p:cBhvr>
                                        <p:cTn id="14" dur="1000" fill="hold"/>
                                        <p:tgtEl>
                                          <p:spTgt spid="23558"/>
                                        </p:tgtEl>
                                        <p:attrNameLst>
                                          <p:attrName>ppt_w</p:attrName>
                                        </p:attrNameLst>
                                      </p:cBhvr>
                                      <p:tavLst>
                                        <p:tav tm="0">
                                          <p:val>
                                            <p:strVal val="#ppt_w*0.70"/>
                                          </p:val>
                                        </p:tav>
                                        <p:tav tm="100000">
                                          <p:val>
                                            <p:strVal val="#ppt_w"/>
                                          </p:val>
                                        </p:tav>
                                      </p:tavLst>
                                    </p:anim>
                                    <p:anim calcmode="lin" valueType="num">
                                      <p:cBhvr>
                                        <p:cTn id="15" dur="1000" fill="hold"/>
                                        <p:tgtEl>
                                          <p:spTgt spid="23558"/>
                                        </p:tgtEl>
                                        <p:attrNameLst>
                                          <p:attrName>ppt_h</p:attrName>
                                        </p:attrNameLst>
                                      </p:cBhvr>
                                      <p:tavLst>
                                        <p:tav tm="0">
                                          <p:val>
                                            <p:strVal val="#ppt_h"/>
                                          </p:val>
                                        </p:tav>
                                        <p:tav tm="100000">
                                          <p:val>
                                            <p:strVal val="#ppt_h"/>
                                          </p:val>
                                        </p:tav>
                                      </p:tavLst>
                                    </p:anim>
                                    <p:animEffect transition="in" filter="fade">
                                      <p:cBhvr>
                                        <p:cTn id="16" dur="1000"/>
                                        <p:tgtEl>
                                          <p:spTgt spid="2355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23560"/>
                                        </p:tgtEl>
                                        <p:attrNameLst>
                                          <p:attrName>style.visibility</p:attrName>
                                        </p:attrNameLst>
                                      </p:cBhvr>
                                      <p:to>
                                        <p:strVal val="visible"/>
                                      </p:to>
                                    </p:set>
                                    <p:anim calcmode="lin" valueType="num">
                                      <p:cBhvr>
                                        <p:cTn id="21" dur="1000" fill="hold"/>
                                        <p:tgtEl>
                                          <p:spTgt spid="23560"/>
                                        </p:tgtEl>
                                        <p:attrNameLst>
                                          <p:attrName>ppt_w</p:attrName>
                                        </p:attrNameLst>
                                      </p:cBhvr>
                                      <p:tavLst>
                                        <p:tav tm="0">
                                          <p:val>
                                            <p:strVal val="#ppt_w*0.70"/>
                                          </p:val>
                                        </p:tav>
                                        <p:tav tm="100000">
                                          <p:val>
                                            <p:strVal val="#ppt_w"/>
                                          </p:val>
                                        </p:tav>
                                      </p:tavLst>
                                    </p:anim>
                                    <p:anim calcmode="lin" valueType="num">
                                      <p:cBhvr>
                                        <p:cTn id="22" dur="1000" fill="hold"/>
                                        <p:tgtEl>
                                          <p:spTgt spid="23560"/>
                                        </p:tgtEl>
                                        <p:attrNameLst>
                                          <p:attrName>ppt_h</p:attrName>
                                        </p:attrNameLst>
                                      </p:cBhvr>
                                      <p:tavLst>
                                        <p:tav tm="0">
                                          <p:val>
                                            <p:strVal val="#ppt_h"/>
                                          </p:val>
                                        </p:tav>
                                        <p:tav tm="100000">
                                          <p:val>
                                            <p:strVal val="#ppt_h"/>
                                          </p:val>
                                        </p:tav>
                                      </p:tavLst>
                                    </p:anim>
                                    <p:animEffect transition="in" filter="fade">
                                      <p:cBhvr>
                                        <p:cTn id="23" dur="1000"/>
                                        <p:tgtEl>
                                          <p:spTgt spid="2356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23561"/>
                                        </p:tgtEl>
                                        <p:attrNameLst>
                                          <p:attrName>style.visibility</p:attrName>
                                        </p:attrNameLst>
                                      </p:cBhvr>
                                      <p:to>
                                        <p:strVal val="visible"/>
                                      </p:to>
                                    </p:set>
                                    <p:anim calcmode="lin" valueType="num">
                                      <p:cBhvr>
                                        <p:cTn id="28" dur="1000" fill="hold"/>
                                        <p:tgtEl>
                                          <p:spTgt spid="23561"/>
                                        </p:tgtEl>
                                        <p:attrNameLst>
                                          <p:attrName>ppt_w</p:attrName>
                                        </p:attrNameLst>
                                      </p:cBhvr>
                                      <p:tavLst>
                                        <p:tav tm="0">
                                          <p:val>
                                            <p:strVal val="#ppt_w*0.70"/>
                                          </p:val>
                                        </p:tav>
                                        <p:tav tm="100000">
                                          <p:val>
                                            <p:strVal val="#ppt_w"/>
                                          </p:val>
                                        </p:tav>
                                      </p:tavLst>
                                    </p:anim>
                                    <p:anim calcmode="lin" valueType="num">
                                      <p:cBhvr>
                                        <p:cTn id="29" dur="1000" fill="hold"/>
                                        <p:tgtEl>
                                          <p:spTgt spid="23561"/>
                                        </p:tgtEl>
                                        <p:attrNameLst>
                                          <p:attrName>ppt_h</p:attrName>
                                        </p:attrNameLst>
                                      </p:cBhvr>
                                      <p:tavLst>
                                        <p:tav tm="0">
                                          <p:val>
                                            <p:strVal val="#ppt_h"/>
                                          </p:val>
                                        </p:tav>
                                        <p:tav tm="100000">
                                          <p:val>
                                            <p:strVal val="#ppt_h"/>
                                          </p:val>
                                        </p:tav>
                                      </p:tavLst>
                                    </p:anim>
                                    <p:animEffect transition="in" filter="fade">
                                      <p:cBhvr>
                                        <p:cTn id="30" dur="10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1127</TotalTime>
  <Words>780</Words>
  <Application>Microsoft Macintosh PowerPoint</Application>
  <PresentationFormat>On-screen Show (16:10)</PresentationFormat>
  <Paragraphs>45</Paragraphs>
  <Slides>7</Slides>
  <Notes>6</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HDOfficeLightV0</vt:lpstr>
      <vt:lpstr>Perception</vt:lpstr>
      <vt:lpstr>Welcome to … our law and policy workshop! </vt:lpstr>
      <vt:lpstr>Training package goals</vt:lpstr>
      <vt:lpstr>Workshop objectives </vt:lpstr>
      <vt:lpstr>What about you? </vt:lpstr>
      <vt:lpstr>The seven stages</vt:lpstr>
      <vt:lpstr>Agenda</vt:lpstr>
      <vt:lpstr>Choosing the right tools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……Law and Policy Workshop !</dc:title>
  <dc:creator>sophie crozet</dc:creator>
  <cp:lastModifiedBy>Rachel</cp:lastModifiedBy>
  <cp:revision>37</cp:revision>
  <dcterms:created xsi:type="dcterms:W3CDTF">2015-11-02T08:25:27Z</dcterms:created>
  <dcterms:modified xsi:type="dcterms:W3CDTF">2016-01-06T09:20:15Z</dcterms:modified>
</cp:coreProperties>
</file>