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4"/>
  </p:notesMasterIdLst>
  <p:handoutMasterIdLst>
    <p:handoutMasterId r:id="rId15"/>
  </p:handoutMasterIdLst>
  <p:sldIdLst>
    <p:sldId id="326" r:id="rId2"/>
    <p:sldId id="309" r:id="rId3"/>
    <p:sldId id="324" r:id="rId4"/>
    <p:sldId id="320" r:id="rId5"/>
    <p:sldId id="329" r:id="rId6"/>
    <p:sldId id="330" r:id="rId7"/>
    <p:sldId id="327" r:id="rId8"/>
    <p:sldId id="319" r:id="rId9"/>
    <p:sldId id="331" r:id="rId10"/>
    <p:sldId id="332" r:id="rId11"/>
    <p:sldId id="333" r:id="rId12"/>
    <p:sldId id="313"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731" autoAdjust="0"/>
  </p:normalViewPr>
  <p:slideViewPr>
    <p:cSldViewPr>
      <p:cViewPr varScale="1">
        <p:scale>
          <a:sx n="87" d="100"/>
          <a:sy n="87" d="100"/>
        </p:scale>
        <p:origin x="-568" y="-10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commentAuthors" Target="commentAuthors.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dgm:t>
        <a:bodyPr/>
        <a:lstStyle/>
        <a:p>
          <a:r>
            <a:rPr lang="en-GB" sz="3200" dirty="0" smtClean="0"/>
            <a:t>National policy on IDPs</a:t>
          </a:r>
          <a:endParaRPr lang="en-GB" sz="3200" dirty="0"/>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custT="1">
        <dgm:style>
          <a:lnRef idx="2">
            <a:schemeClr val="accent2">
              <a:shade val="50000"/>
            </a:schemeClr>
          </a:lnRef>
          <a:fillRef idx="1">
            <a:schemeClr val="accent2"/>
          </a:fillRef>
          <a:effectRef idx="0">
            <a:schemeClr val="accent2"/>
          </a:effectRef>
          <a:fontRef idx="minor">
            <a:schemeClr val="lt1"/>
          </a:fontRef>
        </dgm:style>
      </dgm:prSet>
      <dgm:spPr>
        <a:solidFill>
          <a:schemeClr val="accent2">
            <a:alpha val="90000"/>
          </a:schemeClr>
        </a:solidFill>
        <a:ln>
          <a:noFill/>
        </a:ln>
      </dgm:spPr>
      <dgm:t>
        <a:bodyPr/>
        <a:lstStyle/>
        <a:p>
          <a:r>
            <a:rPr lang="en-GB" sz="1200" dirty="0" smtClean="0"/>
            <a:t>National, provincial and district authorities </a:t>
          </a:r>
          <a:endParaRPr lang="en-GB" sz="1200" dirty="0"/>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80000"/>
          </a:schemeClr>
        </a:solidFill>
        <a:ln>
          <a:noFill/>
        </a:ln>
      </dgm:spPr>
      <dgm:t>
        <a:bodyPr/>
        <a:lstStyle/>
        <a:p>
          <a:r>
            <a:rPr lang="en-GB" sz="1200" dirty="0" smtClean="0"/>
            <a:t>Parliament</a:t>
          </a:r>
          <a:endParaRPr lang="en-GB" sz="1200" dirty="0"/>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en-GB" sz="1100" dirty="0" smtClean="0"/>
            <a:t>IDPs and other groups affected by displacement</a:t>
          </a:r>
          <a:endParaRPr lang="en-GB" sz="1100" dirty="0"/>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en-GB" sz="1200" dirty="0" smtClean="0"/>
            <a:t>National civil society</a:t>
          </a:r>
          <a:endParaRPr lang="en-GB" sz="1200" dirty="0"/>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en-GB" sz="1200" dirty="0" smtClean="0"/>
            <a:t>National Red Cross Society</a:t>
          </a:r>
          <a:endParaRPr lang="en-GB" sz="1200" dirty="0"/>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en-GB" sz="1200" dirty="0" smtClean="0"/>
            <a:t>National human rights commission</a:t>
          </a:r>
          <a:endParaRPr lang="en-GB" sz="1200" dirty="0"/>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en-GB" sz="1200" dirty="0" smtClean="0"/>
            <a:t>National research institutions</a:t>
          </a:r>
          <a:endParaRPr lang="en-GB" sz="1200" dirty="0"/>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F6ACDDE-13B9-E94F-AA5E-0E36350C1FD1}">
      <dgm:prSet phldrT="[Text]" custT="1"/>
      <dgm:spPr/>
      <dgm:t>
        <a:bodyPr/>
        <a:lstStyle/>
        <a:p>
          <a:r>
            <a:rPr lang="en-GB" sz="1200" dirty="0" smtClean="0"/>
            <a:t>UN, ICRC, international civil society</a:t>
          </a:r>
          <a:endParaRPr lang="en-GB" sz="1200" dirty="0"/>
        </a:p>
      </dgm:t>
    </dgm:pt>
    <dgm:pt modelId="{1A2309EC-1E03-0E43-AA29-7392B42C8C45}" type="parTrans" cxnId="{708714F1-3205-D941-A68D-842FD3816DFE}">
      <dgm:prSet/>
      <dgm:spPr/>
      <dgm:t>
        <a:bodyPr/>
        <a:lstStyle/>
        <a:p>
          <a:endParaRPr lang="en-GB" sz="2000"/>
        </a:p>
      </dgm:t>
    </dgm:pt>
    <dgm:pt modelId="{12655E2E-A53E-2941-9AFE-7BB887239B55}" type="sibTrans" cxnId="{708714F1-3205-D941-A68D-842FD3816DFE}">
      <dgm:prSet/>
      <dgm:spPr/>
      <dgm:t>
        <a:bodyPr/>
        <a:lstStyle/>
        <a:p>
          <a:endParaRPr lang="en-GB" sz="2000"/>
        </a:p>
      </dgm:t>
    </dgm:pt>
    <dgm:pt modelId="{00A6D3D0-4B9E-B443-95AD-1C5D697BE553}">
      <dgm:prSet phldrT="[Text]" custT="1"/>
      <dgm:spPr/>
      <dgm:t>
        <a:bodyPr/>
        <a:lstStyle/>
        <a:p>
          <a:r>
            <a:rPr lang="en-GB" sz="1200" dirty="0" smtClean="0"/>
            <a:t>AU and UN special rapporteur on IDPs’ human rights</a:t>
          </a:r>
          <a:endParaRPr lang="en-GB" sz="1200" dirty="0"/>
        </a:p>
      </dgm:t>
    </dgm:pt>
    <dgm:pt modelId="{F965A6FE-343A-9647-93DB-6F323FA17597}" type="parTrans" cxnId="{BD545964-FA9A-9C4A-8F42-9BC2C386D1FE}">
      <dgm:prSet/>
      <dgm:spPr/>
      <dgm:t>
        <a:bodyPr/>
        <a:lstStyle/>
        <a:p>
          <a:endParaRPr lang="en-GB" sz="2000"/>
        </a:p>
      </dgm:t>
    </dgm:pt>
    <dgm:pt modelId="{CE2B60E3-22F5-AB43-AB04-DD75D1E8C510}" type="sibTrans" cxnId="{BD545964-FA9A-9C4A-8F42-9BC2C386D1FE}">
      <dgm:prSet/>
      <dgm:spPr/>
      <dgm:t>
        <a:bodyPr/>
        <a:lstStyle/>
        <a:p>
          <a:endParaRPr lang="en-GB" sz="2000"/>
        </a:p>
      </dgm:t>
    </dgm:pt>
    <dgm:pt modelId="{7C6E7540-E079-BE4B-B8DF-BC18D7780623}">
      <dgm:prSet phldrT="[Text]" custT="1"/>
      <dgm:spPr/>
      <dgm:t>
        <a:bodyPr/>
        <a:lstStyle/>
        <a:p>
          <a:r>
            <a:rPr lang="en-GB" sz="1200" dirty="0" smtClean="0"/>
            <a:t>Donors</a:t>
          </a:r>
          <a:endParaRPr lang="en-GB" sz="1200" dirty="0"/>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dgm:t>
        <a:bodyPr/>
        <a:lstStyle/>
        <a:p>
          <a:r>
            <a:rPr lang="en-GB" sz="1200" dirty="0" smtClean="0"/>
            <a:t>African Union</a:t>
          </a:r>
          <a:endParaRPr lang="en-GB" sz="1200" dirty="0"/>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t>
        <a:bodyPr/>
        <a:lstStyle/>
        <a:p>
          <a:endParaRPr lang="en-GB"/>
        </a:p>
      </dgm:t>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2"/>
      <dgm:spPr/>
      <dgm:t>
        <a:bodyPr/>
        <a:lstStyle/>
        <a:p>
          <a:endParaRPr lang="en-GB"/>
        </a:p>
      </dgm:t>
    </dgm:pt>
    <dgm:pt modelId="{B953DB8C-E3C5-7D47-A1B1-90B12FF37055}" type="pres">
      <dgm:prSet presAssocID="{03A96F84-1520-3247-857A-8C87CD954CF1}" presName="node" presStyleLbl="vennNode1" presStyleIdx="1" presStyleCnt="12">
        <dgm:presLayoutVars>
          <dgm:bulletEnabled val="1"/>
        </dgm:presLayoutVars>
      </dgm:prSet>
      <dgm:spPr/>
      <dgm:t>
        <a:bodyPr/>
        <a:lstStyle/>
        <a:p>
          <a:endParaRPr lang="en-GB"/>
        </a:p>
      </dgm:t>
    </dgm:pt>
    <dgm:pt modelId="{2107E50F-B468-974C-96F3-F0665DA449B0}" type="pres">
      <dgm:prSet presAssocID="{0DADA897-2C22-C04C-A73A-67ADE9A6B6F3}" presName="node" presStyleLbl="vennNode1" presStyleIdx="2" presStyleCnt="12">
        <dgm:presLayoutVars>
          <dgm:bulletEnabled val="1"/>
        </dgm:presLayoutVars>
      </dgm:prSet>
      <dgm:spPr/>
      <dgm:t>
        <a:bodyPr/>
        <a:lstStyle/>
        <a:p>
          <a:endParaRPr lang="en-GB"/>
        </a:p>
      </dgm:t>
    </dgm:pt>
    <dgm:pt modelId="{5837439E-9E9C-8747-AD1A-D841D5F8D5F3}" type="pres">
      <dgm:prSet presAssocID="{59DDA0E2-8E38-B846-B448-AA1500AA24E6}" presName="node" presStyleLbl="vennNode1" presStyleIdx="3" presStyleCnt="12">
        <dgm:presLayoutVars>
          <dgm:bulletEnabled val="1"/>
        </dgm:presLayoutVars>
      </dgm:prSet>
      <dgm:spPr/>
      <dgm:t>
        <a:bodyPr/>
        <a:lstStyle/>
        <a:p>
          <a:endParaRPr lang="en-GB"/>
        </a:p>
      </dgm:t>
    </dgm:pt>
    <dgm:pt modelId="{B1C622BB-5623-C646-99C3-DCDB0A024FDF}" type="pres">
      <dgm:prSet presAssocID="{A07EF5D2-7F34-4C4E-8EC8-F92E69B00844}" presName="node" presStyleLbl="vennNode1" presStyleIdx="4" presStyleCnt="12">
        <dgm:presLayoutVars>
          <dgm:bulletEnabled val="1"/>
        </dgm:presLayoutVars>
      </dgm:prSet>
      <dgm:spPr/>
      <dgm:t>
        <a:bodyPr/>
        <a:lstStyle/>
        <a:p>
          <a:endParaRPr lang="en-GB"/>
        </a:p>
      </dgm:t>
    </dgm:pt>
    <dgm:pt modelId="{C4992608-F86C-ED46-A0E9-0D522ED26438}" type="pres">
      <dgm:prSet presAssocID="{3C5A12F9-544A-554B-96CD-9AEE9C7D1880}" presName="node" presStyleLbl="vennNode1" presStyleIdx="5" presStyleCnt="12">
        <dgm:presLayoutVars>
          <dgm:bulletEnabled val="1"/>
        </dgm:presLayoutVars>
      </dgm:prSet>
      <dgm:spPr/>
      <dgm:t>
        <a:bodyPr/>
        <a:lstStyle/>
        <a:p>
          <a:endParaRPr lang="en-GB"/>
        </a:p>
      </dgm:t>
    </dgm:pt>
    <dgm:pt modelId="{48799541-F6F0-DA4B-BCAA-25B0F2E74A32}" type="pres">
      <dgm:prSet presAssocID="{26453507-B753-F34E-BC71-F2A162001F81}" presName="node" presStyleLbl="vennNode1" presStyleIdx="6" presStyleCnt="12">
        <dgm:presLayoutVars>
          <dgm:bulletEnabled val="1"/>
        </dgm:presLayoutVars>
      </dgm:prSet>
      <dgm:spPr/>
      <dgm:t>
        <a:bodyPr/>
        <a:lstStyle/>
        <a:p>
          <a:endParaRPr lang="en-GB"/>
        </a:p>
      </dgm:t>
    </dgm:pt>
    <dgm:pt modelId="{39926F22-28A2-134D-9B51-B06D71174C38}" type="pres">
      <dgm:prSet presAssocID="{50F59A37-17E1-7840-AFDE-01BA701AD4EE}" presName="node" presStyleLbl="vennNode1" presStyleIdx="7" presStyleCnt="12">
        <dgm:presLayoutVars>
          <dgm:bulletEnabled val="1"/>
        </dgm:presLayoutVars>
      </dgm:prSet>
      <dgm:spPr/>
      <dgm:t>
        <a:bodyPr/>
        <a:lstStyle/>
        <a:p>
          <a:endParaRPr lang="en-GB"/>
        </a:p>
      </dgm:t>
    </dgm:pt>
    <dgm:pt modelId="{78A3421C-D426-9B47-8D63-1D564DA59D8A}" type="pres">
      <dgm:prSet presAssocID="{7F6ACDDE-13B9-E94F-AA5E-0E36350C1FD1}" presName="node" presStyleLbl="vennNode1" presStyleIdx="8" presStyleCnt="12">
        <dgm:presLayoutVars>
          <dgm:bulletEnabled val="1"/>
        </dgm:presLayoutVars>
      </dgm:prSet>
      <dgm:spPr/>
      <dgm:t>
        <a:bodyPr/>
        <a:lstStyle/>
        <a:p>
          <a:endParaRPr lang="en-GB"/>
        </a:p>
      </dgm:t>
    </dgm:pt>
    <dgm:pt modelId="{1C71F771-DFE5-7749-A009-B593FFC97AF0}" type="pres">
      <dgm:prSet presAssocID="{00A6D3D0-4B9E-B443-95AD-1C5D697BE553}" presName="node" presStyleLbl="vennNode1" presStyleIdx="9" presStyleCnt="12">
        <dgm:presLayoutVars>
          <dgm:bulletEnabled val="1"/>
        </dgm:presLayoutVars>
      </dgm:prSet>
      <dgm:spPr/>
      <dgm:t>
        <a:bodyPr/>
        <a:lstStyle/>
        <a:p>
          <a:endParaRPr lang="en-GB"/>
        </a:p>
      </dgm:t>
    </dgm:pt>
    <dgm:pt modelId="{FA3DBB04-5ECC-7F4E-8B62-E35504D93D23}" type="pres">
      <dgm:prSet presAssocID="{7C6E7540-E079-BE4B-B8DF-BC18D7780623}" presName="node" presStyleLbl="vennNode1" presStyleIdx="10" presStyleCnt="12">
        <dgm:presLayoutVars>
          <dgm:bulletEnabled val="1"/>
        </dgm:presLayoutVars>
      </dgm:prSet>
      <dgm:spPr/>
      <dgm:t>
        <a:bodyPr/>
        <a:lstStyle/>
        <a:p>
          <a:endParaRPr lang="en-GB"/>
        </a:p>
      </dgm:t>
    </dgm:pt>
    <dgm:pt modelId="{EAC8416B-4055-1541-9A00-C1B4E5FA5655}" type="pres">
      <dgm:prSet presAssocID="{B3C6619B-94B9-E647-B9E1-0229C5E53D9E}" presName="node" presStyleLbl="vennNode1" presStyleIdx="11" presStyleCnt="12">
        <dgm:presLayoutVars>
          <dgm:bulletEnabled val="1"/>
        </dgm:presLayoutVars>
      </dgm:prSet>
      <dgm:spPr/>
      <dgm:t>
        <a:bodyPr/>
        <a:lstStyle/>
        <a:p>
          <a:endParaRPr lang="en-GB"/>
        </a:p>
      </dgm:t>
    </dgm:pt>
  </dgm:ptLst>
  <dgm:cxnLst>
    <dgm:cxn modelId="{A9D9316D-83B2-DB4E-9C4E-CAD64C8A51BE}" srcId="{1E34B75D-B242-4841-B67B-06A00207700E}" destId="{03A96F84-1520-3247-857A-8C87CD954CF1}" srcOrd="0" destOrd="0" parTransId="{5EEC5973-ADFD-2042-8C4A-32A2FD4D3768}" sibTransId="{1A3F4376-C1D9-0D41-AA82-20796347974D}"/>
    <dgm:cxn modelId="{24D23343-CF41-A84F-99A6-76F2FEED2333}" srcId="{1E34B75D-B242-4841-B67B-06A00207700E}" destId="{26453507-B753-F34E-BC71-F2A162001F81}" srcOrd="5" destOrd="0" parTransId="{39F37120-D693-A34A-B7FC-E14605D31E35}" sibTransId="{CB7F70D0-CA57-DC4F-A642-05B1311CC923}"/>
    <dgm:cxn modelId="{7AA790A7-1BEE-FA41-8795-EEA71D79B79F}" srcId="{1E34B75D-B242-4841-B67B-06A00207700E}" destId="{B3C6619B-94B9-E647-B9E1-0229C5E53D9E}" srcOrd="10" destOrd="0" parTransId="{0C89C8B4-DDF2-6240-A23A-C461851C635F}" sibTransId="{84851C1C-94A0-394F-B28F-2F8B83FC62FD}"/>
    <dgm:cxn modelId="{AD19E46D-1003-B94A-8252-80012766C118}" srcId="{1E34B75D-B242-4841-B67B-06A00207700E}" destId="{3C5A12F9-544A-554B-96CD-9AEE9C7D1880}" srcOrd="4" destOrd="0" parTransId="{740CBD73-6AB3-A247-B25E-BB3F6AE5B165}" sibTransId="{C573E8DA-DB2C-5841-A46C-A4D808CFA4EC}"/>
    <dgm:cxn modelId="{F7D18EB7-DCD1-6846-B0FC-B9D6E362DB59}" srcId="{1E34B75D-B242-4841-B67B-06A00207700E}" destId="{59DDA0E2-8E38-B846-B448-AA1500AA24E6}" srcOrd="2" destOrd="0" parTransId="{99E0C8DF-EE05-B74A-823D-EEF0A93D667E}" sibTransId="{6A0FE443-33D7-F248-A92A-4865B38D2323}"/>
    <dgm:cxn modelId="{7C0AE906-D708-6244-B403-827A7615D9E4}" type="presOf" srcId="{00A6D3D0-4B9E-B443-95AD-1C5D697BE553}" destId="{1C71F771-DFE5-7749-A009-B593FFC97AF0}" srcOrd="0" destOrd="0" presId="urn:microsoft.com/office/officeart/2005/8/layout/radial3"/>
    <dgm:cxn modelId="{68A9A7F5-D17A-5B41-B497-57821709BAA0}" type="presOf" srcId="{26453507-B753-F34E-BC71-F2A162001F81}" destId="{48799541-F6F0-DA4B-BCAA-25B0F2E74A32}" srcOrd="0" destOrd="0" presId="urn:microsoft.com/office/officeart/2005/8/layout/radial3"/>
    <dgm:cxn modelId="{79CAEC81-5F57-EA46-AD50-61AFD41CE6F8}" type="presOf" srcId="{76818A0C-FF1C-1240-8970-024997563198}" destId="{F8E2C770-62C3-0F4E-9ED8-B8CD65219053}" srcOrd="0" destOrd="0" presId="urn:microsoft.com/office/officeart/2005/8/layout/radial3"/>
    <dgm:cxn modelId="{E0AC83DC-E51F-5748-BFC5-5F08615451B0}" type="presOf" srcId="{1E34B75D-B242-4841-B67B-06A00207700E}" destId="{529396B3-47EB-2B40-978D-8AE0046E8C9F}"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708714F1-3205-D941-A68D-842FD3816DFE}" srcId="{1E34B75D-B242-4841-B67B-06A00207700E}" destId="{7F6ACDDE-13B9-E94F-AA5E-0E36350C1FD1}" srcOrd="7" destOrd="0" parTransId="{1A2309EC-1E03-0E43-AA29-7392B42C8C45}" sibTransId="{12655E2E-A53E-2941-9AFE-7BB887239B55}"/>
    <dgm:cxn modelId="{2AFDEE22-38CD-BB49-BACC-10CC3AB9AE71}" type="presOf" srcId="{7F6ACDDE-13B9-E94F-AA5E-0E36350C1FD1}" destId="{78A3421C-D426-9B47-8D63-1D564DA59D8A}" srcOrd="0" destOrd="0" presId="urn:microsoft.com/office/officeart/2005/8/layout/radial3"/>
    <dgm:cxn modelId="{073920AA-8CE1-C84E-AACC-EB86D192B72F}" srcId="{1E34B75D-B242-4841-B67B-06A00207700E}" destId="{7C6E7540-E079-BE4B-B8DF-BC18D7780623}" srcOrd="9" destOrd="0" parTransId="{E3EDC8E5-7631-1843-A464-EE7D06260097}" sibTransId="{DDB6F433-4156-E24B-A0AA-DB26638DB388}"/>
    <dgm:cxn modelId="{7E92E831-82BF-DC40-9533-64A77B74B14F}" type="presOf" srcId="{59DDA0E2-8E38-B846-B448-AA1500AA24E6}" destId="{5837439E-9E9C-8747-AD1A-D841D5F8D5F3}" srcOrd="0" destOrd="0" presId="urn:microsoft.com/office/officeart/2005/8/layout/radial3"/>
    <dgm:cxn modelId="{974CD10C-E3B1-B147-8C98-F6D9F6502378}" type="presOf" srcId="{3C5A12F9-544A-554B-96CD-9AEE9C7D1880}" destId="{C4992608-F86C-ED46-A0E9-0D522ED26438}" srcOrd="0" destOrd="0" presId="urn:microsoft.com/office/officeart/2005/8/layout/radial3"/>
    <dgm:cxn modelId="{E5DBA33E-E674-C542-8917-93B4A88C525F}" type="presOf" srcId="{B3C6619B-94B9-E647-B9E1-0229C5E53D9E}" destId="{EAC8416B-4055-1541-9A00-C1B4E5FA5655}" srcOrd="0" destOrd="0" presId="urn:microsoft.com/office/officeart/2005/8/layout/radial3"/>
    <dgm:cxn modelId="{CD98AC46-56EB-204A-AB5D-0368CC23847D}" type="presOf" srcId="{A07EF5D2-7F34-4C4E-8EC8-F92E69B00844}" destId="{B1C622BB-5623-C646-99C3-DCDB0A024FDF}" srcOrd="0" destOrd="0" presId="urn:microsoft.com/office/officeart/2005/8/layout/radial3"/>
    <dgm:cxn modelId="{31753611-7573-9548-A0D6-F05E5B8B0C4E}" type="presOf" srcId="{0DADA897-2C22-C04C-A73A-67ADE9A6B6F3}" destId="{2107E50F-B468-974C-96F3-F0665DA449B0}" srcOrd="0" destOrd="0" presId="urn:microsoft.com/office/officeart/2005/8/layout/radial3"/>
    <dgm:cxn modelId="{C2C014D2-2E91-A447-958F-EE8301C3DF94}" type="presOf" srcId="{50F59A37-17E1-7840-AFDE-01BA701AD4EE}" destId="{39926F22-28A2-134D-9B51-B06D71174C38}" srcOrd="0" destOrd="0" presId="urn:microsoft.com/office/officeart/2005/8/layout/radial3"/>
    <dgm:cxn modelId="{0F48FC70-D348-DB4B-9897-F907DD618D96}" type="presOf" srcId="{03A96F84-1520-3247-857A-8C87CD954CF1}" destId="{B953DB8C-E3C5-7D47-A1B1-90B12FF37055}"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0B20977D-E573-7F4B-AC9F-9AEE90C1AD18}" srcId="{1E34B75D-B242-4841-B67B-06A00207700E}" destId="{0DADA897-2C22-C04C-A73A-67ADE9A6B6F3}" srcOrd="1" destOrd="0" parTransId="{6C7AFF83-101B-4E41-8C5B-BEB94BF631BB}" sibTransId="{96AD2464-24AE-A84E-A998-47CE320F0C70}"/>
    <dgm:cxn modelId="{BD545964-FA9A-9C4A-8F42-9BC2C386D1FE}" srcId="{1E34B75D-B242-4841-B67B-06A00207700E}" destId="{00A6D3D0-4B9E-B443-95AD-1C5D697BE553}" srcOrd="8" destOrd="0" parTransId="{F965A6FE-343A-9647-93DB-6F323FA17597}" sibTransId="{CE2B60E3-22F5-AB43-AB04-DD75D1E8C510}"/>
    <dgm:cxn modelId="{ACA99D95-15D5-734E-BF35-E69BEAC5FE0F}" srcId="{1E34B75D-B242-4841-B67B-06A00207700E}" destId="{A07EF5D2-7F34-4C4E-8EC8-F92E69B00844}" srcOrd="3" destOrd="0" parTransId="{BCB97404-601F-EE4D-9AD4-E0B5B01748DA}" sibTransId="{BB1192FA-85D1-B94B-A3D6-7B538C379DAD}"/>
    <dgm:cxn modelId="{7B1854ED-0D83-494A-99FD-CF703AFA0EE0}" type="presOf" srcId="{7C6E7540-E079-BE4B-B8DF-BC18D7780623}" destId="{FA3DBB04-5ECC-7F4E-8B62-E35504D93D23}" srcOrd="0" destOrd="0" presId="urn:microsoft.com/office/officeart/2005/8/layout/radial3"/>
    <dgm:cxn modelId="{E13A0DE9-F800-4849-B848-814C815A88EB}" type="presParOf" srcId="{F8E2C770-62C3-0F4E-9ED8-B8CD65219053}" destId="{72B165A3-137D-5242-A2B9-5D568718FEFA}" srcOrd="0" destOrd="0" presId="urn:microsoft.com/office/officeart/2005/8/layout/radial3"/>
    <dgm:cxn modelId="{93D61403-6E4B-1141-8407-D3AF465117C3}" type="presParOf" srcId="{72B165A3-137D-5242-A2B9-5D568718FEFA}" destId="{529396B3-47EB-2B40-978D-8AE0046E8C9F}" srcOrd="0" destOrd="0" presId="urn:microsoft.com/office/officeart/2005/8/layout/radial3"/>
    <dgm:cxn modelId="{FFE58954-7AEA-C14B-AFB9-CE6AE3B96E67}" type="presParOf" srcId="{72B165A3-137D-5242-A2B9-5D568718FEFA}" destId="{B953DB8C-E3C5-7D47-A1B1-90B12FF37055}" srcOrd="1" destOrd="0" presId="urn:microsoft.com/office/officeart/2005/8/layout/radial3"/>
    <dgm:cxn modelId="{992762AE-4ECD-4343-88DE-A83B578E9519}" type="presParOf" srcId="{72B165A3-137D-5242-A2B9-5D568718FEFA}" destId="{2107E50F-B468-974C-96F3-F0665DA449B0}" srcOrd="2" destOrd="0" presId="urn:microsoft.com/office/officeart/2005/8/layout/radial3"/>
    <dgm:cxn modelId="{D06AAC05-25CA-A841-8CF9-2FF96AFE95A0}" type="presParOf" srcId="{72B165A3-137D-5242-A2B9-5D568718FEFA}" destId="{5837439E-9E9C-8747-AD1A-D841D5F8D5F3}" srcOrd="3" destOrd="0" presId="urn:microsoft.com/office/officeart/2005/8/layout/radial3"/>
    <dgm:cxn modelId="{133B533B-F7D1-7746-9A70-4AF1E780A5AE}" type="presParOf" srcId="{72B165A3-137D-5242-A2B9-5D568718FEFA}" destId="{B1C622BB-5623-C646-99C3-DCDB0A024FDF}" srcOrd="4" destOrd="0" presId="urn:microsoft.com/office/officeart/2005/8/layout/radial3"/>
    <dgm:cxn modelId="{E80F6404-591D-4741-8FD8-454E7BC23BE7}" type="presParOf" srcId="{72B165A3-137D-5242-A2B9-5D568718FEFA}" destId="{C4992608-F86C-ED46-A0E9-0D522ED26438}" srcOrd="5" destOrd="0" presId="urn:microsoft.com/office/officeart/2005/8/layout/radial3"/>
    <dgm:cxn modelId="{A2E94959-2894-AD4C-9251-E88319DAA337}" type="presParOf" srcId="{72B165A3-137D-5242-A2B9-5D568718FEFA}" destId="{48799541-F6F0-DA4B-BCAA-25B0F2E74A32}" srcOrd="6" destOrd="0" presId="urn:microsoft.com/office/officeart/2005/8/layout/radial3"/>
    <dgm:cxn modelId="{045392F8-96F7-7243-B110-39906CDD6BFA}" type="presParOf" srcId="{72B165A3-137D-5242-A2B9-5D568718FEFA}" destId="{39926F22-28A2-134D-9B51-B06D71174C38}" srcOrd="7" destOrd="0" presId="urn:microsoft.com/office/officeart/2005/8/layout/radial3"/>
    <dgm:cxn modelId="{B0AC60FE-66C7-8E4F-8303-51BA4CC222B0}" type="presParOf" srcId="{72B165A3-137D-5242-A2B9-5D568718FEFA}" destId="{78A3421C-D426-9B47-8D63-1D564DA59D8A}" srcOrd="8" destOrd="0" presId="urn:microsoft.com/office/officeart/2005/8/layout/radial3"/>
    <dgm:cxn modelId="{3AA74EE8-5B05-2447-B4BC-04C923D7FF5F}" type="presParOf" srcId="{72B165A3-137D-5242-A2B9-5D568718FEFA}" destId="{1C71F771-DFE5-7749-A009-B593FFC97AF0}" srcOrd="9" destOrd="0" presId="urn:microsoft.com/office/officeart/2005/8/layout/radial3"/>
    <dgm:cxn modelId="{60589230-2217-4347-9DCB-519562B77E86}" type="presParOf" srcId="{72B165A3-137D-5242-A2B9-5D568718FEFA}" destId="{FA3DBB04-5ECC-7F4E-8B62-E35504D93D23}" srcOrd="10" destOrd="0" presId="urn:microsoft.com/office/officeart/2005/8/layout/radial3"/>
    <dgm:cxn modelId="{3750CB5B-ADA4-1D46-A083-71304DE02E1E}" type="presParOf" srcId="{72B165A3-137D-5242-A2B9-5D568718FEFA}" destId="{EAC8416B-4055-1541-9A00-C1B4E5FA5655}" srcOrd="11"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a:solidFill>
          <a:schemeClr val="accent1">
            <a:lumMod val="50000"/>
            <a:alpha val="50000"/>
          </a:schemeClr>
        </a:solidFill>
      </dgm:spPr>
      <dgm:t>
        <a:bodyPr/>
        <a:lstStyle/>
        <a:p>
          <a:r>
            <a:rPr lang="en-GB" sz="2400" dirty="0" smtClean="0"/>
            <a:t>Government agency</a:t>
          </a:r>
          <a:endParaRPr lang="en-GB" sz="2400" dirty="0"/>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dgm:spPr/>
      <dgm:t>
        <a:bodyPr/>
        <a:lstStyle/>
        <a:p>
          <a:r>
            <a:rPr lang="en-GB" dirty="0" smtClean="0"/>
            <a:t>International organisations</a:t>
          </a:r>
          <a:endParaRPr lang="en-GB" dirty="0"/>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dgm:spPr/>
      <dgm:t>
        <a:bodyPr/>
        <a:lstStyle/>
        <a:p>
          <a:r>
            <a:rPr lang="en-GB" dirty="0" smtClean="0"/>
            <a:t>People affected by displacement</a:t>
          </a:r>
          <a:endParaRPr lang="en-GB" dirty="0"/>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en-GB" sz="1100" dirty="0" smtClean="0"/>
            <a:t>Local government</a:t>
          </a:r>
          <a:endParaRPr lang="en-GB" sz="1100" dirty="0"/>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en-GB" sz="1200" dirty="0" smtClean="0"/>
            <a:t>Other government bodies</a:t>
          </a:r>
          <a:endParaRPr lang="en-GB" sz="1200" dirty="0"/>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en-GB" sz="1200" dirty="0" smtClean="0"/>
            <a:t>CSOs</a:t>
          </a:r>
          <a:endParaRPr lang="en-GB" sz="1200" dirty="0"/>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en-GB" sz="1200" dirty="0" smtClean="0"/>
            <a:t>IDPs</a:t>
          </a:r>
          <a:endParaRPr lang="en-GB" sz="1200" dirty="0"/>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en-GB" sz="1200" dirty="0" smtClean="0"/>
            <a:t>National human rights institutions</a:t>
          </a:r>
          <a:endParaRPr lang="en-GB" sz="1200" dirty="0"/>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F6ACDDE-13B9-E94F-AA5E-0E36350C1FD1}">
      <dgm:prSet phldrT="[Text]" custT="1"/>
      <dgm:spPr/>
      <dgm:t>
        <a:bodyPr/>
        <a:lstStyle/>
        <a:p>
          <a:r>
            <a:rPr lang="en-GB" sz="1200" dirty="0" smtClean="0"/>
            <a:t>Regional institutions</a:t>
          </a:r>
          <a:endParaRPr lang="en-GB" sz="1200" dirty="0"/>
        </a:p>
      </dgm:t>
    </dgm:pt>
    <dgm:pt modelId="{1A2309EC-1E03-0E43-AA29-7392B42C8C45}" type="parTrans" cxnId="{708714F1-3205-D941-A68D-842FD3816DFE}">
      <dgm:prSet/>
      <dgm:spPr/>
      <dgm:t>
        <a:bodyPr/>
        <a:lstStyle/>
        <a:p>
          <a:endParaRPr lang="en-GB" sz="2000"/>
        </a:p>
      </dgm:t>
    </dgm:pt>
    <dgm:pt modelId="{12655E2E-A53E-2941-9AFE-7BB887239B55}" type="sibTrans" cxnId="{708714F1-3205-D941-A68D-842FD3816DFE}">
      <dgm:prSet/>
      <dgm:spPr/>
      <dgm:t>
        <a:bodyPr/>
        <a:lstStyle/>
        <a:p>
          <a:endParaRPr lang="en-GB" sz="2000"/>
        </a:p>
      </dgm:t>
    </dgm:pt>
    <dgm:pt modelId="{7C6E7540-E079-BE4B-B8DF-BC18D7780623}">
      <dgm:prSet phldrT="[Text]" custT="1"/>
      <dgm:spPr/>
      <dgm:t>
        <a:bodyPr/>
        <a:lstStyle/>
        <a:p>
          <a:r>
            <a:rPr lang="en-GB" sz="1200" dirty="0" smtClean="0"/>
            <a:t>Donors</a:t>
          </a:r>
          <a:endParaRPr lang="en-GB" sz="1200" dirty="0"/>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a:solidFill>
          <a:schemeClr val="accent1">
            <a:hueOff val="0"/>
            <a:satOff val="0"/>
            <a:lumOff val="0"/>
            <a:alpha val="50000"/>
          </a:schemeClr>
        </a:solidFill>
      </dgm:spPr>
      <dgm:t>
        <a:bodyPr/>
        <a:lstStyle/>
        <a:p>
          <a:r>
            <a:rPr lang="en-GB" sz="1200" dirty="0" smtClean="0"/>
            <a:t>Regional organisations</a:t>
          </a:r>
          <a:endParaRPr lang="en-GB" sz="1200" dirty="0"/>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t>
        <a:bodyPr/>
        <a:lstStyle/>
        <a:p>
          <a:endParaRPr lang="en-GB"/>
        </a:p>
      </dgm:t>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1" custScaleY="57018"/>
      <dgm:spPr/>
      <dgm:t>
        <a:bodyPr/>
        <a:lstStyle/>
        <a:p>
          <a:endParaRPr lang="en-GB"/>
        </a:p>
      </dgm:t>
    </dgm:pt>
    <dgm:pt modelId="{B953DB8C-E3C5-7D47-A1B1-90B12FF37055}" type="pres">
      <dgm:prSet presAssocID="{03A96F84-1520-3247-857A-8C87CD954CF1}" presName="node" presStyleLbl="vennNode1" presStyleIdx="1" presStyleCnt="11" custRadScaleRad="77075" custRadScaleInc="-9340">
        <dgm:presLayoutVars>
          <dgm:bulletEnabled val="1"/>
        </dgm:presLayoutVars>
      </dgm:prSet>
      <dgm:spPr/>
      <dgm:t>
        <a:bodyPr/>
        <a:lstStyle/>
        <a:p>
          <a:endParaRPr lang="en-GB"/>
        </a:p>
      </dgm:t>
    </dgm:pt>
    <dgm:pt modelId="{2107E50F-B468-974C-96F3-F0665DA449B0}" type="pres">
      <dgm:prSet presAssocID="{0DADA897-2C22-C04C-A73A-67ADE9A6B6F3}" presName="node" presStyleLbl="vennNode1" presStyleIdx="2" presStyleCnt="11" custRadScaleRad="91584" custRadScaleInc="21313">
        <dgm:presLayoutVars>
          <dgm:bulletEnabled val="1"/>
        </dgm:presLayoutVars>
      </dgm:prSet>
      <dgm:spPr/>
      <dgm:t>
        <a:bodyPr/>
        <a:lstStyle/>
        <a:p>
          <a:endParaRPr lang="en-GB"/>
        </a:p>
      </dgm:t>
    </dgm:pt>
    <dgm:pt modelId="{5837439E-9E9C-8747-AD1A-D841D5F8D5F3}" type="pres">
      <dgm:prSet presAssocID="{59DDA0E2-8E38-B846-B448-AA1500AA24E6}" presName="node" presStyleLbl="vennNode1" presStyleIdx="3" presStyleCnt="11" custRadScaleRad="126594" custRadScaleInc="-366">
        <dgm:presLayoutVars>
          <dgm:bulletEnabled val="1"/>
        </dgm:presLayoutVars>
      </dgm:prSet>
      <dgm:spPr/>
      <dgm:t>
        <a:bodyPr/>
        <a:lstStyle/>
        <a:p>
          <a:endParaRPr lang="en-GB"/>
        </a:p>
      </dgm:t>
    </dgm:pt>
    <dgm:pt modelId="{B1C622BB-5623-C646-99C3-DCDB0A024FDF}" type="pres">
      <dgm:prSet presAssocID="{A07EF5D2-7F34-4C4E-8EC8-F92E69B00844}" presName="node" presStyleLbl="vennNode1" presStyleIdx="4" presStyleCnt="11" custRadScaleRad="142865" custRadScaleInc="-18187">
        <dgm:presLayoutVars>
          <dgm:bulletEnabled val="1"/>
        </dgm:presLayoutVars>
      </dgm:prSet>
      <dgm:spPr/>
      <dgm:t>
        <a:bodyPr/>
        <a:lstStyle/>
        <a:p>
          <a:endParaRPr lang="en-GB"/>
        </a:p>
      </dgm:t>
    </dgm:pt>
    <dgm:pt modelId="{C4992608-F86C-ED46-A0E9-0D522ED26438}" type="pres">
      <dgm:prSet presAssocID="{3C5A12F9-544A-554B-96CD-9AEE9C7D1880}" presName="node" presStyleLbl="vennNode1" presStyleIdx="5" presStyleCnt="11" custRadScaleRad="101639" custRadScaleInc="-62083">
        <dgm:presLayoutVars>
          <dgm:bulletEnabled val="1"/>
        </dgm:presLayoutVars>
      </dgm:prSet>
      <dgm:spPr/>
      <dgm:t>
        <a:bodyPr/>
        <a:lstStyle/>
        <a:p>
          <a:endParaRPr lang="en-GB"/>
        </a:p>
      </dgm:t>
    </dgm:pt>
    <dgm:pt modelId="{48799541-F6F0-DA4B-BCAA-25B0F2E74A32}" type="pres">
      <dgm:prSet presAssocID="{26453507-B753-F34E-BC71-F2A162001F81}" presName="node" presStyleLbl="vennNode1" presStyleIdx="6" presStyleCnt="11" custRadScaleRad="81419" custRadScaleInc="-44206">
        <dgm:presLayoutVars>
          <dgm:bulletEnabled val="1"/>
        </dgm:presLayoutVars>
      </dgm:prSet>
      <dgm:spPr/>
      <dgm:t>
        <a:bodyPr/>
        <a:lstStyle/>
        <a:p>
          <a:endParaRPr lang="en-GB"/>
        </a:p>
      </dgm:t>
    </dgm:pt>
    <dgm:pt modelId="{39926F22-28A2-134D-9B51-B06D71174C38}" type="pres">
      <dgm:prSet presAssocID="{50F59A37-17E1-7840-AFDE-01BA701AD4EE}" presName="node" presStyleLbl="vennNode1" presStyleIdx="7" presStyleCnt="11" custRadScaleRad="83494" custRadScaleInc="-167">
        <dgm:presLayoutVars>
          <dgm:bulletEnabled val="1"/>
        </dgm:presLayoutVars>
      </dgm:prSet>
      <dgm:spPr/>
      <dgm:t>
        <a:bodyPr/>
        <a:lstStyle/>
        <a:p>
          <a:endParaRPr lang="en-GB"/>
        </a:p>
      </dgm:t>
    </dgm:pt>
    <dgm:pt modelId="{78A3421C-D426-9B47-8D63-1D564DA59D8A}" type="pres">
      <dgm:prSet presAssocID="{7F6ACDDE-13B9-E94F-AA5E-0E36350C1FD1}" presName="node" presStyleLbl="vennNode1" presStyleIdx="8" presStyleCnt="11" custRadScaleRad="123522" custRadScaleInc="-26191">
        <dgm:presLayoutVars>
          <dgm:bulletEnabled val="1"/>
        </dgm:presLayoutVars>
      </dgm:prSet>
      <dgm:spPr/>
      <dgm:t>
        <a:bodyPr/>
        <a:lstStyle/>
        <a:p>
          <a:endParaRPr lang="en-GB"/>
        </a:p>
      </dgm:t>
    </dgm:pt>
    <dgm:pt modelId="{FA3DBB04-5ECC-7F4E-8B62-E35504D93D23}" type="pres">
      <dgm:prSet presAssocID="{7C6E7540-E079-BE4B-B8DF-BC18D7780623}" presName="node" presStyleLbl="vennNode1" presStyleIdx="9" presStyleCnt="11" custRadScaleRad="134514" custRadScaleInc="1740">
        <dgm:presLayoutVars>
          <dgm:bulletEnabled val="1"/>
        </dgm:presLayoutVars>
      </dgm:prSet>
      <dgm:spPr/>
      <dgm:t>
        <a:bodyPr/>
        <a:lstStyle/>
        <a:p>
          <a:endParaRPr lang="en-GB"/>
        </a:p>
      </dgm:t>
    </dgm:pt>
    <dgm:pt modelId="{EAC8416B-4055-1541-9A00-C1B4E5FA5655}" type="pres">
      <dgm:prSet presAssocID="{B3C6619B-94B9-E647-B9E1-0229C5E53D9E}" presName="node" presStyleLbl="vennNode1" presStyleIdx="10" presStyleCnt="11" custRadScaleRad="97983" custRadScaleInc="-31842">
        <dgm:presLayoutVars>
          <dgm:bulletEnabled val="1"/>
        </dgm:presLayoutVars>
      </dgm:prSet>
      <dgm:spPr/>
      <dgm:t>
        <a:bodyPr/>
        <a:lstStyle/>
        <a:p>
          <a:endParaRPr lang="en-GB"/>
        </a:p>
      </dgm:t>
    </dgm:pt>
  </dgm:ptLst>
  <dgm:cxnLst>
    <dgm:cxn modelId="{A9D9316D-83B2-DB4E-9C4E-CAD64C8A51BE}" srcId="{1E34B75D-B242-4841-B67B-06A00207700E}" destId="{03A96F84-1520-3247-857A-8C87CD954CF1}" srcOrd="0" destOrd="0" parTransId="{5EEC5973-ADFD-2042-8C4A-32A2FD4D3768}" sibTransId="{1A3F4376-C1D9-0D41-AA82-20796347974D}"/>
    <dgm:cxn modelId="{7AA790A7-1BEE-FA41-8795-EEA71D79B79F}" srcId="{1E34B75D-B242-4841-B67B-06A00207700E}" destId="{B3C6619B-94B9-E647-B9E1-0229C5E53D9E}" srcOrd="9" destOrd="0" parTransId="{0C89C8B4-DDF2-6240-A23A-C461851C635F}" sibTransId="{84851C1C-94A0-394F-B28F-2F8B83FC62FD}"/>
    <dgm:cxn modelId="{24D23343-CF41-A84F-99A6-76F2FEED2333}" srcId="{1E34B75D-B242-4841-B67B-06A00207700E}" destId="{26453507-B753-F34E-BC71-F2A162001F81}" srcOrd="5" destOrd="0" parTransId="{39F37120-D693-A34A-B7FC-E14605D31E35}" sibTransId="{CB7F70D0-CA57-DC4F-A642-05B1311CC923}"/>
    <dgm:cxn modelId="{2B9106FA-FF9D-0846-926B-D441068023F7}" type="presOf" srcId="{03A96F84-1520-3247-857A-8C87CD954CF1}" destId="{B953DB8C-E3C5-7D47-A1B1-90B12FF37055}" srcOrd="0" destOrd="0" presId="urn:microsoft.com/office/officeart/2005/8/layout/radial3"/>
    <dgm:cxn modelId="{AD19E46D-1003-B94A-8252-80012766C118}" srcId="{1E34B75D-B242-4841-B67B-06A00207700E}" destId="{3C5A12F9-544A-554B-96CD-9AEE9C7D1880}" srcOrd="4" destOrd="0" parTransId="{740CBD73-6AB3-A247-B25E-BB3F6AE5B165}" sibTransId="{C573E8DA-DB2C-5841-A46C-A4D808CFA4EC}"/>
    <dgm:cxn modelId="{8F5D450B-21AC-8E42-B4F3-51E787D3452C}" type="presOf" srcId="{50F59A37-17E1-7840-AFDE-01BA701AD4EE}" destId="{39926F22-28A2-134D-9B51-B06D71174C38}" srcOrd="0" destOrd="0" presId="urn:microsoft.com/office/officeart/2005/8/layout/radial3"/>
    <dgm:cxn modelId="{816E36E7-F99D-E541-8933-7B46A58BCD77}" type="presOf" srcId="{76818A0C-FF1C-1240-8970-024997563198}" destId="{F8E2C770-62C3-0F4E-9ED8-B8CD65219053}" srcOrd="0" destOrd="0" presId="urn:microsoft.com/office/officeart/2005/8/layout/radial3"/>
    <dgm:cxn modelId="{F7D18EB7-DCD1-6846-B0FC-B9D6E362DB59}" srcId="{1E34B75D-B242-4841-B67B-06A00207700E}" destId="{59DDA0E2-8E38-B846-B448-AA1500AA24E6}" srcOrd="2" destOrd="0" parTransId="{99E0C8DF-EE05-B74A-823D-EEF0A93D667E}" sibTransId="{6A0FE443-33D7-F248-A92A-4865B38D2323}"/>
    <dgm:cxn modelId="{2A822A56-488D-E44D-9DCA-2662D9F876E7}" type="presOf" srcId="{3C5A12F9-544A-554B-96CD-9AEE9C7D1880}" destId="{C4992608-F86C-ED46-A0E9-0D522ED26438}"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708714F1-3205-D941-A68D-842FD3816DFE}" srcId="{1E34B75D-B242-4841-B67B-06A00207700E}" destId="{7F6ACDDE-13B9-E94F-AA5E-0E36350C1FD1}" srcOrd="7" destOrd="0" parTransId="{1A2309EC-1E03-0E43-AA29-7392B42C8C45}" sibTransId="{12655E2E-A53E-2941-9AFE-7BB887239B55}"/>
    <dgm:cxn modelId="{073920AA-8CE1-C84E-AACC-EB86D192B72F}" srcId="{1E34B75D-B242-4841-B67B-06A00207700E}" destId="{7C6E7540-E079-BE4B-B8DF-BC18D7780623}" srcOrd="8" destOrd="0" parTransId="{E3EDC8E5-7631-1843-A464-EE7D06260097}" sibTransId="{DDB6F433-4156-E24B-A0AA-DB26638DB388}"/>
    <dgm:cxn modelId="{E878FF3A-1362-BB42-B575-051F7956B808}" type="presOf" srcId="{0DADA897-2C22-C04C-A73A-67ADE9A6B6F3}" destId="{2107E50F-B468-974C-96F3-F0665DA449B0}" srcOrd="0" destOrd="0" presId="urn:microsoft.com/office/officeart/2005/8/layout/radial3"/>
    <dgm:cxn modelId="{288BFCCC-8237-014D-A268-6191B8491A2B}" type="presOf" srcId="{59DDA0E2-8E38-B846-B448-AA1500AA24E6}" destId="{5837439E-9E9C-8747-AD1A-D841D5F8D5F3}" srcOrd="0" destOrd="0" presId="urn:microsoft.com/office/officeart/2005/8/layout/radial3"/>
    <dgm:cxn modelId="{255351EE-E570-294A-888F-6B258BE81F4B}" type="presOf" srcId="{A07EF5D2-7F34-4C4E-8EC8-F92E69B00844}" destId="{B1C622BB-5623-C646-99C3-DCDB0A024FDF}" srcOrd="0" destOrd="0" presId="urn:microsoft.com/office/officeart/2005/8/layout/radial3"/>
    <dgm:cxn modelId="{59DCCA06-7359-314D-8EA7-CD689F50B80D}" type="presOf" srcId="{26453507-B753-F34E-BC71-F2A162001F81}" destId="{48799541-F6F0-DA4B-BCAA-25B0F2E74A32}" srcOrd="0" destOrd="0" presId="urn:microsoft.com/office/officeart/2005/8/layout/radial3"/>
    <dgm:cxn modelId="{4D15DC3B-E58C-D44B-86F9-9D566178D1FA}" type="presOf" srcId="{7F6ACDDE-13B9-E94F-AA5E-0E36350C1FD1}" destId="{78A3421C-D426-9B47-8D63-1D564DA59D8A}" srcOrd="0" destOrd="0" presId="urn:microsoft.com/office/officeart/2005/8/layout/radial3"/>
    <dgm:cxn modelId="{52C68AAD-1320-F74C-A9CD-78C0741DC59D}" type="presOf" srcId="{7C6E7540-E079-BE4B-B8DF-BC18D7780623}" destId="{FA3DBB04-5ECC-7F4E-8B62-E35504D93D23}"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80657471-D288-944A-9F18-31E3078B2564}" type="presOf" srcId="{B3C6619B-94B9-E647-B9E1-0229C5E53D9E}" destId="{EAC8416B-4055-1541-9A00-C1B4E5FA5655}" srcOrd="0" destOrd="0" presId="urn:microsoft.com/office/officeart/2005/8/layout/radial3"/>
    <dgm:cxn modelId="{0B20977D-E573-7F4B-AC9F-9AEE90C1AD18}" srcId="{1E34B75D-B242-4841-B67B-06A00207700E}" destId="{0DADA897-2C22-C04C-A73A-67ADE9A6B6F3}" srcOrd="1" destOrd="0" parTransId="{6C7AFF83-101B-4E41-8C5B-BEB94BF631BB}" sibTransId="{96AD2464-24AE-A84E-A998-47CE320F0C70}"/>
    <dgm:cxn modelId="{8EFC57A6-F69E-FC43-BAB5-41A24D430A43}" type="presOf" srcId="{1E34B75D-B242-4841-B67B-06A00207700E}" destId="{529396B3-47EB-2B40-978D-8AE0046E8C9F}" srcOrd="0" destOrd="0" presId="urn:microsoft.com/office/officeart/2005/8/layout/radial3"/>
    <dgm:cxn modelId="{ACA99D95-15D5-734E-BF35-E69BEAC5FE0F}" srcId="{1E34B75D-B242-4841-B67B-06A00207700E}" destId="{A07EF5D2-7F34-4C4E-8EC8-F92E69B00844}" srcOrd="3" destOrd="0" parTransId="{BCB97404-601F-EE4D-9AD4-E0B5B01748DA}" sibTransId="{BB1192FA-85D1-B94B-A3D6-7B538C379DAD}"/>
    <dgm:cxn modelId="{BD5E815B-C61E-E24A-AB0C-0869A402B656}" type="presParOf" srcId="{F8E2C770-62C3-0F4E-9ED8-B8CD65219053}" destId="{72B165A3-137D-5242-A2B9-5D568718FEFA}" srcOrd="0" destOrd="0" presId="urn:microsoft.com/office/officeart/2005/8/layout/radial3"/>
    <dgm:cxn modelId="{472C3014-34F1-D044-A6F8-E7954D6C79D6}" type="presParOf" srcId="{72B165A3-137D-5242-A2B9-5D568718FEFA}" destId="{529396B3-47EB-2B40-978D-8AE0046E8C9F}" srcOrd="0" destOrd="0" presId="urn:microsoft.com/office/officeart/2005/8/layout/radial3"/>
    <dgm:cxn modelId="{69C80A8F-69C5-4A43-A36E-81713901EE6D}" type="presParOf" srcId="{72B165A3-137D-5242-A2B9-5D568718FEFA}" destId="{B953DB8C-E3C5-7D47-A1B1-90B12FF37055}" srcOrd="1" destOrd="0" presId="urn:microsoft.com/office/officeart/2005/8/layout/radial3"/>
    <dgm:cxn modelId="{EBF17C7C-9292-BF49-B1D5-C927331D5D67}" type="presParOf" srcId="{72B165A3-137D-5242-A2B9-5D568718FEFA}" destId="{2107E50F-B468-974C-96F3-F0665DA449B0}" srcOrd="2" destOrd="0" presId="urn:microsoft.com/office/officeart/2005/8/layout/radial3"/>
    <dgm:cxn modelId="{E195D11C-272F-5C4F-8BF9-4BCB9803563C}" type="presParOf" srcId="{72B165A3-137D-5242-A2B9-5D568718FEFA}" destId="{5837439E-9E9C-8747-AD1A-D841D5F8D5F3}" srcOrd="3" destOrd="0" presId="urn:microsoft.com/office/officeart/2005/8/layout/radial3"/>
    <dgm:cxn modelId="{C388562A-E6E7-5F49-B73E-FF39A088A663}" type="presParOf" srcId="{72B165A3-137D-5242-A2B9-5D568718FEFA}" destId="{B1C622BB-5623-C646-99C3-DCDB0A024FDF}" srcOrd="4" destOrd="0" presId="urn:microsoft.com/office/officeart/2005/8/layout/radial3"/>
    <dgm:cxn modelId="{D04C42C4-7D7F-4B4E-8ADF-1897808E4ADA}" type="presParOf" srcId="{72B165A3-137D-5242-A2B9-5D568718FEFA}" destId="{C4992608-F86C-ED46-A0E9-0D522ED26438}" srcOrd="5" destOrd="0" presId="urn:microsoft.com/office/officeart/2005/8/layout/radial3"/>
    <dgm:cxn modelId="{648A851D-3C16-E44C-A96B-4E00EACA2675}" type="presParOf" srcId="{72B165A3-137D-5242-A2B9-5D568718FEFA}" destId="{48799541-F6F0-DA4B-BCAA-25B0F2E74A32}" srcOrd="6" destOrd="0" presId="urn:microsoft.com/office/officeart/2005/8/layout/radial3"/>
    <dgm:cxn modelId="{AB486164-7403-1F4B-B3F8-D1CDFB840F3B}" type="presParOf" srcId="{72B165A3-137D-5242-A2B9-5D568718FEFA}" destId="{39926F22-28A2-134D-9B51-B06D71174C38}" srcOrd="7" destOrd="0" presId="urn:microsoft.com/office/officeart/2005/8/layout/radial3"/>
    <dgm:cxn modelId="{C1E6769F-23E1-EF47-8CB1-1687D4991812}" type="presParOf" srcId="{72B165A3-137D-5242-A2B9-5D568718FEFA}" destId="{78A3421C-D426-9B47-8D63-1D564DA59D8A}" srcOrd="8" destOrd="0" presId="urn:microsoft.com/office/officeart/2005/8/layout/radial3"/>
    <dgm:cxn modelId="{A6F50BC7-A998-3D46-863D-45FA118B8BD5}" type="presParOf" srcId="{72B165A3-137D-5242-A2B9-5D568718FEFA}" destId="{FA3DBB04-5ECC-7F4E-8B62-E35504D93D23}" srcOrd="9" destOrd="0" presId="urn:microsoft.com/office/officeart/2005/8/layout/radial3"/>
    <dgm:cxn modelId="{8C1399C3-2713-134C-AAF4-DE8EE01357C3}" type="presParOf" srcId="{72B165A3-137D-5242-A2B9-5D568718FEFA}" destId="{EAC8416B-4055-1541-9A00-C1B4E5FA5655}" srcOrd="10"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a:solidFill>
          <a:schemeClr val="accent1">
            <a:lumMod val="50000"/>
            <a:alpha val="50000"/>
          </a:schemeClr>
        </a:solidFill>
      </dgm:spPr>
      <dgm:t>
        <a:bodyPr/>
        <a:lstStyle/>
        <a:p>
          <a:r>
            <a:rPr lang="en-GB" sz="2400" dirty="0" smtClean="0"/>
            <a:t>Lead agency</a:t>
          </a:r>
          <a:endParaRPr lang="en-GB" sz="2400" dirty="0"/>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custT="1"/>
      <dgm:spPr/>
      <dgm:t>
        <a:bodyPr/>
        <a:lstStyle/>
        <a:p>
          <a:r>
            <a:rPr lang="en-GB" sz="3600" dirty="0" smtClean="0"/>
            <a:t>D</a:t>
          </a:r>
          <a:endParaRPr lang="en-GB" sz="3600" dirty="0"/>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custT="1"/>
      <dgm:spPr/>
      <dgm:t>
        <a:bodyPr/>
        <a:lstStyle/>
        <a:p>
          <a:r>
            <a:rPr lang="en-GB" sz="3600" dirty="0" smtClean="0"/>
            <a:t>F</a:t>
          </a:r>
          <a:endParaRPr lang="en-GB" sz="3600" dirty="0"/>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en-GB" sz="3600" dirty="0" smtClean="0"/>
            <a:t>Z</a:t>
          </a:r>
          <a:endParaRPr lang="en-GB" sz="3600" dirty="0"/>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en-GB" sz="3600" dirty="0" smtClean="0"/>
            <a:t>E</a:t>
          </a:r>
          <a:endParaRPr lang="en-GB" sz="3600" dirty="0"/>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en-GB" sz="3600" dirty="0" smtClean="0"/>
            <a:t>C</a:t>
          </a:r>
          <a:endParaRPr lang="en-GB" sz="3600" dirty="0"/>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en-GB" sz="3600" dirty="0" smtClean="0"/>
            <a:t>A</a:t>
          </a:r>
          <a:endParaRPr lang="en-GB" sz="3600" dirty="0"/>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en-GB" sz="3600" dirty="0" smtClean="0"/>
            <a:t>X</a:t>
          </a:r>
          <a:endParaRPr lang="en-GB" sz="3600" dirty="0"/>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C6E7540-E079-BE4B-B8DF-BC18D7780623}">
      <dgm:prSet phldrT="[Text]" custT="1"/>
      <dgm:spPr/>
      <dgm:t>
        <a:bodyPr/>
        <a:lstStyle/>
        <a:p>
          <a:r>
            <a:rPr lang="en-GB" sz="3600" dirty="0" smtClean="0"/>
            <a:t>Y</a:t>
          </a:r>
          <a:endParaRPr lang="en-GB" sz="3600" dirty="0"/>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dgm:t>
        <a:bodyPr/>
        <a:lstStyle/>
        <a:p>
          <a:r>
            <a:rPr lang="en-GB" sz="3600" dirty="0" smtClean="0"/>
            <a:t>B</a:t>
          </a:r>
          <a:endParaRPr lang="en-GB" sz="3600" dirty="0"/>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t>
        <a:bodyPr/>
        <a:lstStyle/>
        <a:p>
          <a:endParaRPr lang="en-GB"/>
        </a:p>
      </dgm:t>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0" custScaleX="65659" custScaleY="62737" custLinFactNeighborX="2504"/>
      <dgm:spPr/>
      <dgm:t>
        <a:bodyPr/>
        <a:lstStyle/>
        <a:p>
          <a:endParaRPr lang="en-GB"/>
        </a:p>
      </dgm:t>
    </dgm:pt>
    <dgm:pt modelId="{B953DB8C-E3C5-7D47-A1B1-90B12FF37055}" type="pres">
      <dgm:prSet presAssocID="{03A96F84-1520-3247-857A-8C87CD954CF1}" presName="node" presStyleLbl="vennNode1" presStyleIdx="1" presStyleCnt="10" custRadScaleRad="111331" custRadScaleInc="140972">
        <dgm:presLayoutVars>
          <dgm:bulletEnabled val="1"/>
        </dgm:presLayoutVars>
      </dgm:prSet>
      <dgm:spPr/>
      <dgm:t>
        <a:bodyPr/>
        <a:lstStyle/>
        <a:p>
          <a:endParaRPr lang="en-GB"/>
        </a:p>
      </dgm:t>
    </dgm:pt>
    <dgm:pt modelId="{2107E50F-B468-974C-96F3-F0665DA449B0}" type="pres">
      <dgm:prSet presAssocID="{0DADA897-2C22-C04C-A73A-67ADE9A6B6F3}" presName="node" presStyleLbl="vennNode1" presStyleIdx="2" presStyleCnt="10" custScaleX="76787" custScaleY="76787" custRadScaleRad="211035" custRadScaleInc="98638">
        <dgm:presLayoutVars>
          <dgm:bulletEnabled val="1"/>
        </dgm:presLayoutVars>
      </dgm:prSet>
      <dgm:spPr/>
      <dgm:t>
        <a:bodyPr/>
        <a:lstStyle/>
        <a:p>
          <a:endParaRPr lang="en-GB"/>
        </a:p>
      </dgm:t>
    </dgm:pt>
    <dgm:pt modelId="{5837439E-9E9C-8747-AD1A-D841D5F8D5F3}" type="pres">
      <dgm:prSet presAssocID="{59DDA0E2-8E38-B846-B448-AA1500AA24E6}" presName="node" presStyleLbl="vennNode1" presStyleIdx="3" presStyleCnt="10" custScaleX="58404" custScaleY="58404" custRadScaleRad="196918" custRadScaleInc="67150">
        <dgm:presLayoutVars>
          <dgm:bulletEnabled val="1"/>
        </dgm:presLayoutVars>
      </dgm:prSet>
      <dgm:spPr/>
      <dgm:t>
        <a:bodyPr/>
        <a:lstStyle/>
        <a:p>
          <a:endParaRPr lang="en-GB"/>
        </a:p>
      </dgm:t>
    </dgm:pt>
    <dgm:pt modelId="{B1C622BB-5623-C646-99C3-DCDB0A024FDF}" type="pres">
      <dgm:prSet presAssocID="{A07EF5D2-7F34-4C4E-8EC8-F92E69B00844}" presName="node" presStyleLbl="vennNode1" presStyleIdx="4" presStyleCnt="10" custRadScaleRad="99710" custRadScaleInc="28651">
        <dgm:presLayoutVars>
          <dgm:bulletEnabled val="1"/>
        </dgm:presLayoutVars>
      </dgm:prSet>
      <dgm:spPr/>
      <dgm:t>
        <a:bodyPr/>
        <a:lstStyle/>
        <a:p>
          <a:endParaRPr lang="en-GB"/>
        </a:p>
      </dgm:t>
    </dgm:pt>
    <dgm:pt modelId="{C4992608-F86C-ED46-A0E9-0D522ED26438}" type="pres">
      <dgm:prSet presAssocID="{3C5A12F9-544A-554B-96CD-9AEE9C7D1880}" presName="node" presStyleLbl="vennNode1" presStyleIdx="5" presStyleCnt="10" custScaleX="76787" custScaleY="76787" custRadScaleRad="89524" custRadScaleInc="90538">
        <dgm:presLayoutVars>
          <dgm:bulletEnabled val="1"/>
        </dgm:presLayoutVars>
      </dgm:prSet>
      <dgm:spPr/>
      <dgm:t>
        <a:bodyPr/>
        <a:lstStyle/>
        <a:p>
          <a:endParaRPr lang="en-GB"/>
        </a:p>
      </dgm:t>
    </dgm:pt>
    <dgm:pt modelId="{48799541-F6F0-DA4B-BCAA-25B0F2E74A32}" type="pres">
      <dgm:prSet presAssocID="{26453507-B753-F34E-BC71-F2A162001F81}" presName="node" presStyleLbl="vennNode1" presStyleIdx="6" presStyleCnt="10" custRadScaleRad="101378" custRadScaleInc="131793">
        <dgm:presLayoutVars>
          <dgm:bulletEnabled val="1"/>
        </dgm:presLayoutVars>
      </dgm:prSet>
      <dgm:spPr/>
      <dgm:t>
        <a:bodyPr/>
        <a:lstStyle/>
        <a:p>
          <a:endParaRPr lang="en-GB"/>
        </a:p>
      </dgm:t>
    </dgm:pt>
    <dgm:pt modelId="{39926F22-28A2-134D-9B51-B06D71174C38}" type="pres">
      <dgm:prSet presAssocID="{50F59A37-17E1-7840-AFDE-01BA701AD4EE}" presName="node" presStyleLbl="vennNode1" presStyleIdx="7" presStyleCnt="10" custScaleX="68802" custScaleY="68802" custRadScaleRad="203752" custRadScaleInc="42327">
        <dgm:presLayoutVars>
          <dgm:bulletEnabled val="1"/>
        </dgm:presLayoutVars>
      </dgm:prSet>
      <dgm:spPr/>
      <dgm:t>
        <a:bodyPr/>
        <a:lstStyle/>
        <a:p>
          <a:endParaRPr lang="en-GB"/>
        </a:p>
      </dgm:t>
    </dgm:pt>
    <dgm:pt modelId="{FA3DBB04-5ECC-7F4E-8B62-E35504D93D23}" type="pres">
      <dgm:prSet presAssocID="{7C6E7540-E079-BE4B-B8DF-BC18D7780623}" presName="node" presStyleLbl="vennNode1" presStyleIdx="8" presStyleCnt="10" custScaleX="66387" custScaleY="66387" custRadScaleRad="195935" custRadScaleInc="20831">
        <dgm:presLayoutVars>
          <dgm:bulletEnabled val="1"/>
        </dgm:presLayoutVars>
      </dgm:prSet>
      <dgm:spPr/>
      <dgm:t>
        <a:bodyPr/>
        <a:lstStyle/>
        <a:p>
          <a:endParaRPr lang="en-GB"/>
        </a:p>
      </dgm:t>
    </dgm:pt>
    <dgm:pt modelId="{EAC8416B-4055-1541-9A00-C1B4E5FA5655}" type="pres">
      <dgm:prSet presAssocID="{B3C6619B-94B9-E647-B9E1-0229C5E53D9E}" presName="node" presStyleLbl="vennNode1" presStyleIdx="9" presStyleCnt="10" custRadScaleRad="95027" custRadScaleInc="11824">
        <dgm:presLayoutVars>
          <dgm:bulletEnabled val="1"/>
        </dgm:presLayoutVars>
      </dgm:prSet>
      <dgm:spPr/>
      <dgm:t>
        <a:bodyPr/>
        <a:lstStyle/>
        <a:p>
          <a:endParaRPr lang="en-GB"/>
        </a:p>
      </dgm:t>
    </dgm:pt>
  </dgm:ptLst>
  <dgm:cxnLst>
    <dgm:cxn modelId="{A4F493C8-3350-6E45-9587-BA4349EFDC88}" type="presOf" srcId="{B3C6619B-94B9-E647-B9E1-0229C5E53D9E}" destId="{EAC8416B-4055-1541-9A00-C1B4E5FA5655}" srcOrd="0" destOrd="0" presId="urn:microsoft.com/office/officeart/2005/8/layout/radial3"/>
    <dgm:cxn modelId="{A9D9316D-83B2-DB4E-9C4E-CAD64C8A51BE}" srcId="{1E34B75D-B242-4841-B67B-06A00207700E}" destId="{03A96F84-1520-3247-857A-8C87CD954CF1}" srcOrd="0" destOrd="0" parTransId="{5EEC5973-ADFD-2042-8C4A-32A2FD4D3768}" sibTransId="{1A3F4376-C1D9-0D41-AA82-20796347974D}"/>
    <dgm:cxn modelId="{A4A5A982-190B-B94B-B058-F589CC2C843E}" type="presOf" srcId="{3C5A12F9-544A-554B-96CD-9AEE9C7D1880}" destId="{C4992608-F86C-ED46-A0E9-0D522ED26438}" srcOrd="0" destOrd="0" presId="urn:microsoft.com/office/officeart/2005/8/layout/radial3"/>
    <dgm:cxn modelId="{7AA790A7-1BEE-FA41-8795-EEA71D79B79F}" srcId="{1E34B75D-B242-4841-B67B-06A00207700E}" destId="{B3C6619B-94B9-E647-B9E1-0229C5E53D9E}" srcOrd="8" destOrd="0" parTransId="{0C89C8B4-DDF2-6240-A23A-C461851C635F}" sibTransId="{84851C1C-94A0-394F-B28F-2F8B83FC62FD}"/>
    <dgm:cxn modelId="{24D23343-CF41-A84F-99A6-76F2FEED2333}" srcId="{1E34B75D-B242-4841-B67B-06A00207700E}" destId="{26453507-B753-F34E-BC71-F2A162001F81}" srcOrd="5" destOrd="0" parTransId="{39F37120-D693-A34A-B7FC-E14605D31E35}" sibTransId="{CB7F70D0-CA57-DC4F-A642-05B1311CC923}"/>
    <dgm:cxn modelId="{AD19E46D-1003-B94A-8252-80012766C118}" srcId="{1E34B75D-B242-4841-B67B-06A00207700E}" destId="{3C5A12F9-544A-554B-96CD-9AEE9C7D1880}" srcOrd="4" destOrd="0" parTransId="{740CBD73-6AB3-A247-B25E-BB3F6AE5B165}" sibTransId="{C573E8DA-DB2C-5841-A46C-A4D808CFA4EC}"/>
    <dgm:cxn modelId="{F7D18EB7-DCD1-6846-B0FC-B9D6E362DB59}" srcId="{1E34B75D-B242-4841-B67B-06A00207700E}" destId="{59DDA0E2-8E38-B846-B448-AA1500AA24E6}" srcOrd="2" destOrd="0" parTransId="{99E0C8DF-EE05-B74A-823D-EEF0A93D667E}" sibTransId="{6A0FE443-33D7-F248-A92A-4865B38D2323}"/>
    <dgm:cxn modelId="{A80D7012-A06F-2C4A-BEC8-6ECC0D039ADF}" type="presOf" srcId="{0DADA897-2C22-C04C-A73A-67ADE9A6B6F3}" destId="{2107E50F-B468-974C-96F3-F0665DA449B0}" srcOrd="0" destOrd="0" presId="urn:microsoft.com/office/officeart/2005/8/layout/radial3"/>
    <dgm:cxn modelId="{A1DA7FF8-1231-B84E-BA55-2F8F7AE6E4C0}" type="presOf" srcId="{1E34B75D-B242-4841-B67B-06A00207700E}" destId="{529396B3-47EB-2B40-978D-8AE0046E8C9F}" srcOrd="0" destOrd="0" presId="urn:microsoft.com/office/officeart/2005/8/layout/radial3"/>
    <dgm:cxn modelId="{FD5029FD-1E81-EB4A-AC5B-4D69E7E8908F}" type="presOf" srcId="{26453507-B753-F34E-BC71-F2A162001F81}" destId="{48799541-F6F0-DA4B-BCAA-25B0F2E74A32}" srcOrd="0" destOrd="0" presId="urn:microsoft.com/office/officeart/2005/8/layout/radial3"/>
    <dgm:cxn modelId="{095F6F65-F3A8-CE40-94C8-5CF87EEF3977}" type="presOf" srcId="{A07EF5D2-7F34-4C4E-8EC8-F92E69B00844}" destId="{B1C622BB-5623-C646-99C3-DCDB0A024FDF}"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9D647D2F-EFF0-5745-9F3D-224B91A63A95}" type="presOf" srcId="{76818A0C-FF1C-1240-8970-024997563198}" destId="{F8E2C770-62C3-0F4E-9ED8-B8CD65219053}" srcOrd="0" destOrd="0" presId="urn:microsoft.com/office/officeart/2005/8/layout/radial3"/>
    <dgm:cxn modelId="{A37D3ACF-A10E-9240-BAEA-1F01B0642D8E}" type="presOf" srcId="{50F59A37-17E1-7840-AFDE-01BA701AD4EE}" destId="{39926F22-28A2-134D-9B51-B06D71174C38}" srcOrd="0" destOrd="0" presId="urn:microsoft.com/office/officeart/2005/8/layout/radial3"/>
    <dgm:cxn modelId="{073920AA-8CE1-C84E-AACC-EB86D192B72F}" srcId="{1E34B75D-B242-4841-B67B-06A00207700E}" destId="{7C6E7540-E079-BE4B-B8DF-BC18D7780623}" srcOrd="7" destOrd="0" parTransId="{E3EDC8E5-7631-1843-A464-EE7D06260097}" sibTransId="{DDB6F433-4156-E24B-A0AA-DB26638DB388}"/>
    <dgm:cxn modelId="{ADEAD92B-A4C4-5D4A-BE54-08E78D7E70A3}" type="presOf" srcId="{59DDA0E2-8E38-B846-B448-AA1500AA24E6}" destId="{5837439E-9E9C-8747-AD1A-D841D5F8D5F3}" srcOrd="0" destOrd="0" presId="urn:microsoft.com/office/officeart/2005/8/layout/radial3"/>
    <dgm:cxn modelId="{62461208-0735-EB47-A8BF-63A33EF2C751}" type="presOf" srcId="{03A96F84-1520-3247-857A-8C87CD954CF1}" destId="{B953DB8C-E3C5-7D47-A1B1-90B12FF37055}" srcOrd="0" destOrd="0" presId="urn:microsoft.com/office/officeart/2005/8/layout/radial3"/>
    <dgm:cxn modelId="{D4292607-6945-0C45-BA2B-EFB4A61E46BE}" type="presOf" srcId="{7C6E7540-E079-BE4B-B8DF-BC18D7780623}" destId="{FA3DBB04-5ECC-7F4E-8B62-E35504D93D23}"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0B20977D-E573-7F4B-AC9F-9AEE90C1AD18}" srcId="{1E34B75D-B242-4841-B67B-06A00207700E}" destId="{0DADA897-2C22-C04C-A73A-67ADE9A6B6F3}" srcOrd="1" destOrd="0" parTransId="{6C7AFF83-101B-4E41-8C5B-BEB94BF631BB}" sibTransId="{96AD2464-24AE-A84E-A998-47CE320F0C70}"/>
    <dgm:cxn modelId="{ACA99D95-15D5-734E-BF35-E69BEAC5FE0F}" srcId="{1E34B75D-B242-4841-B67B-06A00207700E}" destId="{A07EF5D2-7F34-4C4E-8EC8-F92E69B00844}" srcOrd="3" destOrd="0" parTransId="{BCB97404-601F-EE4D-9AD4-E0B5B01748DA}" sibTransId="{BB1192FA-85D1-B94B-A3D6-7B538C379DAD}"/>
    <dgm:cxn modelId="{10AA5542-0EB1-9C41-8AD7-B7B30E5A199E}" type="presParOf" srcId="{F8E2C770-62C3-0F4E-9ED8-B8CD65219053}" destId="{72B165A3-137D-5242-A2B9-5D568718FEFA}" srcOrd="0" destOrd="0" presId="urn:microsoft.com/office/officeart/2005/8/layout/radial3"/>
    <dgm:cxn modelId="{B13444D7-F8B8-724D-8EC5-49D4FCB28960}" type="presParOf" srcId="{72B165A3-137D-5242-A2B9-5D568718FEFA}" destId="{529396B3-47EB-2B40-978D-8AE0046E8C9F}" srcOrd="0" destOrd="0" presId="urn:microsoft.com/office/officeart/2005/8/layout/radial3"/>
    <dgm:cxn modelId="{6BF481A8-4895-2543-983E-73EFAD671369}" type="presParOf" srcId="{72B165A3-137D-5242-A2B9-5D568718FEFA}" destId="{B953DB8C-E3C5-7D47-A1B1-90B12FF37055}" srcOrd="1" destOrd="0" presId="urn:microsoft.com/office/officeart/2005/8/layout/radial3"/>
    <dgm:cxn modelId="{76B92B2F-D559-3D41-BD93-23DDA13E4B4B}" type="presParOf" srcId="{72B165A3-137D-5242-A2B9-5D568718FEFA}" destId="{2107E50F-B468-974C-96F3-F0665DA449B0}" srcOrd="2" destOrd="0" presId="urn:microsoft.com/office/officeart/2005/8/layout/radial3"/>
    <dgm:cxn modelId="{33577687-9ED9-8140-B6D6-35AAF9F37CDE}" type="presParOf" srcId="{72B165A3-137D-5242-A2B9-5D568718FEFA}" destId="{5837439E-9E9C-8747-AD1A-D841D5F8D5F3}" srcOrd="3" destOrd="0" presId="urn:microsoft.com/office/officeart/2005/8/layout/radial3"/>
    <dgm:cxn modelId="{306E74D9-5E90-7740-AE0D-45789036CE7C}" type="presParOf" srcId="{72B165A3-137D-5242-A2B9-5D568718FEFA}" destId="{B1C622BB-5623-C646-99C3-DCDB0A024FDF}" srcOrd="4" destOrd="0" presId="urn:microsoft.com/office/officeart/2005/8/layout/radial3"/>
    <dgm:cxn modelId="{2232D5A9-5831-BB44-A948-4939BFD99741}" type="presParOf" srcId="{72B165A3-137D-5242-A2B9-5D568718FEFA}" destId="{C4992608-F86C-ED46-A0E9-0D522ED26438}" srcOrd="5" destOrd="0" presId="urn:microsoft.com/office/officeart/2005/8/layout/radial3"/>
    <dgm:cxn modelId="{D4C4B0C2-4BB7-B440-B55A-33E0C73FD7D2}" type="presParOf" srcId="{72B165A3-137D-5242-A2B9-5D568718FEFA}" destId="{48799541-F6F0-DA4B-BCAA-25B0F2E74A32}" srcOrd="6" destOrd="0" presId="urn:microsoft.com/office/officeart/2005/8/layout/radial3"/>
    <dgm:cxn modelId="{0CDFDCEC-C813-5C4C-96D4-DA87E8CF9209}" type="presParOf" srcId="{72B165A3-137D-5242-A2B9-5D568718FEFA}" destId="{39926F22-28A2-134D-9B51-B06D71174C38}" srcOrd="7" destOrd="0" presId="urn:microsoft.com/office/officeart/2005/8/layout/radial3"/>
    <dgm:cxn modelId="{95246C3E-5548-524B-B77A-10B9E55147F6}" type="presParOf" srcId="{72B165A3-137D-5242-A2B9-5D568718FEFA}" destId="{FA3DBB04-5ECC-7F4E-8B62-E35504D93D23}" srcOrd="8" destOrd="0" presId="urn:microsoft.com/office/officeart/2005/8/layout/radial3"/>
    <dgm:cxn modelId="{519747F2-0906-9345-8C0A-C9B1602E7A92}" type="presParOf" srcId="{72B165A3-137D-5242-A2B9-5D568718FEFA}" destId="{EAC8416B-4055-1541-9A00-C1B4E5FA5655}" srcOrd="9"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2746802" y="1371337"/>
          <a:ext cx="2931258" cy="293125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GB" sz="3200" kern="1200" dirty="0" smtClean="0"/>
            <a:t>National policy on IDPs</a:t>
          </a:r>
          <a:endParaRPr lang="en-GB" sz="3200" kern="1200" dirty="0"/>
        </a:p>
      </dsp:txBody>
      <dsp:txXfrm>
        <a:off x="3176075" y="1800610"/>
        <a:ext cx="2072712" cy="2072712"/>
      </dsp:txXfrm>
    </dsp:sp>
    <dsp:sp modelId="{B953DB8C-E3C5-7D47-A1B1-90B12FF37055}">
      <dsp:nvSpPr>
        <dsp:cNvPr id="0" name=""/>
        <dsp:cNvSpPr/>
      </dsp:nvSpPr>
      <dsp:spPr>
        <a:xfrm>
          <a:off x="3479616" y="21871"/>
          <a:ext cx="1465629" cy="1465629"/>
        </a:xfrm>
        <a:prstGeom prst="ellipse">
          <a:avLst/>
        </a:prstGeom>
        <a:solidFill>
          <a:schemeClr val="accent2">
            <a:alpha val="90000"/>
          </a:schemeClr>
        </a:solidFill>
        <a:ln w="25400" cap="flat" cmpd="sng" algn="ctr">
          <a:no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National, provincial and district authorities </a:t>
          </a:r>
          <a:endParaRPr lang="en-GB" sz="1200" kern="1200" dirty="0"/>
        </a:p>
      </dsp:txBody>
      <dsp:txXfrm>
        <a:off x="3694252" y="236507"/>
        <a:ext cx="1036357" cy="1036357"/>
      </dsp:txXfrm>
    </dsp:sp>
    <dsp:sp modelId="{2107E50F-B468-974C-96F3-F0665DA449B0}">
      <dsp:nvSpPr>
        <dsp:cNvPr id="0" name=""/>
        <dsp:cNvSpPr/>
      </dsp:nvSpPr>
      <dsp:spPr>
        <a:xfrm>
          <a:off x="4605383" y="352426"/>
          <a:ext cx="1465629" cy="1465629"/>
        </a:xfrm>
        <a:prstGeom prst="ellipse">
          <a:avLst/>
        </a:prstGeom>
        <a:solidFill>
          <a:schemeClr val="accent1">
            <a:alpha val="80000"/>
          </a:schemeClr>
        </a:solidFill>
        <a:ln w="25400" cap="flat" cmpd="sng" algn="ctr">
          <a:no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Parliament</a:t>
          </a:r>
          <a:endParaRPr lang="en-GB" sz="1200" kern="1200" dirty="0"/>
        </a:p>
      </dsp:txBody>
      <dsp:txXfrm>
        <a:off x="4820019" y="567062"/>
        <a:ext cx="1036357" cy="1036357"/>
      </dsp:txXfrm>
    </dsp:sp>
    <dsp:sp modelId="{5837439E-9E9C-8747-AD1A-D841D5F8D5F3}">
      <dsp:nvSpPr>
        <dsp:cNvPr id="0" name=""/>
        <dsp:cNvSpPr/>
      </dsp:nvSpPr>
      <dsp:spPr>
        <a:xfrm>
          <a:off x="5373726" y="1239141"/>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GB" sz="1100" kern="1200" dirty="0" smtClean="0"/>
            <a:t>IDPs and other groups affected by displacement</a:t>
          </a:r>
          <a:endParaRPr lang="en-GB" sz="1100" kern="1200" dirty="0"/>
        </a:p>
      </dsp:txBody>
      <dsp:txXfrm>
        <a:off x="5588362" y="1453777"/>
        <a:ext cx="1036357" cy="1036357"/>
      </dsp:txXfrm>
    </dsp:sp>
    <dsp:sp modelId="{B1C622BB-5623-C646-99C3-DCDB0A024FDF}">
      <dsp:nvSpPr>
        <dsp:cNvPr id="0" name=""/>
        <dsp:cNvSpPr/>
      </dsp:nvSpPr>
      <dsp:spPr>
        <a:xfrm>
          <a:off x="5540703" y="2400492"/>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National civil society</a:t>
          </a:r>
          <a:endParaRPr lang="en-GB" sz="1200" kern="1200" dirty="0"/>
        </a:p>
      </dsp:txBody>
      <dsp:txXfrm>
        <a:off x="5755339" y="2615128"/>
        <a:ext cx="1036357" cy="1036357"/>
      </dsp:txXfrm>
    </dsp:sp>
    <dsp:sp modelId="{C4992608-F86C-ED46-A0E9-0D522ED26438}">
      <dsp:nvSpPr>
        <dsp:cNvPr id="0" name=""/>
        <dsp:cNvSpPr/>
      </dsp:nvSpPr>
      <dsp:spPr>
        <a:xfrm>
          <a:off x="5053300" y="346775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National Red Cross Society</a:t>
          </a:r>
          <a:endParaRPr lang="en-GB" sz="1200" kern="1200" dirty="0"/>
        </a:p>
      </dsp:txBody>
      <dsp:txXfrm>
        <a:off x="5267936" y="3682392"/>
        <a:ext cx="1036357" cy="1036357"/>
      </dsp:txXfrm>
    </dsp:sp>
    <dsp:sp modelId="{48799541-F6F0-DA4B-BCAA-25B0F2E74A32}">
      <dsp:nvSpPr>
        <dsp:cNvPr id="0" name=""/>
        <dsp:cNvSpPr/>
      </dsp:nvSpPr>
      <dsp:spPr>
        <a:xfrm>
          <a:off x="4066263" y="410208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National human rights commission</a:t>
          </a:r>
          <a:endParaRPr lang="en-GB" sz="1200" kern="1200" dirty="0"/>
        </a:p>
      </dsp:txBody>
      <dsp:txXfrm>
        <a:off x="4280899" y="4316722"/>
        <a:ext cx="1036357" cy="1036357"/>
      </dsp:txXfrm>
    </dsp:sp>
    <dsp:sp modelId="{39926F22-28A2-134D-9B51-B06D71174C38}">
      <dsp:nvSpPr>
        <dsp:cNvPr id="0" name=""/>
        <dsp:cNvSpPr/>
      </dsp:nvSpPr>
      <dsp:spPr>
        <a:xfrm>
          <a:off x="2892970" y="410208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National research institutions</a:t>
          </a:r>
          <a:endParaRPr lang="en-GB" sz="1200" kern="1200" dirty="0"/>
        </a:p>
      </dsp:txBody>
      <dsp:txXfrm>
        <a:off x="3107606" y="4316722"/>
        <a:ext cx="1036357" cy="1036357"/>
      </dsp:txXfrm>
    </dsp:sp>
    <dsp:sp modelId="{78A3421C-D426-9B47-8D63-1D564DA59D8A}">
      <dsp:nvSpPr>
        <dsp:cNvPr id="0" name=""/>
        <dsp:cNvSpPr/>
      </dsp:nvSpPr>
      <dsp:spPr>
        <a:xfrm>
          <a:off x="1905933" y="346775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UN, ICRC, international civil society</a:t>
          </a:r>
          <a:endParaRPr lang="en-GB" sz="1200" kern="1200" dirty="0"/>
        </a:p>
      </dsp:txBody>
      <dsp:txXfrm>
        <a:off x="2120569" y="3682392"/>
        <a:ext cx="1036357" cy="1036357"/>
      </dsp:txXfrm>
    </dsp:sp>
    <dsp:sp modelId="{1C71F771-DFE5-7749-A009-B593FFC97AF0}">
      <dsp:nvSpPr>
        <dsp:cNvPr id="0" name=""/>
        <dsp:cNvSpPr/>
      </dsp:nvSpPr>
      <dsp:spPr>
        <a:xfrm>
          <a:off x="1418530" y="2400492"/>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AU and UN special rapporteur on IDPs’ human rights</a:t>
          </a:r>
          <a:endParaRPr lang="en-GB" sz="1200" kern="1200" dirty="0"/>
        </a:p>
      </dsp:txBody>
      <dsp:txXfrm>
        <a:off x="1633166" y="2615128"/>
        <a:ext cx="1036357" cy="1036357"/>
      </dsp:txXfrm>
    </dsp:sp>
    <dsp:sp modelId="{FA3DBB04-5ECC-7F4E-8B62-E35504D93D23}">
      <dsp:nvSpPr>
        <dsp:cNvPr id="0" name=""/>
        <dsp:cNvSpPr/>
      </dsp:nvSpPr>
      <dsp:spPr>
        <a:xfrm>
          <a:off x="1585507" y="1239141"/>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Donors</a:t>
          </a:r>
          <a:endParaRPr lang="en-GB" sz="1200" kern="1200" dirty="0"/>
        </a:p>
      </dsp:txBody>
      <dsp:txXfrm>
        <a:off x="1800143" y="1453777"/>
        <a:ext cx="1036357" cy="1036357"/>
      </dsp:txXfrm>
    </dsp:sp>
    <dsp:sp modelId="{EAC8416B-4055-1541-9A00-C1B4E5FA5655}">
      <dsp:nvSpPr>
        <dsp:cNvPr id="0" name=""/>
        <dsp:cNvSpPr/>
      </dsp:nvSpPr>
      <dsp:spPr>
        <a:xfrm>
          <a:off x="2353850" y="35242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African Union</a:t>
          </a:r>
          <a:endParaRPr lang="en-GB" sz="1200" kern="1200" dirty="0"/>
        </a:p>
      </dsp:txBody>
      <dsp:txXfrm>
        <a:off x="2568486" y="567062"/>
        <a:ext cx="1036357" cy="10363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2662290" y="1910760"/>
          <a:ext cx="3100281" cy="1767718"/>
        </a:xfrm>
        <a:prstGeom prst="ellipse">
          <a:avLst/>
        </a:prstGeom>
        <a:solidFill>
          <a:schemeClr val="accent1">
            <a:lumMod val="5000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GB" sz="2400" kern="1200" dirty="0" smtClean="0"/>
            <a:t>Government agency</a:t>
          </a:r>
          <a:endParaRPr lang="en-GB" sz="2400" kern="1200" dirty="0"/>
        </a:p>
      </dsp:txBody>
      <dsp:txXfrm>
        <a:off x="3116316" y="2169636"/>
        <a:ext cx="2192229" cy="1249966"/>
      </dsp:txXfrm>
    </dsp:sp>
    <dsp:sp modelId="{B953DB8C-E3C5-7D47-A1B1-90B12FF37055}">
      <dsp:nvSpPr>
        <dsp:cNvPr id="0" name=""/>
        <dsp:cNvSpPr/>
      </dsp:nvSpPr>
      <dsp:spPr>
        <a:xfrm>
          <a:off x="3346091" y="466087"/>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International organisations</a:t>
          </a:r>
          <a:endParaRPr lang="en-GB" sz="1200" kern="1200" dirty="0"/>
        </a:p>
      </dsp:txBody>
      <dsp:txXfrm>
        <a:off x="3573104" y="693100"/>
        <a:ext cx="1096114" cy="1096114"/>
      </dsp:txXfrm>
    </dsp:sp>
    <dsp:sp modelId="{2107E50F-B468-974C-96F3-F0665DA449B0}">
      <dsp:nvSpPr>
        <dsp:cNvPr id="0" name=""/>
        <dsp:cNvSpPr/>
      </dsp:nvSpPr>
      <dsp:spPr>
        <a:xfrm>
          <a:off x="4714218" y="682118"/>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People affected by displacement</a:t>
          </a:r>
          <a:endParaRPr lang="en-GB" sz="1200" kern="1200" dirty="0"/>
        </a:p>
      </dsp:txBody>
      <dsp:txXfrm>
        <a:off x="4941231" y="909131"/>
        <a:ext cx="1096114" cy="1096114"/>
      </dsp:txXfrm>
    </dsp:sp>
    <dsp:sp modelId="{5837439E-9E9C-8747-AD1A-D841D5F8D5F3}">
      <dsp:nvSpPr>
        <dsp:cNvPr id="0" name=""/>
        <dsp:cNvSpPr/>
      </dsp:nvSpPr>
      <dsp:spPr>
        <a:xfrm>
          <a:off x="5866370" y="1224136"/>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GB" sz="1100" kern="1200" dirty="0" smtClean="0"/>
            <a:t>Local government</a:t>
          </a:r>
          <a:endParaRPr lang="en-GB" sz="1100" kern="1200" dirty="0"/>
        </a:p>
      </dsp:txBody>
      <dsp:txXfrm>
        <a:off x="6093383" y="1451149"/>
        <a:ext cx="1096114" cy="1096114"/>
      </dsp:txXfrm>
    </dsp:sp>
    <dsp:sp modelId="{B1C622BB-5623-C646-99C3-DCDB0A024FDF}">
      <dsp:nvSpPr>
        <dsp:cNvPr id="0" name=""/>
        <dsp:cNvSpPr/>
      </dsp:nvSpPr>
      <dsp:spPr>
        <a:xfrm>
          <a:off x="6264368" y="2592279"/>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Other government bodies</a:t>
          </a:r>
          <a:endParaRPr lang="en-GB" sz="1200" kern="1200" dirty="0"/>
        </a:p>
      </dsp:txBody>
      <dsp:txXfrm>
        <a:off x="6491381" y="2819292"/>
        <a:ext cx="1096114" cy="1096114"/>
      </dsp:txXfrm>
    </dsp:sp>
    <dsp:sp modelId="{C4992608-F86C-ED46-A0E9-0D522ED26438}">
      <dsp:nvSpPr>
        <dsp:cNvPr id="0" name=""/>
        <dsp:cNvSpPr/>
      </dsp:nvSpPr>
      <dsp:spPr>
        <a:xfrm>
          <a:off x="5184238" y="309634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CSOs</a:t>
          </a:r>
          <a:endParaRPr lang="en-GB" sz="1200" kern="1200" dirty="0"/>
        </a:p>
      </dsp:txBody>
      <dsp:txXfrm>
        <a:off x="5411251" y="3323356"/>
        <a:ext cx="1096114" cy="1096114"/>
      </dsp:txXfrm>
    </dsp:sp>
    <dsp:sp modelId="{48799541-F6F0-DA4B-BCAA-25B0F2E74A32}">
      <dsp:nvSpPr>
        <dsp:cNvPr id="0" name=""/>
        <dsp:cNvSpPr/>
      </dsp:nvSpPr>
      <dsp:spPr>
        <a:xfrm>
          <a:off x="3888098" y="360039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IDPs</a:t>
          </a:r>
          <a:endParaRPr lang="en-GB" sz="1200" kern="1200" dirty="0"/>
        </a:p>
      </dsp:txBody>
      <dsp:txXfrm>
        <a:off x="4115111" y="3827406"/>
        <a:ext cx="1096114" cy="1096114"/>
      </dsp:txXfrm>
    </dsp:sp>
    <dsp:sp modelId="{39926F22-28A2-134D-9B51-B06D71174C38}">
      <dsp:nvSpPr>
        <dsp:cNvPr id="0" name=""/>
        <dsp:cNvSpPr/>
      </dsp:nvSpPr>
      <dsp:spPr>
        <a:xfrm>
          <a:off x="2447939" y="3384381"/>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National human rights institutions</a:t>
          </a:r>
          <a:endParaRPr lang="en-GB" sz="1200" kern="1200" dirty="0"/>
        </a:p>
      </dsp:txBody>
      <dsp:txXfrm>
        <a:off x="2674952" y="3611394"/>
        <a:ext cx="1096114" cy="1096114"/>
      </dsp:txXfrm>
    </dsp:sp>
    <dsp:sp modelId="{78A3421C-D426-9B47-8D63-1D564DA59D8A}">
      <dsp:nvSpPr>
        <dsp:cNvPr id="0" name=""/>
        <dsp:cNvSpPr/>
      </dsp:nvSpPr>
      <dsp:spPr>
        <a:xfrm>
          <a:off x="1223810" y="3168355"/>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Regional institutions</a:t>
          </a:r>
          <a:endParaRPr lang="en-GB" sz="1200" kern="1200" dirty="0"/>
        </a:p>
      </dsp:txBody>
      <dsp:txXfrm>
        <a:off x="1450823" y="3395368"/>
        <a:ext cx="1096114" cy="1096114"/>
      </dsp:txXfrm>
    </dsp:sp>
    <dsp:sp modelId="{FA3DBB04-5ECC-7F4E-8B62-E35504D93D23}">
      <dsp:nvSpPr>
        <dsp:cNvPr id="0" name=""/>
        <dsp:cNvSpPr/>
      </dsp:nvSpPr>
      <dsp:spPr>
        <a:xfrm>
          <a:off x="863780" y="115212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Donors</a:t>
          </a:r>
          <a:endParaRPr lang="en-GB" sz="1200" kern="1200" dirty="0"/>
        </a:p>
      </dsp:txBody>
      <dsp:txXfrm>
        <a:off x="1090793" y="1379136"/>
        <a:ext cx="1096114" cy="1096114"/>
      </dsp:txXfrm>
    </dsp:sp>
    <dsp:sp modelId="{EAC8416B-4055-1541-9A00-C1B4E5FA5655}">
      <dsp:nvSpPr>
        <dsp:cNvPr id="0" name=""/>
        <dsp:cNvSpPr/>
      </dsp:nvSpPr>
      <dsp:spPr>
        <a:xfrm>
          <a:off x="1979685" y="682109"/>
          <a:ext cx="1550140" cy="1550140"/>
        </a:xfrm>
        <a:prstGeom prst="ellipse">
          <a:avLst/>
        </a:prstGeom>
        <a:solidFill>
          <a:schemeClr val="accent1">
            <a:hueOff val="0"/>
            <a:satOff val="0"/>
            <a:lumOff val="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Regional organisations</a:t>
          </a:r>
          <a:endParaRPr lang="en-GB" sz="1200" kern="1200" dirty="0"/>
        </a:p>
      </dsp:txBody>
      <dsp:txXfrm>
        <a:off x="2206698" y="909122"/>
        <a:ext cx="1096114" cy="10961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3384376" y="1656186"/>
          <a:ext cx="1818594" cy="1737661"/>
        </a:xfrm>
        <a:prstGeom prst="ellipse">
          <a:avLst/>
        </a:prstGeom>
        <a:solidFill>
          <a:schemeClr val="accent1">
            <a:lumMod val="5000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GB" sz="2400" kern="1200" dirty="0" smtClean="0"/>
            <a:t>Lead agency</a:t>
          </a:r>
          <a:endParaRPr lang="en-GB" sz="2400" kern="1200" dirty="0"/>
        </a:p>
      </dsp:txBody>
      <dsp:txXfrm>
        <a:off x="3650703" y="1910661"/>
        <a:ext cx="1285940" cy="1228711"/>
      </dsp:txXfrm>
    </dsp:sp>
    <dsp:sp modelId="{B953DB8C-E3C5-7D47-A1B1-90B12FF37055}">
      <dsp:nvSpPr>
        <dsp:cNvPr id="0" name=""/>
        <dsp:cNvSpPr/>
      </dsp:nvSpPr>
      <dsp:spPr>
        <a:xfrm>
          <a:off x="5184565" y="720079"/>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D</a:t>
          </a:r>
          <a:endParaRPr lang="en-GB" sz="3600" kern="1200" dirty="0"/>
        </a:p>
      </dsp:txBody>
      <dsp:txXfrm>
        <a:off x="5387376" y="922890"/>
        <a:ext cx="979256" cy="979256"/>
      </dsp:txXfrm>
    </dsp:sp>
    <dsp:sp modelId="{2107E50F-B468-974C-96F3-F0665DA449B0}">
      <dsp:nvSpPr>
        <dsp:cNvPr id="0" name=""/>
        <dsp:cNvSpPr/>
      </dsp:nvSpPr>
      <dsp:spPr>
        <a:xfrm>
          <a:off x="7361456" y="1296143"/>
          <a:ext cx="1063406" cy="1063406"/>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F</a:t>
          </a:r>
          <a:endParaRPr lang="en-GB" sz="3600" kern="1200" dirty="0"/>
        </a:p>
      </dsp:txBody>
      <dsp:txXfrm>
        <a:off x="7517188" y="1451875"/>
        <a:ext cx="751942" cy="751942"/>
      </dsp:txXfrm>
    </dsp:sp>
    <dsp:sp modelId="{5837439E-9E9C-8747-AD1A-D841D5F8D5F3}">
      <dsp:nvSpPr>
        <dsp:cNvPr id="0" name=""/>
        <dsp:cNvSpPr/>
      </dsp:nvSpPr>
      <dsp:spPr>
        <a:xfrm>
          <a:off x="7200807" y="3151603"/>
          <a:ext cx="808824" cy="808824"/>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Z</a:t>
          </a:r>
          <a:endParaRPr lang="en-GB" sz="3600" kern="1200" dirty="0"/>
        </a:p>
      </dsp:txBody>
      <dsp:txXfrm>
        <a:off x="7319257" y="3270053"/>
        <a:ext cx="571924" cy="571924"/>
      </dsp:txXfrm>
    </dsp:sp>
    <dsp:sp modelId="{B1C622BB-5623-C646-99C3-DCDB0A024FDF}">
      <dsp:nvSpPr>
        <dsp:cNvPr id="0" name=""/>
        <dsp:cNvSpPr/>
      </dsp:nvSpPr>
      <dsp:spPr>
        <a:xfrm>
          <a:off x="4859741" y="3024333"/>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E</a:t>
          </a:r>
          <a:endParaRPr lang="en-GB" sz="3600" kern="1200" dirty="0"/>
        </a:p>
      </dsp:txBody>
      <dsp:txXfrm>
        <a:off x="5062552" y="3227144"/>
        <a:ext cx="979256" cy="979256"/>
      </dsp:txXfrm>
    </dsp:sp>
    <dsp:sp modelId="{C4992608-F86C-ED46-A0E9-0D522ED26438}">
      <dsp:nvSpPr>
        <dsp:cNvPr id="0" name=""/>
        <dsp:cNvSpPr/>
      </dsp:nvSpPr>
      <dsp:spPr>
        <a:xfrm>
          <a:off x="3220282" y="3545105"/>
          <a:ext cx="1063406" cy="1063406"/>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C</a:t>
          </a:r>
          <a:endParaRPr lang="en-GB" sz="3600" kern="1200" dirty="0"/>
        </a:p>
      </dsp:txBody>
      <dsp:txXfrm>
        <a:off x="3376014" y="3700837"/>
        <a:ext cx="751942" cy="751942"/>
      </dsp:txXfrm>
    </dsp:sp>
    <dsp:sp modelId="{48799541-F6F0-DA4B-BCAA-25B0F2E74A32}">
      <dsp:nvSpPr>
        <dsp:cNvPr id="0" name=""/>
        <dsp:cNvSpPr/>
      </dsp:nvSpPr>
      <dsp:spPr>
        <a:xfrm>
          <a:off x="1763390" y="2376269"/>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A</a:t>
          </a:r>
          <a:endParaRPr lang="en-GB" sz="3600" kern="1200" dirty="0"/>
        </a:p>
      </dsp:txBody>
      <dsp:txXfrm>
        <a:off x="1966201" y="2579080"/>
        <a:ext cx="979256" cy="979256"/>
      </dsp:txXfrm>
    </dsp:sp>
    <dsp:sp modelId="{39926F22-28A2-134D-9B51-B06D71174C38}">
      <dsp:nvSpPr>
        <dsp:cNvPr id="0" name=""/>
        <dsp:cNvSpPr/>
      </dsp:nvSpPr>
      <dsp:spPr>
        <a:xfrm>
          <a:off x="144015" y="2880328"/>
          <a:ext cx="952823" cy="952823"/>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X</a:t>
          </a:r>
          <a:endParaRPr lang="en-GB" sz="3600" kern="1200" dirty="0"/>
        </a:p>
      </dsp:txBody>
      <dsp:txXfrm>
        <a:off x="283553" y="3019866"/>
        <a:ext cx="673747" cy="673747"/>
      </dsp:txXfrm>
    </dsp:sp>
    <dsp:sp modelId="{FA3DBB04-5ECC-7F4E-8B62-E35504D93D23}">
      <dsp:nvSpPr>
        <dsp:cNvPr id="0" name=""/>
        <dsp:cNvSpPr/>
      </dsp:nvSpPr>
      <dsp:spPr>
        <a:xfrm>
          <a:off x="386088" y="952836"/>
          <a:ext cx="919379" cy="91937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Y</a:t>
          </a:r>
          <a:endParaRPr lang="en-GB" sz="3600" kern="1200" dirty="0"/>
        </a:p>
      </dsp:txBody>
      <dsp:txXfrm>
        <a:off x="520728" y="1087476"/>
        <a:ext cx="650099" cy="650099"/>
      </dsp:txXfrm>
    </dsp:sp>
    <dsp:sp modelId="{EAC8416B-4055-1541-9A00-C1B4E5FA5655}">
      <dsp:nvSpPr>
        <dsp:cNvPr id="0" name=""/>
        <dsp:cNvSpPr/>
      </dsp:nvSpPr>
      <dsp:spPr>
        <a:xfrm>
          <a:off x="2520285" y="432047"/>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B</a:t>
          </a:r>
          <a:endParaRPr lang="en-GB" sz="3600" kern="1200" dirty="0"/>
        </a:p>
      </dsp:txBody>
      <dsp:txXfrm>
        <a:off x="2723096" y="634858"/>
        <a:ext cx="979256" cy="979256"/>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rPr>
              <a:t>Once who should be involved has been decided, the next question is how.</a:t>
            </a:r>
          </a:p>
          <a:p>
            <a:endParaRPr lang="en-GB" dirty="0" smtClean="0">
              <a:latin typeface="Arial" charset="0"/>
            </a:endParaRPr>
          </a:p>
          <a:p>
            <a:r>
              <a:rPr lang="en-GB" dirty="0" smtClean="0">
                <a:latin typeface="Arial" charset="0"/>
              </a:rPr>
              <a:t>Some stakeholders may be directly involved in the drafting the instrument under the lead government agency. Others will take a less central role, but will still be consulted regularly. In order to ensure that they feel part of the process and can contribute meaningfully, open communication channels will be needed.</a:t>
            </a:r>
            <a:endParaRPr lang="it-IT" dirty="0" smtClean="0">
              <a:latin typeface="Arial" charset="0"/>
            </a:endParaRPr>
          </a:p>
          <a:p>
            <a:endParaRPr lang="it-IT" dirty="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rPr>
              <a:t>There are typically four major roles in the steering/drafting committee and the consultation partners throughout the process:</a:t>
            </a:r>
          </a:p>
          <a:p>
            <a:endParaRPr lang="en-GB" dirty="0" smtClean="0">
              <a:latin typeface="Arial" charset="0"/>
            </a:endParaRPr>
          </a:p>
          <a:p>
            <a:pPr>
              <a:buFontTx/>
              <a:buAutoNum type="arabicPeriod"/>
            </a:pPr>
            <a:r>
              <a:rPr lang="en-GB" dirty="0" smtClean="0">
                <a:latin typeface="Arial" charset="0"/>
              </a:rPr>
              <a:t> Drafting expert</a:t>
            </a:r>
          </a:p>
          <a:p>
            <a:pPr>
              <a:buFontTx/>
              <a:buAutoNum type="arabicPeriod"/>
            </a:pPr>
            <a:r>
              <a:rPr lang="en-GB" dirty="0" smtClean="0">
                <a:latin typeface="Arial" charset="0"/>
              </a:rPr>
              <a:t> Drafting committee: people with specialised knowledge. Depending on its size, it may be merged with the steering committee</a:t>
            </a:r>
          </a:p>
          <a:p>
            <a:pPr>
              <a:buFontTx/>
              <a:buAutoNum type="arabicPeriod"/>
            </a:pPr>
            <a:r>
              <a:rPr lang="en-GB" dirty="0" smtClean="0">
                <a:latin typeface="Arial" charset="0"/>
              </a:rPr>
              <a:t> Steering committee: representatives of different stakeholders. Tasked with reviewing the texts the drafting committee produces.</a:t>
            </a:r>
          </a:p>
          <a:p>
            <a:pPr>
              <a:buFontTx/>
              <a:buAutoNum type="arabicPeriod"/>
            </a:pPr>
            <a:r>
              <a:rPr lang="en-GB" dirty="0" smtClean="0">
                <a:latin typeface="Arial" charset="0"/>
              </a:rPr>
              <a:t> Consultation partners: those not directly involved in the process but who have meaningful contributions to make.</a:t>
            </a:r>
            <a:endParaRPr lang="en-GB" dirty="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11</a:t>
            </a:fld>
            <a:endParaRPr lang="it-IT"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dirty="0" smtClean="0">
                <a:latin typeface="Arial" charset="0"/>
              </a:rPr>
              <a:t> In Yemen, the government’s executive unit for IDPs and UNHCR ran regional workshops and consultations in governorates affected by displacement as part of the country’s process of developing a national policy on the phenomenon. The purpose was:</a:t>
            </a:r>
          </a:p>
          <a:p>
            <a:endParaRPr lang="en-GB" dirty="0" smtClean="0">
              <a:latin typeface="Arial" charset="0"/>
            </a:endParaRPr>
          </a:p>
          <a:p>
            <a:pPr>
              <a:buFontTx/>
              <a:buChar char="-"/>
            </a:pPr>
            <a:r>
              <a:rPr lang="en-GB" dirty="0" smtClean="0">
                <a:latin typeface="Arial" charset="0"/>
              </a:rPr>
              <a:t>To raise awareness of the importance of developing a national policy</a:t>
            </a:r>
          </a:p>
          <a:p>
            <a:pPr>
              <a:buFontTx/>
              <a:buChar char="-"/>
            </a:pPr>
            <a:r>
              <a:rPr lang="en-GB" dirty="0" smtClean="0">
                <a:latin typeface="Arial" charset="0"/>
              </a:rPr>
              <a:t>Improve understanding of, and support for the efforts underway to do so</a:t>
            </a:r>
          </a:p>
          <a:p>
            <a:pPr>
              <a:buFontTx/>
              <a:buChar char="-"/>
            </a:pPr>
            <a:r>
              <a:rPr lang="en-GB" smtClean="0">
                <a:latin typeface="Arial" charset="0"/>
              </a:rPr>
              <a:t>Solicit stakeholders’ views on priority issues to inform and feed into the policy-making process </a:t>
            </a:r>
          </a:p>
          <a:p>
            <a:endParaRPr lang="en-GB">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12</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dirty="0" smtClean="0">
                <a:latin typeface="Calibri" charset="0"/>
              </a:rPr>
              <a:t>This session covers the initiating and organising steps of a law and policy-making process, and emphasises the participatory nature of the development of a national instrument on internal displacement. The task is an act of sovereignty, </a:t>
            </a:r>
            <a:r>
              <a:rPr lang="en-GB" dirty="0" smtClean="0">
                <a:latin typeface="Arial" charset="0"/>
              </a:rPr>
              <a:t>and as such only national authorities can take a decision to initiate it. </a:t>
            </a:r>
          </a:p>
          <a:p>
            <a:r>
              <a:rPr lang="en-GB" dirty="0" smtClean="0">
                <a:latin typeface="Arial" charset="0"/>
              </a:rPr>
              <a:t> </a:t>
            </a:r>
          </a:p>
          <a:p>
            <a:r>
              <a:rPr lang="en-GB" dirty="0" smtClean="0">
                <a:latin typeface="Arial" charset="0"/>
              </a:rPr>
              <a:t>It is equally important, however, that the decision is publicised and that stakeholders are convened from the start of the process in order to draft an instrument that responds comprehensively to the needs of IDPs and other people affected by displacement. </a:t>
            </a:r>
          </a:p>
          <a:p>
            <a:endParaRPr lang="en-GB" dirty="0">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charset="0"/>
              </a:rPr>
              <a:t>The development of a national instrument on internal displacement </a:t>
            </a:r>
            <a:r>
              <a:rPr lang="en-US" dirty="0" smtClean="0">
                <a:latin typeface="AkzidenzGroteskPro-Light" charset="0"/>
              </a:rPr>
              <a:t>can be divided into seven stages, from initiation to implementation and monitoring. </a:t>
            </a:r>
            <a:r>
              <a:rPr lang="en-US" dirty="0" smtClean="0">
                <a:latin typeface="Arial" charset="0"/>
              </a:rPr>
              <a:t>Consider the actions and guidance provided across the seven stages, tailoring them as needed to ensure broad-based participation and reach the envisaged outcome – an action plan for the process.</a:t>
            </a:r>
            <a:endParaRPr lang="fr-CH" dirty="0">
              <a:latin typeface="Arial"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GB" sz="1200" dirty="0" smtClean="0">
                <a:latin typeface="Arial" charset="0"/>
              </a:rPr>
              <a:t>Countries already be versed in consultative processes may be able to draw on their experiences in the development of a national instrument on internal displacement, but their methodology will still have to be adapted to ensure IDPs’ participation.</a:t>
            </a:r>
          </a:p>
          <a:p>
            <a:pPr>
              <a:lnSpc>
                <a:spcPct val="90000"/>
              </a:lnSpc>
            </a:pPr>
            <a:endParaRPr lang="en-GB" sz="1200" dirty="0" smtClean="0">
              <a:latin typeface="Arial" charset="0"/>
            </a:endParaRPr>
          </a:p>
          <a:p>
            <a:pPr>
              <a:lnSpc>
                <a:spcPct val="90000"/>
              </a:lnSpc>
            </a:pPr>
            <a:r>
              <a:rPr lang="en-GB" sz="1200" dirty="0" smtClean="0">
                <a:latin typeface="Arial" charset="0"/>
              </a:rPr>
              <a:t>Whether that be the case or not, any country that intends to embark on a law or policy-making process will have to:</a:t>
            </a:r>
          </a:p>
          <a:p>
            <a:pPr>
              <a:lnSpc>
                <a:spcPct val="90000"/>
              </a:lnSpc>
            </a:pPr>
            <a:endParaRPr lang="en-GB" sz="1200" dirty="0" smtClean="0">
              <a:latin typeface="Arial" charset="0"/>
            </a:endParaRPr>
          </a:p>
          <a:p>
            <a:pPr>
              <a:lnSpc>
                <a:spcPct val="90000"/>
              </a:lnSpc>
              <a:buFontTx/>
              <a:buChar char="-"/>
            </a:pPr>
            <a:r>
              <a:rPr lang="en-GB" sz="1200" dirty="0" smtClean="0">
                <a:latin typeface="Arial" charset="0"/>
              </a:rPr>
              <a:t>Make the decision official as an act of sovereignty</a:t>
            </a:r>
          </a:p>
          <a:p>
            <a:pPr>
              <a:lnSpc>
                <a:spcPct val="90000"/>
              </a:lnSpc>
              <a:buFontTx/>
              <a:buChar char="-"/>
            </a:pPr>
            <a:r>
              <a:rPr lang="en-GB" sz="1200" dirty="0" smtClean="0">
                <a:latin typeface="Arial" charset="0"/>
              </a:rPr>
              <a:t>Ensure that the process is transparent from the start</a:t>
            </a:r>
          </a:p>
          <a:p>
            <a:pPr>
              <a:lnSpc>
                <a:spcPct val="90000"/>
              </a:lnSpc>
            </a:pPr>
            <a:endParaRPr lang="en-GB" sz="1200" dirty="0" smtClean="0">
              <a:latin typeface="Arial" charset="0"/>
            </a:endParaRPr>
          </a:p>
          <a:p>
            <a:pPr>
              <a:lnSpc>
                <a:spcPct val="90000"/>
              </a:lnSpc>
            </a:pPr>
            <a:r>
              <a:rPr lang="en-GB" sz="1200" dirty="0" smtClean="0">
                <a:latin typeface="Arial" charset="0"/>
              </a:rPr>
              <a:t>In order to do so, the decision will have to be communicated to all national, regional and international stakeholders, including IDPs and others affected by displacement. This helps not only ensure the development of a comprehensive instrument, but also that external stakeholders have the opportunity to contribute to the process. </a:t>
            </a:r>
          </a:p>
          <a:p>
            <a:pPr>
              <a:lnSpc>
                <a:spcPct val="90000"/>
              </a:lnSpc>
            </a:pPr>
            <a:endParaRPr lang="en-GB" sz="1200" dirty="0" smtClean="0">
              <a:latin typeface="Arial" charset="0"/>
            </a:endParaRPr>
          </a:p>
          <a:p>
            <a:pPr>
              <a:lnSpc>
                <a:spcPct val="90000"/>
              </a:lnSpc>
            </a:pPr>
            <a:r>
              <a:rPr lang="en-GB" sz="1200" dirty="0" smtClean="0">
                <a:latin typeface="Arial" charset="0"/>
              </a:rPr>
              <a:t>In Yemen, the government and UNHCR organised a series of consultations with stakeholders from governorates affected by internal displacement, with the aim of raising awareness of, and informing the development of a national instrument. The consultations were largely participatory and involved representatives from ministries and other state offices, the legislature, local governors, traditional leaders or </a:t>
            </a:r>
            <a:r>
              <a:rPr lang="en-GB" sz="1200" i="1" dirty="0" smtClean="0">
                <a:latin typeface="Arial" charset="0"/>
              </a:rPr>
              <a:t>sheikhs</a:t>
            </a:r>
            <a:r>
              <a:rPr lang="en-GB" sz="1200" dirty="0" smtClean="0">
                <a:latin typeface="Arial" charset="0"/>
              </a:rPr>
              <a:t>, international organisations, CSOs and IDPs. Recommendations from at least three local consultations were fed into the policy-making process.</a:t>
            </a:r>
            <a:endParaRPr lang="en-GB" sz="1200"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rPr>
              <a:t>National authorities should set up a </a:t>
            </a:r>
            <a:r>
              <a:rPr lang="en-GB" b="1" dirty="0" smtClean="0">
                <a:latin typeface="Arial" charset="0"/>
              </a:rPr>
              <a:t>consultative</a:t>
            </a:r>
            <a:r>
              <a:rPr lang="en-GB" dirty="0" smtClean="0">
                <a:latin typeface="Arial" charset="0"/>
              </a:rPr>
              <a:t> and </a:t>
            </a:r>
            <a:r>
              <a:rPr lang="en-GB" b="1" dirty="0" smtClean="0">
                <a:latin typeface="Arial" charset="0"/>
              </a:rPr>
              <a:t>transparent </a:t>
            </a:r>
            <a:r>
              <a:rPr lang="en-GB" dirty="0" smtClean="0">
                <a:latin typeface="Arial" charset="0"/>
              </a:rPr>
              <a:t>process in which all stakeholders have the chance to </a:t>
            </a:r>
            <a:r>
              <a:rPr lang="en-GB" b="1" dirty="0" smtClean="0">
                <a:latin typeface="Arial" charset="0"/>
              </a:rPr>
              <a:t>participate</a:t>
            </a:r>
            <a:r>
              <a:rPr lang="en-GB" dirty="0" smtClean="0">
                <a:latin typeface="Arial" charset="0"/>
              </a:rPr>
              <a:t> meaningfully in the decisions that will shape the new instrument and lead to its adoption. Good communication channels and opportunities for the exchange of </a:t>
            </a:r>
            <a:r>
              <a:rPr lang="en-GB" b="1" dirty="0" smtClean="0">
                <a:latin typeface="Arial" charset="0"/>
              </a:rPr>
              <a:t>information </a:t>
            </a:r>
            <a:r>
              <a:rPr lang="en-GB" dirty="0" smtClean="0">
                <a:latin typeface="Arial" charset="0"/>
              </a:rPr>
              <a:t>between CSOs, IDPs, other people affected by displacement and other stakeholders. </a:t>
            </a:r>
            <a:r>
              <a:rPr lang="en-GB" dirty="0" smtClean="0">
                <a:solidFill>
                  <a:srgbClr val="000000"/>
                </a:solidFill>
                <a:latin typeface="Arial" charset="0"/>
              </a:rPr>
              <a:t>The development of a national instrument is also an opportunity increase knowledge and understanding of the phenomenon in the country.</a:t>
            </a:r>
          </a:p>
          <a:p>
            <a:endParaRPr lang="en-GB" dirty="0" smtClean="0">
              <a:solidFill>
                <a:srgbClr val="000000"/>
              </a:solidFill>
              <a:latin typeface="Arial" charset="0"/>
            </a:endParaRPr>
          </a:p>
          <a:p>
            <a:r>
              <a:rPr lang="en-GB" dirty="0" smtClean="0">
                <a:latin typeface="Arial" charset="0"/>
              </a:rPr>
              <a:t>A consultative process is likely to result in a strong sense of </a:t>
            </a:r>
            <a:r>
              <a:rPr lang="en-GB" b="1" dirty="0" smtClean="0">
                <a:latin typeface="Arial" charset="0"/>
              </a:rPr>
              <a:t>national ownership </a:t>
            </a:r>
            <a:r>
              <a:rPr lang="en-GB" dirty="0" smtClean="0">
                <a:latin typeface="Arial" charset="0"/>
              </a:rPr>
              <a:t>over the final product, </a:t>
            </a:r>
            <a:r>
              <a:rPr lang="en-GB" b="1" dirty="0" smtClean="0">
                <a:latin typeface="Arial" charset="0"/>
              </a:rPr>
              <a:t>broad buy-in </a:t>
            </a:r>
            <a:r>
              <a:rPr lang="en-GB" dirty="0" smtClean="0">
                <a:latin typeface="Arial" charset="0"/>
              </a:rPr>
              <a:t>from stakeholders from the outset, a smooth transition from one stage to the another and greater legitimacy. Overall it increases the likelihood of producing a comprehensive instrument that will equip the government and other responders with the right tools to prevent and address displacement, and of well-coordinated implementation. </a:t>
            </a:r>
          </a:p>
          <a:p>
            <a:endParaRPr lang="en-GB" dirty="0" smtClean="0">
              <a:latin typeface="Arial" charset="0"/>
            </a:endParaRPr>
          </a:p>
          <a:p>
            <a:r>
              <a:rPr lang="en-GB" dirty="0" smtClean="0">
                <a:latin typeface="Arial" charset="0"/>
              </a:rPr>
              <a:t>The participation of IDPs and others affected by displacement also puts them at the centre of a process that captures their real needs.</a:t>
            </a:r>
          </a:p>
          <a:p>
            <a:endParaRPr lang="en-GB" dirty="0" smtClean="0">
              <a:latin typeface="Arial" charset="0"/>
            </a:endParaRPr>
          </a:p>
          <a:p>
            <a:endParaRPr lang="en-GB" dirty="0" smtClean="0">
              <a:latin typeface="Arial" charset="0"/>
            </a:endParaRPr>
          </a:p>
          <a:p>
            <a:endParaRPr lang="en-GB" dirty="0">
              <a:latin typeface="Arial" charset="0"/>
            </a:endParaRP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CDD424F-9E0C-7E49-81D4-F33F2904ECFF}"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latin typeface="Arial" charset="0"/>
              </a:rPr>
              <a:t>A good rule of thumb for avoiding the politicisation of the process.</a:t>
            </a:r>
          </a:p>
          <a:p>
            <a:endParaRPr lang="en-GB" dirty="0">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DEC4858D-2641-E84C-8C9E-94FBBB8A9298}"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Primary role of the executive</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Role of parliament</a:t>
            </a: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(Role of the AU: Article eight of the Kampala Convention)</a:t>
            </a:r>
          </a:p>
          <a:p>
            <a:pPr marL="171450" indent="-171450">
              <a:buFontTx/>
              <a:buChar char="-"/>
              <a:defRPr/>
            </a:pPr>
            <a:endParaRPr lang="en-GB" altLang="fr-FR" sz="1200" kern="1200" dirty="0" smtClean="0">
              <a:solidFill>
                <a:schemeClr val="tx1"/>
              </a:solidFill>
              <a:latin typeface="Arial" pitchFamily="34" charset="0"/>
              <a:ea typeface="MS PGothic" panose="020B0600070205080204" pitchFamily="34" charset="-128"/>
              <a:cs typeface="MS PGothic" charset="0"/>
            </a:endParaRPr>
          </a:p>
          <a:p>
            <a:pPr>
              <a:defRPr/>
            </a:pPr>
            <a:r>
              <a:rPr lang="en-GB" altLang="fr-FR" sz="1200" kern="1200" dirty="0" smtClean="0">
                <a:solidFill>
                  <a:schemeClr val="tx1"/>
                </a:solidFill>
                <a:latin typeface="Arial" charset="0"/>
                <a:ea typeface="MS PGothic" panose="020B0600070205080204" pitchFamily="34" charset="-128"/>
                <a:cs typeface="MS PGothic" charset="0"/>
              </a:rPr>
              <a:t>As a minimum, at this stage the following actors should be identified:</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a government body in charge of, and responsible for the process. It should not be forgotten that while the consultation of other stakeholders is key to a developing a successful instrument, it is always government-led.</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all other entities relevant to the process</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the tools that may help the process</a:t>
            </a:r>
          </a:p>
          <a:p>
            <a:pPr>
              <a:defRPr/>
            </a:pPr>
            <a:endParaRPr lang="fr-CH" sz="1200" kern="1200" dirty="0">
              <a:solidFill>
                <a:schemeClr val="tx1"/>
              </a:solidFill>
              <a:latin typeface="Arial" pitchFamily="34" charset="0"/>
              <a:ea typeface="MS PGothic" panose="020B0600070205080204" pitchFamily="34" charset="-128"/>
              <a:cs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800" b="1" dirty="0" smtClean="0">
                <a:latin typeface="Arial" charset="0"/>
              </a:rPr>
              <a:t>Who?</a:t>
            </a:r>
          </a:p>
          <a:p>
            <a:r>
              <a:rPr lang="en-GB" sz="800" dirty="0" smtClean="0">
                <a:latin typeface="Arial" charset="0"/>
              </a:rPr>
              <a:t>It is essential to define who should be involved in the consultations, and to establish credible mechanisms for the selection of participants.</a:t>
            </a:r>
          </a:p>
          <a:p>
            <a:endParaRPr lang="en-GB" sz="800" dirty="0" smtClean="0">
              <a:latin typeface="Arial" charset="0"/>
            </a:endParaRPr>
          </a:p>
          <a:p>
            <a:r>
              <a:rPr lang="en-GB" sz="800" b="1" dirty="0" smtClean="0">
                <a:latin typeface="Arial" charset="0"/>
              </a:rPr>
              <a:t>Why? </a:t>
            </a:r>
          </a:p>
          <a:p>
            <a:r>
              <a:rPr lang="en-GB" sz="800" dirty="0" smtClean="0">
                <a:latin typeface="Arial" charset="0"/>
              </a:rPr>
              <a:t>IDP’s right to participate in decisions and political processes that affect their lives is explicitly recognised. It also puts them at the centre of a process that captures their real needs and helps to ensure a successful process that leads to a comprehensive instrument. The Kampala Convention also recognises the need to involve host communities. </a:t>
            </a:r>
          </a:p>
          <a:p>
            <a:endParaRPr lang="en-GB" sz="800" dirty="0" smtClean="0">
              <a:latin typeface="Arial" charset="0"/>
            </a:endParaRPr>
          </a:p>
          <a:p>
            <a:r>
              <a:rPr lang="en-GB" sz="800" b="1" dirty="0" smtClean="0">
                <a:latin typeface="Arial" charset="0"/>
              </a:rPr>
              <a:t>How and what?</a:t>
            </a:r>
          </a:p>
          <a:p>
            <a:r>
              <a:rPr lang="en-GB" sz="800" dirty="0" smtClean="0">
                <a:latin typeface="Arial" charset="0"/>
              </a:rPr>
              <a:t>Information on the needs of IDPs and others affected by displacement should be collected via situation analyses and needs assessments.</a:t>
            </a:r>
            <a:endParaRPr lang="en-GB" sz="800" dirty="0">
              <a:latin typeface="Arial" charset="0"/>
            </a:endParaRPr>
          </a:p>
        </p:txBody>
      </p:sp>
      <p:sp>
        <p:nvSpPr>
          <p:cNvPr id="35843"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B56CF59-B14B-C74D-AFFC-4FF30AA23D79}"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rPr>
              <a:t>National authorities bear the primary responsibility for assisting and protecting IDPs.</a:t>
            </a:r>
          </a:p>
          <a:p>
            <a:endParaRPr lang="en-GB" dirty="0" smtClean="0">
              <a:latin typeface="Arial" charset="0"/>
            </a:endParaRPr>
          </a:p>
          <a:p>
            <a:r>
              <a:rPr lang="en-GB" dirty="0" smtClean="0">
                <a:latin typeface="Arial" charset="0"/>
              </a:rPr>
              <a:t>Law and policy-making is inherently linked to this sovereign responsibility, which requires them to lead and own such a process. This means a ministry or other government entity will have to be designated to lead the process. The focal point is normally the institution best-suited to deal with displacement issues. </a:t>
            </a:r>
          </a:p>
          <a:p>
            <a:endParaRPr lang="en-GB" dirty="0" smtClean="0">
              <a:latin typeface="Arial" charset="0"/>
            </a:endParaRPr>
          </a:p>
          <a:p>
            <a:r>
              <a:rPr lang="en-GB" dirty="0" smtClean="0">
                <a:latin typeface="Arial" charset="0"/>
              </a:rPr>
              <a:t>Who else is relevant to the process?</a:t>
            </a:r>
          </a:p>
          <a:p>
            <a:endParaRPr lang="en-GB" dirty="0" smtClean="0">
              <a:latin typeface="Arial" charset="0"/>
            </a:endParaRPr>
          </a:p>
          <a:p>
            <a:r>
              <a:rPr lang="en-GB" dirty="0" smtClean="0">
                <a:latin typeface="Arial" charset="0"/>
              </a:rPr>
              <a:t>Collect a few ideas about who should be involved. If needs be, add others during feedback and ask why those identified are relevant to the process. </a:t>
            </a:r>
            <a:endParaRPr lang="en-GB" dirty="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14/01/16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14/01/16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14/01/16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14/01/16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14.png"/><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err="1" smtClean="0">
                <a:latin typeface="Century Gothic" charset="0"/>
                <a:ea typeface="MS PGothic" charset="0"/>
                <a:cs typeface="MS PGothic" charset="0"/>
              </a:rPr>
              <a:t>Organising</a:t>
            </a:r>
            <a:r>
              <a:rPr lang="fr-FR" b="1" dirty="0" smtClean="0">
                <a:latin typeface="Century Gothic" charset="0"/>
                <a:ea typeface="MS PGothic" charset="0"/>
                <a:cs typeface="MS PGothic" charset="0"/>
              </a:rPr>
              <a:t> a </a:t>
            </a:r>
            <a:r>
              <a:rPr lang="fr-FR" b="1" dirty="0" err="1" smtClean="0">
                <a:latin typeface="Century Gothic" charset="0"/>
                <a:ea typeface="MS PGothic" charset="0"/>
                <a:cs typeface="MS PGothic" charset="0"/>
              </a:rPr>
              <a:t>participatory</a:t>
            </a:r>
            <a:r>
              <a:rPr lang="fr-FR" b="1" dirty="0" smtClean="0">
                <a:latin typeface="Century Gothic" charset="0"/>
                <a:ea typeface="MS PGothic" charset="0"/>
                <a:cs typeface="MS PGothic" charset="0"/>
              </a:rPr>
              <a:t> </a:t>
            </a:r>
            <a:r>
              <a:rPr lang="fr-FR" b="1" dirty="0" err="1" smtClean="0">
                <a:latin typeface="Century Gothic" charset="0"/>
                <a:ea typeface="MS PGothic" charset="0"/>
                <a:cs typeface="MS PGothic" charset="0"/>
              </a:rPr>
              <a:t>process</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0" y="1484784"/>
            <a:ext cx="8964488" cy="5256584"/>
          </a:xfrm>
          <a:prstGeom prst="ellipse">
            <a:avLst/>
          </a:prstGeom>
          <a:solidFill>
            <a:schemeClr val="accent6">
              <a:lumMod val="75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Oval 2"/>
          <p:cNvSpPr/>
          <p:nvPr/>
        </p:nvSpPr>
        <p:spPr>
          <a:xfrm>
            <a:off x="1259632" y="1772816"/>
            <a:ext cx="6336704" cy="4680520"/>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fr-FR" sz="2800" b="1" dirty="0" err="1" smtClean="0">
                <a:latin typeface="Century Gothic" charset="0"/>
                <a:ea typeface="MS PGothic" charset="0"/>
                <a:cs typeface="MS PGothic" charset="0"/>
              </a:rPr>
              <a:t>Get</a:t>
            </a:r>
            <a:r>
              <a:rPr lang="fr-FR" sz="2800" b="1" dirty="0" smtClean="0">
                <a:latin typeface="Century Gothic" charset="0"/>
                <a:ea typeface="MS PGothic" charset="0"/>
                <a:cs typeface="MS PGothic" charset="0"/>
              </a:rPr>
              <a:t> the </a:t>
            </a:r>
            <a:r>
              <a:rPr lang="fr-FR" sz="2800" b="1" dirty="0" err="1" smtClean="0">
                <a:latin typeface="Century Gothic" charset="0"/>
                <a:ea typeface="MS PGothic" charset="0"/>
                <a:cs typeface="MS PGothic" charset="0"/>
              </a:rPr>
              <a:t>process</a:t>
            </a:r>
            <a:r>
              <a:rPr lang="fr-FR" sz="2800" b="1" dirty="0" smtClean="0">
                <a:latin typeface="Century Gothic" charset="0"/>
                <a:ea typeface="MS PGothic" charset="0"/>
                <a:cs typeface="MS PGothic" charset="0"/>
              </a:rPr>
              <a:t> right</a:t>
            </a:r>
            <a:endParaRPr lang="fr-FR" sz="2800" b="1" dirty="0">
              <a:latin typeface="Century Gothic" charset="0"/>
              <a:ea typeface="MS PGothic" charset="0"/>
              <a:cs typeface="MS PGothic"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360188194"/>
              </p:ext>
            </p:extLst>
          </p:nvPr>
        </p:nvGraphicFramePr>
        <p:xfrm>
          <a:off x="251520" y="1628800"/>
          <a:ext cx="8424863" cy="4941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reccia a destra 16"/>
          <p:cNvSpPr/>
          <p:nvPr/>
        </p:nvSpPr>
        <p:spPr>
          <a:xfrm>
            <a:off x="6748116" y="3503538"/>
            <a:ext cx="928688" cy="357188"/>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endParaRPr lang="it-IT"/>
          </a:p>
        </p:txBody>
      </p:sp>
      <p:sp>
        <p:nvSpPr>
          <p:cNvPr id="8" name="Freccia a destra 17"/>
          <p:cNvSpPr/>
          <p:nvPr/>
        </p:nvSpPr>
        <p:spPr>
          <a:xfrm rot="10800000">
            <a:off x="755576" y="3501008"/>
            <a:ext cx="928687" cy="357187"/>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endParaRPr lang="it-IT"/>
          </a:p>
        </p:txBody>
      </p:sp>
      <p:sp>
        <p:nvSpPr>
          <p:cNvPr id="9" name="Freccia a destra 19"/>
          <p:cNvSpPr/>
          <p:nvPr/>
        </p:nvSpPr>
        <p:spPr>
          <a:xfrm>
            <a:off x="898451" y="3858195"/>
            <a:ext cx="928687" cy="35718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it-IT"/>
          </a:p>
        </p:txBody>
      </p:sp>
      <p:sp>
        <p:nvSpPr>
          <p:cNvPr id="10" name="Freccia a destra 20"/>
          <p:cNvSpPr/>
          <p:nvPr/>
        </p:nvSpPr>
        <p:spPr>
          <a:xfrm rot="10800000">
            <a:off x="6732241" y="3863901"/>
            <a:ext cx="928688" cy="357187"/>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it-IT"/>
          </a:p>
        </p:txBody>
      </p:sp>
    </p:spTree>
    <p:extLst>
      <p:ext uri="{BB962C8B-B14F-4D97-AF65-F5344CB8AC3E}">
        <p14:creationId xmlns:p14="http://schemas.microsoft.com/office/powerpoint/2010/main" val="47611554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51520" y="1484784"/>
            <a:ext cx="8568952" cy="4608512"/>
          </a:xfrm>
          <a:prstGeom prst="ellipse">
            <a:avLst/>
          </a:prstGeom>
          <a:solidFill>
            <a:schemeClr val="accent6">
              <a:lumMod val="75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Oval 2"/>
          <p:cNvSpPr/>
          <p:nvPr/>
        </p:nvSpPr>
        <p:spPr>
          <a:xfrm>
            <a:off x="2267744" y="1772816"/>
            <a:ext cx="4536504" cy="4032448"/>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fr-FR" sz="2800" b="1" dirty="0" err="1" smtClean="0">
                <a:latin typeface="Century Gothic" charset="0"/>
                <a:ea typeface="MS PGothic" charset="0"/>
                <a:cs typeface="MS PGothic" charset="0"/>
              </a:rPr>
              <a:t>Who’s</a:t>
            </a:r>
            <a:r>
              <a:rPr lang="fr-FR" sz="2800" b="1" dirty="0" smtClean="0">
                <a:latin typeface="Century Gothic" charset="0"/>
                <a:ea typeface="MS PGothic" charset="0"/>
                <a:cs typeface="MS PGothic" charset="0"/>
              </a:rPr>
              <a:t> </a:t>
            </a:r>
            <a:r>
              <a:rPr lang="fr-FR" sz="2800" b="1" dirty="0" err="1" smtClean="0">
                <a:latin typeface="Century Gothic" charset="0"/>
                <a:ea typeface="MS PGothic" charset="0"/>
                <a:cs typeface="MS PGothic" charset="0"/>
              </a:rPr>
              <a:t>who</a:t>
            </a:r>
            <a:r>
              <a:rPr lang="fr-FR" sz="2800" b="1" dirty="0" smtClean="0">
                <a:latin typeface="Century Gothic" charset="0"/>
                <a:ea typeface="MS PGothic" charset="0"/>
                <a:cs typeface="MS PGothic" charset="0"/>
              </a:rPr>
              <a:t>?</a:t>
            </a:r>
            <a:endParaRPr lang="fr-FR" sz="2800" b="1" dirty="0">
              <a:latin typeface="Century Gothic" charset="0"/>
              <a:ea typeface="MS PGothic" charset="0"/>
              <a:cs typeface="MS PGothic" charset="0"/>
            </a:endParaRPr>
          </a:p>
        </p:txBody>
      </p:sp>
      <p:sp>
        <p:nvSpPr>
          <p:cNvPr id="11" name="TextBox 10"/>
          <p:cNvSpPr txBox="1"/>
          <p:nvPr/>
        </p:nvSpPr>
        <p:spPr>
          <a:xfrm>
            <a:off x="3347864" y="2505090"/>
            <a:ext cx="2278088" cy="707886"/>
          </a:xfrm>
          <a:prstGeom prst="rect">
            <a:avLst/>
          </a:prstGeom>
          <a:noFill/>
        </p:spPr>
        <p:txBody>
          <a:bodyPr wrap="none" rtlCol="0">
            <a:spAutoFit/>
          </a:bodyPr>
          <a:lstStyle/>
          <a:p>
            <a:pPr algn="ctr"/>
            <a:r>
              <a:rPr lang="en-GB" sz="2000" dirty="0" smtClean="0">
                <a:latin typeface="Century Gothic"/>
                <a:cs typeface="Century Gothic"/>
              </a:rPr>
              <a:t>Steering/drafting</a:t>
            </a:r>
          </a:p>
          <a:p>
            <a:pPr algn="ctr"/>
            <a:r>
              <a:rPr lang="en-GB" sz="2000" dirty="0" smtClean="0">
                <a:latin typeface="Century Gothic"/>
                <a:cs typeface="Century Gothic"/>
              </a:rPr>
              <a:t>committee</a:t>
            </a:r>
            <a:endParaRPr lang="en-GB" sz="2000" dirty="0">
              <a:latin typeface="Century Gothic"/>
              <a:cs typeface="Century Gothic"/>
            </a:endParaRPr>
          </a:p>
        </p:txBody>
      </p:sp>
      <p:grpSp>
        <p:nvGrpSpPr>
          <p:cNvPr id="12" name="Group 11"/>
          <p:cNvGrpSpPr/>
          <p:nvPr/>
        </p:nvGrpSpPr>
        <p:grpSpPr>
          <a:xfrm>
            <a:off x="3545494" y="3563547"/>
            <a:ext cx="1818594" cy="1737661"/>
            <a:chOff x="3267167" y="2659564"/>
            <a:chExt cx="1818594" cy="1737661"/>
          </a:xfrm>
        </p:grpSpPr>
        <p:sp>
          <p:nvSpPr>
            <p:cNvPr id="13" name="Oval 12"/>
            <p:cNvSpPr/>
            <p:nvPr/>
          </p:nvSpPr>
          <p:spPr>
            <a:xfrm>
              <a:off x="3267167" y="2659564"/>
              <a:ext cx="1818594" cy="1737661"/>
            </a:xfrm>
            <a:prstGeom prst="ellipse">
              <a:avLst/>
            </a:prstGeom>
            <a:solidFill>
              <a:schemeClr val="accent1">
                <a:lumMod val="50000"/>
                <a:alpha val="50000"/>
              </a:schemeClr>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4" name="Oval 4"/>
            <p:cNvSpPr/>
            <p:nvPr/>
          </p:nvSpPr>
          <p:spPr>
            <a:xfrm>
              <a:off x="3573593" y="2880482"/>
              <a:ext cx="1285940" cy="1228711"/>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GB" sz="2400" kern="1200" dirty="0" smtClean="0"/>
                <a:t>Lead agency</a:t>
              </a:r>
              <a:endParaRPr lang="en-GB" sz="2400" kern="1200" dirty="0"/>
            </a:p>
          </p:txBody>
        </p:sp>
      </p:grpSp>
      <p:sp>
        <p:nvSpPr>
          <p:cNvPr id="15" name="TextBox 14"/>
          <p:cNvSpPr txBox="1"/>
          <p:nvPr/>
        </p:nvSpPr>
        <p:spPr>
          <a:xfrm>
            <a:off x="395536" y="3429000"/>
            <a:ext cx="1749097" cy="707886"/>
          </a:xfrm>
          <a:prstGeom prst="rect">
            <a:avLst/>
          </a:prstGeom>
          <a:noFill/>
        </p:spPr>
        <p:txBody>
          <a:bodyPr wrap="none" rtlCol="0">
            <a:spAutoFit/>
          </a:bodyPr>
          <a:lstStyle/>
          <a:p>
            <a:pPr algn="ctr"/>
            <a:r>
              <a:rPr lang="en-GB" sz="2000" dirty="0" smtClean="0">
                <a:latin typeface="Century Gothic"/>
                <a:cs typeface="Century Gothic"/>
              </a:rPr>
              <a:t>Consultation</a:t>
            </a:r>
          </a:p>
          <a:p>
            <a:pPr algn="ctr"/>
            <a:r>
              <a:rPr lang="en-GB" sz="2000" dirty="0" smtClean="0">
                <a:latin typeface="Century Gothic"/>
                <a:cs typeface="Century Gothic"/>
              </a:rPr>
              <a:t>partners</a:t>
            </a:r>
            <a:endParaRPr lang="en-GB" sz="2000" dirty="0">
              <a:latin typeface="Century Gothic"/>
              <a:cs typeface="Century Gothic"/>
            </a:endParaRPr>
          </a:p>
        </p:txBody>
      </p:sp>
    </p:spTree>
    <p:extLst>
      <p:ext uri="{BB962C8B-B14F-4D97-AF65-F5344CB8AC3E}">
        <p14:creationId xmlns:p14="http://schemas.microsoft.com/office/powerpoint/2010/main" val="29095344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Getting to work</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250825" y="1700213"/>
            <a:ext cx="8353623" cy="4393083"/>
          </a:xfrm>
        </p:spPr>
        <p:txBody>
          <a:bodyPr/>
          <a:lstStyle/>
          <a:p>
            <a:pPr marL="0" indent="0" eaLnBrk="1" hangingPunct="1">
              <a:buFont typeface="Arial" charset="0"/>
              <a:buNone/>
              <a:defRPr/>
            </a:pPr>
            <a:r>
              <a:rPr lang="fr-CH" sz="2400" dirty="0">
                <a:latin typeface="Century Gothic"/>
                <a:cs typeface="Century Gothic"/>
              </a:rPr>
              <a:t>  </a:t>
            </a:r>
            <a:r>
              <a:rPr lang="fr-CH" sz="2400" dirty="0" smtClean="0">
                <a:latin typeface="Century Gothic"/>
                <a:cs typeface="Century Gothic"/>
              </a:rPr>
              <a:t>  </a:t>
            </a:r>
            <a:r>
              <a:rPr lang="fr-CH" sz="2400" b="1" dirty="0" smtClean="0">
                <a:latin typeface="Century Gothic"/>
                <a:cs typeface="Century Gothic"/>
              </a:rPr>
              <a:t>AU </a:t>
            </a:r>
            <a:r>
              <a:rPr lang="fr-CH" sz="2400" b="1" dirty="0">
                <a:latin typeface="Century Gothic"/>
                <a:cs typeface="Century Gothic"/>
              </a:rPr>
              <a:t>dialogue for action</a:t>
            </a:r>
          </a:p>
          <a:p>
            <a:pPr marL="342900" lvl="1" indent="0" eaLnBrk="1" hangingPunct="1">
              <a:buFont typeface="Arial" charset="0"/>
              <a:buNone/>
              <a:defRPr/>
            </a:pPr>
            <a:r>
              <a:rPr lang="fr-CH" sz="2400" dirty="0">
                <a:latin typeface="Century Gothic"/>
                <a:cs typeface="Century Gothic"/>
                <a:sym typeface="Wingdings" charset="0"/>
              </a:rPr>
              <a:t>Action plan for the domestication and implementation of the Kampala Convention in Uganda</a:t>
            </a:r>
          </a:p>
          <a:p>
            <a:pPr marL="342900" lvl="1" indent="0" eaLnBrk="1" hangingPunct="1">
              <a:buFont typeface="Arial" charset="0"/>
              <a:buNone/>
              <a:defRPr/>
            </a:pPr>
            <a:endParaRPr lang="fr-CH" sz="2400" dirty="0">
              <a:latin typeface="Century Gothic"/>
              <a:cs typeface="Century Gothic"/>
              <a:sym typeface="Wingdings" charset="0"/>
            </a:endParaRPr>
          </a:p>
          <a:p>
            <a:pPr marL="342900" lvl="1" indent="0" eaLnBrk="1" hangingPunct="1">
              <a:buFont typeface="Arial" charset="0"/>
              <a:buNone/>
              <a:defRPr/>
            </a:pPr>
            <a:r>
              <a:rPr lang="fr-CH" sz="2400" b="1" dirty="0">
                <a:latin typeface="Century Gothic"/>
                <a:cs typeface="Century Gothic"/>
              </a:rPr>
              <a:t>Yemen</a:t>
            </a:r>
          </a:p>
          <a:p>
            <a:pPr marL="342900" lvl="1" indent="0" eaLnBrk="1" hangingPunct="1">
              <a:buFont typeface="Arial" charset="0"/>
              <a:buNone/>
              <a:defRPr/>
            </a:pPr>
            <a:r>
              <a:rPr lang="fr-CH" sz="2400" dirty="0">
                <a:latin typeface="Century Gothic"/>
                <a:cs typeface="Century Gothic"/>
              </a:rPr>
              <a:t>Regional consultative workshops for stakeholders on the development of a national policy to adress and resolve displacement</a:t>
            </a:r>
            <a:endParaRPr lang="en-US" sz="24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a:bodyPr>
          <a:lstStyle/>
          <a:p>
            <a:pPr eaLnBrk="1" fontAlgn="auto" hangingPunct="1">
              <a:spcAft>
                <a:spcPts val="0"/>
              </a:spcAft>
              <a:buFont typeface="Wingdings" charset="2"/>
              <a:buChar char="§"/>
              <a:defRPr/>
            </a:pPr>
            <a:r>
              <a:rPr lang="fr-CH" altLang="fr-FR" sz="2800" dirty="0">
                <a:cs typeface="Arial" panose="020B0604020202020204" pitchFamily="34" charset="0"/>
              </a:rPr>
              <a:t>To understand how to organise an inclusive and consultative law or policy-making process</a:t>
            </a:r>
          </a:p>
          <a:p>
            <a:pPr eaLnBrk="1" fontAlgn="auto" hangingPunct="1">
              <a:spcAft>
                <a:spcPts val="0"/>
              </a:spcAft>
              <a:buFont typeface="Wingdings" charset="2"/>
              <a:buChar char="§"/>
              <a:defRPr/>
            </a:pPr>
            <a:r>
              <a:rPr lang="fr-CH" altLang="fr-FR" sz="2800" dirty="0">
                <a:cs typeface="Arial" panose="020B0604020202020204" pitchFamily="34" charset="0"/>
              </a:rPr>
              <a:t>To learn about good practice for such processes</a:t>
            </a:r>
          </a:p>
          <a:p>
            <a:pPr eaLnBrk="1" fontAlgn="auto" hangingPunct="1">
              <a:spcAft>
                <a:spcPts val="0"/>
              </a:spcAft>
              <a:buFont typeface="Wingdings" charset="2"/>
              <a:buChar char="§"/>
              <a:defRPr/>
            </a:pPr>
            <a:r>
              <a:rPr lang="en-US" sz="2800" dirty="0"/>
              <a:t>To map the stakeholders who will be involved in the process and determine their </a:t>
            </a:r>
            <a:r>
              <a:rPr lang="en-US" sz="2800" dirty="0" smtClean="0"/>
              <a:t>role</a:t>
            </a:r>
            <a:endParaRPr lang="en-US" sz="2800" dirty="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The </a:t>
            </a:r>
            <a:r>
              <a:rPr lang="fr-FR" b="1" dirty="0" err="1" smtClean="0">
                <a:latin typeface="Century Gothic" charset="0"/>
                <a:ea typeface="MS PGothic" charset="0"/>
                <a:cs typeface="MS PGothic" charset="0"/>
              </a:rPr>
              <a:t>seven</a:t>
            </a:r>
            <a:r>
              <a:rPr lang="fr-FR" b="1" dirty="0" smtClean="0">
                <a:latin typeface="Century Gothic" charset="0"/>
                <a:ea typeface="MS PGothic" charset="0"/>
                <a:cs typeface="MS PGothic" charset="0"/>
              </a:rPr>
              <a:t> stages</a:t>
            </a:r>
            <a:endParaRPr lang="fr-FR" b="1" dirty="0">
              <a:latin typeface="Century Gothic" charset="0"/>
              <a:ea typeface="MS PGothic" charset="0"/>
              <a:cs typeface="MS PGothic" charset="0"/>
            </a:endParaRPr>
          </a:p>
        </p:txBody>
      </p:sp>
      <p:pic>
        <p:nvPicPr>
          <p:cNvPr id="16" name="Picture 6" descr="C:\Users\jacopo.giorgi\Downloads\idmc-201309-national-instruments-on-internal-displacement-en-graph.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39750" y="2132856"/>
            <a:ext cx="8443913" cy="2016224"/>
          </a:xfrm>
          <a:noFill/>
        </p:spPr>
      </p:pic>
      <p:sp>
        <p:nvSpPr>
          <p:cNvPr id="17" name="Flèche droite 3"/>
          <p:cNvSpPr/>
          <p:nvPr/>
        </p:nvSpPr>
        <p:spPr>
          <a:xfrm>
            <a:off x="569913" y="4541838"/>
            <a:ext cx="8004175" cy="83185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r>
              <a:rPr lang="fr-FR" sz="2400" dirty="0">
                <a:solidFill>
                  <a:schemeClr val="tx1"/>
                </a:solidFill>
                <a:latin typeface="Century Gothic"/>
                <a:ea typeface="ＭＳ Ｐゴシック" charset="0"/>
                <a:cs typeface="Century Gothic"/>
              </a:rPr>
              <a:t>Consultation and participation</a:t>
            </a:r>
          </a:p>
        </p:txBody>
      </p:sp>
      <p:sp>
        <p:nvSpPr>
          <p:cNvPr id="18" name="Flèche droite 4"/>
          <p:cNvSpPr/>
          <p:nvPr/>
        </p:nvSpPr>
        <p:spPr>
          <a:xfrm rot="3753588">
            <a:off x="207963" y="1854895"/>
            <a:ext cx="744537" cy="484187"/>
          </a:xfrm>
          <a:prstGeom prst="rightArrow">
            <a:avLst>
              <a:gd name="adj1" fmla="val 42743"/>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
        <p:nvSpPr>
          <p:cNvPr id="19" name="Flèche droite 6"/>
          <p:cNvSpPr/>
          <p:nvPr/>
        </p:nvSpPr>
        <p:spPr>
          <a:xfrm rot="3753588">
            <a:off x="2478088" y="1834257"/>
            <a:ext cx="741362" cy="484188"/>
          </a:xfrm>
          <a:prstGeom prst="rightArrow">
            <a:avLst>
              <a:gd name="adj1" fmla="val 40849"/>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Initiating the process</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539552" y="1701354"/>
            <a:ext cx="5112568" cy="4391942"/>
          </a:xfrm>
        </p:spPr>
        <p:txBody>
          <a:bodyPr rtlCol="0">
            <a:normAutofit fontScale="85000" lnSpcReduction="20000"/>
          </a:bodyPr>
          <a:lstStyle/>
          <a:p>
            <a:pPr marL="0" indent="0" eaLnBrk="1" fontAlgn="auto" hangingPunct="1">
              <a:spcAft>
                <a:spcPts val="0"/>
              </a:spcAft>
              <a:buFontTx/>
              <a:buNone/>
              <a:defRPr/>
            </a:pPr>
            <a:r>
              <a:rPr lang="fr-CH" sz="2800" b="1" dirty="0"/>
              <a:t>How should the process start?</a:t>
            </a:r>
          </a:p>
          <a:p>
            <a:pPr marL="514350" indent="-514350" eaLnBrk="1" fontAlgn="auto" hangingPunct="1">
              <a:spcAft>
                <a:spcPts val="0"/>
              </a:spcAft>
              <a:buFontTx/>
              <a:buAutoNum type="arabicPeriod"/>
              <a:defRPr/>
            </a:pPr>
            <a:r>
              <a:rPr lang="fr-CH" sz="2800" dirty="0"/>
              <a:t>Make an official decision to develop and adopt an instrument</a:t>
            </a:r>
          </a:p>
          <a:p>
            <a:pPr lvl="1" indent="-342900" eaLnBrk="1" fontAlgn="auto" hangingPunct="1">
              <a:spcAft>
                <a:spcPts val="0"/>
              </a:spcAft>
              <a:buFontTx/>
              <a:buChar char="-"/>
              <a:defRPr/>
            </a:pPr>
            <a:r>
              <a:rPr lang="fr-CH" sz="2800" dirty="0"/>
              <a:t>Government: sovereign act</a:t>
            </a:r>
          </a:p>
          <a:p>
            <a:pPr lvl="1" indent="-342900" eaLnBrk="1" fontAlgn="auto" hangingPunct="1">
              <a:spcAft>
                <a:spcPts val="0"/>
              </a:spcAft>
              <a:buFontTx/>
              <a:buChar char="-"/>
              <a:defRPr/>
            </a:pPr>
            <a:r>
              <a:rPr lang="fr-CH" sz="2800" dirty="0"/>
              <a:t>CSOs, international organisations, special rapporteur: advocacy</a:t>
            </a:r>
          </a:p>
          <a:p>
            <a:pPr marL="514350" indent="-514350" eaLnBrk="1" fontAlgn="auto" hangingPunct="1">
              <a:spcAft>
                <a:spcPts val="0"/>
              </a:spcAft>
              <a:buFontTx/>
              <a:buAutoNum type="arabicPeriod"/>
              <a:defRPr/>
            </a:pPr>
            <a:r>
              <a:rPr lang="fr-CH" sz="2800" dirty="0"/>
              <a:t>Communicate the decision to stakeholders, including IDPs and others affected by </a:t>
            </a:r>
            <a:r>
              <a:rPr lang="fr-CH" sz="2800" dirty="0" smtClean="0"/>
              <a:t>displacement</a:t>
            </a:r>
            <a:endParaRPr lang="fr-CH" sz="2800" dirty="0"/>
          </a:p>
        </p:txBody>
      </p:sp>
      <p:pic>
        <p:nvPicPr>
          <p:cNvPr id="5" name="Picture 2" descr="C:\Users\jacopo.giorgi\Desktop\tea-plant-leaf-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1772816"/>
            <a:ext cx="324036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Good process = good document</a:t>
            </a:r>
            <a:endParaRPr lang="fr-CH" sz="3200" b="1" dirty="0">
              <a:latin typeface="Century Gothic" charset="0"/>
              <a:ea typeface="MS PGothic" charset="0"/>
              <a:cs typeface="MS PGothic" charset="0"/>
            </a:endParaRPr>
          </a:p>
        </p:txBody>
      </p:sp>
      <p:sp>
        <p:nvSpPr>
          <p:cNvPr id="3" name="Content Placeholder 2"/>
          <p:cNvSpPr>
            <a:spLocks noGrp="1"/>
          </p:cNvSpPr>
          <p:nvPr>
            <p:ph sz="half" idx="1"/>
          </p:nvPr>
        </p:nvSpPr>
        <p:spPr>
          <a:xfrm>
            <a:off x="539750" y="1557338"/>
            <a:ext cx="7992690" cy="4751982"/>
          </a:xfrm>
        </p:spPr>
        <p:txBody>
          <a:bodyPr rtlCol="0">
            <a:normAutofit fontScale="92500" lnSpcReduction="10000"/>
          </a:bodyPr>
          <a:lstStyle/>
          <a:p>
            <a:pPr eaLnBrk="1" fontAlgn="auto" hangingPunct="1">
              <a:spcAft>
                <a:spcPts val="0"/>
              </a:spcAft>
              <a:buFont typeface="Arial" panose="020B0604020202020204" pitchFamily="34" charset="0"/>
              <a:buChar char="•"/>
              <a:defRPr/>
            </a:pPr>
            <a:r>
              <a:rPr lang="it-IT" altLang="fr-FR" sz="3200" dirty="0" err="1"/>
              <a:t>Consultation</a:t>
            </a:r>
            <a:endParaRPr lang="it-IT" altLang="fr-FR" sz="3200" dirty="0"/>
          </a:p>
          <a:p>
            <a:pPr eaLnBrk="1" fontAlgn="auto" hangingPunct="1">
              <a:spcAft>
                <a:spcPts val="0"/>
              </a:spcAft>
              <a:buFont typeface="Arial" panose="020B0604020202020204" pitchFamily="34" charset="0"/>
              <a:buChar char="•"/>
              <a:defRPr/>
            </a:pPr>
            <a:r>
              <a:rPr lang="it-IT" altLang="fr-FR" sz="3200" dirty="0" err="1"/>
              <a:t>Participation</a:t>
            </a:r>
            <a:endParaRPr lang="it-IT" altLang="fr-FR" sz="3200" dirty="0"/>
          </a:p>
          <a:p>
            <a:pPr eaLnBrk="1" fontAlgn="auto" hangingPunct="1">
              <a:spcAft>
                <a:spcPts val="0"/>
              </a:spcAft>
              <a:buFont typeface="Arial" panose="020B0604020202020204" pitchFamily="34" charset="0"/>
              <a:buChar char="•"/>
              <a:defRPr/>
            </a:pPr>
            <a:r>
              <a:rPr lang="it-IT" altLang="fr-FR" sz="3200" dirty="0" err="1"/>
              <a:t>Transparency</a:t>
            </a:r>
            <a:endParaRPr lang="it-IT" altLang="fr-FR" sz="3200" dirty="0"/>
          </a:p>
          <a:p>
            <a:pPr eaLnBrk="1" fontAlgn="auto" hangingPunct="1">
              <a:spcAft>
                <a:spcPts val="0"/>
              </a:spcAft>
              <a:buFont typeface="Arial" panose="020B0604020202020204" pitchFamily="34" charset="0"/>
              <a:buChar char="•"/>
              <a:defRPr/>
            </a:pPr>
            <a:r>
              <a:rPr lang="it-IT" altLang="fr-FR" sz="3200" dirty="0"/>
              <a:t>Information</a:t>
            </a:r>
          </a:p>
          <a:p>
            <a:pPr eaLnBrk="1" fontAlgn="auto" hangingPunct="1">
              <a:spcAft>
                <a:spcPts val="0"/>
              </a:spcAft>
              <a:buFont typeface="Arial" panose="020B0604020202020204" pitchFamily="34" charset="0"/>
              <a:buChar char="•"/>
              <a:defRPr/>
            </a:pPr>
            <a:r>
              <a:rPr lang="it-IT" altLang="fr-FR" sz="3200" dirty="0"/>
              <a:t>National </a:t>
            </a:r>
            <a:r>
              <a:rPr lang="it-IT" altLang="fr-FR" sz="3200" dirty="0" err="1"/>
              <a:t>ownership</a:t>
            </a:r>
            <a:endParaRPr lang="it-IT" altLang="fr-FR" sz="3200" dirty="0"/>
          </a:p>
          <a:p>
            <a:pPr eaLnBrk="1" fontAlgn="auto" hangingPunct="1">
              <a:spcAft>
                <a:spcPts val="0"/>
              </a:spcAft>
              <a:buFont typeface="Arial" panose="020B0604020202020204" pitchFamily="34" charset="0"/>
              <a:buChar char="•"/>
              <a:defRPr/>
            </a:pPr>
            <a:r>
              <a:rPr lang="it-IT" altLang="fr-FR" sz="3200" dirty="0" err="1"/>
              <a:t>Broad</a:t>
            </a:r>
            <a:r>
              <a:rPr lang="it-IT" altLang="fr-FR" sz="3200" dirty="0"/>
              <a:t> </a:t>
            </a:r>
            <a:r>
              <a:rPr lang="it-IT" altLang="fr-FR" sz="3200" dirty="0" err="1"/>
              <a:t>buy</a:t>
            </a:r>
            <a:r>
              <a:rPr lang="it-IT" altLang="fr-FR" sz="3200" dirty="0"/>
              <a:t>-in</a:t>
            </a:r>
          </a:p>
          <a:p>
            <a:pPr eaLnBrk="1" fontAlgn="auto" hangingPunct="1">
              <a:spcAft>
                <a:spcPts val="0"/>
              </a:spcAft>
              <a:buFont typeface="Arial" panose="020B0604020202020204" pitchFamily="34" charset="0"/>
              <a:buChar char="•"/>
              <a:defRPr/>
            </a:pPr>
            <a:r>
              <a:rPr lang="it-IT" altLang="fr-FR" sz="3200" dirty="0" err="1"/>
              <a:t>Depoliticised</a:t>
            </a:r>
            <a:endParaRPr lang="it-IT" altLang="fr-FR" sz="3200" dirty="0"/>
          </a:p>
          <a:p>
            <a:pPr eaLnBrk="1" fontAlgn="auto" hangingPunct="1">
              <a:spcAft>
                <a:spcPts val="0"/>
              </a:spcAft>
              <a:buFont typeface="Arial" panose="020B0604020202020204" pitchFamily="34" charset="0"/>
              <a:buChar char="•"/>
              <a:defRPr/>
            </a:pPr>
            <a:endParaRPr lang="it-IT" altLang="fr-FR" sz="1600" dirty="0"/>
          </a:p>
        </p:txBody>
      </p:sp>
      <p:pic>
        <p:nvPicPr>
          <p:cNvPr id="2" name="Picture 1"/>
          <p:cNvPicPr>
            <a:picLocks noChangeAspect="1"/>
          </p:cNvPicPr>
          <p:nvPr/>
        </p:nvPicPr>
        <p:blipFill>
          <a:blip r:embed="rId3"/>
          <a:stretch>
            <a:fillRect/>
          </a:stretch>
        </p:blipFill>
        <p:spPr>
          <a:xfrm>
            <a:off x="3779913" y="1484785"/>
            <a:ext cx="2471562" cy="1872208"/>
          </a:xfrm>
          <a:prstGeom prst="rect">
            <a:avLst/>
          </a:prstGeom>
        </p:spPr>
      </p:pic>
      <p:pic>
        <p:nvPicPr>
          <p:cNvPr id="6" name="Picture 4" descr="C:\Users\jacopo.giorgi\AppData\Local\Microsoft\Windows\Temporary Internet Files\Content.IE5\OTUO2WXP\MC900431614[1].pn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6325598" y="3070123"/>
            <a:ext cx="1511405" cy="1510093"/>
          </a:xfrm>
          <a:noFill/>
        </p:spPr>
      </p:pic>
      <p:pic>
        <p:nvPicPr>
          <p:cNvPr id="7" name="Picture 7" descr="C:\Users\jacopo.giorgi\AppData\Local\Microsoft\Windows\Temporary Internet Files\Content.IE5\U0JMT0WT\MC9004326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0165" y="4723904"/>
            <a:ext cx="855663"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C:\Users\jacopo.giorgi\AppData\Local\Microsoft\Windows\Temporary Internet Files\Content.IE5\OTUO2WXP\MC90043261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228" y="5084267"/>
            <a:ext cx="836612" cy="84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Users\jacopo.giorgi\AppData\Local\Microsoft\Windows\Temporary Internet Files\Content.IE5\MUM53Y4P\MC900432609[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7865" y="5516067"/>
            <a:ext cx="8572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jacopo.giorgi\AppData\Local\Microsoft\Windows\Temporary Internet Files\Content.IE5\934X1K30\MC900432611[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1965" y="4796929"/>
            <a:ext cx="85725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C:\Users\jacopo.giorgi\AppData\Local\Microsoft\Windows\Temporary Internet Files\Content.IE5\U0JMT0WT\MC900431601[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1603" y="5444629"/>
            <a:ext cx="9302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descr="C:\Users\utente\Desktop\Silver-azide-high-T-N-coordination-3D-balls-B.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0152" y="3097983"/>
            <a:ext cx="2597727" cy="2059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par>
                                <p:cTn id="27" presetID="55"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strVal val="#ppt_w*0.70"/>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Effect transition="in" filter="fade">
                                      <p:cBhvr>
                                        <p:cTn id="31" dur="1000"/>
                                        <p:tgtEl>
                                          <p:spTgt spid="9"/>
                                        </p:tgtEl>
                                      </p:cBhvr>
                                    </p:animEffect>
                                  </p:childTnLst>
                                </p:cTn>
                              </p:par>
                              <p:par>
                                <p:cTn id="32" presetID="55"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par>
                                <p:cTn id="37" presetID="55"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strVal val="#ppt_w*0.70"/>
                                          </p:val>
                                        </p:tav>
                                        <p:tav tm="100000">
                                          <p:val>
                                            <p:strVal val="#ppt_w"/>
                                          </p:val>
                                        </p:tav>
                                      </p:tavLst>
                                    </p:anim>
                                    <p:anim calcmode="lin" valueType="num">
                                      <p:cBhvr>
                                        <p:cTn id="40" dur="1000" fill="hold"/>
                                        <p:tgtEl>
                                          <p:spTgt spid="11"/>
                                        </p:tgtEl>
                                        <p:attrNameLst>
                                          <p:attrName>ppt_h</p:attrName>
                                        </p:attrNameLst>
                                      </p:cBhvr>
                                      <p:tavLst>
                                        <p:tav tm="0">
                                          <p:val>
                                            <p:strVal val="#ppt_h"/>
                                          </p:val>
                                        </p:tav>
                                        <p:tav tm="100000">
                                          <p:val>
                                            <p:strVal val="#ppt_h"/>
                                          </p:val>
                                        </p:tav>
                                      </p:tavLst>
                                    </p:anim>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Keys to a successful process</a:t>
            </a:r>
            <a:endParaRPr lang="fr-CH" sz="3200" b="1" dirty="0">
              <a:latin typeface="Century Gothic" charset="0"/>
              <a:ea typeface="MS PGothic" charset="0"/>
              <a:cs typeface="MS PGothic" charset="0"/>
            </a:endParaRPr>
          </a:p>
        </p:txBody>
      </p:sp>
      <p:sp>
        <p:nvSpPr>
          <p:cNvPr id="3" name="Content Placeholder 2"/>
          <p:cNvSpPr>
            <a:spLocks noGrp="1"/>
          </p:cNvSpPr>
          <p:nvPr>
            <p:ph sz="half" idx="1"/>
          </p:nvPr>
        </p:nvSpPr>
        <p:spPr>
          <a:xfrm>
            <a:off x="539750" y="1557338"/>
            <a:ext cx="8135938" cy="4824412"/>
          </a:xfrm>
        </p:spPr>
        <p:txBody>
          <a:bodyPr rtlCol="0">
            <a:normAutofit/>
          </a:bodyPr>
          <a:lstStyle/>
          <a:p>
            <a:pPr marL="0" indent="0" algn="ctr" eaLnBrk="1" fontAlgn="auto" hangingPunct="1">
              <a:spcAft>
                <a:spcPts val="0"/>
              </a:spcAft>
              <a:buNone/>
              <a:defRPr/>
            </a:pPr>
            <a:r>
              <a:rPr lang="de-CH" altLang="fr-FR" sz="2800" b="1" dirty="0" err="1" smtClean="0">
                <a:solidFill>
                  <a:schemeClr val="tx1">
                    <a:lumMod val="65000"/>
                    <a:lumOff val="35000"/>
                  </a:schemeClr>
                </a:solidFill>
                <a:ea typeface="ＭＳ Ｐゴシック" pitchFamily="34" charset="-128"/>
                <a:cs typeface="+mn-cs"/>
              </a:rPr>
              <a:t>Maintain</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access</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to</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political</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stakeholders</a:t>
            </a: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r>
              <a:rPr lang="de-CH" altLang="fr-FR" sz="2800" b="1" dirty="0" smtClean="0">
                <a:solidFill>
                  <a:schemeClr val="tx1">
                    <a:lumMod val="65000"/>
                    <a:lumOff val="35000"/>
                  </a:schemeClr>
                </a:solidFill>
                <a:ea typeface="ＭＳ Ｐゴシック" pitchFamily="34" charset="-128"/>
                <a:cs typeface="+mn-cs"/>
              </a:rPr>
              <a:t>Keep </a:t>
            </a:r>
            <a:r>
              <a:rPr lang="de-CH" altLang="fr-FR" sz="2800" b="1" dirty="0" err="1" smtClean="0">
                <a:solidFill>
                  <a:schemeClr val="tx1">
                    <a:lumMod val="65000"/>
                    <a:lumOff val="35000"/>
                  </a:schemeClr>
                </a:solidFill>
                <a:ea typeface="ＭＳ Ｐゴシック" pitchFamily="34" charset="-128"/>
                <a:cs typeface="+mn-cs"/>
              </a:rPr>
              <a:t>the</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process</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technical</a:t>
            </a:r>
            <a:endParaRPr lang="de-CH" altLang="fr-FR" sz="2800" dirty="0">
              <a:solidFill>
                <a:schemeClr val="tx1">
                  <a:lumMod val="65000"/>
                  <a:lumOff val="35000"/>
                </a:schemeClr>
              </a:solidFill>
              <a:ea typeface="ＭＳ Ｐゴシック" pitchFamily="34" charset="-128"/>
              <a:cs typeface="+mn-cs"/>
            </a:endParaRPr>
          </a:p>
        </p:txBody>
      </p:sp>
      <p:pic>
        <p:nvPicPr>
          <p:cNvPr id="2" name="Picture 1"/>
          <p:cNvPicPr>
            <a:picLocks noChangeAspect="1"/>
          </p:cNvPicPr>
          <p:nvPr/>
        </p:nvPicPr>
        <p:blipFill>
          <a:blip r:embed="rId3"/>
          <a:stretch>
            <a:fillRect/>
          </a:stretch>
        </p:blipFill>
        <p:spPr>
          <a:xfrm>
            <a:off x="2627784" y="2276872"/>
            <a:ext cx="4072177" cy="3162300"/>
          </a:xfrm>
          <a:prstGeom prst="rect">
            <a:avLst/>
          </a:prstGeom>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smtClean="0">
                <a:latin typeface="Century Gothic" charset="0"/>
                <a:ea typeface="MS PGothic" charset="0"/>
                <a:cs typeface="MS PGothic" charset="0"/>
              </a:rPr>
              <a:t>Consultation table</a:t>
            </a:r>
            <a:endParaRPr lang="fr-FR" sz="2800" b="1" dirty="0">
              <a:latin typeface="Century Gothic" charset="0"/>
              <a:ea typeface="MS PGothic" charset="0"/>
              <a:cs typeface="MS PGothic"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083364759"/>
              </p:ext>
            </p:extLst>
          </p:nvPr>
        </p:nvGraphicFramePr>
        <p:xfrm>
          <a:off x="323850" y="1268413"/>
          <a:ext cx="8424863" cy="55895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50" y="0"/>
            <a:ext cx="8572500" cy="1268760"/>
          </a:xfrm>
        </p:spPr>
        <p:txBody>
          <a:bodyPr/>
          <a:lstStyle/>
          <a:p>
            <a:pPr eaLnBrk="1" hangingPunct="1"/>
            <a:r>
              <a:rPr lang="fr-CH" b="1" dirty="0" smtClean="0">
                <a:latin typeface="Century Gothic" charset="0"/>
                <a:ea typeface="MS PGothic" charset="0"/>
                <a:cs typeface="MS PGothic" charset="0"/>
              </a:rPr>
              <a:t>Participation of IDPs and others affected by displacement</a:t>
            </a:r>
            <a:endParaRPr lang="fr-CH" b="1" dirty="0">
              <a:latin typeface="Century Gothic" charset="0"/>
              <a:ea typeface="MS PGothic" charset="0"/>
              <a:cs typeface="MS PGothic" charset="0"/>
            </a:endParaRPr>
          </a:p>
        </p:txBody>
      </p:sp>
      <p:sp>
        <p:nvSpPr>
          <p:cNvPr id="8" name="Segnaposto contenuto 2"/>
          <p:cNvSpPr>
            <a:spLocks noGrp="1"/>
          </p:cNvSpPr>
          <p:nvPr>
            <p:ph sz="half" idx="2"/>
          </p:nvPr>
        </p:nvSpPr>
        <p:spPr>
          <a:xfrm>
            <a:off x="468313" y="1772816"/>
            <a:ext cx="3599631" cy="4280495"/>
          </a:xfrm>
        </p:spPr>
        <p:txBody>
          <a:bodyPr rtlCol="0">
            <a:noAutofit/>
          </a:bodyPr>
          <a:lstStyle/>
          <a:p>
            <a:pPr eaLnBrk="1" fontAlgn="auto" hangingPunct="1">
              <a:spcAft>
                <a:spcPts val="0"/>
              </a:spcAft>
              <a:buClr>
                <a:schemeClr val="tx2"/>
              </a:buClr>
              <a:buFont typeface="Wingdings" charset="2"/>
              <a:buChar char="§"/>
              <a:defRPr/>
            </a:pPr>
            <a:r>
              <a:rPr lang="it-IT" altLang="fr-FR" sz="2400" dirty="0" err="1"/>
              <a:t>Different</a:t>
            </a:r>
            <a:r>
              <a:rPr lang="it-IT" altLang="fr-FR" sz="2400" dirty="0"/>
              <a:t> </a:t>
            </a:r>
            <a:r>
              <a:rPr lang="it-IT" altLang="fr-FR" sz="2400" dirty="0" err="1"/>
              <a:t>IDPs</a:t>
            </a:r>
            <a:r>
              <a:rPr lang="it-IT" altLang="fr-FR" sz="2400" dirty="0"/>
              <a:t> in </a:t>
            </a:r>
            <a:r>
              <a:rPr lang="it-IT" altLang="fr-FR" sz="2400" dirty="0" err="1"/>
              <a:t>terms</a:t>
            </a:r>
            <a:r>
              <a:rPr lang="it-IT" altLang="fr-FR" sz="2400" dirty="0"/>
              <a:t> of </a:t>
            </a:r>
            <a:r>
              <a:rPr lang="it-IT" altLang="fr-FR" sz="2400" dirty="0" err="1"/>
              <a:t>age</a:t>
            </a:r>
            <a:r>
              <a:rPr lang="it-IT" altLang="fr-FR" sz="2400" dirty="0"/>
              <a:t>, gender and </a:t>
            </a:r>
            <a:r>
              <a:rPr lang="it-IT" altLang="fr-FR" sz="2400" dirty="0" err="1"/>
              <a:t>diversity</a:t>
            </a:r>
            <a:endParaRPr lang="it-IT" altLang="fr-FR" sz="2400" dirty="0"/>
          </a:p>
          <a:p>
            <a:pPr eaLnBrk="1" fontAlgn="auto" hangingPunct="1">
              <a:spcAft>
                <a:spcPts val="0"/>
              </a:spcAft>
              <a:buClr>
                <a:schemeClr val="tx2"/>
              </a:buClr>
              <a:buFont typeface="Wingdings" charset="2"/>
              <a:buChar char="§"/>
              <a:defRPr/>
            </a:pPr>
            <a:r>
              <a:rPr lang="it-IT" altLang="fr-FR" sz="2400" dirty="0" err="1"/>
              <a:t>NGOs</a:t>
            </a:r>
            <a:r>
              <a:rPr lang="it-IT" altLang="fr-FR" sz="2400" dirty="0"/>
              <a:t>, </a:t>
            </a:r>
            <a:r>
              <a:rPr lang="it-IT" altLang="fr-FR" sz="2400" dirty="0" err="1"/>
              <a:t>religious</a:t>
            </a:r>
            <a:r>
              <a:rPr lang="it-IT" altLang="fr-FR" sz="2400" dirty="0"/>
              <a:t> and </a:t>
            </a:r>
            <a:r>
              <a:rPr lang="it-IT" altLang="fr-FR" sz="2400" dirty="0" err="1"/>
              <a:t>traditional</a:t>
            </a:r>
            <a:r>
              <a:rPr lang="it-IT" altLang="fr-FR" sz="2400" dirty="0"/>
              <a:t> </a:t>
            </a:r>
            <a:r>
              <a:rPr lang="it-IT" altLang="fr-FR" sz="2400" dirty="0" err="1"/>
              <a:t>instutitions</a:t>
            </a:r>
            <a:r>
              <a:rPr lang="it-IT" altLang="fr-FR" sz="2400" dirty="0"/>
              <a:t> can </a:t>
            </a:r>
            <a:r>
              <a:rPr lang="it-IT" altLang="fr-FR" sz="2400" dirty="0" err="1"/>
              <a:t>represent</a:t>
            </a:r>
            <a:r>
              <a:rPr lang="it-IT" altLang="fr-FR" sz="2400" dirty="0"/>
              <a:t> </a:t>
            </a:r>
            <a:r>
              <a:rPr lang="it-IT" altLang="fr-FR" sz="2400" dirty="0" err="1"/>
              <a:t>IDPs</a:t>
            </a:r>
            <a:endParaRPr lang="it-IT" altLang="fr-FR" sz="2400" dirty="0"/>
          </a:p>
          <a:p>
            <a:pPr marL="342900" lvl="1" indent="-342900" eaLnBrk="1" fontAlgn="auto" hangingPunct="1">
              <a:spcAft>
                <a:spcPts val="0"/>
              </a:spcAft>
              <a:buClr>
                <a:schemeClr val="tx2"/>
              </a:buClr>
              <a:buFont typeface="Wingdings" charset="2"/>
              <a:buChar char="§"/>
              <a:defRPr/>
            </a:pPr>
            <a:r>
              <a:rPr lang="it-IT" altLang="fr-FR" sz="2400" dirty="0"/>
              <a:t>Host </a:t>
            </a:r>
            <a:r>
              <a:rPr lang="it-IT" altLang="fr-FR" sz="2400" dirty="0" err="1"/>
              <a:t>communities</a:t>
            </a:r>
            <a:r>
              <a:rPr lang="it-IT" altLang="fr-FR" sz="2400" dirty="0"/>
              <a:t> and </a:t>
            </a:r>
            <a:r>
              <a:rPr lang="it-IT" altLang="fr-FR" sz="2400" dirty="0" err="1"/>
              <a:t>other</a:t>
            </a:r>
            <a:r>
              <a:rPr lang="it-IT" altLang="fr-FR" sz="2400" dirty="0"/>
              <a:t> </a:t>
            </a:r>
            <a:r>
              <a:rPr lang="it-IT" altLang="fr-FR" sz="2400" dirty="0" err="1"/>
              <a:t>affected</a:t>
            </a:r>
            <a:r>
              <a:rPr lang="it-IT" altLang="fr-FR" sz="2400" dirty="0"/>
              <a:t> </a:t>
            </a:r>
            <a:r>
              <a:rPr lang="it-IT" altLang="fr-FR" sz="2400" dirty="0" err="1"/>
              <a:t>people</a:t>
            </a:r>
            <a:r>
              <a:rPr lang="it-IT" altLang="fr-FR" sz="2400" dirty="0"/>
              <a:t> are </a:t>
            </a:r>
            <a:r>
              <a:rPr lang="it-IT" altLang="fr-FR" sz="2400" dirty="0" err="1"/>
              <a:t>included</a:t>
            </a:r>
            <a:r>
              <a:rPr lang="it-IT" altLang="fr-FR" sz="2400" dirty="0"/>
              <a:t> </a:t>
            </a:r>
          </a:p>
        </p:txBody>
      </p:sp>
      <p:sp>
        <p:nvSpPr>
          <p:cNvPr id="9" name="Segnaposto contenuto 3"/>
          <p:cNvSpPr>
            <a:spLocks noGrp="1"/>
          </p:cNvSpPr>
          <p:nvPr>
            <p:ph sz="quarter" idx="4294967295"/>
          </p:nvPr>
        </p:nvSpPr>
        <p:spPr>
          <a:xfrm>
            <a:off x="4067944" y="1777579"/>
            <a:ext cx="4928419" cy="3843337"/>
          </a:xfrm>
        </p:spPr>
        <p:txBody>
          <a:bodyPr/>
          <a:lstStyle/>
          <a:p>
            <a:pPr marL="342900" lvl="1" indent="0" eaLnBrk="1" hangingPunct="1">
              <a:lnSpc>
                <a:spcPct val="80000"/>
              </a:lnSpc>
              <a:buFont typeface="Arial" charset="0"/>
              <a:buNone/>
            </a:pPr>
            <a:r>
              <a:rPr lang="it-IT" sz="2400" b="1" dirty="0" err="1" smtClean="0">
                <a:latin typeface="Century Gothic"/>
                <a:cs typeface="Century Gothic"/>
              </a:rPr>
              <a:t>Participatory</a:t>
            </a:r>
            <a:r>
              <a:rPr lang="it-IT" sz="2400" b="1" dirty="0" smtClean="0">
                <a:latin typeface="Century Gothic"/>
                <a:cs typeface="Century Gothic"/>
              </a:rPr>
              <a:t> </a:t>
            </a:r>
            <a:r>
              <a:rPr lang="it-IT" sz="2400" b="1" dirty="0" err="1" smtClean="0">
                <a:latin typeface="Century Gothic"/>
                <a:cs typeface="Century Gothic"/>
              </a:rPr>
              <a:t>tools</a:t>
            </a:r>
            <a:r>
              <a:rPr lang="it-IT" sz="2400" b="1" dirty="0" smtClean="0">
                <a:latin typeface="Century Gothic"/>
                <a:cs typeface="Century Gothic"/>
              </a:rPr>
              <a:t>: </a:t>
            </a:r>
          </a:p>
          <a:p>
            <a:pPr lvl="1" indent="-342900" eaLnBrk="1" hangingPunct="1">
              <a:lnSpc>
                <a:spcPct val="80000"/>
              </a:lnSpc>
              <a:buFont typeface="Wingdings" charset="2"/>
              <a:buChar char="§"/>
            </a:pPr>
            <a:r>
              <a:rPr lang="it-IT" sz="2400" dirty="0" smtClean="0">
                <a:latin typeface="Century Gothic"/>
                <a:cs typeface="Century Gothic"/>
              </a:rPr>
              <a:t>Information, </a:t>
            </a:r>
            <a:r>
              <a:rPr lang="it-IT" sz="2400" dirty="0" err="1" smtClean="0">
                <a:latin typeface="Century Gothic"/>
                <a:cs typeface="Century Gothic"/>
              </a:rPr>
              <a:t>communication</a:t>
            </a:r>
            <a:r>
              <a:rPr lang="it-IT" sz="2400" dirty="0" smtClean="0">
                <a:latin typeface="Century Gothic"/>
                <a:cs typeface="Century Gothic"/>
              </a:rPr>
              <a:t> and </a:t>
            </a:r>
            <a:r>
              <a:rPr lang="it-IT" sz="2400" dirty="0" err="1" smtClean="0">
                <a:latin typeface="Century Gothic"/>
                <a:cs typeface="Century Gothic"/>
              </a:rPr>
              <a:t>empowerment</a:t>
            </a:r>
            <a:r>
              <a:rPr lang="it-IT" sz="2400" dirty="0" smtClean="0">
                <a:latin typeface="Century Gothic"/>
                <a:cs typeface="Century Gothic"/>
              </a:rPr>
              <a:t> </a:t>
            </a:r>
          </a:p>
          <a:p>
            <a:pPr lvl="1" indent="-342900" eaLnBrk="1" hangingPunct="1">
              <a:lnSpc>
                <a:spcPct val="80000"/>
              </a:lnSpc>
              <a:buFont typeface="Wingdings" charset="2"/>
              <a:buChar char="§"/>
            </a:pPr>
            <a:r>
              <a:rPr lang="it-IT" sz="2400" dirty="0" err="1" smtClean="0">
                <a:latin typeface="Century Gothic"/>
                <a:cs typeface="Century Gothic"/>
              </a:rPr>
              <a:t>IDPs</a:t>
            </a:r>
            <a:r>
              <a:rPr lang="it-IT" sz="2400" dirty="0" smtClean="0">
                <a:latin typeface="Century Gothic"/>
                <a:cs typeface="Century Gothic"/>
              </a:rPr>
              <a:t>’ </a:t>
            </a:r>
            <a:r>
              <a:rPr lang="it-IT" sz="2400" dirty="0" err="1" smtClean="0">
                <a:latin typeface="Century Gothic"/>
                <a:cs typeface="Century Gothic"/>
              </a:rPr>
              <a:t>representatives</a:t>
            </a:r>
            <a:r>
              <a:rPr lang="it-IT" sz="2400" dirty="0" smtClean="0">
                <a:latin typeface="Century Gothic"/>
                <a:cs typeface="Century Gothic"/>
              </a:rPr>
              <a:t> and </a:t>
            </a:r>
            <a:r>
              <a:rPr lang="it-IT" sz="2400" dirty="0" err="1" smtClean="0">
                <a:latin typeface="Century Gothic"/>
                <a:cs typeface="Century Gothic"/>
              </a:rPr>
              <a:t>organisations</a:t>
            </a:r>
            <a:r>
              <a:rPr lang="it-IT" sz="2400" dirty="0" smtClean="0">
                <a:latin typeface="Century Gothic"/>
                <a:cs typeface="Century Gothic"/>
              </a:rPr>
              <a:t> </a:t>
            </a:r>
          </a:p>
          <a:p>
            <a:pPr lvl="1" indent="-342900" eaLnBrk="1" hangingPunct="1">
              <a:lnSpc>
                <a:spcPct val="80000"/>
              </a:lnSpc>
              <a:buFont typeface="Wingdings" charset="2"/>
              <a:buChar char="§"/>
            </a:pPr>
            <a:r>
              <a:rPr lang="it-IT" sz="2400" dirty="0" smtClean="0">
                <a:latin typeface="Century Gothic"/>
                <a:cs typeface="Century Gothic"/>
              </a:rPr>
              <a:t>Promotion of gender </a:t>
            </a:r>
            <a:r>
              <a:rPr lang="it-IT" sz="2400" dirty="0" err="1" smtClean="0">
                <a:latin typeface="Century Gothic"/>
                <a:cs typeface="Century Gothic"/>
              </a:rPr>
              <a:t>equality</a:t>
            </a:r>
            <a:r>
              <a:rPr lang="it-IT" sz="2400" dirty="0" smtClean="0">
                <a:latin typeface="Century Gothic"/>
                <a:cs typeface="Century Gothic"/>
              </a:rPr>
              <a:t> and </a:t>
            </a:r>
            <a:r>
              <a:rPr lang="it-IT" sz="2400" dirty="0" err="1" smtClean="0">
                <a:latin typeface="Century Gothic"/>
                <a:cs typeface="Century Gothic"/>
              </a:rPr>
              <a:t>participation</a:t>
            </a:r>
            <a:r>
              <a:rPr lang="it-IT" sz="2400" dirty="0" smtClean="0">
                <a:latin typeface="Century Gothic"/>
                <a:cs typeface="Century Gothic"/>
              </a:rPr>
              <a:t> </a:t>
            </a:r>
          </a:p>
          <a:p>
            <a:pPr lvl="1" indent="-342900" eaLnBrk="1" hangingPunct="1">
              <a:lnSpc>
                <a:spcPct val="80000"/>
              </a:lnSpc>
              <a:buFont typeface="Wingdings" charset="2"/>
              <a:buChar char="§"/>
            </a:pPr>
            <a:r>
              <a:rPr lang="it-IT" sz="2400" dirty="0" smtClean="0">
                <a:latin typeface="Century Gothic"/>
                <a:cs typeface="Century Gothic"/>
              </a:rPr>
              <a:t>Focus </a:t>
            </a:r>
            <a:r>
              <a:rPr lang="it-IT" sz="2400" dirty="0" err="1" smtClean="0">
                <a:latin typeface="Century Gothic"/>
                <a:cs typeface="Century Gothic"/>
              </a:rPr>
              <a:t>group</a:t>
            </a:r>
            <a:r>
              <a:rPr lang="it-IT" sz="2400" dirty="0" smtClean="0">
                <a:latin typeface="Century Gothic"/>
                <a:cs typeface="Century Gothic"/>
              </a:rPr>
              <a:t> </a:t>
            </a:r>
            <a:r>
              <a:rPr lang="it-IT" sz="2400" dirty="0" err="1" smtClean="0">
                <a:latin typeface="Century Gothic"/>
                <a:cs typeface="Century Gothic"/>
              </a:rPr>
              <a:t>discussions</a:t>
            </a:r>
            <a:endParaRPr lang="it-IT" sz="2400" dirty="0" smtClean="0">
              <a:latin typeface="Century Gothic"/>
              <a:cs typeface="Century Gothic"/>
            </a:endParaRPr>
          </a:p>
          <a:p>
            <a:pPr lvl="1" indent="-342900" eaLnBrk="1" hangingPunct="1">
              <a:lnSpc>
                <a:spcPct val="80000"/>
              </a:lnSpc>
              <a:buFont typeface="Wingdings" charset="2"/>
              <a:buChar char="§"/>
            </a:pPr>
            <a:r>
              <a:rPr lang="it-IT" sz="2400" dirty="0" err="1" smtClean="0">
                <a:latin typeface="Century Gothic"/>
                <a:cs typeface="Century Gothic"/>
              </a:rPr>
              <a:t>Participatory</a:t>
            </a:r>
            <a:r>
              <a:rPr lang="it-IT" sz="2400" dirty="0" smtClean="0">
                <a:latin typeface="Century Gothic"/>
                <a:cs typeface="Century Gothic"/>
              </a:rPr>
              <a:t> </a:t>
            </a:r>
            <a:r>
              <a:rPr lang="it-IT" sz="2400" dirty="0" err="1" smtClean="0">
                <a:latin typeface="Century Gothic"/>
                <a:cs typeface="Century Gothic"/>
              </a:rPr>
              <a:t>assesment</a:t>
            </a:r>
            <a:endParaRPr lang="it-IT" sz="2400" dirty="0" smtClean="0">
              <a:latin typeface="Century Gothic"/>
              <a:cs typeface="Century Gothic"/>
            </a:endParaRPr>
          </a:p>
          <a:p>
            <a:pPr lvl="1" indent="-342900" eaLnBrk="1" hangingPunct="1">
              <a:lnSpc>
                <a:spcPct val="80000"/>
              </a:lnSpc>
              <a:buFont typeface="Wingdings" charset="2"/>
              <a:buChar char="§"/>
            </a:pPr>
            <a:r>
              <a:rPr lang="it-IT" sz="2400" dirty="0" err="1" smtClean="0">
                <a:latin typeface="Century Gothic"/>
                <a:cs typeface="Century Gothic"/>
              </a:rPr>
              <a:t>Complaint</a:t>
            </a:r>
            <a:r>
              <a:rPr lang="it-IT" sz="2400" dirty="0" smtClean="0">
                <a:latin typeface="Century Gothic"/>
                <a:cs typeface="Century Gothic"/>
              </a:rPr>
              <a:t> </a:t>
            </a:r>
            <a:r>
              <a:rPr lang="it-IT" sz="2400" dirty="0" err="1" smtClean="0">
                <a:latin typeface="Century Gothic"/>
                <a:cs typeface="Century Gothic"/>
              </a:rPr>
              <a:t>mechanisms</a:t>
            </a:r>
            <a:endParaRPr lang="it-IT" sz="2400" dirty="0" smtClean="0">
              <a:latin typeface="Century Gothic"/>
              <a:cs typeface="Century Gothic"/>
            </a:endParaRPr>
          </a:p>
          <a:p>
            <a:pPr lvl="1" indent="-342900" eaLnBrk="1" hangingPunct="1">
              <a:lnSpc>
                <a:spcPct val="80000"/>
              </a:lnSpc>
              <a:buFont typeface="Wingdings" charset="2"/>
              <a:buChar char="§"/>
            </a:pPr>
            <a:r>
              <a:rPr lang="it-IT" sz="2400" dirty="0" err="1" smtClean="0">
                <a:latin typeface="Century Gothic"/>
                <a:cs typeface="Century Gothic"/>
              </a:rPr>
              <a:t>Surveys</a:t>
            </a:r>
            <a:r>
              <a:rPr lang="it-IT" sz="2400" dirty="0" smtClean="0">
                <a:latin typeface="Century Gothic"/>
                <a:cs typeface="Century Gothic"/>
              </a:rPr>
              <a:t>  </a:t>
            </a:r>
          </a:p>
          <a:p>
            <a:pPr marL="342900" lvl="1" indent="0" eaLnBrk="1" hangingPunct="1">
              <a:lnSpc>
                <a:spcPct val="80000"/>
              </a:lnSpc>
              <a:buFontTx/>
              <a:buChar char="-"/>
            </a:pPr>
            <a:endParaRPr lang="it-IT" sz="1050" dirty="0" smtClean="0">
              <a:latin typeface="Century Gothic"/>
              <a:cs typeface="Century Gothic"/>
            </a:endParaRPr>
          </a:p>
          <a:p>
            <a:pPr marL="342900" lvl="1" indent="0" eaLnBrk="1" hangingPunct="1">
              <a:lnSpc>
                <a:spcPct val="80000"/>
              </a:lnSpc>
              <a:buFontTx/>
              <a:buChar char="-"/>
            </a:pPr>
            <a:endParaRPr lang="it-IT" sz="105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67544" y="1484784"/>
            <a:ext cx="7920880" cy="5184576"/>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fr-FR" sz="2800" b="1" dirty="0" err="1" smtClean="0">
                <a:latin typeface="Century Gothic" charset="0"/>
                <a:ea typeface="MS PGothic" charset="0"/>
                <a:cs typeface="MS PGothic" charset="0"/>
              </a:rPr>
              <a:t>Stakeholder</a:t>
            </a:r>
            <a:r>
              <a:rPr lang="fr-FR" sz="2800" b="1" dirty="0" smtClean="0">
                <a:latin typeface="Century Gothic" charset="0"/>
                <a:ea typeface="MS PGothic" charset="0"/>
                <a:cs typeface="MS PGothic" charset="0"/>
              </a:rPr>
              <a:t> </a:t>
            </a:r>
            <a:r>
              <a:rPr lang="fr-FR" sz="2800" b="1" dirty="0" err="1" smtClean="0">
                <a:latin typeface="Century Gothic" charset="0"/>
                <a:ea typeface="MS PGothic" charset="0"/>
                <a:cs typeface="MS PGothic" charset="0"/>
              </a:rPr>
              <a:t>mapping</a:t>
            </a:r>
            <a:endParaRPr lang="fr-FR" sz="2800" b="1" dirty="0">
              <a:latin typeface="Century Gothic" charset="0"/>
              <a:ea typeface="MS PGothic" charset="0"/>
              <a:cs typeface="MS PGothic"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392696458"/>
              </p:ext>
            </p:extLst>
          </p:nvPr>
        </p:nvGraphicFramePr>
        <p:xfrm>
          <a:off x="323850" y="1268760"/>
          <a:ext cx="8424863" cy="5589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42630" y="4005064"/>
            <a:ext cx="1764751" cy="400110"/>
          </a:xfrm>
          <a:prstGeom prst="rect">
            <a:avLst/>
          </a:prstGeom>
          <a:noFill/>
        </p:spPr>
        <p:txBody>
          <a:bodyPr wrap="none" rtlCol="0">
            <a:spAutoFit/>
          </a:bodyPr>
          <a:lstStyle/>
          <a:p>
            <a:r>
              <a:rPr lang="en-GB" sz="2000" dirty="0" smtClean="0">
                <a:latin typeface="Century Gothic"/>
                <a:cs typeface="Century Gothic"/>
              </a:rPr>
              <a:t>Stakeholders</a:t>
            </a:r>
            <a:endParaRPr lang="en-GB" sz="2000" dirty="0">
              <a:latin typeface="Century Gothic"/>
              <a:cs typeface="Century Gothic"/>
            </a:endParaRPr>
          </a:p>
        </p:txBody>
      </p:sp>
    </p:spTree>
    <p:extLst>
      <p:ext uri="{BB962C8B-B14F-4D97-AF65-F5344CB8AC3E}">
        <p14:creationId xmlns:p14="http://schemas.microsoft.com/office/powerpoint/2010/main" val="139652981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7012</TotalTime>
  <Words>1419</Words>
  <Application>Microsoft Macintosh PowerPoint</Application>
  <PresentationFormat>On-screen Show (4:3)</PresentationFormat>
  <Paragraphs>158</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Perception</vt:lpstr>
      <vt:lpstr>Organising a participatory process</vt:lpstr>
      <vt:lpstr>Objectives</vt:lpstr>
      <vt:lpstr>The seven stages</vt:lpstr>
      <vt:lpstr>Initiating the process</vt:lpstr>
      <vt:lpstr>Good process = good document</vt:lpstr>
      <vt:lpstr>Keys to a successful process</vt:lpstr>
      <vt:lpstr>Consultation table</vt:lpstr>
      <vt:lpstr>Participation of IDPs and others affected by displacement</vt:lpstr>
      <vt:lpstr>Stakeholder mapping</vt:lpstr>
      <vt:lpstr>Get the process right</vt:lpstr>
      <vt:lpstr>Who’s who?</vt:lpstr>
      <vt:lpstr>Getting to work</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247</cp:revision>
  <dcterms:created xsi:type="dcterms:W3CDTF">2008-09-19T08:19:15Z</dcterms:created>
  <dcterms:modified xsi:type="dcterms:W3CDTF">2016-01-14T08:31:13Z</dcterms:modified>
</cp:coreProperties>
</file>