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0"/>
  </p:notesMasterIdLst>
  <p:handoutMasterIdLst>
    <p:handoutMasterId r:id="rId11"/>
  </p:handoutMasterIdLst>
  <p:sldIdLst>
    <p:sldId id="326" r:id="rId2"/>
    <p:sldId id="309" r:id="rId3"/>
    <p:sldId id="324" r:id="rId4"/>
    <p:sldId id="325" r:id="rId5"/>
    <p:sldId id="303" r:id="rId6"/>
    <p:sldId id="320" r:id="rId7"/>
    <p:sldId id="327" r:id="rId8"/>
    <p:sldId id="313" r:id="rId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9835" autoAdjust="0"/>
  </p:normalViewPr>
  <p:slideViewPr>
    <p:cSldViewPr>
      <p:cViewPr varScale="1">
        <p:scale>
          <a:sx n="84" d="100"/>
          <a:sy n="84" d="100"/>
        </p:scale>
        <p:origin x="-824" y="-10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handoutMaster" Target="handoutMasters/handoutMaster1.xml"/><Relationship Id="rId12" Type="http://schemas.openxmlformats.org/officeDocument/2006/relationships/printerSettings" Target="printerSettings/printerSettings1.bin"/><Relationship Id="rId13" Type="http://schemas.openxmlformats.org/officeDocument/2006/relationships/commentAuthors" Target="commentAuthors.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C3EA23-FA48-3F46-8EC0-1ADA09E267F2}" type="doc">
      <dgm:prSet loTypeId="urn:microsoft.com/office/officeart/2005/8/layout/vList3" loCatId="list" qsTypeId="urn:microsoft.com/office/officeart/2005/8/quickstyle/simple4" qsCatId="simple" csTypeId="urn:microsoft.com/office/officeart/2005/8/colors/accent1_2" csCatId="accent1" phldr="1"/>
      <dgm:spPr/>
      <dgm:t>
        <a:bodyPr/>
        <a:lstStyle/>
        <a:p>
          <a:endParaRPr lang="en-GB"/>
        </a:p>
      </dgm:t>
    </dgm:pt>
    <dgm:pt modelId="{DB3E2F74-0A20-5843-92DE-AFB8784B33DE}">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GB" sz="1800" dirty="0" smtClean="0"/>
            <a:t>Prevention</a:t>
          </a:r>
          <a:endParaRPr lang="en-GB" sz="2800" dirty="0"/>
        </a:p>
      </dgm:t>
    </dgm:pt>
    <dgm:pt modelId="{E4F8CDE5-0CAD-1D45-A8E6-AFCE91725C8A}" type="parTrans" cxnId="{3806F598-1224-4144-8A99-D58084794095}">
      <dgm:prSet/>
      <dgm:spPr/>
      <dgm:t>
        <a:bodyPr/>
        <a:lstStyle/>
        <a:p>
          <a:endParaRPr lang="en-GB" sz="4000"/>
        </a:p>
      </dgm:t>
    </dgm:pt>
    <dgm:pt modelId="{19FB6793-8E7F-D541-93C6-DEE416FA5EDF}" type="sibTrans" cxnId="{3806F598-1224-4144-8A99-D58084794095}">
      <dgm:prSet/>
      <dgm:spPr/>
      <dgm:t>
        <a:bodyPr/>
        <a:lstStyle/>
        <a:p>
          <a:endParaRPr lang="en-GB" sz="4000"/>
        </a:p>
      </dgm:t>
    </dgm:pt>
    <dgm:pt modelId="{E3E6D120-A83A-3441-9539-273402A2A852}">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GB" sz="1800" dirty="0" smtClean="0"/>
            <a:t>National awareness</a:t>
          </a:r>
          <a:endParaRPr lang="en-GB" sz="2800" dirty="0"/>
        </a:p>
      </dgm:t>
    </dgm:pt>
    <dgm:pt modelId="{339A645A-8BE1-C54B-8922-BC0716FAD27A}" type="parTrans" cxnId="{E9E0B4B4-8656-3A45-A414-D02AB599F94A}">
      <dgm:prSet/>
      <dgm:spPr/>
      <dgm:t>
        <a:bodyPr/>
        <a:lstStyle/>
        <a:p>
          <a:endParaRPr lang="en-GB" sz="4000"/>
        </a:p>
      </dgm:t>
    </dgm:pt>
    <dgm:pt modelId="{6504CD74-3238-E442-B901-2123D28E72EC}" type="sibTrans" cxnId="{E9E0B4B4-8656-3A45-A414-D02AB599F94A}">
      <dgm:prSet/>
      <dgm:spPr/>
      <dgm:t>
        <a:bodyPr/>
        <a:lstStyle/>
        <a:p>
          <a:endParaRPr lang="en-GB" sz="4000"/>
        </a:p>
      </dgm:t>
    </dgm:pt>
    <dgm:pt modelId="{8840483C-8E46-454F-B868-94732C6CC97C}">
      <dgm:prSet phldrT="[Text]" custT="1">
        <dgm:style>
          <a:lnRef idx="3">
            <a:schemeClr val="lt1"/>
          </a:lnRef>
          <a:fillRef idx="1">
            <a:schemeClr val="accent1"/>
          </a:fillRef>
          <a:effectRef idx="1">
            <a:schemeClr val="accent1"/>
          </a:effectRef>
          <a:fontRef idx="minor">
            <a:schemeClr val="lt1"/>
          </a:fontRef>
        </dgm:style>
      </dgm:prSet>
      <dgm:spPr/>
      <dgm:t>
        <a:bodyPr/>
        <a:lstStyle/>
        <a:p>
          <a:r>
            <a:rPr lang="en-GB" sz="1800" dirty="0" smtClean="0"/>
            <a:t>Data collection</a:t>
          </a:r>
          <a:endParaRPr lang="en-GB" sz="2800" dirty="0"/>
        </a:p>
      </dgm:t>
    </dgm:pt>
    <dgm:pt modelId="{5A8C5EEB-BCBA-ED41-9C40-790D1CFCFB4A}" type="parTrans" cxnId="{28B5F041-0E0A-EB47-880F-D5100B87737F}">
      <dgm:prSet/>
      <dgm:spPr/>
      <dgm:t>
        <a:bodyPr/>
        <a:lstStyle/>
        <a:p>
          <a:endParaRPr lang="en-GB" sz="4000"/>
        </a:p>
      </dgm:t>
    </dgm:pt>
    <dgm:pt modelId="{2053AD6B-4D84-0940-83C8-B17E48B1B0B4}" type="sibTrans" cxnId="{28B5F041-0E0A-EB47-880F-D5100B87737F}">
      <dgm:prSet/>
      <dgm:spPr/>
      <dgm:t>
        <a:bodyPr/>
        <a:lstStyle/>
        <a:p>
          <a:endParaRPr lang="en-GB" sz="4000"/>
        </a:p>
      </dgm:t>
    </dgm:pt>
    <dgm:pt modelId="{2E61CD75-0ECF-B140-9497-C5C029D002EA}">
      <dgm:prSet phldrT="[Text]" custT="1">
        <dgm:style>
          <a:lnRef idx="3">
            <a:schemeClr val="lt1"/>
          </a:lnRef>
          <a:fillRef idx="1">
            <a:schemeClr val="accent6"/>
          </a:fillRef>
          <a:effectRef idx="1">
            <a:schemeClr val="accent6"/>
          </a:effectRef>
          <a:fontRef idx="minor">
            <a:schemeClr val="lt1"/>
          </a:fontRef>
        </dgm:style>
      </dgm:prSet>
      <dgm:spPr/>
      <dgm:t>
        <a:bodyPr/>
        <a:lstStyle/>
        <a:p>
          <a:r>
            <a:rPr lang="en-GB" sz="1800" dirty="0" smtClean="0"/>
            <a:t>Training on IDPs’ rights</a:t>
          </a:r>
          <a:endParaRPr lang="en-GB" sz="2800" dirty="0"/>
        </a:p>
      </dgm:t>
    </dgm:pt>
    <dgm:pt modelId="{A21614B7-7A87-124A-97DD-510B56D3834F}" type="parTrans" cxnId="{A7786994-A634-BF4F-B898-220025776809}">
      <dgm:prSet/>
      <dgm:spPr/>
      <dgm:t>
        <a:bodyPr/>
        <a:lstStyle/>
        <a:p>
          <a:endParaRPr lang="en-GB" sz="4000"/>
        </a:p>
      </dgm:t>
    </dgm:pt>
    <dgm:pt modelId="{07632BD6-0114-E740-9E81-BB2E0E6F8556}" type="sibTrans" cxnId="{A7786994-A634-BF4F-B898-220025776809}">
      <dgm:prSet/>
      <dgm:spPr/>
      <dgm:t>
        <a:bodyPr/>
        <a:lstStyle/>
        <a:p>
          <a:endParaRPr lang="en-GB" sz="4000"/>
        </a:p>
      </dgm:t>
    </dgm:pt>
    <dgm:pt modelId="{574CB987-9DCC-E04B-937D-B96BB54FE5B4}">
      <dgm:prSet phldrT="[Text]" custT="1">
        <dgm:style>
          <a:lnRef idx="3">
            <a:schemeClr val="lt1"/>
          </a:lnRef>
          <a:fillRef idx="1">
            <a:schemeClr val="dk1"/>
          </a:fillRef>
          <a:effectRef idx="1">
            <a:schemeClr val="dk1"/>
          </a:effectRef>
          <a:fontRef idx="minor">
            <a:schemeClr val="lt1"/>
          </a:fontRef>
        </dgm:style>
      </dgm:prSet>
      <dgm:spPr/>
      <dgm:t>
        <a:bodyPr/>
        <a:lstStyle/>
        <a:p>
          <a:r>
            <a:rPr lang="en-GB" sz="1800" dirty="0" smtClean="0"/>
            <a:t>Legal framework</a:t>
          </a:r>
          <a:endParaRPr lang="en-GB" sz="2800" dirty="0"/>
        </a:p>
      </dgm:t>
    </dgm:pt>
    <dgm:pt modelId="{B30D2E31-139F-E04B-9B74-FEA000528A91}" type="parTrans" cxnId="{666CC0E6-E34E-E34D-A8C9-05FC27972BC9}">
      <dgm:prSet/>
      <dgm:spPr/>
      <dgm:t>
        <a:bodyPr/>
        <a:lstStyle/>
        <a:p>
          <a:endParaRPr lang="en-GB" sz="4000"/>
        </a:p>
      </dgm:t>
    </dgm:pt>
    <dgm:pt modelId="{3965DAF2-0F14-694C-9698-4695C4FB072E}" type="sibTrans" cxnId="{666CC0E6-E34E-E34D-A8C9-05FC27972BC9}">
      <dgm:prSet/>
      <dgm:spPr/>
      <dgm:t>
        <a:bodyPr/>
        <a:lstStyle/>
        <a:p>
          <a:endParaRPr lang="en-GB" sz="4000"/>
        </a:p>
      </dgm:t>
    </dgm:pt>
    <dgm:pt modelId="{95B79D28-2E35-0A4C-96CD-7F56FA6DAA6E}">
      <dgm:prSet phldrT="[Text]" custT="1">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GB" sz="1800" dirty="0" smtClean="0"/>
            <a:t>National policy</a:t>
          </a:r>
          <a:endParaRPr lang="en-GB" sz="2800" dirty="0"/>
        </a:p>
      </dgm:t>
    </dgm:pt>
    <dgm:pt modelId="{E7B61BCE-9327-0A42-8BE7-FC7AA262F33B}" type="parTrans" cxnId="{9317FF36-7BA0-D94D-A160-C93CCD16D223}">
      <dgm:prSet/>
      <dgm:spPr/>
      <dgm:t>
        <a:bodyPr/>
        <a:lstStyle/>
        <a:p>
          <a:endParaRPr lang="en-GB" sz="4000"/>
        </a:p>
      </dgm:t>
    </dgm:pt>
    <dgm:pt modelId="{A7A90BB8-2734-524D-8A10-E52698F1CAAE}" type="sibTrans" cxnId="{9317FF36-7BA0-D94D-A160-C93CCD16D223}">
      <dgm:prSet/>
      <dgm:spPr/>
      <dgm:t>
        <a:bodyPr/>
        <a:lstStyle/>
        <a:p>
          <a:endParaRPr lang="en-GB" sz="4000"/>
        </a:p>
      </dgm:t>
    </dgm:pt>
    <dgm:pt modelId="{0C6E511F-A4F2-4E46-91C5-CE8B19A16E52}">
      <dgm:prSet phldrT="[Text]" custT="1">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n-GB" sz="1800" dirty="0" smtClean="0"/>
            <a:t>Institutional </a:t>
          </a:r>
          <a:r>
            <a:rPr lang="en-GB" sz="1800" dirty="0" smtClean="0"/>
            <a:t>focal point on IDPs</a:t>
          </a:r>
          <a:endParaRPr lang="en-GB" sz="2800" dirty="0"/>
        </a:p>
      </dgm:t>
    </dgm:pt>
    <dgm:pt modelId="{EA59AED6-4FF6-6E41-BA54-CA9FED4B14BF}" type="parTrans" cxnId="{3F3F9CC9-7EDF-6342-9B3C-FC74316665E5}">
      <dgm:prSet/>
      <dgm:spPr/>
      <dgm:t>
        <a:bodyPr/>
        <a:lstStyle/>
        <a:p>
          <a:endParaRPr lang="en-GB" sz="4000"/>
        </a:p>
      </dgm:t>
    </dgm:pt>
    <dgm:pt modelId="{4A25475F-1FFE-3C4F-8F3B-9B06E0AAA6B4}" type="sibTrans" cxnId="{3F3F9CC9-7EDF-6342-9B3C-FC74316665E5}">
      <dgm:prSet/>
      <dgm:spPr/>
      <dgm:t>
        <a:bodyPr/>
        <a:lstStyle/>
        <a:p>
          <a:endParaRPr lang="en-GB" sz="4000"/>
        </a:p>
      </dgm:t>
    </dgm:pt>
    <dgm:pt modelId="{36AF79C3-DE02-2F42-8A53-E7FD0CFB4651}">
      <dgm:prSet phldrT="[Text]" custT="1"/>
      <dgm:spPr/>
      <dgm:t>
        <a:bodyPr/>
        <a:lstStyle/>
        <a:p>
          <a:r>
            <a:rPr lang="en-GB" sz="1800" dirty="0" smtClean="0"/>
            <a:t>IDPs’ participation</a:t>
          </a:r>
          <a:endParaRPr lang="en-GB" sz="2800" dirty="0"/>
        </a:p>
      </dgm:t>
    </dgm:pt>
    <dgm:pt modelId="{907EE09C-7DA4-A040-A3C7-EA3AC1BA0BFB}" type="parTrans" cxnId="{57AA205D-E77B-8E45-AFF9-00464BAD7189}">
      <dgm:prSet/>
      <dgm:spPr/>
      <dgm:t>
        <a:bodyPr/>
        <a:lstStyle/>
        <a:p>
          <a:endParaRPr lang="en-GB" sz="4000"/>
        </a:p>
      </dgm:t>
    </dgm:pt>
    <dgm:pt modelId="{3D9D5AA0-E3F6-7448-9661-E12480F8E662}" type="sibTrans" cxnId="{57AA205D-E77B-8E45-AFF9-00464BAD7189}">
      <dgm:prSet/>
      <dgm:spPr/>
      <dgm:t>
        <a:bodyPr/>
        <a:lstStyle/>
        <a:p>
          <a:endParaRPr lang="en-GB" sz="4000"/>
        </a:p>
      </dgm:t>
    </dgm:pt>
    <dgm:pt modelId="{6A478EA4-D8EA-B147-A42E-5779F471CE7B}">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GB" sz="1800" dirty="0" smtClean="0"/>
            <a:t>Durable solutions</a:t>
          </a:r>
          <a:endParaRPr lang="en-GB" sz="1800" dirty="0"/>
        </a:p>
      </dgm:t>
    </dgm:pt>
    <dgm:pt modelId="{3B506C03-7D66-9446-BF64-4A7DCBF05B08}" type="parTrans" cxnId="{B9E7C0DC-ED88-CE46-B18A-A116BCEC5AEE}">
      <dgm:prSet/>
      <dgm:spPr/>
      <dgm:t>
        <a:bodyPr/>
        <a:lstStyle/>
        <a:p>
          <a:endParaRPr lang="en-GB"/>
        </a:p>
      </dgm:t>
    </dgm:pt>
    <dgm:pt modelId="{746F6DD2-E360-C641-BCB6-29B7ACAFD94C}" type="sibTrans" cxnId="{B9E7C0DC-ED88-CE46-B18A-A116BCEC5AEE}">
      <dgm:prSet/>
      <dgm:spPr/>
      <dgm:t>
        <a:bodyPr/>
        <a:lstStyle/>
        <a:p>
          <a:endParaRPr lang="en-GB"/>
        </a:p>
      </dgm:t>
    </dgm:pt>
    <dgm:pt modelId="{EAC8ED90-9C75-0940-82E3-5005D84AA8BF}">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GB" sz="1800" dirty="0" smtClean="0"/>
            <a:t>Resources</a:t>
          </a:r>
          <a:endParaRPr lang="en-GB" sz="1800" dirty="0"/>
        </a:p>
      </dgm:t>
    </dgm:pt>
    <dgm:pt modelId="{0D3BCCA1-4802-584E-AEA2-CC9904B609FE}" type="parTrans" cxnId="{B49AB67D-6CAB-7F42-B3BA-C06ECB5C1D2C}">
      <dgm:prSet/>
      <dgm:spPr/>
      <dgm:t>
        <a:bodyPr/>
        <a:lstStyle/>
        <a:p>
          <a:endParaRPr lang="en-GB"/>
        </a:p>
      </dgm:t>
    </dgm:pt>
    <dgm:pt modelId="{C90C4CD9-AB18-2340-A794-955CB5D41960}" type="sibTrans" cxnId="{B49AB67D-6CAB-7F42-B3BA-C06ECB5C1D2C}">
      <dgm:prSet/>
      <dgm:spPr/>
      <dgm:t>
        <a:bodyPr/>
        <a:lstStyle/>
        <a:p>
          <a:endParaRPr lang="en-GB"/>
        </a:p>
      </dgm:t>
    </dgm:pt>
    <dgm:pt modelId="{E9645833-4CAF-9F4E-8FEB-AFEFDC81B3DC}">
      <dgm:prSet phldrT="[Tex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GB" sz="1400" b="1" dirty="0" smtClean="0"/>
            <a:t>Cooperation </a:t>
          </a:r>
          <a:r>
            <a:rPr lang="en-GB" sz="1400" b="1" dirty="0" smtClean="0"/>
            <a:t>w/ </a:t>
          </a:r>
          <a:r>
            <a:rPr lang="en-GB" sz="1400" b="1" dirty="0" smtClean="0"/>
            <a:t>intergovernmental</a:t>
          </a:r>
          <a:br>
            <a:rPr lang="en-GB" sz="1400" b="1" dirty="0" smtClean="0"/>
          </a:br>
          <a:r>
            <a:rPr lang="en-GB" sz="1400" b="1" dirty="0" smtClean="0"/>
            <a:t>organisations/regional organisations</a:t>
          </a:r>
          <a:endParaRPr lang="en-GB" sz="1400" b="1" dirty="0"/>
        </a:p>
      </dgm:t>
    </dgm:pt>
    <dgm:pt modelId="{ABA96E1A-270C-7F4E-9C3D-BC812B61186A}" type="parTrans" cxnId="{4F8C0649-9F96-8643-B1C7-1CA3A577D7BA}">
      <dgm:prSet/>
      <dgm:spPr/>
      <dgm:t>
        <a:bodyPr/>
        <a:lstStyle/>
        <a:p>
          <a:endParaRPr lang="en-GB"/>
        </a:p>
      </dgm:t>
    </dgm:pt>
    <dgm:pt modelId="{FD329155-2CEB-E245-BEB5-7593E47CCAF8}" type="sibTrans" cxnId="{4F8C0649-9F96-8643-B1C7-1CA3A577D7BA}">
      <dgm:prSet/>
      <dgm:spPr/>
      <dgm:t>
        <a:bodyPr/>
        <a:lstStyle/>
        <a:p>
          <a:endParaRPr lang="en-GB"/>
        </a:p>
      </dgm:t>
    </dgm:pt>
    <dgm:pt modelId="{AC3BEA81-0191-AC49-B697-572E4D77E768}">
      <dgm:prSet phldrT="[Text]"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n-GB" sz="1800" dirty="0" smtClean="0"/>
            <a:t>National human rights institutions</a:t>
          </a:r>
          <a:endParaRPr lang="en-GB" sz="1800" dirty="0"/>
        </a:p>
      </dgm:t>
    </dgm:pt>
    <dgm:pt modelId="{8091CC18-3B30-024A-B0E7-BC10015B161D}" type="parTrans" cxnId="{B946F80C-D41E-014D-8ABE-3409499F1DF4}">
      <dgm:prSet/>
      <dgm:spPr/>
      <dgm:t>
        <a:bodyPr/>
        <a:lstStyle/>
        <a:p>
          <a:endParaRPr lang="en-GB"/>
        </a:p>
      </dgm:t>
    </dgm:pt>
    <dgm:pt modelId="{9072E0E7-24A9-7B47-9160-3C28E9F9D4EA}" type="sibTrans" cxnId="{B946F80C-D41E-014D-8ABE-3409499F1DF4}">
      <dgm:prSet/>
      <dgm:spPr/>
      <dgm:t>
        <a:bodyPr/>
        <a:lstStyle/>
        <a:p>
          <a:endParaRPr lang="en-GB"/>
        </a:p>
      </dgm:t>
    </dgm:pt>
    <dgm:pt modelId="{26D98666-8814-CC42-8A13-337CD59FB777}" type="pres">
      <dgm:prSet presAssocID="{B4C3EA23-FA48-3F46-8EC0-1ADA09E267F2}" presName="linearFlow" presStyleCnt="0">
        <dgm:presLayoutVars>
          <dgm:dir/>
          <dgm:resizeHandles val="exact"/>
        </dgm:presLayoutVars>
      </dgm:prSet>
      <dgm:spPr/>
      <dgm:t>
        <a:bodyPr/>
        <a:lstStyle/>
        <a:p>
          <a:endParaRPr lang="en-GB"/>
        </a:p>
      </dgm:t>
    </dgm:pt>
    <dgm:pt modelId="{C5BAFEE5-C58B-1545-BEFF-804B16915342}" type="pres">
      <dgm:prSet presAssocID="{DB3E2F74-0A20-5843-92DE-AFB8784B33DE}" presName="composite" presStyleCnt="0"/>
      <dgm:spPr/>
    </dgm:pt>
    <dgm:pt modelId="{77FFFF9E-958B-EF46-BDBD-3E68B6C44490}" type="pres">
      <dgm:prSet presAssocID="{DB3E2F74-0A20-5843-92DE-AFB8784B33DE}" presName="imgShp" presStyleLbl="fgImgPlace1" presStyleIdx="0" presStyleCnt="12"/>
      <dgm:spPr/>
    </dgm:pt>
    <dgm:pt modelId="{8F7B573F-E67A-D447-8586-293AA28818CE}" type="pres">
      <dgm:prSet presAssocID="{DB3E2F74-0A20-5843-92DE-AFB8784B33DE}" presName="txShp" presStyleLbl="node1" presStyleIdx="0" presStyleCnt="12">
        <dgm:presLayoutVars>
          <dgm:bulletEnabled val="1"/>
        </dgm:presLayoutVars>
      </dgm:prSet>
      <dgm:spPr/>
      <dgm:t>
        <a:bodyPr/>
        <a:lstStyle/>
        <a:p>
          <a:endParaRPr lang="en-GB"/>
        </a:p>
      </dgm:t>
    </dgm:pt>
    <dgm:pt modelId="{47DA62DA-3397-B149-A3F7-07CC7406C3CC}" type="pres">
      <dgm:prSet presAssocID="{19FB6793-8E7F-D541-93C6-DEE416FA5EDF}" presName="spacing" presStyleCnt="0"/>
      <dgm:spPr/>
    </dgm:pt>
    <dgm:pt modelId="{BF9A71B9-DB45-E44A-8A4B-F7664439CCF1}" type="pres">
      <dgm:prSet presAssocID="{E3E6D120-A83A-3441-9539-273402A2A852}" presName="composite" presStyleCnt="0"/>
      <dgm:spPr/>
    </dgm:pt>
    <dgm:pt modelId="{FA508ED5-8CCA-544B-B2D7-C13854536063}" type="pres">
      <dgm:prSet presAssocID="{E3E6D120-A83A-3441-9539-273402A2A852}" presName="imgShp" presStyleLbl="fgImgPlace1" presStyleIdx="1" presStyleCnt="12"/>
      <dgm:spPr/>
    </dgm:pt>
    <dgm:pt modelId="{ADBFC723-0909-8C41-89B0-5C49F0987455}" type="pres">
      <dgm:prSet presAssocID="{E3E6D120-A83A-3441-9539-273402A2A852}" presName="txShp" presStyleLbl="node1" presStyleIdx="1" presStyleCnt="12">
        <dgm:presLayoutVars>
          <dgm:bulletEnabled val="1"/>
        </dgm:presLayoutVars>
      </dgm:prSet>
      <dgm:spPr/>
      <dgm:t>
        <a:bodyPr/>
        <a:lstStyle/>
        <a:p>
          <a:endParaRPr lang="en-GB"/>
        </a:p>
      </dgm:t>
    </dgm:pt>
    <dgm:pt modelId="{BDC7A298-0B00-0949-BF68-9B7A1A15C662}" type="pres">
      <dgm:prSet presAssocID="{6504CD74-3238-E442-B901-2123D28E72EC}" presName="spacing" presStyleCnt="0"/>
      <dgm:spPr/>
    </dgm:pt>
    <dgm:pt modelId="{E84F00BE-1C83-8F42-B130-B81580FBFAF9}" type="pres">
      <dgm:prSet presAssocID="{8840483C-8E46-454F-B868-94732C6CC97C}" presName="composite" presStyleCnt="0"/>
      <dgm:spPr/>
    </dgm:pt>
    <dgm:pt modelId="{95218B0C-75FA-AC45-9816-7C6B87EA05AD}" type="pres">
      <dgm:prSet presAssocID="{8840483C-8E46-454F-B868-94732C6CC97C}" presName="imgShp" presStyleLbl="fgImgPlace1" presStyleIdx="2" presStyleCnt="12"/>
      <dgm:spPr/>
    </dgm:pt>
    <dgm:pt modelId="{9D378D88-C888-F24F-B43F-64C2FDD4F209}" type="pres">
      <dgm:prSet presAssocID="{8840483C-8E46-454F-B868-94732C6CC97C}" presName="txShp" presStyleLbl="node1" presStyleIdx="2" presStyleCnt="12">
        <dgm:presLayoutVars>
          <dgm:bulletEnabled val="1"/>
        </dgm:presLayoutVars>
      </dgm:prSet>
      <dgm:spPr/>
      <dgm:t>
        <a:bodyPr/>
        <a:lstStyle/>
        <a:p>
          <a:endParaRPr lang="en-GB"/>
        </a:p>
      </dgm:t>
    </dgm:pt>
    <dgm:pt modelId="{4A4D3627-CEE0-8F48-8CF1-77CDA1699D8B}" type="pres">
      <dgm:prSet presAssocID="{2053AD6B-4D84-0940-83C8-B17E48B1B0B4}" presName="spacing" presStyleCnt="0"/>
      <dgm:spPr/>
    </dgm:pt>
    <dgm:pt modelId="{03EA4C6B-83AF-8540-8249-9EBA51E8B726}" type="pres">
      <dgm:prSet presAssocID="{2E61CD75-0ECF-B140-9497-C5C029D002EA}" presName="composite" presStyleCnt="0"/>
      <dgm:spPr/>
    </dgm:pt>
    <dgm:pt modelId="{57CBD028-991F-C845-920C-2781E583C5CC}" type="pres">
      <dgm:prSet presAssocID="{2E61CD75-0ECF-B140-9497-C5C029D002EA}" presName="imgShp" presStyleLbl="fgImgPlace1" presStyleIdx="3" presStyleCnt="12"/>
      <dgm:spPr/>
    </dgm:pt>
    <dgm:pt modelId="{5839C06F-3734-4446-A3DA-9390EB115AF7}" type="pres">
      <dgm:prSet presAssocID="{2E61CD75-0ECF-B140-9497-C5C029D002EA}" presName="txShp" presStyleLbl="node1" presStyleIdx="3" presStyleCnt="12">
        <dgm:presLayoutVars>
          <dgm:bulletEnabled val="1"/>
        </dgm:presLayoutVars>
      </dgm:prSet>
      <dgm:spPr/>
      <dgm:t>
        <a:bodyPr/>
        <a:lstStyle/>
        <a:p>
          <a:endParaRPr lang="en-GB"/>
        </a:p>
      </dgm:t>
    </dgm:pt>
    <dgm:pt modelId="{2228BC8F-AC0D-4E45-8AED-7FE831759BF5}" type="pres">
      <dgm:prSet presAssocID="{07632BD6-0114-E740-9E81-BB2E0E6F8556}" presName="spacing" presStyleCnt="0"/>
      <dgm:spPr/>
    </dgm:pt>
    <dgm:pt modelId="{9EF37AEB-3DC3-6E46-BA63-73D814DB1800}" type="pres">
      <dgm:prSet presAssocID="{574CB987-9DCC-E04B-937D-B96BB54FE5B4}" presName="composite" presStyleCnt="0"/>
      <dgm:spPr/>
    </dgm:pt>
    <dgm:pt modelId="{BCCEF9BF-3512-C947-A680-A7595538EE75}" type="pres">
      <dgm:prSet presAssocID="{574CB987-9DCC-E04B-937D-B96BB54FE5B4}" presName="imgShp" presStyleLbl="fgImgPlace1" presStyleIdx="4" presStyleCnt="12"/>
      <dgm:spPr/>
    </dgm:pt>
    <dgm:pt modelId="{12140DD4-BC69-274B-A86F-8A55F22FF05F}" type="pres">
      <dgm:prSet presAssocID="{574CB987-9DCC-E04B-937D-B96BB54FE5B4}" presName="txShp" presStyleLbl="node1" presStyleIdx="4" presStyleCnt="12">
        <dgm:presLayoutVars>
          <dgm:bulletEnabled val="1"/>
        </dgm:presLayoutVars>
      </dgm:prSet>
      <dgm:spPr/>
      <dgm:t>
        <a:bodyPr/>
        <a:lstStyle/>
        <a:p>
          <a:endParaRPr lang="en-GB"/>
        </a:p>
      </dgm:t>
    </dgm:pt>
    <dgm:pt modelId="{D6146922-4AEF-A840-81A8-300A5D8902EF}" type="pres">
      <dgm:prSet presAssocID="{3965DAF2-0F14-694C-9698-4695C4FB072E}" presName="spacing" presStyleCnt="0"/>
      <dgm:spPr/>
    </dgm:pt>
    <dgm:pt modelId="{0D0FD16D-6C04-8C47-BC19-C6AF0EAAFD9A}" type="pres">
      <dgm:prSet presAssocID="{95B79D28-2E35-0A4C-96CD-7F56FA6DAA6E}" presName="composite" presStyleCnt="0"/>
      <dgm:spPr/>
    </dgm:pt>
    <dgm:pt modelId="{724AD21A-D0F0-1243-9EBF-D9F6A6DBA10E}" type="pres">
      <dgm:prSet presAssocID="{95B79D28-2E35-0A4C-96CD-7F56FA6DAA6E}" presName="imgShp" presStyleLbl="fgImgPlace1" presStyleIdx="5" presStyleCnt="12"/>
      <dgm:spPr/>
    </dgm:pt>
    <dgm:pt modelId="{E038C38A-6738-BC48-8DB8-4B36A5D4D829}" type="pres">
      <dgm:prSet presAssocID="{95B79D28-2E35-0A4C-96CD-7F56FA6DAA6E}" presName="txShp" presStyleLbl="node1" presStyleIdx="5" presStyleCnt="12">
        <dgm:presLayoutVars>
          <dgm:bulletEnabled val="1"/>
        </dgm:presLayoutVars>
      </dgm:prSet>
      <dgm:spPr/>
      <dgm:t>
        <a:bodyPr/>
        <a:lstStyle/>
        <a:p>
          <a:endParaRPr lang="en-GB"/>
        </a:p>
      </dgm:t>
    </dgm:pt>
    <dgm:pt modelId="{A4CFC0FE-3823-BB40-8B74-C57E3592A6EC}" type="pres">
      <dgm:prSet presAssocID="{A7A90BB8-2734-524D-8A10-E52698F1CAAE}" presName="spacing" presStyleCnt="0"/>
      <dgm:spPr/>
    </dgm:pt>
    <dgm:pt modelId="{B0E1EA62-48D9-F242-AFA3-B95DA68596AA}" type="pres">
      <dgm:prSet presAssocID="{0C6E511F-A4F2-4E46-91C5-CE8B19A16E52}" presName="composite" presStyleCnt="0"/>
      <dgm:spPr/>
    </dgm:pt>
    <dgm:pt modelId="{3B5ABE21-3E12-1E4F-B131-42EDCA6BDFA5}" type="pres">
      <dgm:prSet presAssocID="{0C6E511F-A4F2-4E46-91C5-CE8B19A16E52}" presName="imgShp" presStyleLbl="fgImgPlace1" presStyleIdx="6" presStyleCnt="12"/>
      <dgm:spPr/>
    </dgm:pt>
    <dgm:pt modelId="{DE27FC69-E9D6-3E4E-AC26-8FD3F87AC97D}" type="pres">
      <dgm:prSet presAssocID="{0C6E511F-A4F2-4E46-91C5-CE8B19A16E52}" presName="txShp" presStyleLbl="node1" presStyleIdx="6" presStyleCnt="12">
        <dgm:presLayoutVars>
          <dgm:bulletEnabled val="1"/>
        </dgm:presLayoutVars>
      </dgm:prSet>
      <dgm:spPr/>
      <dgm:t>
        <a:bodyPr/>
        <a:lstStyle/>
        <a:p>
          <a:endParaRPr lang="en-GB"/>
        </a:p>
      </dgm:t>
    </dgm:pt>
    <dgm:pt modelId="{761329B6-B1A6-DA48-BE33-20F5B0A7C48A}" type="pres">
      <dgm:prSet presAssocID="{4A25475F-1FFE-3C4F-8F3B-9B06E0AAA6B4}" presName="spacing" presStyleCnt="0"/>
      <dgm:spPr/>
    </dgm:pt>
    <dgm:pt modelId="{0888D351-DA11-374A-BBD4-530768CE1ACE}" type="pres">
      <dgm:prSet presAssocID="{36AF79C3-DE02-2F42-8A53-E7FD0CFB4651}" presName="composite" presStyleCnt="0"/>
      <dgm:spPr/>
    </dgm:pt>
    <dgm:pt modelId="{328B405D-4CD6-DE41-A55F-9178D8150159}" type="pres">
      <dgm:prSet presAssocID="{36AF79C3-DE02-2F42-8A53-E7FD0CFB4651}" presName="imgShp" presStyleLbl="fgImgPlace1" presStyleIdx="7" presStyleCnt="12"/>
      <dgm:spPr/>
    </dgm:pt>
    <dgm:pt modelId="{E1E18522-6986-1C45-889B-20DC0C6BBF31}" type="pres">
      <dgm:prSet presAssocID="{36AF79C3-DE02-2F42-8A53-E7FD0CFB4651}" presName="txShp" presStyleLbl="node1" presStyleIdx="7" presStyleCnt="12">
        <dgm:presLayoutVars>
          <dgm:bulletEnabled val="1"/>
        </dgm:presLayoutVars>
      </dgm:prSet>
      <dgm:spPr/>
      <dgm:t>
        <a:bodyPr/>
        <a:lstStyle/>
        <a:p>
          <a:endParaRPr lang="en-GB"/>
        </a:p>
      </dgm:t>
    </dgm:pt>
    <dgm:pt modelId="{B8F125AA-2DAB-434F-B5F5-A84337D0D45E}" type="pres">
      <dgm:prSet presAssocID="{3D9D5AA0-E3F6-7448-9661-E12480F8E662}" presName="spacing" presStyleCnt="0"/>
      <dgm:spPr/>
    </dgm:pt>
    <dgm:pt modelId="{F29C1970-8960-B54F-A9C2-3E8F2130DFE9}" type="pres">
      <dgm:prSet presAssocID="{6A478EA4-D8EA-B147-A42E-5779F471CE7B}" presName="composite" presStyleCnt="0"/>
      <dgm:spPr/>
    </dgm:pt>
    <dgm:pt modelId="{57AE7883-66E0-7948-BF02-5275CEA0AF85}" type="pres">
      <dgm:prSet presAssocID="{6A478EA4-D8EA-B147-A42E-5779F471CE7B}" presName="imgShp" presStyleLbl="fgImgPlace1" presStyleIdx="8" presStyleCnt="12"/>
      <dgm:spPr/>
    </dgm:pt>
    <dgm:pt modelId="{DEDFA19F-A9E8-344E-ACAA-58831A5303F7}" type="pres">
      <dgm:prSet presAssocID="{6A478EA4-D8EA-B147-A42E-5779F471CE7B}" presName="txShp" presStyleLbl="node1" presStyleIdx="8" presStyleCnt="12">
        <dgm:presLayoutVars>
          <dgm:bulletEnabled val="1"/>
        </dgm:presLayoutVars>
      </dgm:prSet>
      <dgm:spPr/>
      <dgm:t>
        <a:bodyPr/>
        <a:lstStyle/>
        <a:p>
          <a:endParaRPr lang="en-GB"/>
        </a:p>
      </dgm:t>
    </dgm:pt>
    <dgm:pt modelId="{CCF5B850-4309-4D45-BD77-85517FC86615}" type="pres">
      <dgm:prSet presAssocID="{746F6DD2-E360-C641-BCB6-29B7ACAFD94C}" presName="spacing" presStyleCnt="0"/>
      <dgm:spPr/>
    </dgm:pt>
    <dgm:pt modelId="{91A342A0-7AAC-1945-A986-C6697B0BE484}" type="pres">
      <dgm:prSet presAssocID="{EAC8ED90-9C75-0940-82E3-5005D84AA8BF}" presName="composite" presStyleCnt="0"/>
      <dgm:spPr/>
    </dgm:pt>
    <dgm:pt modelId="{9A2AD465-B700-5445-A514-415FA00D0FF3}" type="pres">
      <dgm:prSet presAssocID="{EAC8ED90-9C75-0940-82E3-5005D84AA8BF}" presName="imgShp" presStyleLbl="fgImgPlace1" presStyleIdx="9" presStyleCnt="12"/>
      <dgm:spPr/>
    </dgm:pt>
    <dgm:pt modelId="{410C67B8-BAD4-4645-B037-7D830A78B74E}" type="pres">
      <dgm:prSet presAssocID="{EAC8ED90-9C75-0940-82E3-5005D84AA8BF}" presName="txShp" presStyleLbl="node1" presStyleIdx="9" presStyleCnt="12">
        <dgm:presLayoutVars>
          <dgm:bulletEnabled val="1"/>
        </dgm:presLayoutVars>
      </dgm:prSet>
      <dgm:spPr/>
      <dgm:t>
        <a:bodyPr/>
        <a:lstStyle/>
        <a:p>
          <a:endParaRPr lang="en-GB"/>
        </a:p>
      </dgm:t>
    </dgm:pt>
    <dgm:pt modelId="{C9BE12A2-4FF2-1040-9DC3-8AA4561F8B73}" type="pres">
      <dgm:prSet presAssocID="{C90C4CD9-AB18-2340-A794-955CB5D41960}" presName="spacing" presStyleCnt="0"/>
      <dgm:spPr/>
    </dgm:pt>
    <dgm:pt modelId="{DEE4BD02-CEFC-9240-A9DF-AF7F08A4A152}" type="pres">
      <dgm:prSet presAssocID="{E9645833-4CAF-9F4E-8FEB-AFEFDC81B3DC}" presName="composite" presStyleCnt="0"/>
      <dgm:spPr/>
    </dgm:pt>
    <dgm:pt modelId="{91D6820A-F302-F84C-8D34-AB15A3E9DFC6}" type="pres">
      <dgm:prSet presAssocID="{E9645833-4CAF-9F4E-8FEB-AFEFDC81B3DC}" presName="imgShp" presStyleLbl="fgImgPlace1" presStyleIdx="10" presStyleCnt="12"/>
      <dgm:spPr/>
    </dgm:pt>
    <dgm:pt modelId="{0703B31E-9614-F64F-940E-E3255757FE8A}" type="pres">
      <dgm:prSet presAssocID="{E9645833-4CAF-9F4E-8FEB-AFEFDC81B3DC}" presName="txShp" presStyleLbl="node1" presStyleIdx="10" presStyleCnt="12">
        <dgm:presLayoutVars>
          <dgm:bulletEnabled val="1"/>
        </dgm:presLayoutVars>
      </dgm:prSet>
      <dgm:spPr/>
      <dgm:t>
        <a:bodyPr/>
        <a:lstStyle/>
        <a:p>
          <a:endParaRPr lang="en-GB"/>
        </a:p>
      </dgm:t>
    </dgm:pt>
    <dgm:pt modelId="{D6BC144A-52DD-AE40-B23B-7BB1ACFA4848}" type="pres">
      <dgm:prSet presAssocID="{FD329155-2CEB-E245-BEB5-7593E47CCAF8}" presName="spacing" presStyleCnt="0"/>
      <dgm:spPr/>
    </dgm:pt>
    <dgm:pt modelId="{7D8EDD50-6BC6-7844-8278-E220C3C5E603}" type="pres">
      <dgm:prSet presAssocID="{AC3BEA81-0191-AC49-B697-572E4D77E768}" presName="composite" presStyleCnt="0"/>
      <dgm:spPr/>
    </dgm:pt>
    <dgm:pt modelId="{09241807-187A-7842-BCEA-079A3396DD4B}" type="pres">
      <dgm:prSet presAssocID="{AC3BEA81-0191-AC49-B697-572E4D77E768}" presName="imgShp" presStyleLbl="fgImgPlace1" presStyleIdx="11" presStyleCnt="12"/>
      <dgm:spPr/>
    </dgm:pt>
    <dgm:pt modelId="{43921855-F7CF-C448-8AF7-8EDD67D940B5}" type="pres">
      <dgm:prSet presAssocID="{AC3BEA81-0191-AC49-B697-572E4D77E768}" presName="txShp" presStyleLbl="node1" presStyleIdx="11" presStyleCnt="12">
        <dgm:presLayoutVars>
          <dgm:bulletEnabled val="1"/>
        </dgm:presLayoutVars>
      </dgm:prSet>
      <dgm:spPr/>
      <dgm:t>
        <a:bodyPr/>
        <a:lstStyle/>
        <a:p>
          <a:endParaRPr lang="en-GB"/>
        </a:p>
      </dgm:t>
    </dgm:pt>
  </dgm:ptLst>
  <dgm:cxnLst>
    <dgm:cxn modelId="{F0D1867A-1EB9-974D-AF80-40555954D5A4}" type="presOf" srcId="{36AF79C3-DE02-2F42-8A53-E7FD0CFB4651}" destId="{E1E18522-6986-1C45-889B-20DC0C6BBF31}" srcOrd="0" destOrd="0" presId="urn:microsoft.com/office/officeart/2005/8/layout/vList3"/>
    <dgm:cxn modelId="{E9E0B4B4-8656-3A45-A414-D02AB599F94A}" srcId="{B4C3EA23-FA48-3F46-8EC0-1ADA09E267F2}" destId="{E3E6D120-A83A-3441-9539-273402A2A852}" srcOrd="1" destOrd="0" parTransId="{339A645A-8BE1-C54B-8922-BC0716FAD27A}" sibTransId="{6504CD74-3238-E442-B901-2123D28E72EC}"/>
    <dgm:cxn modelId="{B7A6105C-CFDD-9949-B392-B4BB168F6DD6}" type="presOf" srcId="{95B79D28-2E35-0A4C-96CD-7F56FA6DAA6E}" destId="{E038C38A-6738-BC48-8DB8-4B36A5D4D829}" srcOrd="0" destOrd="0" presId="urn:microsoft.com/office/officeart/2005/8/layout/vList3"/>
    <dgm:cxn modelId="{09CF8831-D7E7-4A4A-8B3C-A66012162B56}" type="presOf" srcId="{0C6E511F-A4F2-4E46-91C5-CE8B19A16E52}" destId="{DE27FC69-E9D6-3E4E-AC26-8FD3F87AC97D}" srcOrd="0" destOrd="0" presId="urn:microsoft.com/office/officeart/2005/8/layout/vList3"/>
    <dgm:cxn modelId="{2F4E5C57-0CE6-2742-8366-F9C0B15956F2}" type="presOf" srcId="{574CB987-9DCC-E04B-937D-B96BB54FE5B4}" destId="{12140DD4-BC69-274B-A86F-8A55F22FF05F}" srcOrd="0" destOrd="0" presId="urn:microsoft.com/office/officeart/2005/8/layout/vList3"/>
    <dgm:cxn modelId="{46185BDA-AFA3-534B-8C8F-4E6205D33A2C}" type="presOf" srcId="{B4C3EA23-FA48-3F46-8EC0-1ADA09E267F2}" destId="{26D98666-8814-CC42-8A13-337CD59FB777}" srcOrd="0" destOrd="0" presId="urn:microsoft.com/office/officeart/2005/8/layout/vList3"/>
    <dgm:cxn modelId="{9317FF36-7BA0-D94D-A160-C93CCD16D223}" srcId="{B4C3EA23-FA48-3F46-8EC0-1ADA09E267F2}" destId="{95B79D28-2E35-0A4C-96CD-7F56FA6DAA6E}" srcOrd="5" destOrd="0" parTransId="{E7B61BCE-9327-0A42-8BE7-FC7AA262F33B}" sibTransId="{A7A90BB8-2734-524D-8A10-E52698F1CAAE}"/>
    <dgm:cxn modelId="{28B5F041-0E0A-EB47-880F-D5100B87737F}" srcId="{B4C3EA23-FA48-3F46-8EC0-1ADA09E267F2}" destId="{8840483C-8E46-454F-B868-94732C6CC97C}" srcOrd="2" destOrd="0" parTransId="{5A8C5EEB-BCBA-ED41-9C40-790D1CFCFB4A}" sibTransId="{2053AD6B-4D84-0940-83C8-B17E48B1B0B4}"/>
    <dgm:cxn modelId="{C3609004-F2B5-C64A-9659-602EE1117C0A}" type="presOf" srcId="{E9645833-4CAF-9F4E-8FEB-AFEFDC81B3DC}" destId="{0703B31E-9614-F64F-940E-E3255757FE8A}" srcOrd="0" destOrd="0" presId="urn:microsoft.com/office/officeart/2005/8/layout/vList3"/>
    <dgm:cxn modelId="{9FA7A9A7-D22F-924D-A0D7-12F3CAC40BD1}" type="presOf" srcId="{DB3E2F74-0A20-5843-92DE-AFB8784B33DE}" destId="{8F7B573F-E67A-D447-8586-293AA28818CE}" srcOrd="0" destOrd="0" presId="urn:microsoft.com/office/officeart/2005/8/layout/vList3"/>
    <dgm:cxn modelId="{B49AB67D-6CAB-7F42-B3BA-C06ECB5C1D2C}" srcId="{B4C3EA23-FA48-3F46-8EC0-1ADA09E267F2}" destId="{EAC8ED90-9C75-0940-82E3-5005D84AA8BF}" srcOrd="9" destOrd="0" parTransId="{0D3BCCA1-4802-584E-AEA2-CC9904B609FE}" sibTransId="{C90C4CD9-AB18-2340-A794-955CB5D41960}"/>
    <dgm:cxn modelId="{3806F598-1224-4144-8A99-D58084794095}" srcId="{B4C3EA23-FA48-3F46-8EC0-1ADA09E267F2}" destId="{DB3E2F74-0A20-5843-92DE-AFB8784B33DE}" srcOrd="0" destOrd="0" parTransId="{E4F8CDE5-0CAD-1D45-A8E6-AFCE91725C8A}" sibTransId="{19FB6793-8E7F-D541-93C6-DEE416FA5EDF}"/>
    <dgm:cxn modelId="{B946F80C-D41E-014D-8ABE-3409499F1DF4}" srcId="{B4C3EA23-FA48-3F46-8EC0-1ADA09E267F2}" destId="{AC3BEA81-0191-AC49-B697-572E4D77E768}" srcOrd="11" destOrd="0" parTransId="{8091CC18-3B30-024A-B0E7-BC10015B161D}" sibTransId="{9072E0E7-24A9-7B47-9160-3C28E9F9D4EA}"/>
    <dgm:cxn modelId="{4F8C0649-9F96-8643-B1C7-1CA3A577D7BA}" srcId="{B4C3EA23-FA48-3F46-8EC0-1ADA09E267F2}" destId="{E9645833-4CAF-9F4E-8FEB-AFEFDC81B3DC}" srcOrd="10" destOrd="0" parTransId="{ABA96E1A-270C-7F4E-9C3D-BC812B61186A}" sibTransId="{FD329155-2CEB-E245-BEB5-7593E47CCAF8}"/>
    <dgm:cxn modelId="{A7786994-A634-BF4F-B898-220025776809}" srcId="{B4C3EA23-FA48-3F46-8EC0-1ADA09E267F2}" destId="{2E61CD75-0ECF-B140-9497-C5C029D002EA}" srcOrd="3" destOrd="0" parTransId="{A21614B7-7A87-124A-97DD-510B56D3834F}" sibTransId="{07632BD6-0114-E740-9E81-BB2E0E6F8556}"/>
    <dgm:cxn modelId="{A9C36EE9-2A80-004E-81E2-6F32AAD00681}" type="presOf" srcId="{6A478EA4-D8EA-B147-A42E-5779F471CE7B}" destId="{DEDFA19F-A9E8-344E-ACAA-58831A5303F7}" srcOrd="0" destOrd="0" presId="urn:microsoft.com/office/officeart/2005/8/layout/vList3"/>
    <dgm:cxn modelId="{E3E5721A-AFB6-3342-8EB3-13AD207964A0}" type="presOf" srcId="{8840483C-8E46-454F-B868-94732C6CC97C}" destId="{9D378D88-C888-F24F-B43F-64C2FDD4F209}" srcOrd="0" destOrd="0" presId="urn:microsoft.com/office/officeart/2005/8/layout/vList3"/>
    <dgm:cxn modelId="{3F3F9CC9-7EDF-6342-9B3C-FC74316665E5}" srcId="{B4C3EA23-FA48-3F46-8EC0-1ADA09E267F2}" destId="{0C6E511F-A4F2-4E46-91C5-CE8B19A16E52}" srcOrd="6" destOrd="0" parTransId="{EA59AED6-4FF6-6E41-BA54-CA9FED4B14BF}" sibTransId="{4A25475F-1FFE-3C4F-8F3B-9B06E0AAA6B4}"/>
    <dgm:cxn modelId="{1B77F53F-C640-0546-AC7A-BBECCD9579D3}" type="presOf" srcId="{AC3BEA81-0191-AC49-B697-572E4D77E768}" destId="{43921855-F7CF-C448-8AF7-8EDD67D940B5}" srcOrd="0" destOrd="0" presId="urn:microsoft.com/office/officeart/2005/8/layout/vList3"/>
    <dgm:cxn modelId="{B9E7C0DC-ED88-CE46-B18A-A116BCEC5AEE}" srcId="{B4C3EA23-FA48-3F46-8EC0-1ADA09E267F2}" destId="{6A478EA4-D8EA-B147-A42E-5779F471CE7B}" srcOrd="8" destOrd="0" parTransId="{3B506C03-7D66-9446-BF64-4A7DCBF05B08}" sibTransId="{746F6DD2-E360-C641-BCB6-29B7ACAFD94C}"/>
    <dgm:cxn modelId="{5122C616-DABA-6641-910B-0B00A3D9AD5B}" type="presOf" srcId="{E3E6D120-A83A-3441-9539-273402A2A852}" destId="{ADBFC723-0909-8C41-89B0-5C49F0987455}" srcOrd="0" destOrd="0" presId="urn:microsoft.com/office/officeart/2005/8/layout/vList3"/>
    <dgm:cxn modelId="{57AA205D-E77B-8E45-AFF9-00464BAD7189}" srcId="{B4C3EA23-FA48-3F46-8EC0-1ADA09E267F2}" destId="{36AF79C3-DE02-2F42-8A53-E7FD0CFB4651}" srcOrd="7" destOrd="0" parTransId="{907EE09C-7DA4-A040-A3C7-EA3AC1BA0BFB}" sibTransId="{3D9D5AA0-E3F6-7448-9661-E12480F8E662}"/>
    <dgm:cxn modelId="{ECF7392A-2B13-1F4A-80BA-2F92E09BBCC4}" type="presOf" srcId="{EAC8ED90-9C75-0940-82E3-5005D84AA8BF}" destId="{410C67B8-BAD4-4645-B037-7D830A78B74E}" srcOrd="0" destOrd="0" presId="urn:microsoft.com/office/officeart/2005/8/layout/vList3"/>
    <dgm:cxn modelId="{666CC0E6-E34E-E34D-A8C9-05FC27972BC9}" srcId="{B4C3EA23-FA48-3F46-8EC0-1ADA09E267F2}" destId="{574CB987-9DCC-E04B-937D-B96BB54FE5B4}" srcOrd="4" destOrd="0" parTransId="{B30D2E31-139F-E04B-9B74-FEA000528A91}" sibTransId="{3965DAF2-0F14-694C-9698-4695C4FB072E}"/>
    <dgm:cxn modelId="{A51ABFA4-8D98-8247-8B83-BC391AD8434C}" type="presOf" srcId="{2E61CD75-0ECF-B140-9497-C5C029D002EA}" destId="{5839C06F-3734-4446-A3DA-9390EB115AF7}" srcOrd="0" destOrd="0" presId="urn:microsoft.com/office/officeart/2005/8/layout/vList3"/>
    <dgm:cxn modelId="{BA305C17-7C10-6E40-AC99-99CF0E6EE0C2}" type="presParOf" srcId="{26D98666-8814-CC42-8A13-337CD59FB777}" destId="{C5BAFEE5-C58B-1545-BEFF-804B16915342}" srcOrd="0" destOrd="0" presId="urn:microsoft.com/office/officeart/2005/8/layout/vList3"/>
    <dgm:cxn modelId="{8C6D4AB6-D6B6-7848-8C4D-E907FA14AF7F}" type="presParOf" srcId="{C5BAFEE5-C58B-1545-BEFF-804B16915342}" destId="{77FFFF9E-958B-EF46-BDBD-3E68B6C44490}" srcOrd="0" destOrd="0" presId="urn:microsoft.com/office/officeart/2005/8/layout/vList3"/>
    <dgm:cxn modelId="{7D732014-493B-8145-B9FD-2DE2B168B623}" type="presParOf" srcId="{C5BAFEE5-C58B-1545-BEFF-804B16915342}" destId="{8F7B573F-E67A-D447-8586-293AA28818CE}" srcOrd="1" destOrd="0" presId="urn:microsoft.com/office/officeart/2005/8/layout/vList3"/>
    <dgm:cxn modelId="{169C8A7A-53E0-8444-B778-4373FDCBA014}" type="presParOf" srcId="{26D98666-8814-CC42-8A13-337CD59FB777}" destId="{47DA62DA-3397-B149-A3F7-07CC7406C3CC}" srcOrd="1" destOrd="0" presId="urn:microsoft.com/office/officeart/2005/8/layout/vList3"/>
    <dgm:cxn modelId="{121D0828-C772-6641-979C-7A0041FB7390}" type="presParOf" srcId="{26D98666-8814-CC42-8A13-337CD59FB777}" destId="{BF9A71B9-DB45-E44A-8A4B-F7664439CCF1}" srcOrd="2" destOrd="0" presId="urn:microsoft.com/office/officeart/2005/8/layout/vList3"/>
    <dgm:cxn modelId="{686B3797-292C-E241-9A65-58D9AFAF8321}" type="presParOf" srcId="{BF9A71B9-DB45-E44A-8A4B-F7664439CCF1}" destId="{FA508ED5-8CCA-544B-B2D7-C13854536063}" srcOrd="0" destOrd="0" presId="urn:microsoft.com/office/officeart/2005/8/layout/vList3"/>
    <dgm:cxn modelId="{D20B4445-C9AC-CF4E-96E7-1C0AFF0A0AC7}" type="presParOf" srcId="{BF9A71B9-DB45-E44A-8A4B-F7664439CCF1}" destId="{ADBFC723-0909-8C41-89B0-5C49F0987455}" srcOrd="1" destOrd="0" presId="urn:microsoft.com/office/officeart/2005/8/layout/vList3"/>
    <dgm:cxn modelId="{CAAF0A02-FFE8-1C43-8162-96A0B9B79548}" type="presParOf" srcId="{26D98666-8814-CC42-8A13-337CD59FB777}" destId="{BDC7A298-0B00-0949-BF68-9B7A1A15C662}" srcOrd="3" destOrd="0" presId="urn:microsoft.com/office/officeart/2005/8/layout/vList3"/>
    <dgm:cxn modelId="{A657A39A-7D02-ED4B-BAA3-47F446CA0A39}" type="presParOf" srcId="{26D98666-8814-CC42-8A13-337CD59FB777}" destId="{E84F00BE-1C83-8F42-B130-B81580FBFAF9}" srcOrd="4" destOrd="0" presId="urn:microsoft.com/office/officeart/2005/8/layout/vList3"/>
    <dgm:cxn modelId="{68D3DF72-D46C-F744-80AC-FB2CEA44E98C}" type="presParOf" srcId="{E84F00BE-1C83-8F42-B130-B81580FBFAF9}" destId="{95218B0C-75FA-AC45-9816-7C6B87EA05AD}" srcOrd="0" destOrd="0" presId="urn:microsoft.com/office/officeart/2005/8/layout/vList3"/>
    <dgm:cxn modelId="{2FC6EAA0-9AA9-504F-B096-3D549CA0F911}" type="presParOf" srcId="{E84F00BE-1C83-8F42-B130-B81580FBFAF9}" destId="{9D378D88-C888-F24F-B43F-64C2FDD4F209}" srcOrd="1" destOrd="0" presId="urn:microsoft.com/office/officeart/2005/8/layout/vList3"/>
    <dgm:cxn modelId="{C5A91477-46A0-C446-B442-0B5D9095A790}" type="presParOf" srcId="{26D98666-8814-CC42-8A13-337CD59FB777}" destId="{4A4D3627-CEE0-8F48-8CF1-77CDA1699D8B}" srcOrd="5" destOrd="0" presId="urn:microsoft.com/office/officeart/2005/8/layout/vList3"/>
    <dgm:cxn modelId="{D8B7C14A-C095-1A41-9D0C-36B96CED90C0}" type="presParOf" srcId="{26D98666-8814-CC42-8A13-337CD59FB777}" destId="{03EA4C6B-83AF-8540-8249-9EBA51E8B726}" srcOrd="6" destOrd="0" presId="urn:microsoft.com/office/officeart/2005/8/layout/vList3"/>
    <dgm:cxn modelId="{7D47215D-6C39-2245-8F24-56997AF10BCC}" type="presParOf" srcId="{03EA4C6B-83AF-8540-8249-9EBA51E8B726}" destId="{57CBD028-991F-C845-920C-2781E583C5CC}" srcOrd="0" destOrd="0" presId="urn:microsoft.com/office/officeart/2005/8/layout/vList3"/>
    <dgm:cxn modelId="{335EB0D9-B44B-5C46-92D0-5216D9C6FD6A}" type="presParOf" srcId="{03EA4C6B-83AF-8540-8249-9EBA51E8B726}" destId="{5839C06F-3734-4446-A3DA-9390EB115AF7}" srcOrd="1" destOrd="0" presId="urn:microsoft.com/office/officeart/2005/8/layout/vList3"/>
    <dgm:cxn modelId="{95139635-FB95-2C4F-8534-9B9F02EAEE3B}" type="presParOf" srcId="{26D98666-8814-CC42-8A13-337CD59FB777}" destId="{2228BC8F-AC0D-4E45-8AED-7FE831759BF5}" srcOrd="7" destOrd="0" presId="urn:microsoft.com/office/officeart/2005/8/layout/vList3"/>
    <dgm:cxn modelId="{8047FB4B-3AA3-FA40-96A1-0782EC8B2861}" type="presParOf" srcId="{26D98666-8814-CC42-8A13-337CD59FB777}" destId="{9EF37AEB-3DC3-6E46-BA63-73D814DB1800}" srcOrd="8" destOrd="0" presId="urn:microsoft.com/office/officeart/2005/8/layout/vList3"/>
    <dgm:cxn modelId="{4981972E-11AE-F24D-A476-B3A5356C5BAD}" type="presParOf" srcId="{9EF37AEB-3DC3-6E46-BA63-73D814DB1800}" destId="{BCCEF9BF-3512-C947-A680-A7595538EE75}" srcOrd="0" destOrd="0" presId="urn:microsoft.com/office/officeart/2005/8/layout/vList3"/>
    <dgm:cxn modelId="{070796AD-4C66-DE40-94F8-E0068BBE9883}" type="presParOf" srcId="{9EF37AEB-3DC3-6E46-BA63-73D814DB1800}" destId="{12140DD4-BC69-274B-A86F-8A55F22FF05F}" srcOrd="1" destOrd="0" presId="urn:microsoft.com/office/officeart/2005/8/layout/vList3"/>
    <dgm:cxn modelId="{0EB9D7CE-731E-4246-865A-5BA2448F3378}" type="presParOf" srcId="{26D98666-8814-CC42-8A13-337CD59FB777}" destId="{D6146922-4AEF-A840-81A8-300A5D8902EF}" srcOrd="9" destOrd="0" presId="urn:microsoft.com/office/officeart/2005/8/layout/vList3"/>
    <dgm:cxn modelId="{9764918E-03A0-3B4E-8E12-15BE7D502E59}" type="presParOf" srcId="{26D98666-8814-CC42-8A13-337CD59FB777}" destId="{0D0FD16D-6C04-8C47-BC19-C6AF0EAAFD9A}" srcOrd="10" destOrd="0" presId="urn:microsoft.com/office/officeart/2005/8/layout/vList3"/>
    <dgm:cxn modelId="{DED127A7-1584-4C44-81BB-065A29EE2BF0}" type="presParOf" srcId="{0D0FD16D-6C04-8C47-BC19-C6AF0EAAFD9A}" destId="{724AD21A-D0F0-1243-9EBF-D9F6A6DBA10E}" srcOrd="0" destOrd="0" presId="urn:microsoft.com/office/officeart/2005/8/layout/vList3"/>
    <dgm:cxn modelId="{2427087D-24D2-4C4D-8068-2C84E28CEF20}" type="presParOf" srcId="{0D0FD16D-6C04-8C47-BC19-C6AF0EAAFD9A}" destId="{E038C38A-6738-BC48-8DB8-4B36A5D4D829}" srcOrd="1" destOrd="0" presId="urn:microsoft.com/office/officeart/2005/8/layout/vList3"/>
    <dgm:cxn modelId="{B6DBBE87-19D5-AA43-9B55-A4FD172FF8ED}" type="presParOf" srcId="{26D98666-8814-CC42-8A13-337CD59FB777}" destId="{A4CFC0FE-3823-BB40-8B74-C57E3592A6EC}" srcOrd="11" destOrd="0" presId="urn:microsoft.com/office/officeart/2005/8/layout/vList3"/>
    <dgm:cxn modelId="{5C9158FB-85D9-F240-9AEC-F77157BC9D33}" type="presParOf" srcId="{26D98666-8814-CC42-8A13-337CD59FB777}" destId="{B0E1EA62-48D9-F242-AFA3-B95DA68596AA}" srcOrd="12" destOrd="0" presId="urn:microsoft.com/office/officeart/2005/8/layout/vList3"/>
    <dgm:cxn modelId="{388C1C82-014F-7E4F-AC48-229E6247D714}" type="presParOf" srcId="{B0E1EA62-48D9-F242-AFA3-B95DA68596AA}" destId="{3B5ABE21-3E12-1E4F-B131-42EDCA6BDFA5}" srcOrd="0" destOrd="0" presId="urn:microsoft.com/office/officeart/2005/8/layout/vList3"/>
    <dgm:cxn modelId="{796015FD-4537-974E-AFAA-3CBB495B77FC}" type="presParOf" srcId="{B0E1EA62-48D9-F242-AFA3-B95DA68596AA}" destId="{DE27FC69-E9D6-3E4E-AC26-8FD3F87AC97D}" srcOrd="1" destOrd="0" presId="urn:microsoft.com/office/officeart/2005/8/layout/vList3"/>
    <dgm:cxn modelId="{5265089C-0DFD-D74C-ACFF-6A63C9D9FA5A}" type="presParOf" srcId="{26D98666-8814-CC42-8A13-337CD59FB777}" destId="{761329B6-B1A6-DA48-BE33-20F5B0A7C48A}" srcOrd="13" destOrd="0" presId="urn:microsoft.com/office/officeart/2005/8/layout/vList3"/>
    <dgm:cxn modelId="{556DD3EE-D451-4F45-9FD3-AA17978422F3}" type="presParOf" srcId="{26D98666-8814-CC42-8A13-337CD59FB777}" destId="{0888D351-DA11-374A-BBD4-530768CE1ACE}" srcOrd="14" destOrd="0" presId="urn:microsoft.com/office/officeart/2005/8/layout/vList3"/>
    <dgm:cxn modelId="{EA12887B-ADF6-6842-B267-BCB53122F1F3}" type="presParOf" srcId="{0888D351-DA11-374A-BBD4-530768CE1ACE}" destId="{328B405D-4CD6-DE41-A55F-9178D8150159}" srcOrd="0" destOrd="0" presId="urn:microsoft.com/office/officeart/2005/8/layout/vList3"/>
    <dgm:cxn modelId="{E8F89459-8BBC-6F4E-B40A-3C97D9DA43FC}" type="presParOf" srcId="{0888D351-DA11-374A-BBD4-530768CE1ACE}" destId="{E1E18522-6986-1C45-889B-20DC0C6BBF31}" srcOrd="1" destOrd="0" presId="urn:microsoft.com/office/officeart/2005/8/layout/vList3"/>
    <dgm:cxn modelId="{BC7E9757-BB12-264F-BE11-EDC7955448A2}" type="presParOf" srcId="{26D98666-8814-CC42-8A13-337CD59FB777}" destId="{B8F125AA-2DAB-434F-B5F5-A84337D0D45E}" srcOrd="15" destOrd="0" presId="urn:microsoft.com/office/officeart/2005/8/layout/vList3"/>
    <dgm:cxn modelId="{19DD715D-924F-A14B-93A6-CA786BB6D5AE}" type="presParOf" srcId="{26D98666-8814-CC42-8A13-337CD59FB777}" destId="{F29C1970-8960-B54F-A9C2-3E8F2130DFE9}" srcOrd="16" destOrd="0" presId="urn:microsoft.com/office/officeart/2005/8/layout/vList3"/>
    <dgm:cxn modelId="{22316A6C-07B0-D444-9791-8DFB5669AD1B}" type="presParOf" srcId="{F29C1970-8960-B54F-A9C2-3E8F2130DFE9}" destId="{57AE7883-66E0-7948-BF02-5275CEA0AF85}" srcOrd="0" destOrd="0" presId="urn:microsoft.com/office/officeart/2005/8/layout/vList3"/>
    <dgm:cxn modelId="{783E7C87-C5DE-224B-8EDC-1143D89E3345}" type="presParOf" srcId="{F29C1970-8960-B54F-A9C2-3E8F2130DFE9}" destId="{DEDFA19F-A9E8-344E-ACAA-58831A5303F7}" srcOrd="1" destOrd="0" presId="urn:microsoft.com/office/officeart/2005/8/layout/vList3"/>
    <dgm:cxn modelId="{483DACE9-A914-C549-9F1D-EB567F4482CC}" type="presParOf" srcId="{26D98666-8814-CC42-8A13-337CD59FB777}" destId="{CCF5B850-4309-4D45-BD77-85517FC86615}" srcOrd="17" destOrd="0" presId="urn:microsoft.com/office/officeart/2005/8/layout/vList3"/>
    <dgm:cxn modelId="{EF78AA48-B229-1A40-92E5-2D39CB1E5D42}" type="presParOf" srcId="{26D98666-8814-CC42-8A13-337CD59FB777}" destId="{91A342A0-7AAC-1945-A986-C6697B0BE484}" srcOrd="18" destOrd="0" presId="urn:microsoft.com/office/officeart/2005/8/layout/vList3"/>
    <dgm:cxn modelId="{AB1DDA65-A9CC-0F44-9B15-190DB9778D43}" type="presParOf" srcId="{91A342A0-7AAC-1945-A986-C6697B0BE484}" destId="{9A2AD465-B700-5445-A514-415FA00D0FF3}" srcOrd="0" destOrd="0" presId="urn:microsoft.com/office/officeart/2005/8/layout/vList3"/>
    <dgm:cxn modelId="{836F5164-F9C7-9C49-82F6-33F581E5E901}" type="presParOf" srcId="{91A342A0-7AAC-1945-A986-C6697B0BE484}" destId="{410C67B8-BAD4-4645-B037-7D830A78B74E}" srcOrd="1" destOrd="0" presId="urn:microsoft.com/office/officeart/2005/8/layout/vList3"/>
    <dgm:cxn modelId="{65794A1A-740B-714A-858D-743988C4C94E}" type="presParOf" srcId="{26D98666-8814-CC42-8A13-337CD59FB777}" destId="{C9BE12A2-4FF2-1040-9DC3-8AA4561F8B73}" srcOrd="19" destOrd="0" presId="urn:microsoft.com/office/officeart/2005/8/layout/vList3"/>
    <dgm:cxn modelId="{DB99F87D-2AE5-F346-A10B-4CBD0E7B7053}" type="presParOf" srcId="{26D98666-8814-CC42-8A13-337CD59FB777}" destId="{DEE4BD02-CEFC-9240-A9DF-AF7F08A4A152}" srcOrd="20" destOrd="0" presId="urn:microsoft.com/office/officeart/2005/8/layout/vList3"/>
    <dgm:cxn modelId="{3B4F8F69-F0DF-1C49-A97C-8B544BE86847}" type="presParOf" srcId="{DEE4BD02-CEFC-9240-A9DF-AF7F08A4A152}" destId="{91D6820A-F302-F84C-8D34-AB15A3E9DFC6}" srcOrd="0" destOrd="0" presId="urn:microsoft.com/office/officeart/2005/8/layout/vList3"/>
    <dgm:cxn modelId="{8C70694B-6BA7-D64D-A3FD-6A62B53E3F79}" type="presParOf" srcId="{DEE4BD02-CEFC-9240-A9DF-AF7F08A4A152}" destId="{0703B31E-9614-F64F-940E-E3255757FE8A}" srcOrd="1" destOrd="0" presId="urn:microsoft.com/office/officeart/2005/8/layout/vList3"/>
    <dgm:cxn modelId="{CAD45FFA-CBE5-B04F-B1A1-97265198A11D}" type="presParOf" srcId="{26D98666-8814-CC42-8A13-337CD59FB777}" destId="{D6BC144A-52DD-AE40-B23B-7BB1ACFA4848}" srcOrd="21" destOrd="0" presId="urn:microsoft.com/office/officeart/2005/8/layout/vList3"/>
    <dgm:cxn modelId="{EAC25E8D-C6B3-6E42-9EA2-AD2A0F64C2BE}" type="presParOf" srcId="{26D98666-8814-CC42-8A13-337CD59FB777}" destId="{7D8EDD50-6BC6-7844-8278-E220C3C5E603}" srcOrd="22" destOrd="0" presId="urn:microsoft.com/office/officeart/2005/8/layout/vList3"/>
    <dgm:cxn modelId="{DA3D6078-7025-0D43-96D8-FAAB57284D7A}" type="presParOf" srcId="{7D8EDD50-6BC6-7844-8278-E220C3C5E603}" destId="{09241807-187A-7842-BCEA-079A3396DD4B}" srcOrd="0" destOrd="0" presId="urn:microsoft.com/office/officeart/2005/8/layout/vList3"/>
    <dgm:cxn modelId="{D130B462-C6AF-C347-A424-1EEBDA90DADD}" type="presParOf" srcId="{7D8EDD50-6BC6-7844-8278-E220C3C5E603}" destId="{43921855-F7CF-C448-8AF7-8EDD67D940B5}"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B573F-E67A-D447-8586-293AA28818CE}">
      <dsp:nvSpPr>
        <dsp:cNvPr id="0" name=""/>
        <dsp:cNvSpPr/>
      </dsp:nvSpPr>
      <dsp:spPr>
        <a:xfrm rot="10800000">
          <a:off x="1707190" y="1394"/>
          <a:ext cx="6464518" cy="315638"/>
        </a:xfrm>
        <a:prstGeom prst="homePlat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39188"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Prevention</a:t>
          </a:r>
          <a:endParaRPr lang="en-GB" sz="2800" kern="1200" dirty="0"/>
        </a:p>
      </dsp:txBody>
      <dsp:txXfrm rot="10800000">
        <a:off x="1786099" y="1394"/>
        <a:ext cx="6385609" cy="315638"/>
      </dsp:txXfrm>
    </dsp:sp>
    <dsp:sp modelId="{77FFFF9E-958B-EF46-BDBD-3E68B6C44490}">
      <dsp:nvSpPr>
        <dsp:cNvPr id="0" name=""/>
        <dsp:cNvSpPr/>
      </dsp:nvSpPr>
      <dsp:spPr>
        <a:xfrm>
          <a:off x="1549371" y="1394"/>
          <a:ext cx="315638" cy="315638"/>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ADBFC723-0909-8C41-89B0-5C49F0987455}">
      <dsp:nvSpPr>
        <dsp:cNvPr id="0" name=""/>
        <dsp:cNvSpPr/>
      </dsp:nvSpPr>
      <dsp:spPr>
        <a:xfrm rot="10800000">
          <a:off x="1707190" y="411253"/>
          <a:ext cx="6464518" cy="315638"/>
        </a:xfrm>
        <a:prstGeom prst="homePlat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39188"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National awareness</a:t>
          </a:r>
          <a:endParaRPr lang="en-GB" sz="2800" kern="1200" dirty="0"/>
        </a:p>
      </dsp:txBody>
      <dsp:txXfrm rot="10800000">
        <a:off x="1786099" y="411253"/>
        <a:ext cx="6385609" cy="315638"/>
      </dsp:txXfrm>
    </dsp:sp>
    <dsp:sp modelId="{FA508ED5-8CCA-544B-B2D7-C13854536063}">
      <dsp:nvSpPr>
        <dsp:cNvPr id="0" name=""/>
        <dsp:cNvSpPr/>
      </dsp:nvSpPr>
      <dsp:spPr>
        <a:xfrm>
          <a:off x="1549371" y="411253"/>
          <a:ext cx="315638" cy="315638"/>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9D378D88-C888-F24F-B43F-64C2FDD4F209}">
      <dsp:nvSpPr>
        <dsp:cNvPr id="0" name=""/>
        <dsp:cNvSpPr/>
      </dsp:nvSpPr>
      <dsp:spPr>
        <a:xfrm rot="10800000">
          <a:off x="1707190" y="821112"/>
          <a:ext cx="6464518" cy="315638"/>
        </a:xfrm>
        <a:prstGeom prst="homePlate">
          <a:avLst/>
        </a:prstGeom>
        <a:solidFill>
          <a:schemeClr val="accent1"/>
        </a:solidFill>
        <a:ln w="25400" cap="flat" cmpd="sng" algn="ctr">
          <a:solidFill>
            <a:schemeClr val="lt1">
              <a:alpha val="80000"/>
            </a:schemeClr>
          </a:solidFill>
          <a:prstDash val="solid"/>
        </a:ln>
        <a:effectLst/>
      </dsp:spPr>
      <dsp:style>
        <a:lnRef idx="3">
          <a:schemeClr val="lt1"/>
        </a:lnRef>
        <a:fillRef idx="1">
          <a:schemeClr val="accent1"/>
        </a:fillRef>
        <a:effectRef idx="1">
          <a:schemeClr val="accent1"/>
        </a:effectRef>
        <a:fontRef idx="minor">
          <a:schemeClr val="lt1"/>
        </a:fontRef>
      </dsp:style>
      <dsp:txBody>
        <a:bodyPr spcFirstLastPara="0" vert="horz" wrap="square" lIns="139188"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Data collection</a:t>
          </a:r>
          <a:endParaRPr lang="en-GB" sz="2800" kern="1200" dirty="0"/>
        </a:p>
      </dsp:txBody>
      <dsp:txXfrm rot="10800000">
        <a:off x="1786099" y="821112"/>
        <a:ext cx="6385609" cy="315638"/>
      </dsp:txXfrm>
    </dsp:sp>
    <dsp:sp modelId="{95218B0C-75FA-AC45-9816-7C6B87EA05AD}">
      <dsp:nvSpPr>
        <dsp:cNvPr id="0" name=""/>
        <dsp:cNvSpPr/>
      </dsp:nvSpPr>
      <dsp:spPr>
        <a:xfrm>
          <a:off x="1549371" y="821112"/>
          <a:ext cx="315638" cy="315638"/>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5839C06F-3734-4446-A3DA-9390EB115AF7}">
      <dsp:nvSpPr>
        <dsp:cNvPr id="0" name=""/>
        <dsp:cNvSpPr/>
      </dsp:nvSpPr>
      <dsp:spPr>
        <a:xfrm rot="10800000">
          <a:off x="1707190" y="1230971"/>
          <a:ext cx="6464518" cy="315638"/>
        </a:xfrm>
        <a:prstGeom prst="homePlate">
          <a:avLst/>
        </a:prstGeom>
        <a:solidFill>
          <a:schemeClr val="accent6"/>
        </a:solidFill>
        <a:ln w="25400" cap="flat" cmpd="sng" algn="ctr">
          <a:solidFill>
            <a:schemeClr val="lt1">
              <a:alpha val="80000"/>
            </a:schemeClr>
          </a:solidFill>
          <a:prstDash val="solid"/>
        </a:ln>
        <a:effectLst/>
      </dsp:spPr>
      <dsp:style>
        <a:lnRef idx="3">
          <a:schemeClr val="lt1"/>
        </a:lnRef>
        <a:fillRef idx="1">
          <a:schemeClr val="accent6"/>
        </a:fillRef>
        <a:effectRef idx="1">
          <a:schemeClr val="accent6"/>
        </a:effectRef>
        <a:fontRef idx="minor">
          <a:schemeClr val="lt1"/>
        </a:fontRef>
      </dsp:style>
      <dsp:txBody>
        <a:bodyPr spcFirstLastPara="0" vert="horz" wrap="square" lIns="139188"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Training on IDPs’ rights</a:t>
          </a:r>
          <a:endParaRPr lang="en-GB" sz="2800" kern="1200" dirty="0"/>
        </a:p>
      </dsp:txBody>
      <dsp:txXfrm rot="10800000">
        <a:off x="1786099" y="1230971"/>
        <a:ext cx="6385609" cy="315638"/>
      </dsp:txXfrm>
    </dsp:sp>
    <dsp:sp modelId="{57CBD028-991F-C845-920C-2781E583C5CC}">
      <dsp:nvSpPr>
        <dsp:cNvPr id="0" name=""/>
        <dsp:cNvSpPr/>
      </dsp:nvSpPr>
      <dsp:spPr>
        <a:xfrm>
          <a:off x="1549371" y="1230971"/>
          <a:ext cx="315638" cy="315638"/>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12140DD4-BC69-274B-A86F-8A55F22FF05F}">
      <dsp:nvSpPr>
        <dsp:cNvPr id="0" name=""/>
        <dsp:cNvSpPr/>
      </dsp:nvSpPr>
      <dsp:spPr>
        <a:xfrm rot="10800000">
          <a:off x="1707190" y="1640829"/>
          <a:ext cx="6464518" cy="315638"/>
        </a:xfrm>
        <a:prstGeom prst="homePlate">
          <a:avLst/>
        </a:prstGeom>
        <a:solidFill>
          <a:schemeClr val="dk1"/>
        </a:solidFill>
        <a:ln w="25400" cap="flat" cmpd="sng" algn="ctr">
          <a:solidFill>
            <a:schemeClr val="lt1">
              <a:alpha val="80000"/>
            </a:schemeClr>
          </a:solidFill>
          <a:prstDash val="solid"/>
        </a:ln>
        <a:effectLst/>
      </dsp:spPr>
      <dsp:style>
        <a:lnRef idx="3">
          <a:schemeClr val="lt1"/>
        </a:lnRef>
        <a:fillRef idx="1">
          <a:schemeClr val="dk1"/>
        </a:fillRef>
        <a:effectRef idx="1">
          <a:schemeClr val="dk1"/>
        </a:effectRef>
        <a:fontRef idx="minor">
          <a:schemeClr val="lt1"/>
        </a:fontRef>
      </dsp:style>
      <dsp:txBody>
        <a:bodyPr spcFirstLastPara="0" vert="horz" wrap="square" lIns="139188"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Legal framework</a:t>
          </a:r>
          <a:endParaRPr lang="en-GB" sz="2800" kern="1200" dirty="0"/>
        </a:p>
      </dsp:txBody>
      <dsp:txXfrm rot="10800000">
        <a:off x="1786099" y="1640829"/>
        <a:ext cx="6385609" cy="315638"/>
      </dsp:txXfrm>
    </dsp:sp>
    <dsp:sp modelId="{BCCEF9BF-3512-C947-A680-A7595538EE75}">
      <dsp:nvSpPr>
        <dsp:cNvPr id="0" name=""/>
        <dsp:cNvSpPr/>
      </dsp:nvSpPr>
      <dsp:spPr>
        <a:xfrm>
          <a:off x="1549371" y="1640829"/>
          <a:ext cx="315638" cy="315638"/>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E038C38A-6738-BC48-8DB8-4B36A5D4D829}">
      <dsp:nvSpPr>
        <dsp:cNvPr id="0" name=""/>
        <dsp:cNvSpPr/>
      </dsp:nvSpPr>
      <dsp:spPr>
        <a:xfrm rot="10800000">
          <a:off x="1707190" y="2050688"/>
          <a:ext cx="6464518" cy="315638"/>
        </a:xfrm>
        <a:prstGeom prst="homePlate">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139188"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National policy</a:t>
          </a:r>
          <a:endParaRPr lang="en-GB" sz="2800" kern="1200" dirty="0"/>
        </a:p>
      </dsp:txBody>
      <dsp:txXfrm rot="10800000">
        <a:off x="1786099" y="2050688"/>
        <a:ext cx="6385609" cy="315638"/>
      </dsp:txXfrm>
    </dsp:sp>
    <dsp:sp modelId="{724AD21A-D0F0-1243-9EBF-D9F6A6DBA10E}">
      <dsp:nvSpPr>
        <dsp:cNvPr id="0" name=""/>
        <dsp:cNvSpPr/>
      </dsp:nvSpPr>
      <dsp:spPr>
        <a:xfrm>
          <a:off x="1549371" y="2050688"/>
          <a:ext cx="315638" cy="315638"/>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DE27FC69-E9D6-3E4E-AC26-8FD3F87AC97D}">
      <dsp:nvSpPr>
        <dsp:cNvPr id="0" name=""/>
        <dsp:cNvSpPr/>
      </dsp:nvSpPr>
      <dsp:spPr>
        <a:xfrm rot="10800000">
          <a:off x="1707190" y="2460547"/>
          <a:ext cx="6464518" cy="315638"/>
        </a:xfrm>
        <a:prstGeom prst="homePlate">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39188"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Institutional </a:t>
          </a:r>
          <a:r>
            <a:rPr lang="en-GB" sz="1800" kern="1200" dirty="0" smtClean="0"/>
            <a:t>focal point on IDPs</a:t>
          </a:r>
          <a:endParaRPr lang="en-GB" sz="2800" kern="1200" dirty="0"/>
        </a:p>
      </dsp:txBody>
      <dsp:txXfrm rot="10800000">
        <a:off x="1786099" y="2460547"/>
        <a:ext cx="6385609" cy="315638"/>
      </dsp:txXfrm>
    </dsp:sp>
    <dsp:sp modelId="{3B5ABE21-3E12-1E4F-B131-42EDCA6BDFA5}">
      <dsp:nvSpPr>
        <dsp:cNvPr id="0" name=""/>
        <dsp:cNvSpPr/>
      </dsp:nvSpPr>
      <dsp:spPr>
        <a:xfrm>
          <a:off x="1549371" y="2460547"/>
          <a:ext cx="315638" cy="315638"/>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E1E18522-6986-1C45-889B-20DC0C6BBF31}">
      <dsp:nvSpPr>
        <dsp:cNvPr id="0" name=""/>
        <dsp:cNvSpPr/>
      </dsp:nvSpPr>
      <dsp:spPr>
        <a:xfrm rot="10800000">
          <a:off x="1707190" y="2870406"/>
          <a:ext cx="6464518" cy="315638"/>
        </a:xfrm>
        <a:prstGeom prst="homePlate">
          <a:avLst/>
        </a:prstGeom>
        <a:solidFill>
          <a:schemeClr val="accent1">
            <a:hueOff val="0"/>
            <a:satOff val="0"/>
            <a:lumOff val="0"/>
            <a:alphaOff val="0"/>
          </a:schemeClr>
        </a:solidFill>
        <a:ln>
          <a:noFill/>
        </a:ln>
        <a:effectLst/>
        <a:scene3d>
          <a:camera prst="obliqueTopRight"/>
          <a:lightRig rig="threePt" dir="tl"/>
        </a:scene3d>
        <a:sp3d>
          <a:bevelT w="25400" h="25400"/>
        </a:sp3d>
      </dsp:spPr>
      <dsp:style>
        <a:lnRef idx="0">
          <a:scrgbClr r="0" g="0" b="0"/>
        </a:lnRef>
        <a:fillRef idx="3">
          <a:scrgbClr r="0" g="0" b="0"/>
        </a:fillRef>
        <a:effectRef idx="2">
          <a:scrgbClr r="0" g="0" b="0"/>
        </a:effectRef>
        <a:fontRef idx="minor">
          <a:schemeClr val="lt1"/>
        </a:fontRef>
      </dsp:style>
      <dsp:txBody>
        <a:bodyPr spcFirstLastPara="0" vert="horz" wrap="square" lIns="139188"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IDPs’ participation</a:t>
          </a:r>
          <a:endParaRPr lang="en-GB" sz="2800" kern="1200" dirty="0"/>
        </a:p>
      </dsp:txBody>
      <dsp:txXfrm rot="10800000">
        <a:off x="1786099" y="2870406"/>
        <a:ext cx="6385609" cy="315638"/>
      </dsp:txXfrm>
    </dsp:sp>
    <dsp:sp modelId="{328B405D-4CD6-DE41-A55F-9178D8150159}">
      <dsp:nvSpPr>
        <dsp:cNvPr id="0" name=""/>
        <dsp:cNvSpPr/>
      </dsp:nvSpPr>
      <dsp:spPr>
        <a:xfrm>
          <a:off x="1549371" y="2870406"/>
          <a:ext cx="315638" cy="315638"/>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DEDFA19F-A9E8-344E-ACAA-58831A5303F7}">
      <dsp:nvSpPr>
        <dsp:cNvPr id="0" name=""/>
        <dsp:cNvSpPr/>
      </dsp:nvSpPr>
      <dsp:spPr>
        <a:xfrm rot="10800000">
          <a:off x="1707190" y="3280265"/>
          <a:ext cx="6464518" cy="315638"/>
        </a:xfrm>
        <a:prstGeom prst="homePlat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39188"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Durable solutions</a:t>
          </a:r>
          <a:endParaRPr lang="en-GB" sz="1800" kern="1200" dirty="0"/>
        </a:p>
      </dsp:txBody>
      <dsp:txXfrm rot="10800000">
        <a:off x="1786099" y="3280265"/>
        <a:ext cx="6385609" cy="315638"/>
      </dsp:txXfrm>
    </dsp:sp>
    <dsp:sp modelId="{57AE7883-66E0-7948-BF02-5275CEA0AF85}">
      <dsp:nvSpPr>
        <dsp:cNvPr id="0" name=""/>
        <dsp:cNvSpPr/>
      </dsp:nvSpPr>
      <dsp:spPr>
        <a:xfrm>
          <a:off x="1549371" y="3280265"/>
          <a:ext cx="315638" cy="315638"/>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410C67B8-BAD4-4645-B037-7D830A78B74E}">
      <dsp:nvSpPr>
        <dsp:cNvPr id="0" name=""/>
        <dsp:cNvSpPr/>
      </dsp:nvSpPr>
      <dsp:spPr>
        <a:xfrm rot="10800000">
          <a:off x="1707190" y="3690124"/>
          <a:ext cx="6464518" cy="315638"/>
        </a:xfrm>
        <a:prstGeom prst="homePlat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39188"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Resources</a:t>
          </a:r>
          <a:endParaRPr lang="en-GB" sz="1800" kern="1200" dirty="0"/>
        </a:p>
      </dsp:txBody>
      <dsp:txXfrm rot="10800000">
        <a:off x="1786099" y="3690124"/>
        <a:ext cx="6385609" cy="315638"/>
      </dsp:txXfrm>
    </dsp:sp>
    <dsp:sp modelId="{9A2AD465-B700-5445-A514-415FA00D0FF3}">
      <dsp:nvSpPr>
        <dsp:cNvPr id="0" name=""/>
        <dsp:cNvSpPr/>
      </dsp:nvSpPr>
      <dsp:spPr>
        <a:xfrm>
          <a:off x="1549371" y="3690124"/>
          <a:ext cx="315638" cy="315638"/>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0703B31E-9614-F64F-940E-E3255757FE8A}">
      <dsp:nvSpPr>
        <dsp:cNvPr id="0" name=""/>
        <dsp:cNvSpPr/>
      </dsp:nvSpPr>
      <dsp:spPr>
        <a:xfrm rot="10800000">
          <a:off x="1707190" y="4099983"/>
          <a:ext cx="6464518" cy="315638"/>
        </a:xfrm>
        <a:prstGeom prst="homePlate">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39188" tIns="53340" rIns="99568" bIns="53340" numCol="1" spcCol="1270" anchor="ctr" anchorCtr="0">
          <a:noAutofit/>
        </a:bodyPr>
        <a:lstStyle/>
        <a:p>
          <a:pPr lvl="0" algn="ctr" defTabSz="622300">
            <a:lnSpc>
              <a:spcPct val="90000"/>
            </a:lnSpc>
            <a:spcBef>
              <a:spcPct val="0"/>
            </a:spcBef>
            <a:spcAft>
              <a:spcPct val="35000"/>
            </a:spcAft>
          </a:pPr>
          <a:r>
            <a:rPr lang="en-GB" sz="1400" b="1" kern="1200" dirty="0" smtClean="0"/>
            <a:t>Cooperation </a:t>
          </a:r>
          <a:r>
            <a:rPr lang="en-GB" sz="1400" b="1" kern="1200" dirty="0" smtClean="0"/>
            <a:t>w/ </a:t>
          </a:r>
          <a:r>
            <a:rPr lang="en-GB" sz="1400" b="1" kern="1200" dirty="0" smtClean="0"/>
            <a:t>intergovernmental</a:t>
          </a:r>
          <a:br>
            <a:rPr lang="en-GB" sz="1400" b="1" kern="1200" dirty="0" smtClean="0"/>
          </a:br>
          <a:r>
            <a:rPr lang="en-GB" sz="1400" b="1" kern="1200" dirty="0" smtClean="0"/>
            <a:t>organisations/regional organisations</a:t>
          </a:r>
          <a:endParaRPr lang="en-GB" sz="1400" b="1" kern="1200" dirty="0"/>
        </a:p>
      </dsp:txBody>
      <dsp:txXfrm rot="10800000">
        <a:off x="1786099" y="4099983"/>
        <a:ext cx="6385609" cy="315638"/>
      </dsp:txXfrm>
    </dsp:sp>
    <dsp:sp modelId="{91D6820A-F302-F84C-8D34-AB15A3E9DFC6}">
      <dsp:nvSpPr>
        <dsp:cNvPr id="0" name=""/>
        <dsp:cNvSpPr/>
      </dsp:nvSpPr>
      <dsp:spPr>
        <a:xfrm>
          <a:off x="1549371" y="4099983"/>
          <a:ext cx="315638" cy="315638"/>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43921855-F7CF-C448-8AF7-8EDD67D940B5}">
      <dsp:nvSpPr>
        <dsp:cNvPr id="0" name=""/>
        <dsp:cNvSpPr/>
      </dsp:nvSpPr>
      <dsp:spPr>
        <a:xfrm rot="10800000">
          <a:off x="1707190" y="4509842"/>
          <a:ext cx="6464518" cy="315638"/>
        </a:xfrm>
        <a:prstGeom prst="homePlate">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39188"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National human rights institutions</a:t>
          </a:r>
          <a:endParaRPr lang="en-GB" sz="1800" kern="1200" dirty="0"/>
        </a:p>
      </dsp:txBody>
      <dsp:txXfrm rot="10800000">
        <a:off x="1786099" y="4509842"/>
        <a:ext cx="6385609" cy="315638"/>
      </dsp:txXfrm>
    </dsp:sp>
    <dsp:sp modelId="{09241807-187A-7842-BCEA-079A3396DD4B}">
      <dsp:nvSpPr>
        <dsp:cNvPr id="0" name=""/>
        <dsp:cNvSpPr/>
      </dsp:nvSpPr>
      <dsp:spPr>
        <a:xfrm>
          <a:off x="1549371" y="4509842"/>
          <a:ext cx="315638" cy="315638"/>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BB9F5DC-5B4C-1C48-8BA0-02E06C8DF812}" type="slidenum">
              <a:rPr lang="en-GB"/>
              <a:pPr>
                <a:defRPr/>
              </a:pPr>
              <a:t>‹#›</a:t>
            </a:fld>
            <a:endParaRPr lang="en-GB"/>
          </a:p>
        </p:txBody>
      </p:sp>
    </p:spTree>
    <p:extLst>
      <p:ext uri="{BB962C8B-B14F-4D97-AF65-F5344CB8AC3E}">
        <p14:creationId xmlns:p14="http://schemas.microsoft.com/office/powerpoint/2010/main" val="7213089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F0ED87B-6E56-124C-8698-F3234CB82D36}" type="slidenum">
              <a:rPr lang="it-IT"/>
              <a:pPr>
                <a:defRPr/>
              </a:pPr>
              <a:t>‹#›</a:t>
            </a:fld>
            <a:endParaRPr lang="it-IT"/>
          </a:p>
        </p:txBody>
      </p:sp>
    </p:spTree>
    <p:extLst>
      <p:ext uri="{BB962C8B-B14F-4D97-AF65-F5344CB8AC3E}">
        <p14:creationId xmlns:p14="http://schemas.microsoft.com/office/powerpoint/2010/main" val="36186498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image" Target="../media/image5.jpeg"/></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noProof="0" dirty="0" smtClean="0">
                <a:effectLst/>
                <a:latin typeface="Calibri" panose="020F0502020204030204" pitchFamily="34" charset="0"/>
                <a:ea typeface="Calibri" panose="020F0502020204030204" pitchFamily="34" charset="0"/>
                <a:cs typeface="Calibri" panose="020F0502020204030204" pitchFamily="34" charset="0"/>
              </a:rPr>
              <a:t>Because IDPs live within the borders of their own countries and are under their</a:t>
            </a:r>
            <a:r>
              <a:rPr lang="en-GB" sz="1200" baseline="0" noProof="0" dirty="0" smtClean="0">
                <a:effectLst/>
                <a:latin typeface="Calibri" panose="020F0502020204030204" pitchFamily="34" charset="0"/>
                <a:ea typeface="Calibri" panose="020F0502020204030204" pitchFamily="34" charset="0"/>
                <a:cs typeface="Calibri" panose="020F0502020204030204" pitchFamily="34" charset="0"/>
              </a:rPr>
              <a:t> government’s</a:t>
            </a:r>
            <a:r>
              <a:rPr lang="en-GB" sz="1200" noProof="0" dirty="0" smtClean="0">
                <a:effectLst/>
                <a:latin typeface="Calibri" panose="020F0502020204030204" pitchFamily="34" charset="0"/>
                <a:ea typeface="Calibri" panose="020F0502020204030204" pitchFamily="34" charset="0"/>
                <a:cs typeface="Calibri" panose="020F0502020204030204" pitchFamily="34" charset="0"/>
              </a:rPr>
              <a:t> jurisdiction, the primary responsibility for meeting their protection and assistance needs rests with their national authorities. This</a:t>
            </a:r>
            <a:r>
              <a:rPr lang="en-GB" sz="1200" baseline="0" noProof="0" dirty="0" smtClean="0">
                <a:effectLst/>
                <a:latin typeface="Calibri" panose="020F0502020204030204" pitchFamily="34" charset="0"/>
                <a:ea typeface="Calibri" panose="020F0502020204030204" pitchFamily="34" charset="0"/>
                <a:cs typeface="Calibri" panose="020F0502020204030204" pitchFamily="34" charset="0"/>
              </a:rPr>
              <a:t> </a:t>
            </a:r>
            <a:r>
              <a:rPr lang="en-GB" sz="1200" noProof="0" dirty="0" smtClean="0">
                <a:effectLst/>
                <a:latin typeface="Calibri" panose="020F0502020204030204" pitchFamily="34" charset="0"/>
                <a:ea typeface="Calibri" panose="020F0502020204030204" pitchFamily="34" charset="0"/>
                <a:cs typeface="Calibri" panose="020F0502020204030204" pitchFamily="34" charset="0"/>
              </a:rPr>
              <a:t>session emphasises the role of national authorities in the prevention of</a:t>
            </a:r>
            <a:r>
              <a:rPr lang="en-GB" sz="1200" baseline="0" noProof="0" dirty="0" smtClean="0">
                <a:effectLst/>
                <a:latin typeface="Calibri" panose="020F0502020204030204" pitchFamily="34" charset="0"/>
                <a:ea typeface="Calibri" panose="020F0502020204030204" pitchFamily="34" charset="0"/>
                <a:cs typeface="Calibri" panose="020F0502020204030204" pitchFamily="34" charset="0"/>
              </a:rPr>
              <a:t> displacement </a:t>
            </a:r>
            <a:r>
              <a:rPr lang="en-GB" sz="1200" noProof="0" dirty="0" smtClean="0">
                <a:effectLst/>
                <a:latin typeface="Calibri" panose="020F0502020204030204" pitchFamily="34" charset="0"/>
                <a:ea typeface="Calibri" panose="020F0502020204030204" pitchFamily="34" charset="0"/>
                <a:cs typeface="Calibri" panose="020F0502020204030204" pitchFamily="34" charset="0"/>
              </a:rPr>
              <a:t>and responses to it</a:t>
            </a:r>
            <a:r>
              <a:rPr lang="en-GB" sz="1200" baseline="0" noProof="0" dirty="0" smtClean="0">
                <a:effectLst/>
                <a:latin typeface="Calibri" panose="020F0502020204030204" pitchFamily="34" charset="0"/>
                <a:ea typeface="Calibri" panose="020F0502020204030204" pitchFamily="34" charset="0"/>
                <a:cs typeface="Calibri" panose="020F0502020204030204" pitchFamily="34" charset="0"/>
              </a:rPr>
              <a:t> </a:t>
            </a:r>
            <a:r>
              <a:rPr lang="en-GB" sz="1200" noProof="0" dirty="0" smtClean="0">
                <a:effectLst/>
                <a:latin typeface="Calibri" panose="020F0502020204030204" pitchFamily="34" charset="0"/>
                <a:ea typeface="Calibri" panose="020F0502020204030204" pitchFamily="34" charset="0"/>
                <a:cs typeface="Calibri" panose="020F0502020204030204" pitchFamily="34" charset="0"/>
              </a:rPr>
              <a:t>as part of their sovereignty.</a:t>
            </a:r>
            <a:endParaRPr lang="en-GB" noProof="0" dirty="0" smtClean="0"/>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GB">
              <a:latin typeface="Arial" charset="0"/>
              <a:ea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fr-FR" noProof="0" dirty="0" smtClean="0"/>
              <a:t>Focus on preventing human rights violations,</a:t>
            </a:r>
            <a:r>
              <a:rPr lang="en-GB" altLang="fr-FR" baseline="0" noProof="0" dirty="0" smtClean="0"/>
              <a:t> and</a:t>
            </a:r>
            <a:r>
              <a:rPr lang="en-GB" altLang="fr-FR" noProof="0" dirty="0" smtClean="0"/>
              <a:t> guaranteeing that</a:t>
            </a:r>
            <a:r>
              <a:rPr lang="en-GB" altLang="fr-FR" baseline="0" noProof="0" dirty="0" smtClean="0"/>
              <a:t> rights are upheld. Those that have been violated as a result of displacement should be </a:t>
            </a:r>
            <a:r>
              <a:rPr lang="en-GB" altLang="fr-FR" noProof="0" dirty="0" smtClean="0"/>
              <a:t>reinstated and</a:t>
            </a:r>
            <a:r>
              <a:rPr lang="en-GB" altLang="fr-FR" baseline="0" noProof="0" dirty="0" smtClean="0"/>
              <a:t> recurrence of the same violations should be prevented. </a:t>
            </a:r>
          </a:p>
          <a:p>
            <a:endParaRPr lang="en-GB" altLang="fr-FR" noProof="0" dirty="0" smtClean="0"/>
          </a:p>
          <a:p>
            <a:endParaRPr lang="it-IT" altLang="fr-FR" dirty="0" smtClean="0"/>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67D1F88A-0E9B-3B4D-86F0-AE070CBB1302}" type="slidenum">
              <a:rPr lang="it-IT" sz="1200"/>
              <a:pPr/>
              <a:t>3</a:t>
            </a:fld>
            <a:endParaRPr lang="it-IT"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Espace réservé de l'image des diapositives 1"/>
          <p:cNvSpPr>
            <a:spLocks noGrp="1" noRot="1" noChangeAspect="1" noTextEdit="1"/>
          </p:cNvSpPr>
          <p:nvPr>
            <p:ph type="sldImg"/>
          </p:nvPr>
        </p:nvSpPr>
        <p:spPr>
          <a:ln/>
        </p:spPr>
      </p:sp>
      <p:sp>
        <p:nvSpPr>
          <p:cNvPr id="2765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fr-FR" baseline="0" noProof="0" dirty="0" smtClean="0">
                <a:latin typeface="Arial" charset="0"/>
              </a:rPr>
              <a:t>The Brookings-Bern framework on national responsibility for internal displacement </a:t>
            </a:r>
            <a:r>
              <a:rPr lang="en-GB" altLang="fr-FR" noProof="0" dirty="0" smtClean="0">
                <a:latin typeface="Arial" charset="0"/>
              </a:rPr>
              <a:t>is intended to help governments address all aspects of the phenomenon in their countries. But what</a:t>
            </a:r>
            <a:r>
              <a:rPr lang="en-GB" altLang="fr-FR" baseline="0" noProof="0" dirty="0" smtClean="0">
                <a:latin typeface="Arial" charset="0"/>
              </a:rPr>
              <a:t> </a:t>
            </a:r>
            <a:r>
              <a:rPr lang="en-GB" altLang="fr-FR" noProof="0" dirty="0" smtClean="0">
                <a:latin typeface="Arial" charset="0"/>
              </a:rPr>
              <a:t>does national responsibility actually mean? How can it be promoted and measured? The framework establishes benchmarks </a:t>
            </a:r>
            <a:r>
              <a:rPr lang="en-GB" altLang="fr-FR" baseline="0" noProof="0" dirty="0" smtClean="0">
                <a:latin typeface="Arial" charset="0"/>
              </a:rPr>
              <a:t>by identifying </a:t>
            </a:r>
            <a:r>
              <a:rPr lang="en-GB" altLang="fr-FR" noProof="0" dirty="0" smtClean="0">
                <a:latin typeface="Arial" charset="0"/>
              </a:rPr>
              <a:t>12 steps that</a:t>
            </a:r>
            <a:r>
              <a:rPr lang="en-GB" altLang="fr-FR" baseline="0" noProof="0" dirty="0" smtClean="0">
                <a:latin typeface="Arial" charset="0"/>
              </a:rPr>
              <a:t> </a:t>
            </a:r>
            <a:r>
              <a:rPr lang="en-GB" altLang="fr-FR" noProof="0" dirty="0" smtClean="0">
                <a:latin typeface="Arial" charset="0"/>
              </a:rPr>
              <a:t>governments</a:t>
            </a:r>
            <a:r>
              <a:rPr lang="en-GB" altLang="fr-FR" baseline="0" noProof="0" dirty="0" smtClean="0">
                <a:latin typeface="Arial" charset="0"/>
              </a:rPr>
              <a:t> should</a:t>
            </a:r>
            <a:r>
              <a:rPr lang="en-GB" altLang="fr-FR" noProof="0" dirty="0" smtClean="0">
                <a:latin typeface="Arial" charset="0"/>
              </a:rPr>
              <a:t> take.</a:t>
            </a:r>
          </a:p>
          <a:p>
            <a:endParaRPr lang="en-GB" altLang="fr-FR" noProof="0" dirty="0" smtClean="0">
              <a:latin typeface="Arial" charset="0"/>
            </a:endParaRPr>
          </a:p>
          <a:p>
            <a:r>
              <a:rPr lang="en-GB" altLang="fr-FR" noProof="0" dirty="0" smtClean="0">
                <a:latin typeface="Arial" charset="0"/>
              </a:rPr>
              <a:t>This slide</a:t>
            </a:r>
            <a:r>
              <a:rPr lang="en-GB" altLang="fr-FR" baseline="0" noProof="0" dirty="0" smtClean="0">
                <a:latin typeface="Arial" charset="0"/>
              </a:rPr>
              <a:t> </a:t>
            </a:r>
            <a:r>
              <a:rPr lang="en-GB" altLang="fr-FR" noProof="0" dirty="0" smtClean="0">
                <a:latin typeface="Arial" charset="0"/>
              </a:rPr>
              <a:t>illustrates the 12 benchmarks</a:t>
            </a:r>
            <a:r>
              <a:rPr lang="en-GB" altLang="fr-FR" u="sng" noProof="0" dirty="0" smtClean="0">
                <a:latin typeface="Arial" charset="0"/>
              </a:rPr>
              <a:t>. </a:t>
            </a:r>
          </a:p>
          <a:p>
            <a:endParaRPr lang="en-GB" altLang="fr-FR" noProof="0" dirty="0" smtClean="0">
              <a:latin typeface="Arial" charset="0"/>
            </a:endParaRPr>
          </a:p>
          <a:p>
            <a:r>
              <a:rPr lang="en-GB" sz="1200" b="0" i="0" u="none" strike="noStrike" kern="1200" baseline="0" noProof="0" dirty="0" smtClean="0">
                <a:solidFill>
                  <a:schemeClr val="tx1"/>
                </a:solidFill>
                <a:latin typeface="Arial" pitchFamily="34" charset="0"/>
                <a:ea typeface="MS PGothic" panose="020B0600070205080204" pitchFamily="34" charset="-128"/>
                <a:cs typeface="MS PGothic" charset="0"/>
              </a:rPr>
              <a:t>A recent study of 15 governments’ responses to internal displacement found that none had met all 12 benchmarks, even in situations where large numbers of people had been displaced for decades. It also acknowledged that some of the benchmarks were easier to meet than others. It is relatively easy, for example, to name a focal point on IDPs, but much more difficult to prevent displacement or to achieve durable solutions - Brookings-LSE, From Responsibility to Response, assessing national approaches to internal displacement, November 2011, available at: http://</a:t>
            </a:r>
            <a:r>
              <a:rPr lang="en-GB" sz="1200" b="0" i="0" u="none" strike="noStrike" kern="1200" baseline="0" noProof="0" dirty="0" err="1" smtClean="0">
                <a:solidFill>
                  <a:schemeClr val="tx1"/>
                </a:solidFill>
                <a:latin typeface="Arial" pitchFamily="34" charset="0"/>
                <a:ea typeface="MS PGothic" panose="020B0600070205080204" pitchFamily="34" charset="-128"/>
                <a:cs typeface="MS PGothic" charset="0"/>
              </a:rPr>
              <a:t>goo.gl</a:t>
            </a:r>
            <a:r>
              <a:rPr lang="en-GB" sz="1200" b="0" i="0" u="none" strike="noStrike" kern="1200" baseline="0" noProof="0" dirty="0" smtClean="0">
                <a:solidFill>
                  <a:schemeClr val="tx1"/>
                </a:solidFill>
                <a:latin typeface="Arial" pitchFamily="34" charset="0"/>
                <a:ea typeface="MS PGothic" panose="020B0600070205080204" pitchFamily="34" charset="-128"/>
                <a:cs typeface="MS PGothic" charset="0"/>
              </a:rPr>
              <a:t>/</a:t>
            </a:r>
            <a:r>
              <a:rPr lang="en-GB" sz="1200" b="0" i="0" u="none" strike="noStrike" kern="1200" baseline="0" noProof="0" dirty="0" err="1" smtClean="0">
                <a:solidFill>
                  <a:schemeClr val="tx1"/>
                </a:solidFill>
                <a:latin typeface="Arial" pitchFamily="34" charset="0"/>
                <a:ea typeface="MS PGothic" panose="020B0600070205080204" pitchFamily="34" charset="-128"/>
                <a:cs typeface="MS PGothic" charset="0"/>
              </a:rPr>
              <a:t>qjbWtz</a:t>
            </a:r>
            <a:endParaRPr lang="en-US" dirty="0" smtClean="0">
              <a:latin typeface="Arial" charset="0"/>
            </a:endParaRPr>
          </a:p>
        </p:txBody>
      </p:sp>
      <p:sp>
        <p:nvSpPr>
          <p:cNvPr id="2765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32517F8D-0BE0-2240-ACB0-59074F8AF524}" type="slidenum">
              <a:rPr lang="it-IT" sz="1200"/>
              <a:pPr/>
              <a:t>4</a:t>
            </a:fld>
            <a:endParaRPr lang="it-IT"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xfrm>
            <a:off x="2405063" y="641350"/>
            <a:ext cx="2095500" cy="1571625"/>
          </a:xfrm>
          <a:ln/>
        </p:spPr>
      </p:sp>
      <p:sp>
        <p:nvSpPr>
          <p:cNvPr id="29698" name="Rectangle 3"/>
          <p:cNvSpPr>
            <a:spLocks noGrp="1" noChangeArrowheads="1"/>
          </p:cNvSpPr>
          <p:nvPr>
            <p:ph type="body" idx="1"/>
          </p:nvPr>
        </p:nvSpPr>
        <p:spPr>
          <a:xfrm>
            <a:off x="922338" y="2282825"/>
            <a:ext cx="5092700" cy="63611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100" noProof="0" dirty="0" smtClean="0">
                <a:latin typeface="Arial" charset="0"/>
              </a:rPr>
              <a:t>The</a:t>
            </a:r>
            <a:r>
              <a:rPr lang="en-GB" sz="1100" baseline="0" noProof="0" dirty="0" smtClean="0">
                <a:latin typeface="Arial" charset="0"/>
              </a:rPr>
              <a:t> systematic collection of d</a:t>
            </a:r>
            <a:r>
              <a:rPr lang="en-GB" sz="1100" noProof="0" dirty="0" smtClean="0">
                <a:latin typeface="Arial" charset="0"/>
              </a:rPr>
              <a:t>ata should start</a:t>
            </a:r>
            <a:r>
              <a:rPr lang="en-GB" sz="1100" baseline="0" noProof="0" dirty="0" smtClean="0">
                <a:latin typeface="Arial" charset="0"/>
              </a:rPr>
              <a:t> as soon as possible after the onset of displacement </a:t>
            </a:r>
            <a:r>
              <a:rPr lang="en-GB" sz="1100" noProof="0" dirty="0" smtClean="0">
                <a:latin typeface="Arial" charset="0"/>
              </a:rPr>
              <a:t>and continue until durable</a:t>
            </a:r>
            <a:r>
              <a:rPr lang="en-GB" sz="1100" baseline="0" noProof="0" dirty="0" smtClean="0">
                <a:latin typeface="Arial" charset="0"/>
              </a:rPr>
              <a:t> solutions have been</a:t>
            </a:r>
            <a:r>
              <a:rPr lang="en-GB" sz="1100" noProof="0" dirty="0" smtClean="0">
                <a:latin typeface="Arial" charset="0"/>
              </a:rPr>
              <a:t> achieved. This is equally true for</a:t>
            </a:r>
            <a:r>
              <a:rPr lang="en-GB" sz="1100" baseline="0" noProof="0" dirty="0" smtClean="0">
                <a:latin typeface="Arial" charset="0"/>
              </a:rPr>
              <a:t> law and policy-</a:t>
            </a:r>
            <a:r>
              <a:rPr lang="en-GB" sz="1100" noProof="0" dirty="0" smtClean="0">
                <a:latin typeface="Arial" charset="0"/>
              </a:rPr>
              <a:t>making purposes. </a:t>
            </a:r>
          </a:p>
          <a:p>
            <a:endParaRPr lang="en-GB" sz="1100" noProof="0" dirty="0" smtClean="0">
              <a:latin typeface="Arial" charset="0"/>
            </a:endParaRPr>
          </a:p>
          <a:p>
            <a:r>
              <a:rPr lang="en-GB" sz="1100" b="1" baseline="0" noProof="0" dirty="0" smtClean="0">
                <a:latin typeface="Arial" charset="0"/>
              </a:rPr>
              <a:t>Data collection for registration</a:t>
            </a:r>
            <a:r>
              <a:rPr lang="en-GB" sz="1100" baseline="0" noProof="0" dirty="0" smtClean="0">
                <a:latin typeface="Arial" charset="0"/>
              </a:rPr>
              <a:t>: Registration can be the easiest way to identify IDPs and ensure the provision of services and assistance, but there are many challenges associated with it: </a:t>
            </a:r>
          </a:p>
          <a:p>
            <a:endParaRPr lang="en-GB" sz="1100" baseline="0" noProof="0" dirty="0" smtClean="0">
              <a:latin typeface="Arial" charset="0"/>
            </a:endParaRPr>
          </a:p>
          <a:p>
            <a:pPr marL="171450" indent="-171450">
              <a:buFontTx/>
              <a:buChar char="-"/>
            </a:pPr>
            <a:r>
              <a:rPr lang="en-GB" sz="1100" baseline="0" noProof="0" dirty="0" smtClean="0">
                <a:latin typeface="Arial" charset="0"/>
              </a:rPr>
              <a:t>Potential discrimination stemming from a restrictive definition of an IDP, geographical limitations or unreasonable documentation requirements </a:t>
            </a:r>
          </a:p>
          <a:p>
            <a:pPr marL="171450" indent="-171450">
              <a:buFontTx/>
              <a:buChar char="-"/>
            </a:pPr>
            <a:r>
              <a:rPr lang="en-GB" sz="1100" baseline="0" noProof="0" dirty="0" smtClean="0">
                <a:latin typeface="Arial" charset="0"/>
              </a:rPr>
              <a:t>Time limit or deadline for registration makes the process difficult to access</a:t>
            </a:r>
          </a:p>
          <a:p>
            <a:pPr marL="171450" indent="-171450">
              <a:buFontTx/>
              <a:buChar char="-"/>
            </a:pPr>
            <a:r>
              <a:rPr lang="en-GB" sz="1100" baseline="0" noProof="0" dirty="0" smtClean="0">
                <a:latin typeface="Arial" charset="0"/>
              </a:rPr>
              <a:t>Creates a de facto status</a:t>
            </a:r>
          </a:p>
          <a:p>
            <a:pPr marL="171450" indent="-171450">
              <a:buFontTx/>
              <a:buChar char="-"/>
            </a:pPr>
            <a:r>
              <a:rPr lang="en-GB" sz="1100" baseline="0" noProof="0" dirty="0" smtClean="0">
                <a:latin typeface="Arial" charset="0"/>
              </a:rPr>
              <a:t>It can determine eligibility for social benefits</a:t>
            </a:r>
          </a:p>
          <a:p>
            <a:pPr marL="171450" indent="-171450">
              <a:buFontTx/>
              <a:buChar char="-"/>
            </a:pPr>
            <a:r>
              <a:rPr lang="en-GB" sz="1100" baseline="0" noProof="0" dirty="0" smtClean="0">
                <a:latin typeface="Arial" charset="0"/>
              </a:rPr>
              <a:t>Data protection and privacy concerns</a:t>
            </a:r>
          </a:p>
          <a:p>
            <a:pPr marL="0" indent="0">
              <a:buFontTx/>
              <a:buNone/>
            </a:pPr>
            <a:endParaRPr lang="en-GB" sz="1100" b="0" i="0" u="none" strike="noStrike" kern="1200" baseline="0" noProof="0" dirty="0" smtClean="0">
              <a:solidFill>
                <a:schemeClr val="tx1"/>
              </a:solidFill>
              <a:latin typeface="Arial" charset="0"/>
              <a:ea typeface="MS PGothic" panose="020B0600070205080204" pitchFamily="34" charset="-128"/>
              <a:cs typeface="MS PGothic" charset="0"/>
            </a:endParaRPr>
          </a:p>
          <a:p>
            <a:pPr marL="0" indent="0">
              <a:buFontTx/>
              <a:buNone/>
            </a:pPr>
            <a:r>
              <a:rPr lang="en-GB" sz="1100" b="0" i="0" u="none" strike="noStrike" kern="1200" baseline="0" noProof="0" dirty="0" smtClean="0">
                <a:solidFill>
                  <a:schemeClr val="tx1"/>
                </a:solidFill>
                <a:latin typeface="Arial" pitchFamily="34" charset="0"/>
                <a:ea typeface="MS PGothic" panose="020B0600070205080204" pitchFamily="34" charset="-128"/>
                <a:cs typeface="MS PGothic" charset="0"/>
              </a:rPr>
              <a:t>National authorities that decide to undertake registration should ensure that: </a:t>
            </a:r>
          </a:p>
          <a:p>
            <a:pPr marL="0" indent="0">
              <a:buFontTx/>
              <a:buNone/>
            </a:pPr>
            <a:endParaRPr lang="en-GB" sz="1100" b="0" i="0" u="none" strike="noStrike" kern="1200" baseline="0" noProof="0" dirty="0" smtClean="0">
              <a:solidFill>
                <a:schemeClr val="tx1"/>
              </a:solidFill>
              <a:latin typeface="Arial" pitchFamily="34" charset="0"/>
              <a:ea typeface="MS PGothic" panose="020B0600070205080204" pitchFamily="34" charset="-128"/>
              <a:cs typeface="MS PGothic" charset="0"/>
            </a:endParaRPr>
          </a:p>
          <a:p>
            <a:pPr marL="0" indent="0">
              <a:buFontTx/>
              <a:buNone/>
            </a:pPr>
            <a:r>
              <a:rPr lang="en-GB" sz="1100" b="0" i="0" u="none" strike="noStrike" kern="1200" baseline="0" noProof="0" dirty="0" smtClean="0">
                <a:solidFill>
                  <a:schemeClr val="tx1"/>
                </a:solidFill>
                <a:latin typeface="Arial" pitchFamily="34" charset="0"/>
                <a:ea typeface="MS PGothic" panose="020B0600070205080204" pitchFamily="34" charset="-128"/>
                <a:cs typeface="MS PGothic" charset="0"/>
              </a:rPr>
              <a:t>- Procedures are transparent, non-discriminatory, known and accessible to all IDPs and swift so that access to benefits linked to registration is not delayed</a:t>
            </a:r>
          </a:p>
          <a:p>
            <a:r>
              <a:rPr lang="en-GB" sz="1100" b="0" i="0" u="none" strike="noStrike" kern="1200" baseline="0" noProof="0" dirty="0" smtClean="0">
                <a:solidFill>
                  <a:schemeClr val="tx1"/>
                </a:solidFill>
                <a:latin typeface="Arial" pitchFamily="34" charset="0"/>
                <a:ea typeface="MS PGothic" panose="020B0600070205080204" pitchFamily="34" charset="-128"/>
                <a:cs typeface="MS PGothic" charset="0"/>
              </a:rPr>
              <a:t>- Criteria for registration are clear, non-discriminatory and do not exclude individuals or groups of IDPs in line with the Guiding Principles</a:t>
            </a:r>
          </a:p>
          <a:p>
            <a:r>
              <a:rPr lang="en-GB" sz="1100" b="0" i="0" u="none" strike="noStrike" kern="1200" baseline="0" noProof="0" dirty="0" smtClean="0">
                <a:solidFill>
                  <a:schemeClr val="tx1"/>
                </a:solidFill>
                <a:latin typeface="Arial" pitchFamily="34" charset="0"/>
                <a:ea typeface="MS PGothic" panose="020B0600070205080204" pitchFamily="34" charset="-128"/>
                <a:cs typeface="MS PGothic" charset="0"/>
              </a:rPr>
              <a:t>- Procedures include all IDPs, including those in remote or inaccessible areas and those who are less visible, for example because they are not living in camps</a:t>
            </a:r>
          </a:p>
          <a:p>
            <a:r>
              <a:rPr lang="en-GB" sz="1100" b="0" i="0" u="none" strike="noStrike" kern="1200" baseline="0" noProof="0" dirty="0" smtClean="0">
                <a:solidFill>
                  <a:schemeClr val="tx1"/>
                </a:solidFill>
                <a:latin typeface="Arial" pitchFamily="34" charset="0"/>
                <a:ea typeface="MS PGothic" panose="020B0600070205080204" pitchFamily="34" charset="-128"/>
                <a:cs typeface="MS PGothic" charset="0"/>
              </a:rPr>
              <a:t>- The process does not create protection risks for the displaced population</a:t>
            </a:r>
          </a:p>
          <a:p>
            <a:r>
              <a:rPr lang="en-GB" sz="1100" b="0" i="0" u="none" strike="noStrike" kern="1200" baseline="0" noProof="0" dirty="0" smtClean="0">
                <a:solidFill>
                  <a:schemeClr val="tx1"/>
                </a:solidFill>
                <a:latin typeface="Arial" pitchFamily="34" charset="0"/>
                <a:ea typeface="MS PGothic" panose="020B0600070205080204" pitchFamily="34" charset="-128"/>
                <a:cs typeface="MS PGothic" charset="0"/>
              </a:rPr>
              <a:t>- Those without documentation are not excluded from registration, but rather are provided with the documents needed to register</a:t>
            </a:r>
          </a:p>
          <a:p>
            <a:r>
              <a:rPr lang="en-GB" sz="1100" b="0" i="0" u="none" strike="noStrike" kern="1200" baseline="0" noProof="0" dirty="0" smtClean="0">
                <a:solidFill>
                  <a:schemeClr val="tx1"/>
                </a:solidFill>
                <a:latin typeface="Arial" pitchFamily="34" charset="0"/>
                <a:ea typeface="MS PGothic" panose="020B0600070205080204" pitchFamily="34" charset="-128"/>
                <a:cs typeface="MS PGothic" charset="0"/>
              </a:rPr>
              <a:t>- Any information collected is protected and its confidentiality ensured in order not to expose IDPs to further risks</a:t>
            </a:r>
            <a:endParaRPr lang="en-GB" sz="1100" baseline="0" noProof="0" dirty="0" smtClean="0">
              <a:latin typeface="Arial" charset="0"/>
            </a:endParaRPr>
          </a:p>
          <a:p>
            <a:pPr marL="171450" indent="-171450">
              <a:buFontTx/>
              <a:buChar char="-"/>
            </a:pPr>
            <a:endParaRPr lang="en-GB" sz="1100" baseline="0" noProof="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100" baseline="0" noProof="0" dirty="0" smtClean="0">
                <a:latin typeface="Arial" charset="0"/>
              </a:rPr>
              <a:t>Registration should be perceived as a right that leaves no one behind, rather than as a duty. The reference to registration in the Kampala Convention should be read in the historic context in which it was developed, i.e. borrowed from refugee situations.</a:t>
            </a:r>
          </a:p>
          <a:p>
            <a:pPr marL="171450" indent="-171450">
              <a:buFontTx/>
              <a:buChar char="-"/>
            </a:pPr>
            <a:endParaRPr lang="en-GB" sz="1100" baseline="0" noProof="0" dirty="0" smtClean="0">
              <a:latin typeface="Arial" charset="0"/>
            </a:endParaRPr>
          </a:p>
          <a:p>
            <a:pPr marL="0" indent="0">
              <a:buFontTx/>
              <a:buNone/>
            </a:pPr>
            <a:endParaRPr lang="en-GB" sz="1100" baseline="0" noProof="0" dirty="0" smtClean="0">
              <a:latin typeface="Arial" charset="0"/>
            </a:endParaRPr>
          </a:p>
          <a:p>
            <a:pPr marL="0" indent="0">
              <a:buFontTx/>
              <a:buNone/>
            </a:pPr>
            <a:r>
              <a:rPr lang="en-GB" sz="1100" baseline="0" noProof="0" dirty="0" smtClean="0">
                <a:latin typeface="Arial" charset="0"/>
              </a:rPr>
              <a:t>Example: Ukraine - </a:t>
            </a:r>
            <a:r>
              <a:rPr lang="en-GB" sz="1100" u="none" baseline="0" noProof="0" dirty="0" smtClean="0">
                <a:latin typeface="Arial" charset="0"/>
              </a:rPr>
              <a:t>see IDMC briefing paper at http://</a:t>
            </a:r>
            <a:r>
              <a:rPr lang="en-GB" sz="1100" u="none" baseline="0" noProof="0" dirty="0" err="1" smtClean="0">
                <a:latin typeface="Arial" charset="0"/>
              </a:rPr>
              <a:t>www.internal-displacement.org</a:t>
            </a:r>
            <a:r>
              <a:rPr lang="en-GB" sz="1100" u="none" baseline="0" noProof="0" dirty="0" smtClean="0">
                <a:latin typeface="Arial" charset="0"/>
              </a:rPr>
              <a:t>/</a:t>
            </a:r>
            <a:r>
              <a:rPr lang="en-GB" sz="1100" u="none" baseline="0" noProof="0" dirty="0" err="1" smtClean="0">
                <a:latin typeface="Arial" charset="0"/>
              </a:rPr>
              <a:t>europe</a:t>
            </a:r>
            <a:r>
              <a:rPr lang="en-GB" sz="1100" u="none" baseline="0" noProof="0" dirty="0" smtClean="0">
                <a:latin typeface="Arial" charset="0"/>
              </a:rPr>
              <a:t>-the-</a:t>
            </a:r>
            <a:r>
              <a:rPr lang="en-GB" sz="1100" u="none" baseline="0" noProof="0" dirty="0" err="1" smtClean="0">
                <a:latin typeface="Arial" charset="0"/>
              </a:rPr>
              <a:t>caucasus</a:t>
            </a:r>
            <a:r>
              <a:rPr lang="en-GB" sz="1100" u="none" baseline="0" noProof="0" dirty="0" smtClean="0">
                <a:latin typeface="Arial" charset="0"/>
              </a:rPr>
              <a:t>-and-central-</a:t>
            </a:r>
            <a:r>
              <a:rPr lang="en-GB" sz="1100" u="none" baseline="0" noProof="0" dirty="0" err="1" smtClean="0">
                <a:latin typeface="Arial" charset="0"/>
              </a:rPr>
              <a:t>asia</a:t>
            </a:r>
            <a:r>
              <a:rPr lang="en-GB" sz="1100" u="none" baseline="0" noProof="0" dirty="0" smtClean="0">
                <a:latin typeface="Arial" charset="0"/>
              </a:rPr>
              <a:t>/</a:t>
            </a:r>
            <a:r>
              <a:rPr lang="en-GB" sz="1100" u="none" baseline="0" noProof="0" dirty="0" err="1" smtClean="0">
                <a:latin typeface="Arial" charset="0"/>
              </a:rPr>
              <a:t>ukraine</a:t>
            </a:r>
            <a:r>
              <a:rPr lang="en-GB" sz="1100" u="none" baseline="0" noProof="0" dirty="0" smtClean="0">
                <a:latin typeface="Arial" charset="0"/>
              </a:rPr>
              <a:t>/new-archive/displacement-figures-in-ukraine-fail-to-reflect-a-complex-reality and session 1 </a:t>
            </a:r>
            <a:r>
              <a:rPr lang="en-GB" sz="1100" u="none" baseline="0" noProof="0" dirty="0" err="1" smtClean="0">
                <a:latin typeface="Arial" charset="0"/>
              </a:rPr>
              <a:t>handout</a:t>
            </a:r>
            <a:r>
              <a:rPr lang="en-GB" sz="1100" u="none" baseline="0" noProof="0" dirty="0" smtClean="0">
                <a:latin typeface="Arial" charset="0"/>
              </a:rPr>
              <a:t> on IDP definition</a:t>
            </a:r>
            <a:r>
              <a:rPr lang="en-GB" sz="1100" baseline="0" noProof="0" dirty="0" smtClean="0">
                <a:latin typeface="Arial" charset="0"/>
              </a:rPr>
              <a:t>. </a:t>
            </a:r>
            <a:r>
              <a:rPr lang="en-GB" sz="1100" b="0" i="0" kern="1200" noProof="0" dirty="0" smtClean="0">
                <a:solidFill>
                  <a:schemeClr val="tx1"/>
                </a:solidFill>
                <a:effectLst/>
                <a:latin typeface="Arial" pitchFamily="34" charset="0"/>
                <a:ea typeface="MS PGothic" panose="020B0600070205080204" pitchFamily="34" charset="-128"/>
                <a:cs typeface="MS PGothic" charset="0"/>
              </a:rPr>
              <a:t>Resolution</a:t>
            </a: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 509 </a:t>
            </a:r>
            <a:r>
              <a:rPr lang="en-GB" sz="1100" b="0" i="0" kern="1200" noProof="0" dirty="0" smtClean="0">
                <a:solidFill>
                  <a:schemeClr val="tx1"/>
                </a:solidFill>
                <a:effectLst/>
                <a:latin typeface="Arial" pitchFamily="34" charset="0"/>
                <a:ea typeface="MS PGothic" panose="020B0600070205080204" pitchFamily="34" charset="-128"/>
                <a:cs typeface="MS PGothic" charset="0"/>
              </a:rPr>
              <a:t>established a unified registration system, run by the Ministry</a:t>
            </a: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 of Social Protection with </a:t>
            </a:r>
            <a:r>
              <a:rPr lang="en-GB" sz="1100" b="0" i="0" u="none" kern="1200" noProof="0" dirty="0" smtClean="0">
                <a:solidFill>
                  <a:schemeClr val="tx1"/>
                </a:solidFill>
                <a:effectLst/>
                <a:latin typeface="Arial" pitchFamily="34" charset="0"/>
                <a:ea typeface="MS PGothic" panose="020B0600070205080204" pitchFamily="34" charset="-128"/>
                <a:cs typeface="MS PGothic" charset="0"/>
              </a:rPr>
              <a:t>registration and benefits payments</a:t>
            </a:r>
            <a:r>
              <a:rPr lang="en-GB" sz="1100" b="0" i="0" kern="1200" noProof="0" dirty="0" smtClean="0">
                <a:solidFill>
                  <a:schemeClr val="tx1"/>
                </a:solidFill>
                <a:effectLst/>
                <a:latin typeface="Arial" pitchFamily="34" charset="0"/>
                <a:ea typeface="MS PGothic" panose="020B0600070205080204" pitchFamily="34" charset="-128"/>
                <a:cs typeface="MS PGothic" charset="0"/>
              </a:rPr>
              <a:t> delegated</a:t>
            </a: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 </a:t>
            </a:r>
            <a:r>
              <a:rPr lang="en-GB" sz="1100" b="0" i="0" kern="1200" noProof="0" dirty="0" smtClean="0">
                <a:solidFill>
                  <a:schemeClr val="tx1"/>
                </a:solidFill>
                <a:effectLst/>
                <a:latin typeface="Arial" pitchFamily="34" charset="0"/>
                <a:ea typeface="MS PGothic" panose="020B0600070205080204" pitchFamily="34" charset="-128"/>
                <a:cs typeface="MS PGothic" charset="0"/>
              </a:rPr>
              <a:t>to district and city social service departments.</a:t>
            </a: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 </a:t>
            </a:r>
          </a:p>
          <a:p>
            <a:pPr marL="0" indent="0">
              <a:buFontTx/>
              <a:buNone/>
            </a:pPr>
            <a:endParaRPr lang="en-GB" sz="1100" b="0" i="0" kern="1200" baseline="0" noProof="0" dirty="0" smtClean="0">
              <a:solidFill>
                <a:schemeClr val="tx1"/>
              </a:solidFill>
              <a:effectLst/>
              <a:latin typeface="Arial" pitchFamily="34" charset="0"/>
              <a:ea typeface="MS PGothic" panose="020B0600070205080204" pitchFamily="34" charset="-128"/>
              <a:cs typeface="MS PGothic" charset="0"/>
            </a:endParaRPr>
          </a:p>
          <a:p>
            <a:pPr marL="0" indent="0">
              <a:buFontTx/>
              <a:buNone/>
            </a:pP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The system is also the basis for n</a:t>
            </a:r>
            <a:r>
              <a:rPr lang="en-GB" sz="1100" b="0" i="0" kern="1200" noProof="0" dirty="0" smtClean="0">
                <a:solidFill>
                  <a:schemeClr val="tx1"/>
                </a:solidFill>
                <a:effectLst/>
                <a:latin typeface="Arial" pitchFamily="34" charset="0"/>
                <a:ea typeface="MS PGothic" panose="020B0600070205080204" pitchFamily="34" charset="-128"/>
                <a:cs typeface="MS PGothic" charset="0"/>
              </a:rPr>
              <a:t>ational</a:t>
            </a: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 data on internal displacement, but there are some challenges associated with it:</a:t>
            </a:r>
          </a:p>
          <a:p>
            <a:pPr marL="0" indent="0">
              <a:buFontTx/>
              <a:buNone/>
            </a:pPr>
            <a:endParaRPr lang="en-GB" sz="1100" b="0" i="0" kern="1200" baseline="0" noProof="0" dirty="0" smtClean="0">
              <a:solidFill>
                <a:schemeClr val="tx1"/>
              </a:solidFill>
              <a:effectLst/>
              <a:latin typeface="Arial" pitchFamily="34" charset="0"/>
              <a:ea typeface="MS PGothic" panose="020B0600070205080204" pitchFamily="34" charset="-128"/>
              <a:cs typeface="MS PGothic" charset="0"/>
            </a:endParaRP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Only people who have fled from areas officially declared as not under government control can register</a:t>
            </a:r>
          </a:p>
          <a:p>
            <a:pPr marL="171450" indent="-171450">
              <a:buFontTx/>
              <a:buChar char="-"/>
            </a:pP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People who do not want or need to approach the authorities for social benefits do not register</a:t>
            </a:r>
          </a:p>
          <a:p>
            <a:pPr marL="171450" indent="-171450">
              <a:buFontTx/>
              <a:buChar char="-"/>
            </a:pP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Access to registration has proved discriminatory, both because technical issues in some offices and documentation requirements. Around 6,000 Roma IDPs </a:t>
            </a:r>
            <a:r>
              <a:rPr lang="en-GB" sz="1100" b="0" i="0" kern="1200" noProof="0" dirty="0" smtClean="0">
                <a:solidFill>
                  <a:schemeClr val="tx1"/>
                </a:solidFill>
                <a:effectLst/>
                <a:latin typeface="Arial" pitchFamily="34" charset="0"/>
                <a:ea typeface="MS PGothic" panose="020B0600070205080204" pitchFamily="34" charset="-128"/>
                <a:cs typeface="MS PGothic" charset="0"/>
              </a:rPr>
              <a:t>are not registered because they do not have residency papers </a:t>
            </a:r>
          </a:p>
          <a:p>
            <a:pPr marL="171450" indent="-171450">
              <a:buFontTx/>
              <a:buChar char="-"/>
            </a:pPr>
            <a:r>
              <a:rPr lang="en-GB" sz="1100" b="0" i="0" kern="1200" noProof="0" dirty="0" smtClean="0">
                <a:solidFill>
                  <a:schemeClr val="tx1"/>
                </a:solidFill>
                <a:effectLst/>
                <a:latin typeface="Arial" pitchFamily="34" charset="0"/>
                <a:ea typeface="MS PGothic" panose="020B0600070205080204" pitchFamily="34" charset="-128"/>
                <a:cs typeface="MS PGothic" charset="0"/>
              </a:rPr>
              <a:t>Inconsistent definitions under the</a:t>
            </a: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 country’s </a:t>
            </a:r>
            <a:r>
              <a:rPr lang="en-GB" sz="1100" b="0" i="0" kern="1200" noProof="0" dirty="0" smtClean="0">
                <a:solidFill>
                  <a:schemeClr val="tx1"/>
                </a:solidFill>
                <a:effectLst/>
                <a:latin typeface="Arial" pitchFamily="34" charset="0"/>
                <a:ea typeface="MS PGothic" panose="020B0600070205080204" pitchFamily="34" charset="-128"/>
                <a:cs typeface="MS PGothic" charset="0"/>
              </a:rPr>
              <a:t>law on IDPs and resolution 509 have caused confusion about who can register and receive assistance, with one</a:t>
            </a: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 stipulating Ukrainian</a:t>
            </a:r>
            <a:r>
              <a:rPr lang="en-GB" sz="1100" b="0" i="0" kern="1200" noProof="0" dirty="0" smtClean="0">
                <a:solidFill>
                  <a:schemeClr val="tx1"/>
                </a:solidFill>
                <a:effectLst/>
                <a:latin typeface="Arial" pitchFamily="34" charset="0"/>
                <a:ea typeface="MS PGothic" panose="020B0600070205080204" pitchFamily="34" charset="-128"/>
                <a:cs typeface="MS PGothic" charset="0"/>
              </a:rPr>
              <a:t> nationals and</a:t>
            </a:r>
            <a:r>
              <a:rPr lang="en-GB" sz="1100" b="0" i="0" kern="1200" baseline="0" noProof="0" dirty="0" smtClean="0">
                <a:solidFill>
                  <a:schemeClr val="tx1"/>
                </a:solidFill>
                <a:effectLst/>
                <a:latin typeface="Arial" pitchFamily="34" charset="0"/>
                <a:ea typeface="MS PGothic" panose="020B0600070205080204" pitchFamily="34" charset="-128"/>
                <a:cs typeface="MS PGothic" charset="0"/>
              </a:rPr>
              <a:t> the other also including residents in Ukraine.</a:t>
            </a:r>
          </a:p>
          <a:p>
            <a:pPr marL="171450" indent="-171450">
              <a:buFontTx/>
              <a:buChar char="-"/>
            </a:pPr>
            <a:endParaRPr lang="en-GB" sz="1100" noProof="0" dirty="0" smtClean="0">
              <a:latin typeface="Arial" charset="0"/>
            </a:endParaRPr>
          </a:p>
          <a:p>
            <a:endParaRPr lang="en-GB" sz="1100" noProof="0" dirty="0" smtClean="0">
              <a:latin typeface="Arial" charset="0"/>
            </a:endParaRPr>
          </a:p>
          <a:p>
            <a:r>
              <a:rPr lang="en-GB" sz="1100" noProof="0" dirty="0" smtClean="0">
                <a:latin typeface="Arial" charset="0"/>
              </a:rPr>
              <a:t>The reference</a:t>
            </a:r>
            <a:r>
              <a:rPr lang="en-GB" sz="1100" baseline="0" noProof="0" dirty="0" smtClean="0">
                <a:latin typeface="Arial" charset="0"/>
              </a:rPr>
              <a:t> to registration in Kenya’s 2012 act on IDPs is also potentially problematic. It places a 30-day limit </a:t>
            </a:r>
            <a:r>
              <a:rPr lang="en-GB" sz="1100" u="none" baseline="0" noProof="0" dirty="0" smtClean="0">
                <a:latin typeface="Arial" charset="0"/>
              </a:rPr>
              <a:t>and requires individual identification, which could be represent a security issue for IDPs in the framework of political crisis. </a:t>
            </a:r>
            <a:r>
              <a:rPr lang="en-GB" sz="1100" baseline="0" noProof="0" dirty="0" smtClean="0">
                <a:latin typeface="Arial" charset="0"/>
              </a:rPr>
              <a:t>The country’s draft policy on IDPs recommends that specific arrangements be put in place for the protection sensitive data.</a:t>
            </a:r>
          </a:p>
          <a:p>
            <a:endParaRPr lang="en-GB" sz="1100" baseline="0" noProof="0" dirty="0" smtClean="0">
              <a:latin typeface="Arial" charset="0"/>
            </a:endParaRPr>
          </a:p>
          <a:p>
            <a:endParaRPr lang="en-GB" sz="1100" noProof="0" dirty="0" smtClean="0">
              <a:latin typeface="Arial" charset="0"/>
            </a:endParaRPr>
          </a:p>
        </p:txBody>
      </p:sp>
      <p:pic>
        <p:nvPicPr>
          <p:cNvPr id="29699" name="Picture 4"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63" y="4924425"/>
            <a:ext cx="3333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noProof="0" dirty="0" smtClean="0"/>
              <a:t>Why try to ensure</a:t>
            </a:r>
            <a:r>
              <a:rPr lang="en-GB" baseline="0" noProof="0" dirty="0" smtClean="0"/>
              <a:t> IDPs’</a:t>
            </a:r>
            <a:r>
              <a:rPr lang="en-GB" noProof="0" dirty="0" smtClean="0"/>
              <a:t> participation in a law</a:t>
            </a:r>
            <a:r>
              <a:rPr lang="en-GB" baseline="0" noProof="0" dirty="0" smtClean="0"/>
              <a:t> or policy-making process</a:t>
            </a:r>
            <a:r>
              <a:rPr lang="en-GB" noProof="0" dirty="0" smtClean="0"/>
              <a:t>? Because they</a:t>
            </a:r>
            <a:r>
              <a:rPr lang="en-GB" baseline="0" noProof="0" dirty="0" smtClean="0"/>
              <a:t> </a:t>
            </a:r>
            <a:r>
              <a:rPr lang="en-GB" noProof="0" dirty="0" smtClean="0"/>
              <a:t>have a right</a:t>
            </a:r>
            <a:r>
              <a:rPr lang="en-GB" baseline="0" noProof="0" dirty="0" smtClean="0"/>
              <a:t> </a:t>
            </a:r>
            <a:r>
              <a:rPr lang="en-GB" noProof="0" dirty="0" smtClean="0"/>
              <a:t>to it.</a:t>
            </a:r>
          </a:p>
          <a:p>
            <a:pPr>
              <a:defRPr/>
            </a:pPr>
            <a:endParaRPr lang="en-GB" noProof="0" dirty="0" smtClean="0"/>
          </a:p>
          <a:p>
            <a:pPr>
              <a:defRPr/>
            </a:pPr>
            <a:r>
              <a:rPr lang="en-GB" noProof="0" dirty="0" smtClean="0"/>
              <a:t>It</a:t>
            </a:r>
            <a:r>
              <a:rPr lang="en-GB" baseline="0" noProof="0" dirty="0" smtClean="0"/>
              <a:t> </a:t>
            </a:r>
            <a:r>
              <a:rPr lang="en-GB" noProof="0" dirty="0" smtClean="0"/>
              <a:t>also contributes to a more effective response,</a:t>
            </a:r>
            <a:r>
              <a:rPr lang="en-GB" baseline="0" noProof="0" dirty="0" smtClean="0"/>
              <a:t> </a:t>
            </a:r>
            <a:r>
              <a:rPr lang="en-GB" noProof="0" dirty="0" smtClean="0"/>
              <a:t>placing them at the centre of processes through participatory assessments and which form</a:t>
            </a:r>
            <a:r>
              <a:rPr lang="en-GB" baseline="0" noProof="0" dirty="0" smtClean="0"/>
              <a:t> the basis for </a:t>
            </a:r>
            <a:r>
              <a:rPr lang="en-GB" noProof="0" dirty="0" smtClean="0"/>
              <a:t>protection arrangements and other humanitarian action.</a:t>
            </a:r>
          </a:p>
          <a:p>
            <a:pPr>
              <a:defRPr/>
            </a:pPr>
            <a:endParaRPr lang="en-GB" noProof="0" dirty="0" smtClean="0"/>
          </a:p>
          <a:p>
            <a:pPr>
              <a:defRPr/>
            </a:pPr>
            <a:r>
              <a:rPr lang="en-GB" noProof="0" dirty="0" smtClean="0"/>
              <a:t>Encouraging participation can also empower IDPs to take steps on their own. Many inclusive processes have fostered self-organisation, reliance</a:t>
            </a:r>
            <a:r>
              <a:rPr lang="en-GB" baseline="0" noProof="0" dirty="0" smtClean="0"/>
              <a:t> and esteem. They also tap into </a:t>
            </a:r>
            <a:r>
              <a:rPr lang="en-GB" noProof="0" dirty="0" smtClean="0"/>
              <a:t>the natural resilience of displaced communities,</a:t>
            </a:r>
            <a:r>
              <a:rPr lang="en-GB" baseline="0" noProof="0" dirty="0" smtClean="0"/>
              <a:t> which should be nurtured and </a:t>
            </a:r>
            <a:r>
              <a:rPr lang="en-GB" noProof="0" dirty="0" smtClean="0"/>
              <a:t>supported.</a:t>
            </a:r>
          </a:p>
          <a:p>
            <a:pPr>
              <a:defRPr/>
            </a:pPr>
            <a:endParaRPr lang="it-IT" dirty="0" smtClean="0"/>
          </a:p>
        </p:txBody>
      </p:sp>
      <p:sp>
        <p:nvSpPr>
          <p:cNvPr id="31747"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87CB23DA-5151-8C4C-B01A-7D51184E9FA8}" type="slidenum">
              <a:rPr lang="it-IT" sz="1200"/>
              <a:pPr/>
              <a:t>6</a:t>
            </a:fld>
            <a:endParaRPr lang="it-IT"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noProof="0" dirty="0" smtClean="0">
                <a:latin typeface="Arial" charset="0"/>
              </a:rPr>
              <a:t>Drafters should ensure that budget allocations</a:t>
            </a:r>
            <a:r>
              <a:rPr lang="en-GB" baseline="0" noProof="0" dirty="0" smtClean="0">
                <a:latin typeface="Arial" charset="0"/>
              </a:rPr>
              <a:t> and </a:t>
            </a:r>
            <a:r>
              <a:rPr lang="en-GB" noProof="0" dirty="0" smtClean="0">
                <a:latin typeface="Arial" charset="0"/>
              </a:rPr>
              <a:t>human and other resources are likely to be available for the implementation of their</a:t>
            </a:r>
            <a:r>
              <a:rPr lang="en-GB" baseline="0" noProof="0" dirty="0" smtClean="0">
                <a:latin typeface="Arial" charset="0"/>
              </a:rPr>
              <a:t> new instrument, which</a:t>
            </a:r>
            <a:r>
              <a:rPr lang="en-GB" noProof="0" dirty="0" smtClean="0">
                <a:latin typeface="Arial" charset="0"/>
              </a:rPr>
              <a:t> brings us back to consulting IDPs about</a:t>
            </a:r>
            <a:r>
              <a:rPr lang="en-GB" baseline="0" noProof="0" dirty="0" smtClean="0">
                <a:latin typeface="Arial" charset="0"/>
              </a:rPr>
              <a:t> their </a:t>
            </a:r>
            <a:r>
              <a:rPr lang="en-GB" noProof="0" dirty="0" smtClean="0">
                <a:latin typeface="Arial" charset="0"/>
              </a:rPr>
              <a:t>needs. It is also vital that laws and policies facilitate the role of domestic and international stakeholders in providing financial</a:t>
            </a:r>
            <a:r>
              <a:rPr lang="en-GB" baseline="0" noProof="0" dirty="0" smtClean="0">
                <a:latin typeface="Arial" charset="0"/>
              </a:rPr>
              <a:t> and other </a:t>
            </a:r>
            <a:r>
              <a:rPr lang="en-GB" noProof="0" dirty="0" smtClean="0">
                <a:latin typeface="Arial" charset="0"/>
              </a:rPr>
              <a:t>assistance.</a:t>
            </a:r>
          </a:p>
          <a:p>
            <a:endParaRPr lang="en-GB" noProof="0" dirty="0" smtClean="0">
              <a:latin typeface="Arial" charset="0"/>
            </a:endParaRPr>
          </a:p>
          <a:p>
            <a:r>
              <a:rPr lang="en-GB" noProof="0" dirty="0" smtClean="0">
                <a:latin typeface="Arial" charset="0"/>
              </a:rPr>
              <a:t>The development</a:t>
            </a:r>
            <a:r>
              <a:rPr lang="en-GB" baseline="0" noProof="0" dirty="0" smtClean="0">
                <a:latin typeface="Arial" charset="0"/>
              </a:rPr>
              <a:t> of a national instrument </a:t>
            </a:r>
            <a:r>
              <a:rPr lang="en-GB" noProof="0" dirty="0" smtClean="0">
                <a:latin typeface="Arial" charset="0"/>
              </a:rPr>
              <a:t>should be coordinated</a:t>
            </a:r>
            <a:r>
              <a:rPr lang="en-GB" baseline="0" noProof="0" dirty="0" smtClean="0">
                <a:latin typeface="Arial" charset="0"/>
              </a:rPr>
              <a:t> </a:t>
            </a:r>
            <a:r>
              <a:rPr lang="en-GB" noProof="0" dirty="0" smtClean="0">
                <a:latin typeface="Arial" charset="0"/>
              </a:rPr>
              <a:t>with annual budget cycles in order to minimise the time lag between adoption and the</a:t>
            </a:r>
            <a:r>
              <a:rPr lang="en-GB" baseline="0" noProof="0" dirty="0" smtClean="0">
                <a:latin typeface="Arial" charset="0"/>
              </a:rPr>
              <a:t> availability of financial, human and other resources. </a:t>
            </a:r>
          </a:p>
          <a:p>
            <a:endParaRPr lang="en-GB" baseline="0" noProof="0" dirty="0" smtClean="0">
              <a:latin typeface="Arial" charset="0"/>
            </a:endParaRPr>
          </a:p>
          <a:p>
            <a:r>
              <a:rPr lang="en-GB" noProof="0" dirty="0" smtClean="0">
                <a:latin typeface="Arial" charset="0"/>
              </a:rPr>
              <a:t>Once</a:t>
            </a:r>
            <a:r>
              <a:rPr lang="en-GB" baseline="0" noProof="0" dirty="0" smtClean="0">
                <a:latin typeface="Arial" charset="0"/>
              </a:rPr>
              <a:t> a focal point has been established </a:t>
            </a:r>
            <a:r>
              <a:rPr lang="en-GB" noProof="0" dirty="0" smtClean="0">
                <a:latin typeface="Arial" charset="0"/>
              </a:rPr>
              <a:t>and an</a:t>
            </a:r>
            <a:r>
              <a:rPr lang="en-GB" baseline="0" noProof="0" dirty="0" smtClean="0">
                <a:latin typeface="Arial" charset="0"/>
              </a:rPr>
              <a:t> </a:t>
            </a:r>
            <a:r>
              <a:rPr lang="en-GB" noProof="0" dirty="0" smtClean="0">
                <a:latin typeface="Arial" charset="0"/>
              </a:rPr>
              <a:t>authority assigned responsibility for IDPs, they must</a:t>
            </a:r>
            <a:r>
              <a:rPr lang="en-GB" baseline="0" noProof="0" dirty="0" smtClean="0">
                <a:latin typeface="Arial" charset="0"/>
              </a:rPr>
              <a:t> be given the financial means to carry out their work.</a:t>
            </a:r>
            <a:r>
              <a:rPr lang="en-GB" noProof="0" dirty="0" smtClean="0">
                <a:latin typeface="Arial" charset="0"/>
              </a:rPr>
              <a:t> </a:t>
            </a:r>
          </a:p>
          <a:p>
            <a:endParaRPr lang="en-GB" noProof="0" dirty="0" smtClean="0">
              <a:latin typeface="Arial" charset="0"/>
            </a:endParaRPr>
          </a:p>
          <a:p>
            <a:r>
              <a:rPr lang="en-GB" noProof="0" dirty="0" smtClean="0">
                <a:latin typeface="Arial" charset="0"/>
              </a:rPr>
              <a:t>The government</a:t>
            </a:r>
            <a:r>
              <a:rPr lang="en-GB" baseline="0" noProof="0" dirty="0" smtClean="0">
                <a:latin typeface="Arial" charset="0"/>
              </a:rPr>
              <a:t> </a:t>
            </a:r>
            <a:r>
              <a:rPr lang="en-GB" noProof="0" dirty="0" smtClean="0">
                <a:latin typeface="Arial" charset="0"/>
              </a:rPr>
              <a:t>of Azerbaijan has taken significant steps to ensure that enough resources are allocated to meet the needs of more</a:t>
            </a:r>
            <a:r>
              <a:rPr lang="en-GB" baseline="0" noProof="0" dirty="0" smtClean="0">
                <a:latin typeface="Arial" charset="0"/>
              </a:rPr>
              <a:t> than</a:t>
            </a:r>
            <a:r>
              <a:rPr lang="en-GB" noProof="0" dirty="0" smtClean="0">
                <a:latin typeface="Arial" charset="0"/>
              </a:rPr>
              <a:t> 650,000 people</a:t>
            </a:r>
            <a:r>
              <a:rPr lang="en-GB" baseline="0" noProof="0" dirty="0" smtClean="0">
                <a:latin typeface="Arial" charset="0"/>
              </a:rPr>
              <a:t> who have been living in</a:t>
            </a:r>
            <a:r>
              <a:rPr lang="en-GB" noProof="0" dirty="0" smtClean="0">
                <a:latin typeface="Arial" charset="0"/>
              </a:rPr>
              <a:t> displacement since the early 1990s. Annual</a:t>
            </a:r>
            <a:r>
              <a:rPr lang="en-GB" baseline="0" noProof="0" dirty="0" smtClean="0">
                <a:latin typeface="Arial" charset="0"/>
              </a:rPr>
              <a:t> allocations have risen substantially over the years </a:t>
            </a:r>
            <a:r>
              <a:rPr lang="en-GB" noProof="0" dirty="0" smtClean="0">
                <a:latin typeface="Arial" charset="0"/>
              </a:rPr>
              <a:t>and a special fund has been set</a:t>
            </a:r>
            <a:r>
              <a:rPr lang="en-GB" baseline="0" noProof="0" dirty="0" smtClean="0">
                <a:latin typeface="Arial" charset="0"/>
              </a:rPr>
              <a:t> up, with </a:t>
            </a:r>
            <a:r>
              <a:rPr lang="en-GB" noProof="0" dirty="0" smtClean="0">
                <a:latin typeface="Arial" charset="0"/>
              </a:rPr>
              <a:t>50</a:t>
            </a:r>
            <a:r>
              <a:rPr lang="en-GB" baseline="0" noProof="0" dirty="0" smtClean="0">
                <a:latin typeface="Arial" charset="0"/>
              </a:rPr>
              <a:t> per cent </a:t>
            </a:r>
            <a:r>
              <a:rPr lang="en-GB" noProof="0" dirty="0" smtClean="0">
                <a:latin typeface="Arial" charset="0"/>
              </a:rPr>
              <a:t>of its revenue coming from the state oil fund.</a:t>
            </a:r>
          </a:p>
          <a:p>
            <a:endParaRPr lang="it-IT" dirty="0" smtClean="0">
              <a:latin typeface="Arial"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BEA9EEB-A8C3-F340-B7C6-7487AB2468A0}" type="slidenum">
              <a:rPr lang="it-IT" sz="1200"/>
              <a:pPr/>
              <a:t>7</a:t>
            </a:fld>
            <a:endParaRPr lang="it-IT"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Espace réservé de l'image des diapositives 1"/>
          <p:cNvSpPr>
            <a:spLocks noGrp="1" noRot="1" noChangeAspect="1" noTextEdit="1"/>
          </p:cNvSpPr>
          <p:nvPr>
            <p:ph type="sldImg"/>
          </p:nvPr>
        </p:nvSpPr>
        <p:spPr>
          <a:ln/>
        </p:spPr>
      </p:sp>
      <p:sp>
        <p:nvSpPr>
          <p:cNvPr id="4608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GB">
              <a:latin typeface="Arial" charset="0"/>
              <a:ea typeface="MS PGothic" charset="0"/>
            </a:endParaRPr>
          </a:p>
        </p:txBody>
      </p:sp>
      <p:sp>
        <p:nvSpPr>
          <p:cNvPr id="4608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8FD9C31-206D-1A43-9BCF-ECA5AB1A2864}" type="slidenum">
              <a:rPr lang="it-IT" sz="1200"/>
              <a:pPr/>
              <a:t>8</a:t>
            </a:fld>
            <a:endParaRPr lang="it-IT"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FB47A96-37B9-B946-82C3-169B5625B143}" type="slidenum">
              <a:rPr lang="en-GB"/>
              <a:pPr>
                <a:defRPr/>
              </a:pPr>
              <a:t>‹#›</a:t>
            </a:fld>
            <a:endParaRPr lang="en-GB"/>
          </a:p>
        </p:txBody>
      </p:sp>
    </p:spTree>
    <p:extLst>
      <p:ext uri="{BB962C8B-B14F-4D97-AF65-F5344CB8AC3E}">
        <p14:creationId xmlns:p14="http://schemas.microsoft.com/office/powerpoint/2010/main" val="2203002635"/>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E212BBDC-D3ED-AE45-AC2D-8A50E415049F}" type="slidenum">
              <a:rPr lang="en-GB"/>
              <a:pPr>
                <a:defRPr/>
              </a:pPr>
              <a:t>‹#›</a:t>
            </a:fld>
            <a:endParaRPr lang="en-GB"/>
          </a:p>
        </p:txBody>
      </p:sp>
    </p:spTree>
    <p:extLst>
      <p:ext uri="{BB962C8B-B14F-4D97-AF65-F5344CB8AC3E}">
        <p14:creationId xmlns:p14="http://schemas.microsoft.com/office/powerpoint/2010/main" val="2136390329"/>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877508488"/>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252101406"/>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128992216"/>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874B29-C2CE-2041-A8B5-CF81BFA48E45}" type="slidenum">
              <a:rPr lang="en-GB"/>
              <a:pPr>
                <a:defRPr/>
              </a:pPr>
              <a:t>‹#›</a:t>
            </a:fld>
            <a:endParaRPr lang="en-GB"/>
          </a:p>
        </p:txBody>
      </p:sp>
    </p:spTree>
    <p:extLst>
      <p:ext uri="{BB962C8B-B14F-4D97-AF65-F5344CB8AC3E}">
        <p14:creationId xmlns:p14="http://schemas.microsoft.com/office/powerpoint/2010/main" val="2251970234"/>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28CE375-5E8E-D14E-9FE8-B5A40A4DBECF}" type="slidenum">
              <a:rPr lang="en-GB"/>
              <a:pPr>
                <a:defRPr/>
              </a:pPr>
              <a:t>‹#›</a:t>
            </a:fld>
            <a:endParaRPr lang="en-GB"/>
          </a:p>
        </p:txBody>
      </p:sp>
    </p:spTree>
    <p:extLst>
      <p:ext uri="{BB962C8B-B14F-4D97-AF65-F5344CB8AC3E}">
        <p14:creationId xmlns:p14="http://schemas.microsoft.com/office/powerpoint/2010/main" val="2272601109"/>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61E9FAAE-1343-F848-859E-C352EF79E072}" type="slidenum">
              <a:rPr lang="en-US"/>
              <a:pPr>
                <a:defRPr/>
              </a:pPr>
              <a:t>‹#›</a:t>
            </a:fld>
            <a:endParaRPr lang="en-US"/>
          </a:p>
        </p:txBody>
      </p:sp>
    </p:spTree>
    <p:extLst>
      <p:ext uri="{BB962C8B-B14F-4D97-AF65-F5344CB8AC3E}">
        <p14:creationId xmlns:p14="http://schemas.microsoft.com/office/powerpoint/2010/main" val="1430484577"/>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2EB383DF-7314-1F4C-B493-39301E55267A}" type="datetimeFigureOut">
              <a:rPr lang="en-US"/>
              <a:pPr>
                <a:defRPr/>
              </a:pPr>
              <a:t>08/01/16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CFEE3C-A313-D041-AF11-6C6F4790B58B}" type="slidenum">
              <a:rPr lang="en-GB"/>
              <a:pPr>
                <a:defRPr/>
              </a:pPr>
              <a:t>‹#›</a:t>
            </a:fld>
            <a:endParaRPr lang="en-GB"/>
          </a:p>
        </p:txBody>
      </p:sp>
    </p:spTree>
    <p:extLst>
      <p:ext uri="{BB962C8B-B14F-4D97-AF65-F5344CB8AC3E}">
        <p14:creationId xmlns:p14="http://schemas.microsoft.com/office/powerpoint/2010/main" val="4119943690"/>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3576275767"/>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95BEDAD-DEC2-7E4B-89FB-E58E4FC7B642}" type="datetimeFigureOut">
              <a:rPr lang="en-US"/>
              <a:pPr>
                <a:defRPr/>
              </a:pPr>
              <a:t>08/01/16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9595B32-8A4C-EA42-82F1-44E57389EAF1}" type="slidenum">
              <a:rPr lang="en-GB"/>
              <a:pPr>
                <a:defRPr/>
              </a:pPr>
              <a:t>‹#›</a:t>
            </a:fld>
            <a:endParaRPr lang="en-GB"/>
          </a:p>
        </p:txBody>
      </p:sp>
    </p:spTree>
    <p:extLst>
      <p:ext uri="{BB962C8B-B14F-4D97-AF65-F5344CB8AC3E}">
        <p14:creationId xmlns:p14="http://schemas.microsoft.com/office/powerpoint/2010/main" val="1803298554"/>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024A3580-C8AA-6B4E-A24F-CED42D09F34F}" type="slidenum">
              <a:rPr lang="en-GB"/>
              <a:pPr>
                <a:defRPr/>
              </a:pPr>
              <a:t>‹#›</a:t>
            </a:fld>
            <a:endParaRPr lang="en-GB"/>
          </a:p>
        </p:txBody>
      </p:sp>
    </p:spTree>
    <p:extLst>
      <p:ext uri="{BB962C8B-B14F-4D97-AF65-F5344CB8AC3E}">
        <p14:creationId xmlns:p14="http://schemas.microsoft.com/office/powerpoint/2010/main" val="1019804387"/>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3226C238-6C68-F642-9D7D-A89C929F06A6}" type="slidenum">
              <a:rPr lang="en-GB"/>
              <a:pPr>
                <a:defRPr/>
              </a:pPr>
              <a:t>‹#›</a:t>
            </a:fld>
            <a:endParaRPr lang="en-GB"/>
          </a:p>
        </p:txBody>
      </p:sp>
    </p:spTree>
    <p:extLst>
      <p:ext uri="{BB962C8B-B14F-4D97-AF65-F5344CB8AC3E}">
        <p14:creationId xmlns:p14="http://schemas.microsoft.com/office/powerpoint/2010/main" val="3095896850"/>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3ADE9E47-C3F5-B34E-809B-182A62B7C593}" type="slidenum">
              <a:rPr lang="en-GB"/>
              <a:pPr>
                <a:defRPr/>
              </a:pPr>
              <a:t>‹#›</a:t>
            </a:fld>
            <a:endParaRPr lang="en-GB"/>
          </a:p>
        </p:txBody>
      </p:sp>
    </p:spTree>
    <p:extLst>
      <p:ext uri="{BB962C8B-B14F-4D97-AF65-F5344CB8AC3E}">
        <p14:creationId xmlns:p14="http://schemas.microsoft.com/office/powerpoint/2010/main" val="1070124234"/>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B26B6F1C-0659-9F40-A5EB-02B538FCAD69}" type="datetimeFigureOut">
              <a:rPr lang="en-US"/>
              <a:pPr>
                <a:defRPr/>
              </a:pPr>
              <a:t>08/01/16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8B9CB802-2A38-744F-B7A0-A9FE3C7408B9}" type="slidenum">
              <a:rPr lang="en-GB"/>
              <a:pPr>
                <a:defRPr/>
              </a:pPr>
              <a:t>‹#›</a:t>
            </a:fld>
            <a:endParaRPr lang="en-GB"/>
          </a:p>
        </p:txBody>
      </p:sp>
    </p:spTree>
    <p:extLst>
      <p:ext uri="{BB962C8B-B14F-4D97-AF65-F5344CB8AC3E}">
        <p14:creationId xmlns:p14="http://schemas.microsoft.com/office/powerpoint/2010/main" val="3203129991"/>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4A0B656A-C7E2-3D4C-8AFE-D88DBF42EFE8}" type="slidenum">
              <a:rPr lang="en-GB"/>
              <a:pPr>
                <a:defRPr/>
              </a:pPr>
              <a:t>‹#›</a:t>
            </a:fld>
            <a:endParaRPr lang="en-GB"/>
          </a:p>
        </p:txBody>
      </p:sp>
    </p:spTree>
    <p:extLst>
      <p:ext uri="{BB962C8B-B14F-4D97-AF65-F5344CB8AC3E}">
        <p14:creationId xmlns:p14="http://schemas.microsoft.com/office/powerpoint/2010/main" val="802778389"/>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3909A123-33A2-B44E-A6B7-B1F3AE54F42E}" type="datetimeFigureOut">
              <a:rPr lang="it-IT"/>
              <a:pPr>
                <a:defRPr/>
              </a:pPr>
              <a:t>08/01/16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B97B729-37EB-6148-BDB4-2B8654CC7E91}" type="slidenum">
              <a:rPr lang="it-IT"/>
              <a:pPr>
                <a:defRPr/>
              </a:pPr>
              <a:t>‹#›</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15CED7C7-7F24-2344-A575-809A2571C473}"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51" r:id="rId1"/>
    <p:sldLayoutId id="2147485652" r:id="rId2"/>
    <p:sldLayoutId id="2147485653" r:id="rId3"/>
    <p:sldLayoutId id="2147485654" r:id="rId4"/>
    <p:sldLayoutId id="2147485655" r:id="rId5"/>
    <p:sldLayoutId id="2147485656" r:id="rId6"/>
    <p:sldLayoutId id="2147485657" r:id="rId7"/>
    <p:sldLayoutId id="2147485658" r:id="rId8"/>
    <p:sldLayoutId id="2147485659" r:id="rId9"/>
    <p:sldLayoutId id="2147485660" r:id="rId10"/>
    <p:sldLayoutId id="2147485661" r:id="rId11"/>
    <p:sldLayoutId id="2147485662" r:id="rId12"/>
    <p:sldLayoutId id="2147485663" r:id="rId13"/>
    <p:sldLayoutId id="2147485664" r:id="rId14"/>
    <p:sldLayoutId id="2147485665" r:id="rId15"/>
    <p:sldLayoutId id="2147485666"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6.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smtClean="0">
                <a:latin typeface="Century Gothic" charset="0"/>
                <a:ea typeface="MS PGothic" charset="0"/>
                <a:cs typeface="MS PGothic" charset="0"/>
              </a:rPr>
              <a:t>National </a:t>
            </a:r>
            <a:r>
              <a:rPr lang="fr-FR" b="1" dirty="0" err="1" smtClean="0">
                <a:latin typeface="Century Gothic" charset="0"/>
                <a:ea typeface="MS PGothic" charset="0"/>
                <a:cs typeface="MS PGothic" charset="0"/>
              </a:rPr>
              <a:t>responsibility</a:t>
            </a:r>
            <a:r>
              <a:rPr lang="fr-FR" b="1" dirty="0">
                <a:latin typeface="Century Gothic" charset="0"/>
                <a:ea typeface="MS PGothic" charset="0"/>
                <a:cs typeface="MS PGothic" charset="0"/>
              </a:rPr>
              <a:t/>
            </a:r>
            <a:br>
              <a:rPr lang="fr-FR" b="1" dirty="0">
                <a:latin typeface="Century Gothic" charset="0"/>
                <a:ea typeface="MS PGothic" charset="0"/>
                <a:cs typeface="MS PGothic" charset="0"/>
              </a:rPr>
            </a:br>
            <a:r>
              <a:rPr lang="fr-FR" b="1" dirty="0" smtClean="0">
                <a:latin typeface="Century Gothic" charset="0"/>
                <a:ea typeface="MS PGothic" charset="0"/>
                <a:cs typeface="MS PGothic" charset="0"/>
              </a:rPr>
              <a:t>and </a:t>
            </a:r>
            <a:r>
              <a:rPr lang="fr-FR" b="1" dirty="0" err="1" smtClean="0">
                <a:latin typeface="Century Gothic" charset="0"/>
                <a:ea typeface="MS PGothic" charset="0"/>
                <a:cs typeface="MS PGothic" charset="0"/>
              </a:rPr>
              <a:t>response</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a:latin typeface="Century Gothic" charset="0"/>
                <a:ea typeface="MS PGothic" charset="0"/>
                <a:cs typeface="MS PGothic" charset="0"/>
              </a:rPr>
              <a:t>Objectives</a:t>
            </a:r>
          </a:p>
        </p:txBody>
      </p:sp>
      <p:sp>
        <p:nvSpPr>
          <p:cNvPr id="9219" name="Rectangle 3"/>
          <p:cNvSpPr>
            <a:spLocks noGrp="1" noChangeArrowheads="1"/>
          </p:cNvSpPr>
          <p:nvPr>
            <p:ph idx="1"/>
          </p:nvPr>
        </p:nvSpPr>
        <p:spPr>
          <a:xfrm>
            <a:off x="395288" y="1628775"/>
            <a:ext cx="7416800" cy="4032250"/>
          </a:xfrm>
        </p:spPr>
        <p:txBody>
          <a:bodyPr rtlCol="0">
            <a:normAutofit fontScale="92500" lnSpcReduction="20000"/>
          </a:bodyPr>
          <a:lstStyle/>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Introduce the concepts of primary and complementary responsibilities</a:t>
            </a:r>
          </a:p>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Examine the foundation and implications of national responsibility towards IDPs</a:t>
            </a:r>
          </a:p>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Identify the steps a state needs to take to </a:t>
            </a:r>
            <a:r>
              <a:rPr lang="en-US" altLang="fr-FR" sz="2800" dirty="0" smtClean="0">
                <a:solidFill>
                  <a:schemeClr val="tx1">
                    <a:lumMod val="65000"/>
                    <a:lumOff val="35000"/>
                  </a:schemeClr>
                </a:solidFill>
                <a:ea typeface="ＭＳ Ｐゴシック" panose="020B0600070205080204" pitchFamily="34" charset="-128"/>
                <a:cs typeface="+mn-cs"/>
              </a:rPr>
              <a:t>fulfill </a:t>
            </a:r>
            <a:r>
              <a:rPr lang="en-US" altLang="fr-FR" sz="2800" dirty="0">
                <a:solidFill>
                  <a:schemeClr val="tx1">
                    <a:lumMod val="65000"/>
                    <a:lumOff val="35000"/>
                  </a:schemeClr>
                </a:solidFill>
                <a:ea typeface="ＭＳ Ｐゴシック" panose="020B0600070205080204" pitchFamily="34" charset="-128"/>
                <a:cs typeface="+mn-cs"/>
              </a:rPr>
              <a:t>its responsibility towards IDPs</a:t>
            </a:r>
          </a:p>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Identify challenges to the prevention of displacement and responses to it</a:t>
            </a: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sz="3200" b="1" dirty="0" err="1" smtClean="0">
                <a:latin typeface="Century Gothic" charset="0"/>
                <a:ea typeface="MS PGothic" charset="0"/>
                <a:cs typeface="MS PGothic" charset="0"/>
              </a:rPr>
              <a:t>Primary</a:t>
            </a:r>
            <a:r>
              <a:rPr lang="fr-FR" sz="3200" b="1" dirty="0" smtClean="0">
                <a:latin typeface="Century Gothic" charset="0"/>
                <a:ea typeface="MS PGothic" charset="0"/>
                <a:cs typeface="MS PGothic" charset="0"/>
              </a:rPr>
              <a:t> and </a:t>
            </a:r>
            <a:r>
              <a:rPr lang="fr-FR" sz="3200" b="1" dirty="0" err="1" smtClean="0">
                <a:latin typeface="Century Gothic" charset="0"/>
                <a:ea typeface="MS PGothic" charset="0"/>
                <a:cs typeface="MS PGothic" charset="0"/>
              </a:rPr>
              <a:t>complementary</a:t>
            </a:r>
            <a:r>
              <a:rPr lang="fr-FR" sz="3200" b="1" dirty="0" smtClean="0">
                <a:latin typeface="Century Gothic" charset="0"/>
                <a:ea typeface="MS PGothic" charset="0"/>
                <a:cs typeface="MS PGothic" charset="0"/>
              </a:rPr>
              <a:t> </a:t>
            </a:r>
            <a:r>
              <a:rPr lang="fr-FR" sz="3200" b="1" dirty="0" err="1" smtClean="0">
                <a:latin typeface="Century Gothic" charset="0"/>
                <a:ea typeface="MS PGothic" charset="0"/>
                <a:cs typeface="MS PGothic" charset="0"/>
              </a:rPr>
              <a:t>responsibility</a:t>
            </a:r>
            <a:endParaRPr lang="fr-FR" sz="3200" b="1" dirty="0">
              <a:latin typeface="Century Gothic" charset="0"/>
              <a:ea typeface="MS PGothic" charset="0"/>
              <a:cs typeface="MS PGothic" charset="0"/>
            </a:endParaRPr>
          </a:p>
        </p:txBody>
      </p:sp>
      <p:sp>
        <p:nvSpPr>
          <p:cNvPr id="22" name="Content Placeholder 2"/>
          <p:cNvSpPr>
            <a:spLocks noGrp="1"/>
          </p:cNvSpPr>
          <p:nvPr>
            <p:ph sz="half" idx="1"/>
          </p:nvPr>
        </p:nvSpPr>
        <p:spPr>
          <a:xfrm>
            <a:off x="395536" y="1556792"/>
            <a:ext cx="4320480" cy="4569371"/>
          </a:xfrm>
        </p:spPr>
        <p:txBody>
          <a:bodyPr>
            <a:normAutofit/>
          </a:bodyPr>
          <a:lstStyle/>
          <a:p>
            <a:pPr marL="0" indent="0">
              <a:spcBef>
                <a:spcPts val="0"/>
              </a:spcBef>
              <a:buNone/>
            </a:pPr>
            <a:r>
              <a:rPr lang="it-IT" altLang="fr-FR" b="1" dirty="0" err="1" smtClean="0"/>
              <a:t>Guiding</a:t>
            </a:r>
            <a:r>
              <a:rPr lang="it-IT" altLang="fr-FR" b="1" dirty="0" smtClean="0"/>
              <a:t> </a:t>
            </a:r>
            <a:r>
              <a:rPr lang="it-IT" altLang="fr-FR" b="1" dirty="0" err="1" smtClean="0"/>
              <a:t>principle</a:t>
            </a:r>
            <a:r>
              <a:rPr lang="it-IT" altLang="fr-FR" b="1" dirty="0" smtClean="0"/>
              <a:t> </a:t>
            </a:r>
            <a:r>
              <a:rPr lang="it-IT" altLang="fr-FR" b="1" dirty="0" err="1" smtClean="0"/>
              <a:t>three</a:t>
            </a:r>
            <a:r>
              <a:rPr lang="it-IT" altLang="fr-FR" b="1" dirty="0" smtClean="0"/>
              <a:t>: </a:t>
            </a:r>
            <a:r>
              <a:rPr lang="it-IT" altLang="fr-FR" dirty="0" smtClean="0"/>
              <a:t>National </a:t>
            </a:r>
            <a:r>
              <a:rPr lang="it-IT" altLang="fr-FR" dirty="0"/>
              <a:t>authorities have the </a:t>
            </a:r>
            <a:r>
              <a:rPr lang="it-IT" altLang="fr-FR" b="1" dirty="0"/>
              <a:t>primary duty</a:t>
            </a:r>
            <a:r>
              <a:rPr lang="it-IT" altLang="fr-FR" dirty="0"/>
              <a:t> and </a:t>
            </a:r>
            <a:r>
              <a:rPr lang="it-IT" altLang="fr-FR" b="1" dirty="0"/>
              <a:t>responsibility</a:t>
            </a:r>
            <a:r>
              <a:rPr lang="it-IT" altLang="fr-FR" dirty="0"/>
              <a:t> to provide protection and humanitarian assistance to </a:t>
            </a:r>
            <a:r>
              <a:rPr lang="it-IT" altLang="fr-FR" dirty="0" err="1" smtClean="0"/>
              <a:t>IDPs</a:t>
            </a:r>
            <a:r>
              <a:rPr lang="it-IT" altLang="fr-FR" dirty="0" smtClean="0"/>
              <a:t>.</a:t>
            </a:r>
          </a:p>
          <a:p>
            <a:pPr marL="0" indent="0">
              <a:spcBef>
                <a:spcPts val="0"/>
              </a:spcBef>
              <a:buNone/>
            </a:pPr>
            <a:endParaRPr lang="it-IT" altLang="fr-FR" dirty="0"/>
          </a:p>
          <a:p>
            <a:pPr marL="0" indent="0">
              <a:spcBef>
                <a:spcPts val="0"/>
              </a:spcBef>
              <a:buNone/>
            </a:pPr>
            <a:r>
              <a:rPr lang="it-IT" altLang="fr-FR" dirty="0"/>
              <a:t>IDPs have the right to request and </a:t>
            </a:r>
            <a:r>
              <a:rPr lang="it-IT" altLang="fr-FR" dirty="0" err="1" smtClean="0"/>
              <a:t>receive</a:t>
            </a:r>
            <a:r>
              <a:rPr lang="it-IT" altLang="fr-FR" dirty="0" smtClean="0"/>
              <a:t> </a:t>
            </a:r>
            <a:r>
              <a:rPr lang="it-IT" altLang="fr-FR" dirty="0"/>
              <a:t>protection and humanitarian assistance from these authorities. </a:t>
            </a:r>
          </a:p>
        </p:txBody>
      </p:sp>
      <p:sp>
        <p:nvSpPr>
          <p:cNvPr id="23" name="Espace réservé du contenu 4"/>
          <p:cNvSpPr txBox="1">
            <a:spLocks/>
          </p:cNvSpPr>
          <p:nvPr/>
        </p:nvSpPr>
        <p:spPr>
          <a:xfrm>
            <a:off x="5004048" y="1556792"/>
            <a:ext cx="3826768" cy="4569371"/>
          </a:xfrm>
          <a:prstGeom prst="rect">
            <a:avLst/>
          </a:prstGeom>
        </p:spPr>
        <p:txBody>
          <a:bodyPr>
            <a:normAutofit/>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buFont typeface="Wingdings 2" charset="0"/>
              <a:buNone/>
            </a:pPr>
            <a:r>
              <a:rPr lang="fr-FR" b="1" dirty="0" err="1" smtClean="0"/>
              <a:t>Guiding</a:t>
            </a:r>
            <a:r>
              <a:rPr lang="fr-FR" b="1" dirty="0" smtClean="0"/>
              <a:t> </a:t>
            </a:r>
            <a:r>
              <a:rPr lang="fr-FR" b="1" dirty="0" err="1" smtClean="0"/>
              <a:t>principle</a:t>
            </a:r>
            <a:r>
              <a:rPr lang="fr-FR" b="1" dirty="0" smtClean="0"/>
              <a:t> 25: </a:t>
            </a:r>
            <a:r>
              <a:rPr lang="fr-FR" dirty="0" err="1" smtClean="0"/>
              <a:t>Complementarity</a:t>
            </a:r>
            <a:r>
              <a:rPr lang="fr-FR" dirty="0" smtClean="0"/>
              <a:t> and     collaboration</a:t>
            </a:r>
          </a:p>
          <a:p>
            <a:pPr marL="0" indent="0">
              <a:buFont typeface="Wingdings 2" charset="0"/>
              <a:buNone/>
            </a:pPr>
            <a:r>
              <a:rPr lang="fr-FR" dirty="0" smtClean="0"/>
              <a:t> </a:t>
            </a:r>
            <a:endParaRPr lang="fr-FR" dirty="0"/>
          </a:p>
        </p:txBody>
      </p:sp>
      <p:sp>
        <p:nvSpPr>
          <p:cNvPr id="24" name="Rounded Rectangle 23"/>
          <p:cNvSpPr/>
          <p:nvPr/>
        </p:nvSpPr>
        <p:spPr>
          <a:xfrm>
            <a:off x="5076056" y="2852936"/>
            <a:ext cx="2801467" cy="668338"/>
          </a:xfrm>
          <a:prstGeom prst="roundRect">
            <a:avLst/>
          </a:prstGeom>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fr-CH" dirty="0" smtClean="0"/>
              <a:t>State</a:t>
            </a:r>
            <a:endParaRPr lang="fr-CH" dirty="0"/>
          </a:p>
        </p:txBody>
      </p:sp>
      <p:sp>
        <p:nvSpPr>
          <p:cNvPr id="25" name="Rounded Rectangle 24"/>
          <p:cNvSpPr/>
          <p:nvPr/>
        </p:nvSpPr>
        <p:spPr>
          <a:xfrm>
            <a:off x="5796136" y="3573016"/>
            <a:ext cx="2064835" cy="576064"/>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fr-CH" dirty="0" smtClean="0"/>
              <a:t>International organisations</a:t>
            </a:r>
            <a:endParaRPr lang="fr-CH" dirty="0"/>
          </a:p>
        </p:txBody>
      </p:sp>
      <p:sp>
        <p:nvSpPr>
          <p:cNvPr id="26" name="Rounded Rectangle 25"/>
          <p:cNvSpPr/>
          <p:nvPr/>
        </p:nvSpPr>
        <p:spPr>
          <a:xfrm>
            <a:off x="5796136" y="4221088"/>
            <a:ext cx="2064836" cy="493712"/>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fr-CH" dirty="0" err="1"/>
              <a:t>CSOs</a:t>
            </a:r>
            <a:endParaRPr lang="fr-CH" dirty="0"/>
          </a:p>
        </p:txBody>
      </p:sp>
      <p:sp>
        <p:nvSpPr>
          <p:cNvPr id="27" name="Rounded Rectangle 26"/>
          <p:cNvSpPr/>
          <p:nvPr/>
        </p:nvSpPr>
        <p:spPr>
          <a:xfrm rot="16200000">
            <a:off x="4477246" y="4243834"/>
            <a:ext cx="1917700" cy="576064"/>
          </a:xfrm>
          <a:prstGeom prst="roundRect">
            <a:avLst/>
          </a:prstGeom>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CH" dirty="0" smtClean="0"/>
              <a:t>Regional organisations</a:t>
            </a:r>
            <a:endParaRPr lang="fr-CH" dirty="0"/>
          </a:p>
        </p:txBody>
      </p:sp>
      <p:sp>
        <p:nvSpPr>
          <p:cNvPr id="28" name="Rounded Rectangle 27"/>
          <p:cNvSpPr/>
          <p:nvPr/>
        </p:nvSpPr>
        <p:spPr>
          <a:xfrm>
            <a:off x="6948264" y="4797152"/>
            <a:ext cx="930770" cy="630237"/>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fr-CH" sz="1400" b="1" dirty="0" err="1"/>
              <a:t>IDPs</a:t>
            </a:r>
            <a:endParaRPr lang="fr-CH" sz="1400" b="1" dirty="0"/>
          </a:p>
        </p:txBody>
      </p:sp>
      <p:sp>
        <p:nvSpPr>
          <p:cNvPr id="29" name="Rounded Rectangle 28"/>
          <p:cNvSpPr/>
          <p:nvPr/>
        </p:nvSpPr>
        <p:spPr>
          <a:xfrm>
            <a:off x="5796136" y="4797152"/>
            <a:ext cx="1080119" cy="63023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CH" sz="1400" b="1" dirty="0" smtClean="0"/>
              <a:t>Non-state groups</a:t>
            </a:r>
            <a:endParaRPr lang="fr-CH" sz="1400" b="1" dirty="0"/>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122441573"/>
              </p:ext>
            </p:extLst>
          </p:nvPr>
        </p:nvGraphicFramePr>
        <p:xfrm>
          <a:off x="-1116632" y="1554453"/>
          <a:ext cx="9721080" cy="4826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625" name="Titre 1"/>
          <p:cNvSpPr>
            <a:spLocks noGrp="1"/>
          </p:cNvSpPr>
          <p:nvPr>
            <p:ph type="title"/>
          </p:nvPr>
        </p:nvSpPr>
        <p:spPr>
          <a:xfrm>
            <a:off x="457200" y="0"/>
            <a:ext cx="8229600" cy="1268413"/>
          </a:xfrm>
        </p:spPr>
        <p:txBody>
          <a:bodyPr/>
          <a:lstStyle/>
          <a:p>
            <a:pPr eaLnBrk="1" hangingPunct="1"/>
            <a:r>
              <a:rPr lang="fr-FR" b="1" dirty="0" err="1" smtClean="0">
                <a:latin typeface="Century Gothic" charset="0"/>
                <a:ea typeface="MS PGothic" charset="0"/>
                <a:cs typeface="MS PGothic" charset="0"/>
              </a:rPr>
              <a:t>Sovereignty</a:t>
            </a:r>
            <a:r>
              <a:rPr lang="fr-FR" b="1" dirty="0" smtClean="0">
                <a:latin typeface="Century Gothic" charset="0"/>
                <a:ea typeface="MS PGothic" charset="0"/>
                <a:cs typeface="MS PGothic" charset="0"/>
              </a:rPr>
              <a:t> as </a:t>
            </a:r>
            <a:r>
              <a:rPr lang="fr-FR" b="1" dirty="0" err="1" smtClean="0">
                <a:latin typeface="Century Gothic" charset="0"/>
                <a:ea typeface="MS PGothic" charset="0"/>
                <a:cs typeface="MS PGothic" charset="0"/>
              </a:rPr>
              <a:t>responsibility</a:t>
            </a:r>
            <a:endParaRPr lang="fr-FR" b="1" dirty="0">
              <a:latin typeface="Century Gothic" charset="0"/>
              <a:ea typeface="MS PGothic" charset="0"/>
              <a:cs typeface="MS PGothic" charset="0"/>
            </a:endParaRPr>
          </a:p>
        </p:txBody>
      </p:sp>
      <p:sp>
        <p:nvSpPr>
          <p:cNvPr id="15" name="Rectangle 14"/>
          <p:cNvSpPr/>
          <p:nvPr/>
        </p:nvSpPr>
        <p:spPr>
          <a:xfrm rot="5400000">
            <a:off x="4824029" y="3681028"/>
            <a:ext cx="4896544"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smtClean="0">
                <a:ln w="0"/>
                <a:solidFill>
                  <a:schemeClr val="bg1"/>
                </a:solidFill>
                <a:effectLst>
                  <a:outerShdw blurRad="38100" dist="19050" dir="2700000" algn="tl" rotWithShape="0">
                    <a:schemeClr val="dk1">
                      <a:alpha val="40000"/>
                    </a:schemeClr>
                  </a:outerShdw>
                </a:effectLst>
              </a:rPr>
              <a:t>Framework on national </a:t>
            </a:r>
            <a:r>
              <a:rPr lang="fr-FR" sz="2000" b="1" dirty="0" err="1" smtClean="0">
                <a:ln w="0"/>
                <a:solidFill>
                  <a:schemeClr val="bg1"/>
                </a:solidFill>
                <a:effectLst>
                  <a:outerShdw blurRad="38100" dist="19050" dir="2700000" algn="tl" rotWithShape="0">
                    <a:schemeClr val="dk1">
                      <a:alpha val="40000"/>
                    </a:schemeClr>
                  </a:outerShdw>
                </a:effectLst>
              </a:rPr>
              <a:t>responsibility</a:t>
            </a:r>
            <a:r>
              <a:rPr lang="fr-FR" sz="2000" b="1" dirty="0" smtClean="0">
                <a:ln w="0"/>
                <a:solidFill>
                  <a:schemeClr val="bg1"/>
                </a:solidFill>
                <a:effectLst>
                  <a:outerShdw blurRad="38100" dist="19050" dir="2700000" algn="tl" rotWithShape="0">
                    <a:schemeClr val="dk1">
                      <a:alpha val="40000"/>
                    </a:schemeClr>
                  </a:outerShdw>
                </a:effectLst>
              </a:rPr>
              <a:t> </a:t>
            </a:r>
            <a:endParaRPr lang="fr-FR" sz="2000" b="1" dirty="0">
              <a:ln w="0"/>
              <a:solidFill>
                <a:schemeClr val="bg1"/>
              </a:solidFill>
              <a:effectLst>
                <a:outerShdw blurRad="38100" dist="19050" dir="2700000" algn="tl" rotWithShape="0">
                  <a:schemeClr val="dk1">
                    <a:alpha val="40000"/>
                  </a:schemeClr>
                </a:outerShdw>
              </a:effectLst>
            </a:endParaRPr>
          </a:p>
        </p:txBody>
      </p:sp>
      <p:sp>
        <p:nvSpPr>
          <p:cNvPr id="16" name="Right Arrow 15"/>
          <p:cNvSpPr/>
          <p:nvPr/>
        </p:nvSpPr>
        <p:spPr>
          <a:xfrm rot="5400000">
            <a:off x="4196793" y="3660191"/>
            <a:ext cx="5184578" cy="833763"/>
          </a:xfrm>
          <a:prstGeom prst="right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en-GB" dirty="0"/>
          </a:p>
        </p:txBody>
      </p:sp>
      <p:sp>
        <p:nvSpPr>
          <p:cNvPr id="6" name="Rectangle 5"/>
          <p:cNvSpPr/>
          <p:nvPr/>
        </p:nvSpPr>
        <p:spPr>
          <a:xfrm rot="5400000">
            <a:off x="5271031" y="2905924"/>
            <a:ext cx="3098374" cy="400110"/>
          </a:xfrm>
          <a:prstGeom prst="rect">
            <a:avLst/>
          </a:prstGeom>
        </p:spPr>
        <p:txBody>
          <a:bodyPr wrap="none">
            <a:spAutoFit/>
          </a:bodyPr>
          <a:lstStyle/>
          <a:p>
            <a:pPr algn="ctr"/>
            <a:r>
              <a:rPr lang="it-IT" altLang="fr-FR" sz="2000" dirty="0" err="1" smtClean="0">
                <a:latin typeface="Century Gothic"/>
                <a:cs typeface="Century Gothic"/>
              </a:rPr>
              <a:t>Displacement</a:t>
            </a:r>
            <a:r>
              <a:rPr lang="it-IT" altLang="fr-FR" sz="2000" dirty="0" smtClean="0">
                <a:latin typeface="Century Gothic"/>
                <a:cs typeface="Century Gothic"/>
              </a:rPr>
              <a:t> </a:t>
            </a:r>
            <a:r>
              <a:rPr lang="it-IT" altLang="fr-FR" sz="2000" dirty="0" err="1" smtClean="0">
                <a:latin typeface="Century Gothic"/>
                <a:cs typeface="Century Gothic"/>
              </a:rPr>
              <a:t>response</a:t>
            </a:r>
            <a:endParaRPr lang="it-IT" altLang="fr-FR" sz="2000" dirty="0">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re 1"/>
          <p:cNvSpPr>
            <a:spLocks noGrp="1"/>
          </p:cNvSpPr>
          <p:nvPr>
            <p:ph type="title"/>
          </p:nvPr>
        </p:nvSpPr>
        <p:spPr>
          <a:xfrm>
            <a:off x="457200" y="0"/>
            <a:ext cx="8229600" cy="1268413"/>
          </a:xfrm>
        </p:spPr>
        <p:txBody>
          <a:bodyPr/>
          <a:lstStyle/>
          <a:p>
            <a:pPr eaLnBrk="1" hangingPunct="1"/>
            <a:r>
              <a:rPr lang="fr-FR" b="1" dirty="0" smtClean="0">
                <a:latin typeface="Century Gothic" charset="0"/>
                <a:ea typeface="MS PGothic" charset="0"/>
                <a:cs typeface="MS PGothic" charset="0"/>
              </a:rPr>
              <a:t>Data collection, registration and </a:t>
            </a:r>
            <a:r>
              <a:rPr lang="fr-FR" b="1" dirty="0" err="1" smtClean="0">
                <a:latin typeface="Century Gothic" charset="0"/>
                <a:ea typeface="MS PGothic" charset="0"/>
                <a:cs typeface="MS PGothic" charset="0"/>
              </a:rPr>
              <a:t>law</a:t>
            </a:r>
            <a:r>
              <a:rPr lang="fr-FR" b="1" dirty="0" smtClean="0">
                <a:latin typeface="Century Gothic" charset="0"/>
                <a:ea typeface="MS PGothic" charset="0"/>
                <a:cs typeface="MS PGothic" charset="0"/>
              </a:rPr>
              <a:t> and </a:t>
            </a:r>
            <a:r>
              <a:rPr lang="fr-FR" b="1" dirty="0" err="1" smtClean="0">
                <a:latin typeface="Century Gothic" charset="0"/>
                <a:ea typeface="MS PGothic" charset="0"/>
                <a:cs typeface="MS PGothic" charset="0"/>
              </a:rPr>
              <a:t>policy</a:t>
            </a:r>
            <a:r>
              <a:rPr lang="fr-FR" b="1" dirty="0" smtClean="0">
                <a:latin typeface="Century Gothic" charset="0"/>
                <a:ea typeface="MS PGothic" charset="0"/>
                <a:cs typeface="MS PGothic" charset="0"/>
              </a:rPr>
              <a:t> </a:t>
            </a:r>
            <a:r>
              <a:rPr lang="fr-FR" b="1" dirty="0" err="1" smtClean="0">
                <a:latin typeface="Century Gothic" charset="0"/>
                <a:ea typeface="MS PGothic" charset="0"/>
                <a:cs typeface="MS PGothic" charset="0"/>
              </a:rPr>
              <a:t>making</a:t>
            </a:r>
            <a:endParaRPr lang="fr-FR" b="1" dirty="0">
              <a:latin typeface="Century Gothic" charset="0"/>
              <a:ea typeface="MS PGothic" charset="0"/>
              <a:cs typeface="MS PGothic" charset="0"/>
            </a:endParaRPr>
          </a:p>
        </p:txBody>
      </p:sp>
      <p:sp>
        <p:nvSpPr>
          <p:cNvPr id="14" name="Content Placeholder 5"/>
          <p:cNvSpPr>
            <a:spLocks noGrp="1"/>
          </p:cNvSpPr>
          <p:nvPr>
            <p:ph sz="half" idx="2"/>
          </p:nvPr>
        </p:nvSpPr>
        <p:spPr>
          <a:xfrm>
            <a:off x="468313" y="1844824"/>
            <a:ext cx="3527623" cy="4392612"/>
          </a:xfrm>
        </p:spPr>
        <p:txBody>
          <a:bodyPr rtlCol="0">
            <a:noAutofit/>
          </a:bodyPr>
          <a:lstStyle/>
          <a:p>
            <a:pPr>
              <a:buFont typeface="Wingdings" charset="2"/>
              <a:buChar char="§"/>
            </a:pPr>
            <a:r>
              <a:rPr lang="it-IT" altLang="fr-FR" b="1" dirty="0" err="1"/>
              <a:t>Preparation</a:t>
            </a:r>
            <a:r>
              <a:rPr lang="it-IT" altLang="fr-FR" b="1" dirty="0"/>
              <a:t>: </a:t>
            </a:r>
            <a:r>
              <a:rPr lang="it-IT" altLang="fr-FR" dirty="0"/>
              <a:t>to </a:t>
            </a:r>
            <a:r>
              <a:rPr lang="it-IT" altLang="fr-FR" dirty="0" err="1"/>
              <a:t>understand</a:t>
            </a:r>
            <a:r>
              <a:rPr lang="it-IT" altLang="fr-FR" dirty="0"/>
              <a:t> the scale and </a:t>
            </a:r>
            <a:r>
              <a:rPr lang="it-IT" altLang="fr-FR" dirty="0" err="1"/>
              <a:t>characteristics</a:t>
            </a:r>
            <a:r>
              <a:rPr lang="it-IT" altLang="fr-FR" dirty="0"/>
              <a:t> of the </a:t>
            </a:r>
            <a:r>
              <a:rPr lang="it-IT" altLang="fr-FR" dirty="0" err="1"/>
              <a:t>phenomenon</a:t>
            </a:r>
            <a:endParaRPr lang="it-IT" altLang="fr-FR" dirty="0"/>
          </a:p>
          <a:p>
            <a:pPr>
              <a:buFont typeface="Wingdings" charset="2"/>
              <a:buChar char="§"/>
            </a:pPr>
            <a:r>
              <a:rPr lang="it-IT" altLang="fr-FR" b="1" dirty="0" err="1"/>
              <a:t>Drafting</a:t>
            </a:r>
            <a:r>
              <a:rPr lang="it-IT" altLang="fr-FR" b="1" dirty="0"/>
              <a:t>: </a:t>
            </a:r>
            <a:r>
              <a:rPr lang="it-IT" altLang="fr-FR" dirty="0"/>
              <a:t>to </a:t>
            </a:r>
            <a:r>
              <a:rPr lang="it-IT" altLang="fr-FR" dirty="0" err="1"/>
              <a:t>devise</a:t>
            </a:r>
            <a:r>
              <a:rPr lang="it-IT" altLang="fr-FR" dirty="0"/>
              <a:t> </a:t>
            </a:r>
            <a:r>
              <a:rPr lang="it-IT" altLang="fr-FR" dirty="0" err="1"/>
              <a:t>measures</a:t>
            </a:r>
            <a:r>
              <a:rPr lang="it-IT" altLang="fr-FR" dirty="0"/>
              <a:t> </a:t>
            </a:r>
            <a:r>
              <a:rPr lang="it-IT" altLang="fr-FR" dirty="0" err="1"/>
              <a:t>that</a:t>
            </a:r>
            <a:r>
              <a:rPr lang="it-IT" altLang="fr-FR" dirty="0"/>
              <a:t> </a:t>
            </a:r>
            <a:r>
              <a:rPr lang="it-IT" altLang="fr-FR" dirty="0" err="1"/>
              <a:t>truly</a:t>
            </a:r>
            <a:r>
              <a:rPr lang="it-IT" altLang="fr-FR" dirty="0"/>
              <a:t> </a:t>
            </a:r>
            <a:r>
              <a:rPr lang="it-IT" altLang="fr-FR" dirty="0" err="1"/>
              <a:t>respond</a:t>
            </a:r>
            <a:r>
              <a:rPr lang="it-IT" altLang="fr-FR" dirty="0"/>
              <a:t> to </a:t>
            </a:r>
            <a:r>
              <a:rPr lang="it-IT" altLang="fr-FR" dirty="0" err="1"/>
              <a:t>IDPs</a:t>
            </a:r>
            <a:r>
              <a:rPr lang="it-IT" altLang="fr-FR" dirty="0"/>
              <a:t>’ </a:t>
            </a:r>
            <a:r>
              <a:rPr lang="it-IT" altLang="fr-FR" dirty="0" err="1"/>
              <a:t>needs</a:t>
            </a:r>
            <a:endParaRPr lang="it-IT" altLang="fr-FR" dirty="0"/>
          </a:p>
          <a:p>
            <a:pPr>
              <a:buFont typeface="Wingdings" charset="2"/>
              <a:buChar char="§"/>
            </a:pPr>
            <a:r>
              <a:rPr lang="it-IT" altLang="fr-FR" b="1" dirty="0" err="1"/>
              <a:t>Implementation</a:t>
            </a:r>
            <a:r>
              <a:rPr lang="it-IT" altLang="fr-FR" b="1" dirty="0"/>
              <a:t>: </a:t>
            </a:r>
            <a:r>
              <a:rPr lang="it-IT" altLang="fr-FR" dirty="0"/>
              <a:t>to allocate </a:t>
            </a:r>
            <a:r>
              <a:rPr lang="it-IT" altLang="fr-FR" dirty="0" err="1"/>
              <a:t>adequate</a:t>
            </a:r>
            <a:r>
              <a:rPr lang="it-IT" altLang="fr-FR" dirty="0"/>
              <a:t> </a:t>
            </a:r>
            <a:r>
              <a:rPr lang="it-IT" altLang="fr-FR" dirty="0" err="1"/>
              <a:t>resources</a:t>
            </a:r>
            <a:endParaRPr lang="it-IT" altLang="fr-FR" dirty="0"/>
          </a:p>
        </p:txBody>
      </p:sp>
      <p:sp>
        <p:nvSpPr>
          <p:cNvPr id="16" name="Content Placeholder 7"/>
          <p:cNvSpPr>
            <a:spLocks noGrp="1"/>
          </p:cNvSpPr>
          <p:nvPr>
            <p:ph sz="quarter" idx="4294967295"/>
          </p:nvPr>
        </p:nvSpPr>
        <p:spPr>
          <a:xfrm>
            <a:off x="4139952" y="1844824"/>
            <a:ext cx="4535736" cy="3456384"/>
          </a:xfrm>
          <a:solidFill>
            <a:schemeClr val="accent1">
              <a:lumMod val="20000"/>
              <a:lumOff val="80000"/>
            </a:schemeClr>
          </a:solidFill>
        </p:spPr>
        <p:txBody>
          <a:bodyPr/>
          <a:lstStyle/>
          <a:p>
            <a:pPr marL="0" indent="0" eaLnBrk="1" hangingPunct="1">
              <a:buNone/>
              <a:defRPr/>
            </a:pPr>
            <a:r>
              <a:rPr lang="fr-CH" altLang="fr-FR" sz="1800" b="1" dirty="0" smtClean="0">
                <a:ea typeface="+mn-ea"/>
                <a:cs typeface="+mn-cs"/>
              </a:rPr>
              <a:t>Ukraine: Resolution 509</a:t>
            </a:r>
          </a:p>
          <a:p>
            <a:pPr>
              <a:spcBef>
                <a:spcPts val="0"/>
              </a:spcBef>
              <a:buFont typeface="Wingdings" charset="2"/>
              <a:buChar char="§"/>
              <a:defRPr/>
            </a:pPr>
            <a:r>
              <a:rPr lang="en-US" sz="1800" dirty="0"/>
              <a:t>Establishes a </a:t>
            </a:r>
            <a:r>
              <a:rPr lang="fr-FR" sz="1800" dirty="0" err="1"/>
              <a:t>unified</a:t>
            </a:r>
            <a:r>
              <a:rPr lang="fr-FR" sz="1800" dirty="0"/>
              <a:t> registration system </a:t>
            </a:r>
          </a:p>
          <a:p>
            <a:pPr>
              <a:spcBef>
                <a:spcPts val="0"/>
              </a:spcBef>
              <a:buFont typeface="Wingdings" charset="2"/>
              <a:buChar char="§"/>
              <a:defRPr/>
            </a:pPr>
            <a:r>
              <a:rPr lang="en-US" sz="1800" dirty="0"/>
              <a:t>Identifies the scale and scope of IDPs’ needs</a:t>
            </a:r>
          </a:p>
          <a:p>
            <a:pPr>
              <a:spcBef>
                <a:spcPts val="0"/>
              </a:spcBef>
              <a:buFont typeface="Wingdings" charset="2"/>
              <a:buChar char="§"/>
              <a:defRPr/>
            </a:pPr>
            <a:r>
              <a:rPr lang="en-US" sz="1800" dirty="0"/>
              <a:t>Determines access to state support </a:t>
            </a:r>
          </a:p>
          <a:p>
            <a:pPr marL="0" indent="0">
              <a:buNone/>
              <a:defRPr/>
            </a:pPr>
            <a:r>
              <a:rPr lang="en-US" sz="1800" b="1" dirty="0" smtClean="0"/>
              <a:t>Challenges </a:t>
            </a:r>
            <a:endParaRPr lang="en-US" sz="1800" b="1" dirty="0"/>
          </a:p>
          <a:p>
            <a:pPr>
              <a:spcBef>
                <a:spcPts val="0"/>
              </a:spcBef>
              <a:buFont typeface="Wingdings" charset="2"/>
              <a:buChar char="§"/>
              <a:defRPr/>
            </a:pPr>
            <a:r>
              <a:rPr lang="en-US" sz="1800" dirty="0" smtClean="0"/>
              <a:t>Restrictive </a:t>
            </a:r>
            <a:r>
              <a:rPr lang="en-US" sz="1800" dirty="0"/>
              <a:t>definition of an IDP</a:t>
            </a:r>
          </a:p>
          <a:p>
            <a:pPr>
              <a:spcBef>
                <a:spcPts val="0"/>
              </a:spcBef>
              <a:buFont typeface="Wingdings" charset="2"/>
              <a:buChar char="§"/>
              <a:defRPr/>
            </a:pPr>
            <a:r>
              <a:rPr lang="en-US" sz="1800" dirty="0"/>
              <a:t>Difficulties in accessing registration system</a:t>
            </a:r>
          </a:p>
          <a:p>
            <a:pPr>
              <a:spcBef>
                <a:spcPts val="0"/>
              </a:spcBef>
              <a:buFont typeface="Wingdings" charset="2"/>
              <a:buChar char="§"/>
              <a:defRPr/>
            </a:pPr>
            <a:r>
              <a:rPr lang="en-US" sz="1800" dirty="0"/>
              <a:t>Imposes time limit of six months</a:t>
            </a:r>
          </a:p>
        </p:txBody>
      </p:sp>
      <p:sp>
        <p:nvSpPr>
          <p:cNvPr id="7" name="Esplosione 2 5"/>
          <p:cNvSpPr/>
          <p:nvPr/>
        </p:nvSpPr>
        <p:spPr>
          <a:xfrm>
            <a:off x="755576" y="4869160"/>
            <a:ext cx="4824536" cy="1929524"/>
          </a:xfrm>
          <a:prstGeom prst="irregularSeal2">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it-IT" altLang="fr-FR" sz="1400" b="1" dirty="0" smtClean="0">
                <a:solidFill>
                  <a:schemeClr val="tx1"/>
                </a:solidFill>
              </a:rPr>
              <a:t>Registration </a:t>
            </a:r>
            <a:r>
              <a:rPr lang="it-IT" altLang="fr-FR" sz="1400" b="1" dirty="0" err="1" smtClean="0">
                <a:solidFill>
                  <a:schemeClr val="tx1"/>
                </a:solidFill>
              </a:rPr>
              <a:t>criteria</a:t>
            </a:r>
            <a:r>
              <a:rPr lang="it-IT" altLang="fr-FR" sz="1400" b="1" dirty="0" smtClean="0">
                <a:solidFill>
                  <a:schemeClr val="tx1"/>
                </a:solidFill>
              </a:rPr>
              <a:t> </a:t>
            </a:r>
            <a:r>
              <a:rPr lang="it-IT" altLang="fr-FR" sz="1400" b="1" dirty="0" err="1" smtClean="0">
                <a:solidFill>
                  <a:schemeClr val="tx1"/>
                </a:solidFill>
              </a:rPr>
              <a:t>should</a:t>
            </a:r>
            <a:r>
              <a:rPr lang="it-IT" altLang="fr-FR" sz="1400" b="1" dirty="0" smtClean="0">
                <a:solidFill>
                  <a:schemeClr val="tx1"/>
                </a:solidFill>
              </a:rPr>
              <a:t> </a:t>
            </a:r>
            <a:r>
              <a:rPr lang="it-IT" altLang="fr-FR" sz="1400" b="1" dirty="0" err="1" smtClean="0">
                <a:solidFill>
                  <a:schemeClr val="tx1"/>
                </a:solidFill>
              </a:rPr>
              <a:t>not</a:t>
            </a:r>
            <a:r>
              <a:rPr lang="it-IT" altLang="fr-FR" sz="1400" b="1" dirty="0" smtClean="0">
                <a:solidFill>
                  <a:schemeClr val="tx1"/>
                </a:solidFill>
              </a:rPr>
              <a:t> </a:t>
            </a:r>
            <a:r>
              <a:rPr lang="it-IT" altLang="fr-FR" sz="1400" b="1" dirty="0" err="1" smtClean="0">
                <a:solidFill>
                  <a:schemeClr val="tx1"/>
                </a:solidFill>
              </a:rPr>
              <a:t>lead</a:t>
            </a:r>
            <a:r>
              <a:rPr lang="it-IT" altLang="fr-FR" sz="1400" b="1" dirty="0" smtClean="0">
                <a:solidFill>
                  <a:schemeClr val="tx1"/>
                </a:solidFill>
              </a:rPr>
              <a:t> to </a:t>
            </a:r>
            <a:r>
              <a:rPr lang="it-IT" altLang="fr-FR" sz="1400" b="1" dirty="0" err="1" smtClean="0">
                <a:solidFill>
                  <a:schemeClr val="tx1"/>
                </a:solidFill>
              </a:rPr>
              <a:t>discrimination</a:t>
            </a:r>
            <a:endParaRPr lang="it-IT" altLang="fr-FR" sz="1400" b="1" dirty="0" smtClean="0">
              <a:solidFill>
                <a:schemeClr val="tx1"/>
              </a:solidFill>
            </a:endParaRPr>
          </a:p>
          <a:p>
            <a:pPr algn="ctr"/>
            <a:r>
              <a:rPr lang="it-IT" altLang="fr-FR" sz="1400" b="1" dirty="0">
                <a:solidFill>
                  <a:schemeClr val="tx1"/>
                </a:solidFill>
              </a:rPr>
              <a:t>+</a:t>
            </a:r>
            <a:endParaRPr lang="it-IT" altLang="fr-FR" sz="1400" b="1" dirty="0" smtClean="0">
              <a:solidFill>
                <a:schemeClr val="tx1"/>
              </a:solidFill>
            </a:endParaRPr>
          </a:p>
          <a:p>
            <a:pPr algn="ctr"/>
            <a:r>
              <a:rPr lang="it-IT" altLang="fr-FR" sz="1400" b="1" dirty="0" smtClean="0">
                <a:solidFill>
                  <a:schemeClr val="tx1"/>
                </a:solidFill>
              </a:rPr>
              <a:t>Data </a:t>
            </a:r>
            <a:r>
              <a:rPr lang="it-IT" altLang="fr-FR" sz="1400" b="1" dirty="0">
                <a:solidFill>
                  <a:schemeClr val="tx1"/>
                </a:solidFill>
              </a:rPr>
              <a:t>protection in national </a:t>
            </a:r>
            <a:r>
              <a:rPr lang="it-IT" altLang="fr-FR" sz="1400" b="1" dirty="0" err="1">
                <a:solidFill>
                  <a:schemeClr val="tx1"/>
                </a:solidFill>
              </a:rPr>
              <a:t>legal</a:t>
            </a:r>
            <a:r>
              <a:rPr lang="it-IT" altLang="fr-FR" sz="1400" b="1" dirty="0">
                <a:solidFill>
                  <a:schemeClr val="tx1"/>
                </a:solidFill>
              </a:rPr>
              <a:t> </a:t>
            </a:r>
            <a:r>
              <a:rPr lang="it-IT" altLang="fr-FR" sz="1400" b="1" dirty="0" err="1" smtClean="0">
                <a:solidFill>
                  <a:schemeClr val="tx1"/>
                </a:solidFill>
              </a:rPr>
              <a:t>system</a:t>
            </a:r>
            <a:r>
              <a:rPr lang="it-IT" altLang="fr-FR" sz="1400" b="1" dirty="0" smtClean="0">
                <a:solidFill>
                  <a:schemeClr val="tx1"/>
                </a:solidFill>
              </a:rPr>
              <a:t> </a:t>
            </a:r>
            <a:endParaRPr lang="it-IT" sz="1400" b="1" dirty="0">
              <a:solidFill>
                <a:schemeClr val="tx1"/>
              </a:solidFill>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26988"/>
            <a:ext cx="8229600" cy="1268413"/>
          </a:xfrm>
        </p:spPr>
        <p:txBody>
          <a:bodyPr/>
          <a:lstStyle/>
          <a:p>
            <a:pPr eaLnBrk="1" hangingPunct="1"/>
            <a:r>
              <a:rPr lang="fr-CH" b="1" dirty="0" smtClean="0">
                <a:latin typeface="Century Gothic" charset="0"/>
                <a:ea typeface="MS PGothic" charset="0"/>
                <a:cs typeface="MS PGothic" charset="0"/>
              </a:rPr>
              <a:t>IDPs’ participation</a:t>
            </a:r>
            <a:endParaRPr lang="fr-CH" b="1" dirty="0">
              <a:latin typeface="Century Gothic" charset="0"/>
              <a:ea typeface="MS PGothic" charset="0"/>
              <a:cs typeface="MS PGothic" charset="0"/>
            </a:endParaRPr>
          </a:p>
        </p:txBody>
      </p:sp>
      <p:sp>
        <p:nvSpPr>
          <p:cNvPr id="3" name="Content Placeholder 2"/>
          <p:cNvSpPr>
            <a:spLocks noGrp="1"/>
          </p:cNvSpPr>
          <p:nvPr>
            <p:ph sz="half" idx="1"/>
          </p:nvPr>
        </p:nvSpPr>
        <p:spPr>
          <a:xfrm>
            <a:off x="467544" y="1556792"/>
            <a:ext cx="4176464" cy="4824412"/>
          </a:xfrm>
        </p:spPr>
        <p:txBody>
          <a:bodyPr rtlCol="0">
            <a:noAutofit/>
          </a:bodyPr>
          <a:lstStyle/>
          <a:p>
            <a:pPr marL="0" indent="0">
              <a:buNone/>
            </a:pPr>
            <a:r>
              <a:rPr lang="it-IT" altLang="fr-FR" sz="2200" b="1" dirty="0" err="1"/>
              <a:t>Guiding</a:t>
            </a:r>
            <a:r>
              <a:rPr lang="it-IT" altLang="fr-FR" sz="2200" b="1" dirty="0"/>
              <a:t> </a:t>
            </a:r>
            <a:r>
              <a:rPr lang="it-IT" altLang="fr-FR" sz="2200" b="1" dirty="0" err="1"/>
              <a:t>principles</a:t>
            </a:r>
            <a:r>
              <a:rPr lang="it-IT" altLang="fr-FR" sz="2200" b="1" dirty="0"/>
              <a:t> 18 </a:t>
            </a:r>
            <a:r>
              <a:rPr lang="it-IT" altLang="fr-FR" sz="2200" dirty="0"/>
              <a:t>and </a:t>
            </a:r>
            <a:r>
              <a:rPr lang="it-IT" altLang="fr-FR" sz="2200" b="1" dirty="0"/>
              <a:t>23</a:t>
            </a:r>
            <a:r>
              <a:rPr lang="it-IT" altLang="fr-FR" sz="2200" dirty="0"/>
              <a:t> on </a:t>
            </a:r>
            <a:r>
              <a:rPr lang="it-IT" altLang="fr-FR" sz="2200" dirty="0" err="1"/>
              <a:t>protection</a:t>
            </a:r>
            <a:r>
              <a:rPr lang="it-IT" altLang="fr-FR" sz="2200" dirty="0"/>
              <a:t> and </a:t>
            </a:r>
            <a:r>
              <a:rPr lang="it-IT" altLang="fr-FR" sz="2200" dirty="0" err="1"/>
              <a:t>assistance</a:t>
            </a:r>
            <a:r>
              <a:rPr lang="it-IT" altLang="fr-FR" sz="2200" dirty="0"/>
              <a:t> for </a:t>
            </a:r>
            <a:r>
              <a:rPr lang="it-IT" altLang="fr-FR" sz="2200" dirty="0" err="1"/>
              <a:t>women</a:t>
            </a:r>
            <a:r>
              <a:rPr lang="it-IT" altLang="fr-FR" sz="2200" dirty="0"/>
              <a:t> and </a:t>
            </a:r>
            <a:r>
              <a:rPr lang="it-IT" altLang="fr-FR" sz="2200" dirty="0" err="1"/>
              <a:t>girls</a:t>
            </a:r>
            <a:r>
              <a:rPr lang="it-IT" altLang="fr-FR" sz="2200" dirty="0"/>
              <a:t> and </a:t>
            </a:r>
            <a:r>
              <a:rPr lang="it-IT" altLang="fr-FR" sz="2200" b="1" dirty="0"/>
              <a:t>28.2 </a:t>
            </a:r>
            <a:r>
              <a:rPr lang="it-IT" altLang="fr-FR" sz="2200" dirty="0"/>
              <a:t>on </a:t>
            </a:r>
            <a:r>
              <a:rPr lang="it-IT" altLang="fr-FR" sz="2200" dirty="0" err="1"/>
              <a:t>durable</a:t>
            </a:r>
            <a:r>
              <a:rPr lang="it-IT" altLang="fr-FR" sz="2200" dirty="0"/>
              <a:t> </a:t>
            </a:r>
            <a:r>
              <a:rPr lang="it-IT" altLang="fr-FR" sz="2200" dirty="0" err="1"/>
              <a:t>solutions</a:t>
            </a:r>
            <a:r>
              <a:rPr lang="it-IT" altLang="fr-FR" sz="2200" dirty="0"/>
              <a:t>:</a:t>
            </a:r>
          </a:p>
          <a:p>
            <a:pPr>
              <a:buFont typeface="Wingdings" charset="2"/>
              <a:buChar char="§"/>
            </a:pPr>
            <a:r>
              <a:rPr lang="it-IT" altLang="fr-FR" sz="2200" dirty="0" err="1"/>
              <a:t>IDPs</a:t>
            </a:r>
            <a:r>
              <a:rPr lang="it-IT" altLang="fr-FR" sz="2200" dirty="0"/>
              <a:t> </a:t>
            </a:r>
            <a:r>
              <a:rPr lang="it-IT" altLang="fr-FR" sz="2200" dirty="0" err="1"/>
              <a:t>have</a:t>
            </a:r>
            <a:r>
              <a:rPr lang="it-IT" altLang="fr-FR" sz="2200" dirty="0"/>
              <a:t> the right to </a:t>
            </a:r>
            <a:r>
              <a:rPr lang="it-IT" altLang="fr-FR" sz="2200" dirty="0" err="1"/>
              <a:t>participation</a:t>
            </a:r>
            <a:endParaRPr lang="it-IT" altLang="fr-FR" sz="2200" dirty="0"/>
          </a:p>
          <a:p>
            <a:pPr>
              <a:buFont typeface="Wingdings" charset="2"/>
              <a:buChar char="§"/>
            </a:pPr>
            <a:r>
              <a:rPr lang="it-IT" altLang="fr-FR" sz="2200" dirty="0" err="1"/>
              <a:t>Their</a:t>
            </a:r>
            <a:r>
              <a:rPr lang="it-IT" altLang="fr-FR" sz="2200" dirty="0"/>
              <a:t> </a:t>
            </a:r>
            <a:r>
              <a:rPr lang="it-IT" altLang="fr-FR" sz="2200" dirty="0" err="1"/>
              <a:t>participation</a:t>
            </a:r>
            <a:r>
              <a:rPr lang="it-IT" altLang="fr-FR" sz="2200" dirty="0"/>
              <a:t> </a:t>
            </a:r>
            <a:r>
              <a:rPr lang="it-IT" altLang="fr-FR" sz="2200" dirty="0" err="1"/>
              <a:t>makes</a:t>
            </a:r>
            <a:r>
              <a:rPr lang="it-IT" altLang="fr-FR" sz="2200" dirty="0"/>
              <a:t> </a:t>
            </a:r>
            <a:r>
              <a:rPr lang="it-IT" altLang="fr-FR" sz="2200" dirty="0" err="1"/>
              <a:t>responses</a:t>
            </a:r>
            <a:r>
              <a:rPr lang="it-IT" altLang="fr-FR" sz="2200" dirty="0"/>
              <a:t> more </a:t>
            </a:r>
            <a:r>
              <a:rPr lang="it-IT" altLang="fr-FR" sz="2200" dirty="0" err="1"/>
              <a:t>effective</a:t>
            </a:r>
            <a:endParaRPr lang="it-IT" altLang="fr-FR" sz="2200" dirty="0"/>
          </a:p>
          <a:p>
            <a:pPr>
              <a:buFont typeface="Wingdings" charset="2"/>
              <a:buChar char="§"/>
            </a:pPr>
            <a:r>
              <a:rPr lang="it-IT" altLang="fr-FR" sz="2200" dirty="0" err="1"/>
              <a:t>It</a:t>
            </a:r>
            <a:r>
              <a:rPr lang="it-IT" altLang="fr-FR" sz="2200" dirty="0"/>
              <a:t> </a:t>
            </a:r>
            <a:r>
              <a:rPr lang="it-IT" altLang="fr-FR" sz="2200" dirty="0" err="1"/>
              <a:t>also</a:t>
            </a:r>
            <a:r>
              <a:rPr lang="it-IT" altLang="fr-FR" sz="2200" dirty="0"/>
              <a:t> </a:t>
            </a:r>
            <a:r>
              <a:rPr lang="it-IT" altLang="fr-FR" sz="2200" dirty="0" err="1"/>
              <a:t>reduces</a:t>
            </a:r>
            <a:r>
              <a:rPr lang="it-IT" altLang="fr-FR" sz="2200" dirty="0"/>
              <a:t> </a:t>
            </a:r>
            <a:r>
              <a:rPr lang="it-IT" altLang="fr-FR" sz="2200" dirty="0" err="1"/>
              <a:t>dependency</a:t>
            </a:r>
            <a:r>
              <a:rPr lang="it-IT" altLang="fr-FR" sz="2200" dirty="0"/>
              <a:t> and </a:t>
            </a:r>
            <a:r>
              <a:rPr lang="it-IT" altLang="fr-FR" sz="2200" dirty="0" err="1"/>
              <a:t>facilitates</a:t>
            </a:r>
            <a:r>
              <a:rPr lang="it-IT" altLang="fr-FR" sz="2200" dirty="0"/>
              <a:t> </a:t>
            </a:r>
            <a:r>
              <a:rPr lang="it-IT" altLang="fr-FR" sz="2200" dirty="0" err="1"/>
              <a:t>reintegration</a:t>
            </a:r>
            <a:endParaRPr lang="it-IT" altLang="fr-FR" sz="2200" dirty="0"/>
          </a:p>
        </p:txBody>
      </p:sp>
      <p:pic>
        <p:nvPicPr>
          <p:cNvPr id="5" name="Image 3"/>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148064" y="1412776"/>
            <a:ext cx="3485246" cy="36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5076056" y="5157192"/>
            <a:ext cx="2520280" cy="1169551"/>
          </a:xfrm>
          <a:prstGeom prst="rect">
            <a:avLst/>
          </a:prstGeom>
        </p:spPr>
        <p:txBody>
          <a:bodyPr wrap="square">
            <a:spAutoFit/>
          </a:bodyPr>
          <a:lstStyle/>
          <a:p>
            <a:pPr marL="0" lvl="1">
              <a:defRPr/>
            </a:pPr>
            <a:r>
              <a:rPr lang="en-US" sz="1400" dirty="0" smtClean="0">
                <a:latin typeface="+mn-lt"/>
              </a:rPr>
              <a:t>Yemen </a:t>
            </a:r>
            <a:r>
              <a:rPr lang="en-US" sz="1400" dirty="0" err="1" smtClean="0">
                <a:latin typeface="+mn-lt"/>
              </a:rPr>
              <a:t>organised</a:t>
            </a:r>
            <a:r>
              <a:rPr lang="en-US" sz="1400" dirty="0" smtClean="0">
                <a:latin typeface="+mn-lt"/>
              </a:rPr>
              <a:t> focus groups </a:t>
            </a:r>
            <a:r>
              <a:rPr lang="en-US" sz="1400" dirty="0">
                <a:latin typeface="+mn-lt"/>
              </a:rPr>
              <a:t>and workshops </a:t>
            </a:r>
            <a:r>
              <a:rPr lang="en-US" sz="1400" dirty="0" smtClean="0">
                <a:latin typeface="+mn-lt"/>
              </a:rPr>
              <a:t>with more than 3,600 IDPs as </a:t>
            </a:r>
            <a:r>
              <a:rPr lang="en-US" sz="1400" dirty="0">
                <a:latin typeface="+mn-lt"/>
              </a:rPr>
              <a:t>part </a:t>
            </a:r>
            <a:r>
              <a:rPr lang="en-US" sz="1400" dirty="0" smtClean="0">
                <a:latin typeface="+mn-lt"/>
              </a:rPr>
              <a:t>of its law and policy-making process</a:t>
            </a:r>
            <a:endParaRPr lang="it-IT" altLang="fr-FR" sz="1400" dirty="0">
              <a:latin typeface="+mn-lt"/>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re 1"/>
          <p:cNvSpPr>
            <a:spLocks noGrp="1"/>
          </p:cNvSpPr>
          <p:nvPr>
            <p:ph type="title"/>
          </p:nvPr>
        </p:nvSpPr>
        <p:spPr>
          <a:xfrm>
            <a:off x="323850" y="0"/>
            <a:ext cx="8424863" cy="1268413"/>
          </a:xfrm>
        </p:spPr>
        <p:txBody>
          <a:bodyPr/>
          <a:lstStyle/>
          <a:p>
            <a:pPr eaLnBrk="1" hangingPunct="1"/>
            <a:r>
              <a:rPr lang="fr-FR" sz="2800" b="1" dirty="0" err="1" smtClean="0">
                <a:latin typeface="Century Gothic" charset="0"/>
                <a:ea typeface="MS PGothic" charset="0"/>
                <a:cs typeface="MS PGothic" charset="0"/>
              </a:rPr>
              <a:t>Adequate</a:t>
            </a:r>
            <a:r>
              <a:rPr lang="fr-FR" sz="2800" b="1" dirty="0" smtClean="0">
                <a:latin typeface="Century Gothic" charset="0"/>
                <a:ea typeface="MS PGothic" charset="0"/>
                <a:cs typeface="MS PGothic" charset="0"/>
              </a:rPr>
              <a:t> </a:t>
            </a:r>
            <a:r>
              <a:rPr lang="fr-FR" sz="2800" b="1" dirty="0" err="1" smtClean="0">
                <a:latin typeface="Century Gothic" charset="0"/>
                <a:ea typeface="MS PGothic" charset="0"/>
                <a:cs typeface="MS PGothic" charset="0"/>
              </a:rPr>
              <a:t>resources</a:t>
            </a:r>
            <a:endParaRPr lang="fr-FR" sz="2800" b="1" dirty="0">
              <a:latin typeface="Century Gothic" charset="0"/>
              <a:ea typeface="MS PGothic" charset="0"/>
              <a:cs typeface="MS PGothic" charset="0"/>
            </a:endParaRPr>
          </a:p>
        </p:txBody>
      </p:sp>
      <p:sp>
        <p:nvSpPr>
          <p:cNvPr id="2" name="Content Placeholder 1"/>
          <p:cNvSpPr>
            <a:spLocks noGrp="1"/>
          </p:cNvSpPr>
          <p:nvPr>
            <p:ph idx="1"/>
          </p:nvPr>
        </p:nvSpPr>
        <p:spPr>
          <a:xfrm>
            <a:off x="395537" y="1628800"/>
            <a:ext cx="4464495" cy="3456384"/>
          </a:xfrm>
        </p:spPr>
        <p:txBody>
          <a:bodyPr/>
          <a:lstStyle/>
          <a:p>
            <a:pPr>
              <a:buFont typeface="Wingdings" charset="2"/>
              <a:buChar char="§"/>
            </a:pPr>
            <a:r>
              <a:rPr lang="it-IT" altLang="fr-FR" dirty="0" err="1" smtClean="0"/>
              <a:t>Drafters</a:t>
            </a:r>
            <a:r>
              <a:rPr lang="it-IT" altLang="fr-FR" dirty="0" smtClean="0"/>
              <a:t> </a:t>
            </a:r>
            <a:r>
              <a:rPr lang="it-IT" altLang="fr-FR" dirty="0" err="1" smtClean="0"/>
              <a:t>should</a:t>
            </a:r>
            <a:r>
              <a:rPr lang="it-IT" altLang="fr-FR" dirty="0" smtClean="0"/>
              <a:t> </a:t>
            </a:r>
            <a:r>
              <a:rPr lang="it-IT" altLang="fr-FR" dirty="0" err="1" smtClean="0"/>
              <a:t>understand</a:t>
            </a:r>
            <a:r>
              <a:rPr lang="it-IT" altLang="fr-FR" dirty="0" smtClean="0"/>
              <a:t> the </a:t>
            </a:r>
            <a:r>
              <a:rPr lang="it-IT" altLang="fr-FR" dirty="0" err="1" smtClean="0"/>
              <a:t>resources</a:t>
            </a:r>
            <a:r>
              <a:rPr lang="it-IT" altLang="fr-FR" dirty="0" smtClean="0"/>
              <a:t> </a:t>
            </a:r>
            <a:r>
              <a:rPr lang="it-IT" altLang="fr-FR" dirty="0" err="1" smtClean="0"/>
              <a:t>available</a:t>
            </a:r>
            <a:r>
              <a:rPr lang="it-IT" altLang="fr-FR" dirty="0" smtClean="0"/>
              <a:t> in </a:t>
            </a:r>
            <a:r>
              <a:rPr lang="it-IT" altLang="fr-FR" dirty="0" err="1" smtClean="0"/>
              <a:t>advance</a:t>
            </a:r>
            <a:endParaRPr lang="it-IT" altLang="fr-FR" dirty="0" smtClean="0"/>
          </a:p>
          <a:p>
            <a:pPr>
              <a:buFont typeface="Wingdings" charset="2"/>
              <a:buChar char="§"/>
            </a:pPr>
            <a:r>
              <a:rPr lang="it-IT" altLang="fr-FR" dirty="0" smtClean="0"/>
              <a:t>Law and policy </a:t>
            </a:r>
            <a:r>
              <a:rPr lang="it-IT" altLang="fr-FR" dirty="0" err="1" smtClean="0"/>
              <a:t>development</a:t>
            </a:r>
            <a:r>
              <a:rPr lang="it-IT" altLang="fr-FR" dirty="0" smtClean="0"/>
              <a:t> </a:t>
            </a:r>
            <a:r>
              <a:rPr lang="it-IT" altLang="fr-FR" dirty="0" err="1" smtClean="0"/>
              <a:t>should</a:t>
            </a:r>
            <a:r>
              <a:rPr lang="it-IT" altLang="fr-FR" dirty="0" smtClean="0"/>
              <a:t> be </a:t>
            </a:r>
            <a:r>
              <a:rPr lang="it-IT" altLang="fr-FR" dirty="0" err="1" smtClean="0"/>
              <a:t>coordinated</a:t>
            </a:r>
            <a:r>
              <a:rPr lang="it-IT" altLang="fr-FR" dirty="0" smtClean="0"/>
              <a:t> with </a:t>
            </a:r>
            <a:r>
              <a:rPr lang="it-IT" altLang="fr-FR" dirty="0" err="1" smtClean="0"/>
              <a:t>annual</a:t>
            </a:r>
            <a:r>
              <a:rPr lang="it-IT" altLang="fr-FR" dirty="0" smtClean="0"/>
              <a:t> budget </a:t>
            </a:r>
            <a:r>
              <a:rPr lang="it-IT" altLang="fr-FR" dirty="0" err="1" smtClean="0"/>
              <a:t>cycles</a:t>
            </a:r>
            <a:endParaRPr lang="it-IT" altLang="fr-FR" dirty="0" smtClean="0"/>
          </a:p>
          <a:p>
            <a:pPr>
              <a:buFont typeface="Wingdings" charset="2"/>
              <a:buChar char="§"/>
            </a:pPr>
            <a:r>
              <a:rPr lang="it-IT" altLang="fr-FR" dirty="0" err="1" smtClean="0"/>
              <a:t>If</a:t>
            </a:r>
            <a:r>
              <a:rPr lang="it-IT" altLang="fr-FR" dirty="0" smtClean="0"/>
              <a:t> a </a:t>
            </a:r>
            <a:r>
              <a:rPr lang="it-IT" altLang="fr-FR" dirty="0" err="1" smtClean="0"/>
              <a:t>focal</a:t>
            </a:r>
            <a:r>
              <a:rPr lang="it-IT" altLang="fr-FR" dirty="0" smtClean="0"/>
              <a:t> </a:t>
            </a:r>
            <a:r>
              <a:rPr lang="it-IT" altLang="fr-FR" dirty="0" err="1" smtClean="0"/>
              <a:t>point</a:t>
            </a:r>
            <a:r>
              <a:rPr lang="it-IT" altLang="fr-FR" dirty="0" smtClean="0"/>
              <a:t> </a:t>
            </a:r>
            <a:r>
              <a:rPr lang="it-IT" altLang="fr-FR" dirty="0" err="1" smtClean="0"/>
              <a:t>is</a:t>
            </a:r>
            <a:r>
              <a:rPr lang="it-IT" altLang="fr-FR" dirty="0" smtClean="0"/>
              <a:t> </a:t>
            </a:r>
            <a:r>
              <a:rPr lang="it-IT" altLang="fr-FR" dirty="0" err="1" smtClean="0"/>
              <a:t>appointed</a:t>
            </a:r>
            <a:r>
              <a:rPr lang="it-IT" altLang="fr-FR" dirty="0" smtClean="0"/>
              <a:t>, </a:t>
            </a:r>
            <a:r>
              <a:rPr lang="it-IT" altLang="fr-FR" dirty="0" err="1" smtClean="0"/>
              <a:t>it</a:t>
            </a:r>
            <a:r>
              <a:rPr lang="it-IT" altLang="fr-FR" dirty="0" smtClean="0"/>
              <a:t> </a:t>
            </a:r>
            <a:r>
              <a:rPr lang="it-IT" altLang="fr-FR" dirty="0" err="1" smtClean="0"/>
              <a:t>should</a:t>
            </a:r>
            <a:r>
              <a:rPr lang="it-IT" altLang="fr-FR" dirty="0" smtClean="0"/>
              <a:t> be </a:t>
            </a:r>
            <a:r>
              <a:rPr lang="it-IT" altLang="fr-FR" dirty="0" err="1" smtClean="0"/>
              <a:t>provided</a:t>
            </a:r>
            <a:r>
              <a:rPr lang="it-IT" altLang="fr-FR" dirty="0" smtClean="0"/>
              <a:t> with the </a:t>
            </a:r>
            <a:r>
              <a:rPr lang="it-IT" altLang="fr-FR" dirty="0" err="1" smtClean="0"/>
              <a:t>financial</a:t>
            </a:r>
            <a:r>
              <a:rPr lang="it-IT" altLang="fr-FR" dirty="0" smtClean="0"/>
              <a:t> </a:t>
            </a:r>
            <a:r>
              <a:rPr lang="it-IT" altLang="fr-FR" dirty="0" err="1" smtClean="0"/>
              <a:t>resources</a:t>
            </a:r>
            <a:r>
              <a:rPr lang="it-IT" altLang="fr-FR" dirty="0" smtClean="0"/>
              <a:t> </a:t>
            </a:r>
            <a:r>
              <a:rPr lang="it-IT" altLang="fr-FR" dirty="0" err="1" smtClean="0"/>
              <a:t>it</a:t>
            </a:r>
            <a:r>
              <a:rPr lang="it-IT" altLang="fr-FR" dirty="0" smtClean="0"/>
              <a:t> </a:t>
            </a:r>
            <a:r>
              <a:rPr lang="it-IT" altLang="fr-FR" dirty="0" err="1" smtClean="0"/>
              <a:t>needs</a:t>
            </a:r>
            <a:r>
              <a:rPr lang="it-IT" altLang="fr-FR" dirty="0" smtClean="0"/>
              <a:t> to </a:t>
            </a:r>
            <a:r>
              <a:rPr lang="it-IT" altLang="fr-FR" dirty="0" err="1" smtClean="0"/>
              <a:t>fufil</a:t>
            </a:r>
            <a:r>
              <a:rPr lang="it-IT" altLang="fr-FR" dirty="0" smtClean="0"/>
              <a:t> </a:t>
            </a:r>
            <a:r>
              <a:rPr lang="it-IT" altLang="fr-FR" dirty="0" err="1" smtClean="0"/>
              <a:t>its</a:t>
            </a:r>
            <a:r>
              <a:rPr lang="it-IT" altLang="fr-FR" dirty="0" smtClean="0"/>
              <a:t> </a:t>
            </a:r>
            <a:r>
              <a:rPr lang="it-IT" altLang="fr-FR" dirty="0" err="1" smtClean="0"/>
              <a:t>role</a:t>
            </a:r>
            <a:endParaRPr lang="it-IT" altLang="fr-FR" dirty="0" smtClean="0"/>
          </a:p>
        </p:txBody>
      </p:sp>
      <p:sp>
        <p:nvSpPr>
          <p:cNvPr id="9" name="Content Placeholder 7"/>
          <p:cNvSpPr txBox="1">
            <a:spLocks/>
          </p:cNvSpPr>
          <p:nvPr/>
        </p:nvSpPr>
        <p:spPr bwMode="auto">
          <a:xfrm>
            <a:off x="5076056" y="1700808"/>
            <a:ext cx="3599632" cy="2952328"/>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buNone/>
            </a:pPr>
            <a:r>
              <a:rPr lang="it-IT" altLang="fr-FR" sz="1700" dirty="0" err="1" smtClean="0">
                <a:solidFill>
                  <a:schemeClr val="tx1"/>
                </a:solidFill>
              </a:rPr>
              <a:t>Afghanistan’s</a:t>
            </a:r>
            <a:r>
              <a:rPr lang="it-IT" altLang="fr-FR" sz="1700" dirty="0" smtClean="0">
                <a:solidFill>
                  <a:schemeClr val="tx1"/>
                </a:solidFill>
              </a:rPr>
              <a:t> 2013 </a:t>
            </a:r>
            <a:r>
              <a:rPr lang="it-IT" altLang="fr-FR" sz="1700" dirty="0" err="1" smtClean="0">
                <a:solidFill>
                  <a:schemeClr val="tx1"/>
                </a:solidFill>
              </a:rPr>
              <a:t>national</a:t>
            </a:r>
            <a:r>
              <a:rPr lang="it-IT" altLang="fr-FR" sz="1700" dirty="0" smtClean="0">
                <a:solidFill>
                  <a:schemeClr val="tx1"/>
                </a:solidFill>
              </a:rPr>
              <a:t> policy on </a:t>
            </a:r>
            <a:r>
              <a:rPr lang="it-IT" altLang="fr-FR" sz="1700" dirty="0" err="1" smtClean="0">
                <a:solidFill>
                  <a:schemeClr val="tx1"/>
                </a:solidFill>
              </a:rPr>
              <a:t>IDPs</a:t>
            </a:r>
            <a:r>
              <a:rPr lang="it-IT" altLang="fr-FR" sz="1700" dirty="0" smtClean="0">
                <a:solidFill>
                  <a:schemeClr val="tx1"/>
                </a:solidFill>
              </a:rPr>
              <a:t> </a:t>
            </a:r>
            <a:r>
              <a:rPr lang="it-IT" altLang="fr-FR" sz="1700" dirty="0" err="1" smtClean="0">
                <a:solidFill>
                  <a:schemeClr val="tx1"/>
                </a:solidFill>
              </a:rPr>
              <a:t>states</a:t>
            </a:r>
            <a:r>
              <a:rPr lang="it-IT" altLang="fr-FR" sz="1700" dirty="0" smtClean="0">
                <a:solidFill>
                  <a:schemeClr val="tx1"/>
                </a:solidFill>
              </a:rPr>
              <a:t> </a:t>
            </a:r>
            <a:r>
              <a:rPr lang="it-IT" altLang="fr-FR" sz="1700" dirty="0" err="1" smtClean="0">
                <a:solidFill>
                  <a:schemeClr val="tx1"/>
                </a:solidFill>
              </a:rPr>
              <a:t>that</a:t>
            </a:r>
            <a:r>
              <a:rPr lang="it-IT" altLang="fr-FR" sz="1700" dirty="0" smtClean="0">
                <a:solidFill>
                  <a:schemeClr val="tx1"/>
                </a:solidFill>
              </a:rPr>
              <a:t> the m</a:t>
            </a:r>
            <a:r>
              <a:rPr lang="fr-FR" sz="1700" dirty="0" err="1" smtClean="0">
                <a:solidFill>
                  <a:schemeClr val="tx1"/>
                </a:solidFill>
              </a:rPr>
              <a:t>inistry</a:t>
            </a:r>
            <a:r>
              <a:rPr lang="fr-FR" sz="1700" dirty="0" smtClean="0">
                <a:solidFill>
                  <a:schemeClr val="tx1"/>
                </a:solidFill>
              </a:rPr>
              <a:t> in charge of </a:t>
            </a:r>
            <a:r>
              <a:rPr lang="fr-FR" sz="1700" dirty="0" err="1" smtClean="0">
                <a:solidFill>
                  <a:schemeClr val="tx1"/>
                </a:solidFill>
              </a:rPr>
              <a:t>implementation</a:t>
            </a:r>
            <a:r>
              <a:rPr lang="fr-FR" sz="1700" dirty="0" smtClean="0">
                <a:solidFill>
                  <a:schemeClr val="tx1"/>
                </a:solidFill>
              </a:rPr>
              <a:t> </a:t>
            </a:r>
            <a:r>
              <a:rPr lang="fr-FR" sz="1700" dirty="0" err="1" smtClean="0">
                <a:solidFill>
                  <a:schemeClr val="tx1"/>
                </a:solidFill>
              </a:rPr>
              <a:t>should</a:t>
            </a:r>
            <a:r>
              <a:rPr lang="fr-FR" sz="1700" dirty="0" smtClean="0">
                <a:solidFill>
                  <a:schemeClr val="tx1"/>
                </a:solidFill>
              </a:rPr>
              <a:t> e</a:t>
            </a:r>
            <a:r>
              <a:rPr lang="en-US" sz="1700" dirty="0" err="1" smtClean="0">
                <a:solidFill>
                  <a:schemeClr val="tx1"/>
                </a:solidFill>
              </a:rPr>
              <a:t>ngage</a:t>
            </a:r>
            <a:r>
              <a:rPr lang="en-US" sz="1700" dirty="0" smtClean="0">
                <a:solidFill>
                  <a:schemeClr val="tx1"/>
                </a:solidFill>
              </a:rPr>
              <a:t> in “resource mobilization and allocation, including through fund-raising from the national budget and the international community … for the implementation of the national and provincial action plans”. </a:t>
            </a:r>
          </a:p>
        </p:txBody>
      </p:sp>
      <p:sp>
        <p:nvSpPr>
          <p:cNvPr id="10" name="Rettangolo arrotondato 8"/>
          <p:cNvSpPr/>
          <p:nvPr/>
        </p:nvSpPr>
        <p:spPr>
          <a:xfrm>
            <a:off x="3203848" y="4941168"/>
            <a:ext cx="3240360" cy="1656184"/>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defRPr/>
            </a:pPr>
            <a:endParaRPr lang="it-IT" sz="1600" dirty="0" smtClean="0">
              <a:solidFill>
                <a:schemeClr val="tx1">
                  <a:lumMod val="75000"/>
                  <a:lumOff val="25000"/>
                </a:schemeClr>
              </a:solidFill>
            </a:endParaRPr>
          </a:p>
          <a:p>
            <a:pPr algn="ctr">
              <a:defRPr/>
            </a:pPr>
            <a:r>
              <a:rPr lang="it-IT" sz="1600" dirty="0" smtClean="0">
                <a:solidFill>
                  <a:schemeClr val="tx1">
                    <a:lumMod val="75000"/>
                    <a:lumOff val="25000"/>
                  </a:schemeClr>
                </a:solidFill>
              </a:rPr>
              <a:t>Azerbaijan </a:t>
            </a:r>
            <a:r>
              <a:rPr lang="it-IT" sz="1600" dirty="0" err="1" smtClean="0">
                <a:solidFill>
                  <a:schemeClr val="tx1">
                    <a:lumMod val="75000"/>
                    <a:lumOff val="25000"/>
                  </a:schemeClr>
                </a:solidFill>
              </a:rPr>
              <a:t>revises</a:t>
            </a:r>
            <a:r>
              <a:rPr lang="it-IT" sz="1600" dirty="0" smtClean="0">
                <a:solidFill>
                  <a:schemeClr val="tx1">
                    <a:lumMod val="75000"/>
                    <a:lumOff val="25000"/>
                  </a:schemeClr>
                </a:solidFill>
              </a:rPr>
              <a:t> </a:t>
            </a:r>
            <a:r>
              <a:rPr lang="it-IT" sz="1600" dirty="0" err="1" smtClean="0">
                <a:solidFill>
                  <a:schemeClr val="tx1">
                    <a:lumMod val="75000"/>
                    <a:lumOff val="25000"/>
                  </a:schemeClr>
                </a:solidFill>
              </a:rPr>
              <a:t>its</a:t>
            </a:r>
            <a:r>
              <a:rPr lang="it-IT" sz="1600" dirty="0" smtClean="0">
                <a:solidFill>
                  <a:schemeClr val="tx1">
                    <a:lumMod val="75000"/>
                    <a:lumOff val="25000"/>
                  </a:schemeClr>
                </a:solidFill>
              </a:rPr>
              <a:t> </a:t>
            </a:r>
            <a:r>
              <a:rPr lang="it-IT" sz="1600" dirty="0" err="1" smtClean="0">
                <a:solidFill>
                  <a:schemeClr val="tx1">
                    <a:lumMod val="75000"/>
                    <a:lumOff val="25000"/>
                  </a:schemeClr>
                </a:solidFill>
              </a:rPr>
              <a:t>national</a:t>
            </a:r>
            <a:r>
              <a:rPr lang="it-IT" sz="1600" dirty="0" smtClean="0">
                <a:solidFill>
                  <a:schemeClr val="tx1">
                    <a:lumMod val="75000"/>
                    <a:lumOff val="25000"/>
                  </a:schemeClr>
                </a:solidFill>
              </a:rPr>
              <a:t> budget for </a:t>
            </a:r>
            <a:r>
              <a:rPr lang="it-IT" sz="1600" dirty="0" err="1" smtClean="0">
                <a:solidFill>
                  <a:schemeClr val="tx1">
                    <a:lumMod val="75000"/>
                    <a:lumOff val="25000"/>
                  </a:schemeClr>
                </a:solidFill>
              </a:rPr>
              <a:t>IDPs</a:t>
            </a:r>
            <a:r>
              <a:rPr lang="it-IT" sz="1600" dirty="0" smtClean="0">
                <a:solidFill>
                  <a:schemeClr val="tx1">
                    <a:lumMod val="75000"/>
                    <a:lumOff val="25000"/>
                  </a:schemeClr>
                </a:solidFill>
              </a:rPr>
              <a:t> </a:t>
            </a:r>
            <a:r>
              <a:rPr lang="it-IT" sz="1600" dirty="0" err="1" smtClean="0">
                <a:solidFill>
                  <a:schemeClr val="tx1">
                    <a:lumMod val="75000"/>
                    <a:lumOff val="25000"/>
                  </a:schemeClr>
                </a:solidFill>
              </a:rPr>
              <a:t>annually</a:t>
            </a:r>
            <a:endParaRPr lang="it-IT" sz="1600" dirty="0">
              <a:solidFill>
                <a:schemeClr val="tx1">
                  <a:lumMod val="75000"/>
                  <a:lumOff val="25000"/>
                </a:schemeClr>
              </a:solidFill>
            </a:endParaRPr>
          </a:p>
          <a:p>
            <a:pPr>
              <a:defRPr/>
            </a:pPr>
            <a:endParaRPr lang="it-IT" sz="1600" dirty="0">
              <a:solidFill>
                <a:schemeClr val="tx1">
                  <a:lumMod val="75000"/>
                  <a:lumOff val="25000"/>
                </a:schemeClr>
              </a:solidFill>
            </a:endParaRPr>
          </a:p>
          <a:p>
            <a:pPr>
              <a:buFontTx/>
              <a:buChar char="-"/>
              <a:defRPr/>
            </a:pPr>
            <a:r>
              <a:rPr lang="it-IT" sz="1600" dirty="0">
                <a:solidFill>
                  <a:schemeClr val="tx1">
                    <a:lumMod val="75000"/>
                    <a:lumOff val="25000"/>
                  </a:schemeClr>
                </a:solidFill>
              </a:rPr>
              <a:t> 1995: </a:t>
            </a:r>
            <a:r>
              <a:rPr lang="it-IT" sz="1600" dirty="0" smtClean="0">
                <a:solidFill>
                  <a:schemeClr val="tx1">
                    <a:lumMod val="75000"/>
                    <a:lumOff val="25000"/>
                  </a:schemeClr>
                </a:solidFill>
              </a:rPr>
              <a:t>$1 </a:t>
            </a:r>
            <a:r>
              <a:rPr lang="it-IT" sz="1600" dirty="0" err="1" smtClean="0">
                <a:solidFill>
                  <a:schemeClr val="tx1">
                    <a:lumMod val="75000"/>
                    <a:lumOff val="25000"/>
                  </a:schemeClr>
                </a:solidFill>
              </a:rPr>
              <a:t>million</a:t>
            </a:r>
            <a:r>
              <a:rPr lang="it-IT" sz="1600" dirty="0" smtClean="0">
                <a:solidFill>
                  <a:schemeClr val="tx1">
                    <a:lumMod val="75000"/>
                    <a:lumOff val="25000"/>
                  </a:schemeClr>
                </a:solidFill>
              </a:rPr>
              <a:t> </a:t>
            </a:r>
            <a:r>
              <a:rPr lang="it-IT" sz="1600" dirty="0" err="1" smtClean="0">
                <a:solidFill>
                  <a:schemeClr val="tx1">
                    <a:lumMod val="75000"/>
                    <a:lumOff val="25000"/>
                  </a:schemeClr>
                </a:solidFill>
              </a:rPr>
              <a:t>allocated</a:t>
            </a:r>
            <a:r>
              <a:rPr lang="it-IT" sz="1600" dirty="0" smtClean="0">
                <a:solidFill>
                  <a:schemeClr val="tx1">
                    <a:lumMod val="75000"/>
                    <a:lumOff val="25000"/>
                  </a:schemeClr>
                </a:solidFill>
              </a:rPr>
              <a:t> </a:t>
            </a:r>
          </a:p>
          <a:p>
            <a:pPr>
              <a:buFontTx/>
              <a:buChar char="-"/>
              <a:defRPr/>
            </a:pPr>
            <a:r>
              <a:rPr lang="it-IT" sz="1600" dirty="0">
                <a:solidFill>
                  <a:schemeClr val="tx1">
                    <a:lumMod val="75000"/>
                    <a:lumOff val="25000"/>
                  </a:schemeClr>
                </a:solidFill>
              </a:rPr>
              <a:t> </a:t>
            </a:r>
            <a:r>
              <a:rPr lang="it-IT" sz="1600" dirty="0" smtClean="0">
                <a:solidFill>
                  <a:schemeClr val="tx1">
                    <a:lumMod val="75000"/>
                    <a:lumOff val="25000"/>
                  </a:schemeClr>
                </a:solidFill>
              </a:rPr>
              <a:t>2005</a:t>
            </a:r>
            <a:r>
              <a:rPr lang="it-IT" sz="1600" dirty="0">
                <a:solidFill>
                  <a:schemeClr val="tx1">
                    <a:lumMod val="75000"/>
                    <a:lumOff val="25000"/>
                  </a:schemeClr>
                </a:solidFill>
              </a:rPr>
              <a:t>: </a:t>
            </a:r>
            <a:r>
              <a:rPr lang="it-IT" sz="1600" dirty="0" smtClean="0">
                <a:solidFill>
                  <a:schemeClr val="tx1">
                    <a:lumMod val="75000"/>
                    <a:lumOff val="25000"/>
                  </a:schemeClr>
                </a:solidFill>
              </a:rPr>
              <a:t>$200 </a:t>
            </a:r>
            <a:r>
              <a:rPr lang="it-IT" sz="1600" dirty="0" err="1" smtClean="0">
                <a:solidFill>
                  <a:schemeClr val="tx1">
                    <a:lumMod val="75000"/>
                    <a:lumOff val="25000"/>
                  </a:schemeClr>
                </a:solidFill>
              </a:rPr>
              <a:t>million</a:t>
            </a:r>
            <a:r>
              <a:rPr lang="it-IT" sz="1600" dirty="0">
                <a:solidFill>
                  <a:schemeClr val="tx1">
                    <a:lumMod val="75000"/>
                    <a:lumOff val="25000"/>
                  </a:schemeClr>
                </a:solidFill>
              </a:rPr>
              <a:t> </a:t>
            </a:r>
            <a:r>
              <a:rPr lang="it-IT" sz="1600" dirty="0" err="1" smtClean="0">
                <a:solidFill>
                  <a:schemeClr val="tx1">
                    <a:lumMod val="75000"/>
                    <a:lumOff val="25000"/>
                  </a:schemeClr>
                </a:solidFill>
              </a:rPr>
              <a:t>allocated</a:t>
            </a:r>
            <a:endParaRPr lang="it-IT" sz="1600" dirty="0">
              <a:solidFill>
                <a:schemeClr val="tx1">
                  <a:lumMod val="75000"/>
                  <a:lumOff val="25000"/>
                </a:schemeClr>
              </a:solidFill>
            </a:endParaRPr>
          </a:p>
          <a:p>
            <a:pPr>
              <a:buFontTx/>
              <a:buChar char="-"/>
              <a:defRPr/>
            </a:pPr>
            <a:r>
              <a:rPr lang="it-IT" sz="1600" dirty="0">
                <a:solidFill>
                  <a:schemeClr val="tx1">
                    <a:lumMod val="75000"/>
                    <a:lumOff val="25000"/>
                  </a:schemeClr>
                </a:solidFill>
              </a:rPr>
              <a:t> 2007: </a:t>
            </a:r>
            <a:r>
              <a:rPr lang="it-IT" sz="1600" dirty="0" smtClean="0">
                <a:solidFill>
                  <a:schemeClr val="tx1">
                    <a:lumMod val="75000"/>
                    <a:lumOff val="25000"/>
                  </a:schemeClr>
                </a:solidFill>
              </a:rPr>
              <a:t>$225 </a:t>
            </a:r>
            <a:r>
              <a:rPr lang="it-IT" sz="1600" dirty="0" err="1" smtClean="0">
                <a:solidFill>
                  <a:schemeClr val="tx1">
                    <a:lumMod val="75000"/>
                    <a:lumOff val="25000"/>
                  </a:schemeClr>
                </a:solidFill>
              </a:rPr>
              <a:t>million</a:t>
            </a:r>
            <a:r>
              <a:rPr lang="it-IT" sz="1600" dirty="0">
                <a:solidFill>
                  <a:schemeClr val="tx1">
                    <a:lumMod val="75000"/>
                    <a:lumOff val="25000"/>
                  </a:schemeClr>
                </a:solidFill>
              </a:rPr>
              <a:t> </a:t>
            </a:r>
            <a:r>
              <a:rPr lang="it-IT" sz="1600" dirty="0" err="1" smtClean="0">
                <a:solidFill>
                  <a:schemeClr val="tx1">
                    <a:lumMod val="75000"/>
                    <a:lumOff val="25000"/>
                  </a:schemeClr>
                </a:solidFill>
              </a:rPr>
              <a:t>allocated</a:t>
            </a:r>
            <a:endParaRPr lang="it-IT" sz="1600" dirty="0">
              <a:solidFill>
                <a:schemeClr val="tx1">
                  <a:lumMod val="75000"/>
                  <a:lumOff val="25000"/>
                </a:schemeClr>
              </a:solidFill>
            </a:endParaRPr>
          </a:p>
          <a:p>
            <a:pPr algn="ctr">
              <a:defRPr/>
            </a:pPr>
            <a:endParaRPr lang="it-IT" sz="1600" dirty="0">
              <a:solidFill>
                <a:schemeClr val="tx1">
                  <a:lumMod val="75000"/>
                  <a:lumOff val="25000"/>
                </a:schemeClr>
              </a:solidFill>
            </a:endParaRPr>
          </a:p>
        </p:txBody>
      </p:sp>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250825" y="0"/>
            <a:ext cx="8435975" cy="1196975"/>
          </a:xfrm>
        </p:spPr>
        <p:txBody>
          <a:bodyPr/>
          <a:lstStyle/>
          <a:p>
            <a:pPr eaLnBrk="1" hangingPunct="1"/>
            <a:r>
              <a:rPr lang="fr-CH" sz="2800" b="1">
                <a:latin typeface="Century Gothic" charset="0"/>
                <a:ea typeface="MS PGothic" charset="0"/>
                <a:cs typeface="MS PGothic" charset="0"/>
              </a:rPr>
              <a:t>Conclusions</a:t>
            </a:r>
          </a:p>
        </p:txBody>
      </p:sp>
      <p:sp>
        <p:nvSpPr>
          <p:cNvPr id="45058" name="Content Placeholder 2"/>
          <p:cNvSpPr>
            <a:spLocks noGrp="1"/>
          </p:cNvSpPr>
          <p:nvPr>
            <p:ph idx="1"/>
          </p:nvPr>
        </p:nvSpPr>
        <p:spPr>
          <a:xfrm>
            <a:off x="250825" y="1556792"/>
            <a:ext cx="8208963" cy="4425950"/>
          </a:xfrm>
        </p:spPr>
        <p:txBody>
          <a:bodyPr/>
          <a:lstStyle/>
          <a:p>
            <a:pPr>
              <a:buFont typeface="Wingdings" charset="2"/>
              <a:buChar char="§"/>
            </a:pPr>
            <a:r>
              <a:rPr lang="it-IT" altLang="fr-FR" sz="2200" dirty="0" err="1" smtClean="0"/>
              <a:t>Political</a:t>
            </a:r>
            <a:r>
              <a:rPr lang="it-IT" altLang="fr-FR" sz="2200" dirty="0" smtClean="0"/>
              <a:t>, </a:t>
            </a:r>
            <a:r>
              <a:rPr lang="it-IT" altLang="fr-FR" sz="2200" dirty="0" err="1" smtClean="0"/>
              <a:t>economic</a:t>
            </a:r>
            <a:r>
              <a:rPr lang="it-IT" altLang="fr-FR" sz="2200" dirty="0" smtClean="0"/>
              <a:t> and social </a:t>
            </a:r>
            <a:r>
              <a:rPr lang="it-IT" altLang="fr-FR" sz="2200" dirty="0" err="1" smtClean="0"/>
              <a:t>factors</a:t>
            </a:r>
            <a:r>
              <a:rPr lang="it-IT" altLang="fr-FR" sz="2200" dirty="0" smtClean="0"/>
              <a:t> </a:t>
            </a:r>
            <a:r>
              <a:rPr lang="it-IT" altLang="fr-FR" sz="2200" dirty="0" err="1" smtClean="0"/>
              <a:t>may</a:t>
            </a:r>
            <a:r>
              <a:rPr lang="it-IT" altLang="fr-FR" sz="2200" dirty="0" smtClean="0"/>
              <a:t> </a:t>
            </a:r>
            <a:r>
              <a:rPr lang="it-IT" altLang="fr-FR" sz="2200" dirty="0" err="1" smtClean="0"/>
              <a:t>challenge</a:t>
            </a:r>
            <a:r>
              <a:rPr lang="it-IT" altLang="fr-FR" sz="2200" dirty="0" smtClean="0"/>
              <a:t> preventive </a:t>
            </a:r>
            <a:r>
              <a:rPr lang="it-IT" altLang="fr-FR" sz="2200" dirty="0" err="1" smtClean="0"/>
              <a:t>action</a:t>
            </a:r>
            <a:r>
              <a:rPr lang="it-IT" altLang="fr-FR" sz="2200" dirty="0" smtClean="0"/>
              <a:t> and </a:t>
            </a:r>
            <a:r>
              <a:rPr lang="it-IT" altLang="fr-FR" sz="2200" dirty="0" err="1" smtClean="0"/>
              <a:t>responses</a:t>
            </a:r>
            <a:r>
              <a:rPr lang="it-IT" altLang="fr-FR" sz="2200" dirty="0" smtClean="0"/>
              <a:t> to </a:t>
            </a:r>
            <a:r>
              <a:rPr lang="it-IT" altLang="fr-FR" sz="2200" dirty="0" err="1" smtClean="0"/>
              <a:t>displacement</a:t>
            </a:r>
            <a:endParaRPr lang="it-IT" altLang="fr-FR" sz="2200" dirty="0" smtClean="0"/>
          </a:p>
          <a:p>
            <a:pPr>
              <a:buFont typeface="Wingdings" charset="2"/>
              <a:buChar char="§"/>
            </a:pPr>
            <a:r>
              <a:rPr lang="it-IT" altLang="fr-FR" sz="2200" dirty="0" err="1" smtClean="0"/>
              <a:t>Understanding</a:t>
            </a:r>
            <a:r>
              <a:rPr lang="it-IT" altLang="fr-FR" sz="2200" dirty="0" smtClean="0"/>
              <a:t> the </a:t>
            </a:r>
            <a:r>
              <a:rPr lang="it-IT" altLang="fr-FR" sz="2200" dirty="0" err="1" smtClean="0"/>
              <a:t>causes</a:t>
            </a:r>
            <a:r>
              <a:rPr lang="it-IT" altLang="fr-FR" sz="2200" dirty="0" smtClean="0"/>
              <a:t> of </a:t>
            </a:r>
            <a:r>
              <a:rPr lang="it-IT" altLang="fr-FR" sz="2200" dirty="0" err="1" smtClean="0"/>
              <a:t>such</a:t>
            </a:r>
            <a:r>
              <a:rPr lang="it-IT" altLang="fr-FR" sz="2200" dirty="0" smtClean="0"/>
              <a:t> </a:t>
            </a:r>
            <a:r>
              <a:rPr lang="it-IT" altLang="fr-FR" sz="2200" dirty="0" err="1" smtClean="0"/>
              <a:t>issues</a:t>
            </a:r>
            <a:r>
              <a:rPr lang="it-IT" altLang="fr-FR" sz="2200" dirty="0" smtClean="0"/>
              <a:t> </a:t>
            </a:r>
            <a:r>
              <a:rPr lang="it-IT" altLang="fr-FR" sz="2200" dirty="0" err="1" smtClean="0"/>
              <a:t>allows</a:t>
            </a:r>
            <a:r>
              <a:rPr lang="it-IT" altLang="fr-FR" sz="2200" dirty="0" smtClean="0"/>
              <a:t> the right </a:t>
            </a:r>
            <a:r>
              <a:rPr lang="it-IT" altLang="fr-FR" sz="2200" dirty="0" err="1" smtClean="0"/>
              <a:t>institutional</a:t>
            </a:r>
            <a:r>
              <a:rPr lang="it-IT" altLang="fr-FR" sz="2200" dirty="0" smtClean="0"/>
              <a:t> </a:t>
            </a:r>
            <a:r>
              <a:rPr lang="it-IT" altLang="fr-FR" sz="2200" dirty="0" err="1" smtClean="0"/>
              <a:t>choices</a:t>
            </a:r>
            <a:r>
              <a:rPr lang="it-IT" altLang="fr-FR" sz="2200" dirty="0" smtClean="0"/>
              <a:t> to be made</a:t>
            </a:r>
          </a:p>
          <a:p>
            <a:pPr>
              <a:buFont typeface="Wingdings" charset="2"/>
              <a:buChar char="§"/>
            </a:pPr>
            <a:r>
              <a:rPr lang="it-IT" altLang="fr-FR" sz="2200" dirty="0" err="1" smtClean="0"/>
              <a:t>Raising</a:t>
            </a:r>
            <a:r>
              <a:rPr lang="it-IT" altLang="fr-FR" sz="2200" dirty="0" smtClean="0"/>
              <a:t> </a:t>
            </a:r>
            <a:r>
              <a:rPr lang="it-IT" altLang="fr-FR" sz="2200" dirty="0" err="1" smtClean="0"/>
              <a:t>awareness</a:t>
            </a:r>
            <a:r>
              <a:rPr lang="it-IT" altLang="fr-FR" sz="2200" dirty="0" smtClean="0"/>
              <a:t> of </a:t>
            </a:r>
            <a:r>
              <a:rPr lang="it-IT" altLang="fr-FR" sz="2200" dirty="0" err="1" smtClean="0"/>
              <a:t>displacement</a:t>
            </a:r>
            <a:r>
              <a:rPr lang="it-IT" altLang="fr-FR" sz="2200" dirty="0" smtClean="0"/>
              <a:t>, </a:t>
            </a:r>
            <a:r>
              <a:rPr lang="it-IT" altLang="fr-FR" sz="2200" dirty="0" err="1" smtClean="0"/>
              <a:t>allocating</a:t>
            </a:r>
            <a:r>
              <a:rPr lang="it-IT" altLang="fr-FR" sz="2200" dirty="0" smtClean="0"/>
              <a:t> </a:t>
            </a:r>
            <a:r>
              <a:rPr lang="it-IT" altLang="fr-FR" sz="2200" dirty="0" err="1" smtClean="0"/>
              <a:t>resources</a:t>
            </a:r>
            <a:r>
              <a:rPr lang="it-IT" altLang="fr-FR" sz="2200" dirty="0" smtClean="0"/>
              <a:t>, </a:t>
            </a:r>
            <a:r>
              <a:rPr lang="it-IT" altLang="fr-FR" sz="2200" dirty="0" err="1" smtClean="0"/>
              <a:t>guaranteeing</a:t>
            </a:r>
            <a:r>
              <a:rPr lang="it-IT" altLang="fr-FR" sz="2200" dirty="0" smtClean="0"/>
              <a:t> </a:t>
            </a:r>
            <a:r>
              <a:rPr lang="it-IT" altLang="fr-FR" sz="2200" dirty="0" err="1" smtClean="0"/>
              <a:t>participation</a:t>
            </a:r>
            <a:r>
              <a:rPr lang="it-IT" altLang="fr-FR" sz="2200" dirty="0" smtClean="0"/>
              <a:t> and </a:t>
            </a:r>
            <a:r>
              <a:rPr lang="it-IT" altLang="fr-FR" sz="2200" dirty="0" err="1" smtClean="0"/>
              <a:t>ensuring</a:t>
            </a:r>
            <a:r>
              <a:rPr lang="it-IT" altLang="fr-FR" sz="2200" dirty="0" smtClean="0"/>
              <a:t> </a:t>
            </a:r>
            <a:r>
              <a:rPr lang="it-IT" altLang="fr-FR" sz="2200" dirty="0" err="1" smtClean="0"/>
              <a:t>coordination</a:t>
            </a:r>
            <a:r>
              <a:rPr lang="it-IT" altLang="fr-FR" sz="2200" dirty="0" smtClean="0"/>
              <a:t> are </a:t>
            </a:r>
            <a:r>
              <a:rPr lang="it-IT" altLang="fr-FR" sz="2200" dirty="0" err="1" smtClean="0"/>
              <a:t>signs</a:t>
            </a:r>
            <a:r>
              <a:rPr lang="it-IT" altLang="fr-FR" sz="2200" dirty="0" smtClean="0"/>
              <a:t> of </a:t>
            </a:r>
            <a:r>
              <a:rPr lang="it-IT" altLang="fr-FR" sz="2200" dirty="0" err="1" smtClean="0"/>
              <a:t>national</a:t>
            </a:r>
            <a:r>
              <a:rPr lang="it-IT" altLang="fr-FR" sz="2200" dirty="0" smtClean="0"/>
              <a:t> </a:t>
            </a:r>
            <a:r>
              <a:rPr lang="it-IT" altLang="fr-FR" sz="2200" dirty="0" err="1" smtClean="0"/>
              <a:t>responsibility</a:t>
            </a:r>
            <a:r>
              <a:rPr lang="it-IT" altLang="fr-FR" sz="2200" dirty="0" smtClean="0"/>
              <a:t> </a:t>
            </a:r>
            <a:r>
              <a:rPr lang="it-IT" altLang="fr-FR" sz="2200" dirty="0" err="1" smtClean="0"/>
              <a:t>towards</a:t>
            </a:r>
            <a:r>
              <a:rPr lang="it-IT" altLang="fr-FR" sz="2200" dirty="0" smtClean="0"/>
              <a:t> </a:t>
            </a:r>
            <a:r>
              <a:rPr lang="it-IT" altLang="fr-FR" sz="2200" dirty="0" err="1" smtClean="0"/>
              <a:t>IDPs</a:t>
            </a:r>
            <a:endParaRPr lang="it-IT" altLang="fr-FR" sz="2200" dirty="0" smtClean="0"/>
          </a:p>
          <a:p>
            <a:pPr>
              <a:buFont typeface="Wingdings" charset="2"/>
              <a:buChar char="§"/>
            </a:pPr>
            <a:r>
              <a:rPr lang="it-IT" altLang="fr-FR" sz="2200" dirty="0" smtClean="0"/>
              <a:t>The </a:t>
            </a:r>
            <a:r>
              <a:rPr lang="it-IT" altLang="fr-FR" sz="2200" dirty="0" err="1" smtClean="0"/>
              <a:t>benchmarks</a:t>
            </a:r>
            <a:r>
              <a:rPr lang="it-IT" altLang="fr-FR" sz="2200" dirty="0" smtClean="0"/>
              <a:t> of </a:t>
            </a:r>
            <a:r>
              <a:rPr lang="it-IT" altLang="fr-FR" sz="2200" dirty="0" err="1" smtClean="0"/>
              <a:t>national</a:t>
            </a:r>
            <a:r>
              <a:rPr lang="it-IT" altLang="fr-FR" sz="2200" dirty="0" smtClean="0"/>
              <a:t> </a:t>
            </a:r>
            <a:r>
              <a:rPr lang="it-IT" altLang="fr-FR" sz="2200" dirty="0" err="1" smtClean="0"/>
              <a:t>response</a:t>
            </a:r>
            <a:r>
              <a:rPr lang="it-IT" altLang="fr-FR" sz="2200" dirty="0" smtClean="0"/>
              <a:t> can be </a:t>
            </a:r>
            <a:r>
              <a:rPr lang="it-IT" altLang="fr-FR" sz="2200" dirty="0" err="1" smtClean="0"/>
              <a:t>translated</a:t>
            </a:r>
            <a:r>
              <a:rPr lang="it-IT" altLang="fr-FR" sz="2200" dirty="0" smtClean="0"/>
              <a:t> </a:t>
            </a:r>
            <a:r>
              <a:rPr lang="it-IT" altLang="fr-FR" sz="2200" dirty="0" err="1" smtClean="0"/>
              <a:t>into</a:t>
            </a:r>
            <a:r>
              <a:rPr lang="it-IT" altLang="fr-FR" sz="2200" dirty="0" smtClean="0"/>
              <a:t> concrete </a:t>
            </a:r>
            <a:r>
              <a:rPr lang="it-IT" altLang="fr-FR" sz="2200" dirty="0" err="1" smtClean="0"/>
              <a:t>legal</a:t>
            </a:r>
            <a:r>
              <a:rPr lang="it-IT" altLang="fr-FR" sz="2200" dirty="0" smtClean="0"/>
              <a:t> or policy </a:t>
            </a:r>
            <a:r>
              <a:rPr lang="it-IT" altLang="fr-FR" sz="2200" dirty="0" err="1" smtClean="0"/>
              <a:t>arrangements</a:t>
            </a:r>
            <a:endParaRPr lang="it-IT" altLang="fr-FR" sz="2200" dirty="0" smtClean="0"/>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6989</TotalTime>
  <Words>1425</Words>
  <Application>Microsoft Macintosh PowerPoint</Application>
  <PresentationFormat>On-screen Show (4:3)</PresentationFormat>
  <Paragraphs>127</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Perception</vt:lpstr>
      <vt:lpstr>National responsibility and response</vt:lpstr>
      <vt:lpstr>Objectives</vt:lpstr>
      <vt:lpstr>Primary and complementary responsibility</vt:lpstr>
      <vt:lpstr>Sovereignty as responsibility</vt:lpstr>
      <vt:lpstr>Data collection, registration and law and policy making</vt:lpstr>
      <vt:lpstr>IDPs’ participation</vt:lpstr>
      <vt:lpstr>Adequate resources</vt:lpstr>
      <vt:lpstr>Conclusions</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241</cp:revision>
  <dcterms:created xsi:type="dcterms:W3CDTF">2008-09-19T08:19:15Z</dcterms:created>
  <dcterms:modified xsi:type="dcterms:W3CDTF">2016-01-08T09:51:16Z</dcterms:modified>
</cp:coreProperties>
</file>