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3"/>
  </p:notesMasterIdLst>
  <p:handoutMasterIdLst>
    <p:handoutMasterId r:id="rId14"/>
  </p:handoutMasterIdLst>
  <p:sldIdLst>
    <p:sldId id="326" r:id="rId2"/>
    <p:sldId id="324" r:id="rId3"/>
    <p:sldId id="309" r:id="rId4"/>
    <p:sldId id="320" r:id="rId5"/>
    <p:sldId id="334" r:id="rId6"/>
    <p:sldId id="335" r:id="rId7"/>
    <p:sldId id="336" r:id="rId8"/>
    <p:sldId id="337" r:id="rId9"/>
    <p:sldId id="313" r:id="rId10"/>
    <p:sldId id="338" r:id="rId11"/>
    <p:sldId id="329"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731" autoAdjust="0"/>
  </p:normalViewPr>
  <p:slideViewPr>
    <p:cSldViewPr>
      <p:cViewPr varScale="1">
        <p:scale>
          <a:sx n="85" d="100"/>
          <a:sy n="85" d="100"/>
        </p:scale>
        <p:origin x="-608" y="-120"/>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90000"/>
              </a:lnSpc>
            </a:pPr>
            <a:endParaRPr lang="it-IT" dirty="0" smtClean="0">
              <a:latin typeface="Arial" charset="0"/>
            </a:endParaRPr>
          </a:p>
          <a:p>
            <a:pPr>
              <a:lnSpc>
                <a:spcPct val="90000"/>
              </a:lnSpc>
            </a:pPr>
            <a:r>
              <a:rPr lang="it-IT" dirty="0" err="1" smtClean="0">
                <a:latin typeface="Arial" charset="0"/>
              </a:rPr>
              <a:t>Example</a:t>
            </a:r>
            <a:r>
              <a:rPr lang="it-IT" dirty="0" smtClean="0">
                <a:latin typeface="Arial" charset="0"/>
              </a:rPr>
              <a:t> : Central </a:t>
            </a:r>
            <a:r>
              <a:rPr lang="it-IT" dirty="0" err="1" smtClean="0">
                <a:latin typeface="Arial" charset="0"/>
              </a:rPr>
              <a:t>African</a:t>
            </a:r>
            <a:r>
              <a:rPr lang="it-IT" dirty="0" smtClean="0">
                <a:latin typeface="Arial" charset="0"/>
              </a:rPr>
              <a:t> Republic, </a:t>
            </a:r>
            <a:r>
              <a:rPr lang="it-IT" dirty="0" err="1" smtClean="0">
                <a:latin typeface="Arial" charset="0"/>
              </a:rPr>
              <a:t>Brookings</a:t>
            </a:r>
            <a:r>
              <a:rPr lang="it-IT" dirty="0" smtClean="0">
                <a:latin typeface="Arial" charset="0"/>
              </a:rPr>
              <a:t>, 2011:</a:t>
            </a:r>
          </a:p>
          <a:p>
            <a:pPr>
              <a:lnSpc>
                <a:spcPct val="90000"/>
              </a:lnSpc>
            </a:pPr>
            <a:r>
              <a:rPr lang="it-IT" dirty="0" err="1" smtClean="0">
                <a:latin typeface="Arial" charset="0"/>
              </a:rPr>
              <a:t>Following</a:t>
            </a:r>
            <a:r>
              <a:rPr lang="it-IT" dirty="0" smtClean="0">
                <a:latin typeface="Arial" charset="0"/>
              </a:rPr>
              <a:t> a </a:t>
            </a:r>
            <a:r>
              <a:rPr lang="it-IT" dirty="0" err="1" smtClean="0">
                <a:latin typeface="Arial" charset="0"/>
              </a:rPr>
              <a:t>request</a:t>
            </a:r>
            <a:r>
              <a:rPr lang="it-IT" dirty="0" smtClean="0">
                <a:latin typeface="Arial" charset="0"/>
              </a:rPr>
              <a:t> from the </a:t>
            </a:r>
            <a:r>
              <a:rPr lang="it-IT" dirty="0" err="1" smtClean="0">
                <a:latin typeface="Arial" charset="0"/>
              </a:rPr>
              <a:t>Government</a:t>
            </a:r>
            <a:r>
              <a:rPr lang="it-IT" dirty="0" smtClean="0">
                <a:latin typeface="Arial" charset="0"/>
              </a:rPr>
              <a:t> and with the </a:t>
            </a:r>
            <a:r>
              <a:rPr lang="it-IT" dirty="0" err="1" smtClean="0">
                <a:latin typeface="Arial" charset="0"/>
              </a:rPr>
              <a:t>support</a:t>
            </a:r>
            <a:r>
              <a:rPr lang="it-IT" dirty="0" smtClean="0">
                <a:latin typeface="Arial" charset="0"/>
              </a:rPr>
              <a:t> of UNHCR, an </a:t>
            </a:r>
            <a:r>
              <a:rPr lang="it-IT" dirty="0" err="1" smtClean="0">
                <a:latin typeface="Arial" charset="0"/>
              </a:rPr>
              <a:t>expert</a:t>
            </a:r>
            <a:r>
              <a:rPr lang="it-IT" dirty="0" smtClean="0">
                <a:latin typeface="Arial" charset="0"/>
              </a:rPr>
              <a:t> </a:t>
            </a:r>
            <a:r>
              <a:rPr lang="it-IT" dirty="0" err="1" smtClean="0">
                <a:latin typeface="Arial" charset="0"/>
              </a:rPr>
              <a:t>was</a:t>
            </a:r>
            <a:r>
              <a:rPr lang="it-IT" dirty="0" smtClean="0">
                <a:latin typeface="Arial" charset="0"/>
              </a:rPr>
              <a:t> </a:t>
            </a:r>
            <a:r>
              <a:rPr lang="it-IT" dirty="0" err="1" smtClean="0">
                <a:latin typeface="Arial" charset="0"/>
              </a:rPr>
              <a:t>appointed</a:t>
            </a:r>
            <a:r>
              <a:rPr lang="it-IT" dirty="0" smtClean="0">
                <a:latin typeface="Arial" charset="0"/>
              </a:rPr>
              <a:t> to </a:t>
            </a:r>
            <a:r>
              <a:rPr lang="it-IT" dirty="0" err="1" smtClean="0">
                <a:latin typeface="Arial" charset="0"/>
              </a:rPr>
              <a:t>conduct</a:t>
            </a:r>
            <a:r>
              <a:rPr lang="it-IT" dirty="0" smtClean="0">
                <a:latin typeface="Arial" charset="0"/>
              </a:rPr>
              <a:t> a </a:t>
            </a:r>
            <a:r>
              <a:rPr lang="it-IT" dirty="0" err="1" smtClean="0">
                <a:latin typeface="Arial" charset="0"/>
              </a:rPr>
              <a:t>study</a:t>
            </a:r>
            <a:r>
              <a:rPr lang="it-IT" dirty="0" smtClean="0">
                <a:latin typeface="Arial" charset="0"/>
              </a:rPr>
              <a:t> on the </a:t>
            </a:r>
            <a:r>
              <a:rPr lang="it-IT" dirty="0" err="1" smtClean="0">
                <a:latin typeface="Arial" charset="0"/>
              </a:rPr>
              <a:t>national</a:t>
            </a:r>
            <a:r>
              <a:rPr lang="it-IT" dirty="0" smtClean="0">
                <a:latin typeface="Arial" charset="0"/>
              </a:rPr>
              <a:t> </a:t>
            </a:r>
            <a:r>
              <a:rPr lang="it-IT" dirty="0" err="1" smtClean="0">
                <a:latin typeface="Arial" charset="0"/>
              </a:rPr>
              <a:t>framework</a:t>
            </a:r>
            <a:r>
              <a:rPr lang="it-IT" dirty="0" smtClean="0">
                <a:latin typeface="Arial" charset="0"/>
              </a:rPr>
              <a:t>.</a:t>
            </a:r>
          </a:p>
          <a:p>
            <a:pPr>
              <a:lnSpc>
                <a:spcPct val="90000"/>
              </a:lnSpc>
            </a:pPr>
            <a:r>
              <a:rPr lang="it-IT" dirty="0" smtClean="0">
                <a:latin typeface="Arial" charset="0"/>
              </a:rPr>
              <a:t>The </a:t>
            </a:r>
            <a:r>
              <a:rPr lang="it-IT" dirty="0" err="1" smtClean="0">
                <a:latin typeface="Arial" charset="0"/>
              </a:rPr>
              <a:t>study</a:t>
            </a:r>
            <a:r>
              <a:rPr lang="it-IT" dirty="0" smtClean="0">
                <a:latin typeface="Arial" charset="0"/>
              </a:rPr>
              <a:t> </a:t>
            </a:r>
            <a:r>
              <a:rPr lang="it-IT" dirty="0" err="1" smtClean="0">
                <a:latin typeface="Arial" charset="0"/>
              </a:rPr>
              <a:t>initiated</a:t>
            </a:r>
            <a:r>
              <a:rPr lang="it-IT" dirty="0" smtClean="0">
                <a:latin typeface="Arial" charset="0"/>
              </a:rPr>
              <a:t> with a </a:t>
            </a:r>
            <a:r>
              <a:rPr lang="it-IT" dirty="0" err="1" smtClean="0">
                <a:latin typeface="Arial" charset="0"/>
              </a:rPr>
              <a:t>landscape</a:t>
            </a:r>
            <a:r>
              <a:rPr lang="it-IT" dirty="0" smtClean="0">
                <a:latin typeface="Arial" charset="0"/>
              </a:rPr>
              <a:t> </a:t>
            </a:r>
            <a:r>
              <a:rPr lang="it-IT" dirty="0" err="1" smtClean="0">
                <a:latin typeface="Arial" charset="0"/>
              </a:rPr>
              <a:t>analysis</a:t>
            </a:r>
            <a:r>
              <a:rPr lang="it-IT" dirty="0" smtClean="0">
                <a:latin typeface="Arial" charset="0"/>
              </a:rPr>
              <a:t> of the </a:t>
            </a:r>
            <a:r>
              <a:rPr lang="it-IT" dirty="0" err="1" smtClean="0">
                <a:latin typeface="Arial" charset="0"/>
              </a:rPr>
              <a:t>existing</a:t>
            </a:r>
            <a:r>
              <a:rPr lang="it-IT" dirty="0" smtClean="0">
                <a:latin typeface="Arial" charset="0"/>
              </a:rPr>
              <a:t> </a:t>
            </a:r>
            <a:r>
              <a:rPr lang="it-IT" dirty="0" err="1" smtClean="0">
                <a:latin typeface="Arial" charset="0"/>
              </a:rPr>
              <a:t>political</a:t>
            </a:r>
            <a:r>
              <a:rPr lang="it-IT" dirty="0" smtClean="0">
                <a:latin typeface="Arial" charset="0"/>
              </a:rPr>
              <a:t>, social and </a:t>
            </a:r>
            <a:r>
              <a:rPr lang="it-IT" dirty="0" err="1" smtClean="0">
                <a:latin typeface="Arial" charset="0"/>
              </a:rPr>
              <a:t>economic</a:t>
            </a:r>
            <a:r>
              <a:rPr lang="it-IT" dirty="0" smtClean="0">
                <a:latin typeface="Arial" charset="0"/>
              </a:rPr>
              <a:t> </a:t>
            </a:r>
            <a:r>
              <a:rPr lang="it-IT" dirty="0" err="1" smtClean="0">
                <a:latin typeface="Arial" charset="0"/>
              </a:rPr>
              <a:t>challenges</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prevent</a:t>
            </a:r>
            <a:r>
              <a:rPr lang="it-IT" dirty="0" smtClean="0">
                <a:latin typeface="Arial" charset="0"/>
              </a:rPr>
              <a:t> or </a:t>
            </a:r>
            <a:r>
              <a:rPr lang="it-IT" dirty="0" err="1" smtClean="0">
                <a:latin typeface="Arial" charset="0"/>
              </a:rPr>
              <a:t>impinge</a:t>
            </a:r>
            <a:r>
              <a:rPr lang="it-IT" dirty="0" smtClean="0">
                <a:latin typeface="Arial" charset="0"/>
              </a:rPr>
              <a:t> on the ID </a:t>
            </a:r>
            <a:r>
              <a:rPr lang="it-IT" dirty="0" err="1" smtClean="0">
                <a:latin typeface="Arial" charset="0"/>
              </a:rPr>
              <a:t>response</a:t>
            </a:r>
            <a:endParaRPr lang="it-IT" dirty="0" smtClean="0">
              <a:latin typeface="Arial" charset="0"/>
            </a:endParaRPr>
          </a:p>
          <a:p>
            <a:pPr>
              <a:lnSpc>
                <a:spcPct val="90000"/>
              </a:lnSpc>
            </a:pPr>
            <a:endParaRPr lang="it-IT" dirty="0" smtClean="0">
              <a:latin typeface="Arial" charset="0"/>
            </a:endParaRPr>
          </a:p>
          <a:p>
            <a:pPr>
              <a:lnSpc>
                <a:spcPct val="90000"/>
              </a:lnSpc>
            </a:pPr>
            <a:r>
              <a:rPr lang="it-IT" dirty="0" err="1" smtClean="0">
                <a:latin typeface="Arial" charset="0"/>
              </a:rPr>
              <a:t>It</a:t>
            </a:r>
            <a:r>
              <a:rPr lang="it-IT" dirty="0" smtClean="0">
                <a:latin typeface="Arial" charset="0"/>
              </a:rPr>
              <a:t> </a:t>
            </a:r>
            <a:r>
              <a:rPr lang="it-IT" dirty="0" err="1" smtClean="0">
                <a:latin typeface="Arial" charset="0"/>
              </a:rPr>
              <a:t>then</a:t>
            </a:r>
            <a:r>
              <a:rPr lang="it-IT" dirty="0" smtClean="0">
                <a:latin typeface="Arial" charset="0"/>
              </a:rPr>
              <a:t> </a:t>
            </a:r>
            <a:r>
              <a:rPr lang="it-IT" dirty="0" err="1" smtClean="0">
                <a:latin typeface="Arial" charset="0"/>
              </a:rPr>
              <a:t>moved</a:t>
            </a:r>
            <a:r>
              <a:rPr lang="it-IT" dirty="0" smtClean="0">
                <a:latin typeface="Arial" charset="0"/>
              </a:rPr>
              <a:t> on to focus more </a:t>
            </a:r>
            <a:r>
              <a:rPr lang="it-IT" dirty="0" err="1" smtClean="0">
                <a:latin typeface="Arial" charset="0"/>
              </a:rPr>
              <a:t>specifically</a:t>
            </a:r>
            <a:r>
              <a:rPr lang="it-IT" dirty="0" smtClean="0">
                <a:latin typeface="Arial" charset="0"/>
              </a:rPr>
              <a:t> on the </a:t>
            </a:r>
            <a:r>
              <a:rPr lang="it-IT" dirty="0" err="1" smtClean="0">
                <a:latin typeface="Arial" charset="0"/>
              </a:rPr>
              <a:t>relevant</a:t>
            </a:r>
            <a:r>
              <a:rPr lang="it-IT" dirty="0" smtClean="0">
                <a:latin typeface="Arial" charset="0"/>
              </a:rPr>
              <a:t> </a:t>
            </a:r>
            <a:r>
              <a:rPr lang="it-IT" dirty="0" err="1" smtClean="0">
                <a:latin typeface="Arial" charset="0"/>
              </a:rPr>
              <a:t>laws</a:t>
            </a:r>
            <a:r>
              <a:rPr lang="it-IT" dirty="0" smtClean="0">
                <a:latin typeface="Arial" charset="0"/>
              </a:rPr>
              <a:t> and </a:t>
            </a:r>
            <a:r>
              <a:rPr lang="it-IT" dirty="0" err="1" smtClean="0">
                <a:latin typeface="Arial" charset="0"/>
              </a:rPr>
              <a:t>policies</a:t>
            </a:r>
            <a:endParaRPr lang="it-IT" dirty="0" smtClean="0">
              <a:latin typeface="Arial" charset="0"/>
            </a:endParaRPr>
          </a:p>
          <a:p>
            <a:pPr>
              <a:lnSpc>
                <a:spcPct val="90000"/>
              </a:lnSpc>
              <a:buFontTx/>
              <a:buChar char="-"/>
            </a:pPr>
            <a:r>
              <a:rPr lang="it-IT" dirty="0" err="1" smtClean="0">
                <a:latin typeface="Arial" charset="0"/>
              </a:rPr>
              <a:t>It</a:t>
            </a:r>
            <a:r>
              <a:rPr lang="it-IT" dirty="0" smtClean="0">
                <a:latin typeface="Arial" charset="0"/>
              </a:rPr>
              <a:t> </a:t>
            </a:r>
            <a:r>
              <a:rPr lang="it-IT" dirty="0" err="1" smtClean="0">
                <a:latin typeface="Arial" charset="0"/>
              </a:rPr>
              <a:t>identified</a:t>
            </a:r>
            <a:r>
              <a:rPr lang="it-IT" dirty="0" smtClean="0">
                <a:latin typeface="Arial" charset="0"/>
              </a:rPr>
              <a:t> 67 </a:t>
            </a:r>
            <a:r>
              <a:rPr lang="it-IT" dirty="0" err="1" smtClean="0">
                <a:latin typeface="Arial" charset="0"/>
              </a:rPr>
              <a:t>elements</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should</a:t>
            </a:r>
            <a:r>
              <a:rPr lang="it-IT" dirty="0" smtClean="0">
                <a:latin typeface="Arial" charset="0"/>
              </a:rPr>
              <a:t> be </a:t>
            </a:r>
            <a:r>
              <a:rPr lang="it-IT" dirty="0" err="1" smtClean="0">
                <a:latin typeface="Arial" charset="0"/>
              </a:rPr>
              <a:t>featured</a:t>
            </a:r>
            <a:r>
              <a:rPr lang="it-IT" dirty="0" smtClean="0">
                <a:latin typeface="Arial" charset="0"/>
              </a:rPr>
              <a:t> in a </a:t>
            </a:r>
            <a:r>
              <a:rPr lang="it-IT" dirty="0" err="1" smtClean="0">
                <a:latin typeface="Arial" charset="0"/>
              </a:rPr>
              <a:t>national</a:t>
            </a:r>
            <a:r>
              <a:rPr lang="it-IT" dirty="0" smtClean="0">
                <a:latin typeface="Arial" charset="0"/>
              </a:rPr>
              <a:t> </a:t>
            </a:r>
            <a:r>
              <a:rPr lang="it-IT" dirty="0" err="1" smtClean="0">
                <a:latin typeface="Arial" charset="0"/>
              </a:rPr>
              <a:t>legislation</a:t>
            </a:r>
            <a:r>
              <a:rPr lang="it-IT" dirty="0" smtClean="0">
                <a:latin typeface="Arial" charset="0"/>
              </a:rPr>
              <a:t> – </a:t>
            </a:r>
            <a:r>
              <a:rPr lang="it-IT" dirty="0" err="1" smtClean="0">
                <a:latin typeface="Arial" charset="0"/>
              </a:rPr>
              <a:t>required</a:t>
            </a:r>
            <a:r>
              <a:rPr lang="it-IT" dirty="0" smtClean="0">
                <a:latin typeface="Arial" charset="0"/>
              </a:rPr>
              <a:t> to </a:t>
            </a:r>
            <a:r>
              <a:rPr lang="it-IT" dirty="0" err="1" smtClean="0">
                <a:latin typeface="Arial" charset="0"/>
              </a:rPr>
              <a:t>properly</a:t>
            </a:r>
            <a:r>
              <a:rPr lang="it-IT" dirty="0" smtClean="0">
                <a:latin typeface="Arial" charset="0"/>
              </a:rPr>
              <a:t> </a:t>
            </a:r>
            <a:r>
              <a:rPr lang="it-IT" dirty="0" err="1" smtClean="0">
                <a:latin typeface="Arial" charset="0"/>
              </a:rPr>
              <a:t>address</a:t>
            </a:r>
            <a:r>
              <a:rPr lang="it-IT" dirty="0" smtClean="0">
                <a:latin typeface="Arial" charset="0"/>
              </a:rPr>
              <a:t> </a:t>
            </a:r>
            <a:r>
              <a:rPr lang="it-IT" dirty="0" err="1" smtClean="0">
                <a:latin typeface="Arial" charset="0"/>
              </a:rPr>
              <a:t>internal</a:t>
            </a:r>
            <a:r>
              <a:rPr lang="it-IT" dirty="0" smtClean="0">
                <a:latin typeface="Arial" charset="0"/>
              </a:rPr>
              <a:t> </a:t>
            </a:r>
            <a:r>
              <a:rPr lang="it-IT" dirty="0" err="1" smtClean="0">
                <a:latin typeface="Arial" charset="0"/>
              </a:rPr>
              <a:t>displacement</a:t>
            </a:r>
            <a:r>
              <a:rPr lang="it-IT" dirty="0" smtClean="0">
                <a:latin typeface="Arial" charset="0"/>
              </a:rPr>
              <a:t> </a:t>
            </a:r>
            <a:r>
              <a:rPr lang="it-IT" dirty="0" err="1" smtClean="0">
                <a:latin typeface="Arial" charset="0"/>
              </a:rPr>
              <a:t>issues</a:t>
            </a:r>
            <a:endParaRPr lang="it-IT" dirty="0" smtClean="0">
              <a:latin typeface="Arial" charset="0"/>
            </a:endParaRPr>
          </a:p>
          <a:p>
            <a:pPr>
              <a:lnSpc>
                <a:spcPct val="90000"/>
              </a:lnSpc>
              <a:buFontTx/>
              <a:buChar char="-"/>
            </a:pPr>
            <a:r>
              <a:rPr lang="it-IT" dirty="0" smtClean="0">
                <a:latin typeface="Arial" charset="0"/>
              </a:rPr>
              <a:t>And </a:t>
            </a:r>
            <a:r>
              <a:rPr lang="it-IT" dirty="0" err="1" smtClean="0">
                <a:latin typeface="Arial" charset="0"/>
              </a:rPr>
              <a:t>assessed</a:t>
            </a:r>
            <a:r>
              <a:rPr lang="it-IT" dirty="0" smtClean="0">
                <a:latin typeface="Arial" charset="0"/>
              </a:rPr>
              <a:t> the </a:t>
            </a:r>
            <a:r>
              <a:rPr lang="it-IT" dirty="0" err="1" smtClean="0">
                <a:latin typeface="Arial" charset="0"/>
              </a:rPr>
              <a:t>existing</a:t>
            </a:r>
            <a:r>
              <a:rPr lang="it-IT" dirty="0" smtClean="0">
                <a:latin typeface="Arial" charset="0"/>
              </a:rPr>
              <a:t> normative </a:t>
            </a:r>
            <a:r>
              <a:rPr lang="it-IT" dirty="0" err="1" smtClean="0">
                <a:latin typeface="Arial" charset="0"/>
              </a:rPr>
              <a:t>framework</a:t>
            </a:r>
            <a:r>
              <a:rPr lang="it-IT" dirty="0" smtClean="0">
                <a:latin typeface="Arial" charset="0"/>
              </a:rPr>
              <a:t> </a:t>
            </a:r>
            <a:r>
              <a:rPr lang="it-IT" dirty="0" err="1" smtClean="0">
                <a:latin typeface="Arial" charset="0"/>
              </a:rPr>
              <a:t>against</a:t>
            </a:r>
            <a:r>
              <a:rPr lang="it-IT" dirty="0" smtClean="0">
                <a:latin typeface="Arial" charset="0"/>
              </a:rPr>
              <a:t> the ICGLR and the KC</a:t>
            </a:r>
          </a:p>
          <a:p>
            <a:pPr>
              <a:lnSpc>
                <a:spcPct val="90000"/>
              </a:lnSpc>
            </a:pPr>
            <a:endParaRPr lang="it-IT" dirty="0" smtClean="0">
              <a:latin typeface="Arial" charset="0"/>
            </a:endParaRPr>
          </a:p>
          <a:p>
            <a:pPr>
              <a:lnSpc>
                <a:spcPct val="90000"/>
              </a:lnSpc>
            </a:pPr>
            <a:r>
              <a:rPr lang="it-IT" dirty="0" err="1" smtClean="0">
                <a:latin typeface="Arial" charset="0"/>
              </a:rPr>
              <a:t>It</a:t>
            </a:r>
            <a:r>
              <a:rPr lang="it-IT" dirty="0" smtClean="0">
                <a:latin typeface="Arial" charset="0"/>
              </a:rPr>
              <a:t> </a:t>
            </a:r>
            <a:r>
              <a:rPr lang="it-IT" dirty="0" err="1" smtClean="0">
                <a:latin typeface="Arial" charset="0"/>
              </a:rPr>
              <a:t>finally</a:t>
            </a:r>
            <a:r>
              <a:rPr lang="it-IT" dirty="0" smtClean="0">
                <a:latin typeface="Arial" charset="0"/>
              </a:rPr>
              <a:t> </a:t>
            </a:r>
            <a:r>
              <a:rPr lang="it-IT" dirty="0" err="1" smtClean="0">
                <a:latin typeface="Arial" charset="0"/>
              </a:rPr>
              <a:t>issued</a:t>
            </a:r>
            <a:r>
              <a:rPr lang="it-IT" dirty="0" smtClean="0">
                <a:latin typeface="Arial" charset="0"/>
              </a:rPr>
              <a:t> some </a:t>
            </a:r>
            <a:r>
              <a:rPr lang="it-IT" dirty="0" err="1" smtClean="0">
                <a:latin typeface="Arial" charset="0"/>
              </a:rPr>
              <a:t>recommendations</a:t>
            </a:r>
            <a:r>
              <a:rPr lang="it-IT" dirty="0" smtClean="0">
                <a:latin typeface="Arial" charset="0"/>
              </a:rPr>
              <a:t>: </a:t>
            </a:r>
            <a:r>
              <a:rPr lang="it-IT" dirty="0" err="1" smtClean="0">
                <a:latin typeface="Arial" charset="0"/>
              </a:rPr>
              <a:t>highlighting</a:t>
            </a:r>
            <a:r>
              <a:rPr lang="it-IT" dirty="0" smtClean="0">
                <a:latin typeface="Arial" charset="0"/>
              </a:rPr>
              <a:t> gaps and </a:t>
            </a:r>
            <a:r>
              <a:rPr lang="it-IT" dirty="0" err="1" smtClean="0">
                <a:latin typeface="Arial" charset="0"/>
              </a:rPr>
              <a:t>issues</a:t>
            </a:r>
            <a:r>
              <a:rPr lang="it-IT" dirty="0" smtClean="0">
                <a:latin typeface="Arial" charset="0"/>
              </a:rPr>
              <a:t>.</a:t>
            </a:r>
          </a:p>
          <a:p>
            <a:pPr>
              <a:lnSpc>
                <a:spcPct val="90000"/>
              </a:lnSpc>
            </a:pPr>
            <a:endParaRPr lang="it-IT" dirty="0" smtClean="0">
              <a:latin typeface="Arial" charset="0"/>
            </a:endParaRPr>
          </a:p>
          <a:p>
            <a:pPr>
              <a:lnSpc>
                <a:spcPct val="90000"/>
              </a:lnSpc>
            </a:pPr>
            <a:r>
              <a:rPr lang="it-IT" dirty="0" err="1" smtClean="0">
                <a:latin typeface="Arial" charset="0"/>
              </a:rPr>
              <a:t>Example</a:t>
            </a:r>
            <a:r>
              <a:rPr lang="it-IT" dirty="0" smtClean="0">
                <a:latin typeface="Arial" charset="0"/>
              </a:rPr>
              <a:t> of Kenya.</a:t>
            </a:r>
          </a:p>
          <a:p>
            <a:pPr>
              <a:lnSpc>
                <a:spcPct val="90000"/>
              </a:lnSpc>
            </a:pPr>
            <a:r>
              <a:rPr lang="it-IT" dirty="0" smtClean="0">
                <a:latin typeface="Arial" charset="0"/>
              </a:rPr>
              <a:t>In </a:t>
            </a:r>
            <a:r>
              <a:rPr lang="it-IT" dirty="0" err="1" smtClean="0">
                <a:latin typeface="Arial" charset="0"/>
              </a:rPr>
              <a:t>December</a:t>
            </a:r>
            <a:r>
              <a:rPr lang="it-IT" dirty="0" smtClean="0">
                <a:latin typeface="Arial" charset="0"/>
              </a:rPr>
              <a:t> 2010 the LASWG </a:t>
            </a:r>
            <a:r>
              <a:rPr lang="it-IT" dirty="0" err="1" smtClean="0">
                <a:latin typeface="Arial" charset="0"/>
              </a:rPr>
              <a:t>developed</a:t>
            </a:r>
            <a:r>
              <a:rPr lang="it-IT" dirty="0" smtClean="0">
                <a:latin typeface="Arial" charset="0"/>
              </a:rPr>
              <a:t> and </a:t>
            </a:r>
            <a:r>
              <a:rPr lang="it-IT" dirty="0" err="1" smtClean="0">
                <a:latin typeface="Arial" charset="0"/>
              </a:rPr>
              <a:t>disseminated</a:t>
            </a:r>
            <a:r>
              <a:rPr lang="it-IT" dirty="0" smtClean="0">
                <a:latin typeface="Arial" charset="0"/>
              </a:rPr>
              <a:t> a </a:t>
            </a:r>
            <a:r>
              <a:rPr lang="it-IT" dirty="0" err="1" smtClean="0">
                <a:latin typeface="Arial" charset="0"/>
              </a:rPr>
              <a:t>matrix</a:t>
            </a:r>
            <a:r>
              <a:rPr lang="it-IT" dirty="0" smtClean="0">
                <a:latin typeface="Arial" charset="0"/>
              </a:rPr>
              <a:t> auditing the </a:t>
            </a:r>
            <a:r>
              <a:rPr lang="it-IT" dirty="0" err="1" smtClean="0">
                <a:latin typeface="Arial" charset="0"/>
              </a:rPr>
              <a:t>legal</a:t>
            </a:r>
            <a:r>
              <a:rPr lang="it-IT" dirty="0" smtClean="0">
                <a:latin typeface="Arial" charset="0"/>
              </a:rPr>
              <a:t> policy and </a:t>
            </a:r>
            <a:r>
              <a:rPr lang="it-IT" dirty="0" err="1" smtClean="0">
                <a:latin typeface="Arial" charset="0"/>
              </a:rPr>
              <a:t>institutional</a:t>
            </a:r>
            <a:r>
              <a:rPr lang="it-IT" dirty="0" smtClean="0">
                <a:latin typeface="Arial" charset="0"/>
              </a:rPr>
              <a:t> </a:t>
            </a:r>
            <a:r>
              <a:rPr lang="it-IT" dirty="0" err="1" smtClean="0">
                <a:latin typeface="Arial" charset="0"/>
              </a:rPr>
              <a:t>framework</a:t>
            </a:r>
            <a:r>
              <a:rPr lang="it-IT" dirty="0" smtClean="0">
                <a:latin typeface="Arial" charset="0"/>
              </a:rPr>
              <a:t> in relation to the </a:t>
            </a:r>
            <a:r>
              <a:rPr lang="it-IT" dirty="0" err="1" smtClean="0">
                <a:latin typeface="Arial" charset="0"/>
              </a:rPr>
              <a:t>protection</a:t>
            </a:r>
            <a:r>
              <a:rPr lang="it-IT" dirty="0" smtClean="0">
                <a:latin typeface="Arial" charset="0"/>
              </a:rPr>
              <a:t> of </a:t>
            </a:r>
            <a:r>
              <a:rPr lang="it-IT" dirty="0" err="1" smtClean="0">
                <a:latin typeface="Arial" charset="0"/>
              </a:rPr>
              <a:t>IDPs</a:t>
            </a:r>
            <a:r>
              <a:rPr lang="it-IT" dirty="0" smtClean="0">
                <a:latin typeface="Arial" charset="0"/>
              </a:rPr>
              <a:t>. </a:t>
            </a:r>
            <a:r>
              <a:rPr lang="it-IT" dirty="0" err="1" smtClean="0">
                <a:latin typeface="Arial" charset="0"/>
              </a:rPr>
              <a:t>This</a:t>
            </a:r>
            <a:r>
              <a:rPr lang="it-IT" dirty="0" smtClean="0">
                <a:latin typeface="Arial" charset="0"/>
              </a:rPr>
              <a:t> </a:t>
            </a:r>
            <a:r>
              <a:rPr lang="it-IT" dirty="0" err="1" smtClean="0">
                <a:latin typeface="Arial" charset="0"/>
              </a:rPr>
              <a:t>move</a:t>
            </a:r>
            <a:r>
              <a:rPr lang="it-IT" dirty="0" smtClean="0">
                <a:latin typeface="Arial" charset="0"/>
              </a:rPr>
              <a:t> </a:t>
            </a:r>
            <a:r>
              <a:rPr lang="it-IT" dirty="0" err="1" smtClean="0">
                <a:latin typeface="Arial" charset="0"/>
              </a:rPr>
              <a:t>prompted</a:t>
            </a:r>
            <a:r>
              <a:rPr lang="it-IT" dirty="0" smtClean="0">
                <a:latin typeface="Arial" charset="0"/>
              </a:rPr>
              <a:t> the call for a </a:t>
            </a:r>
            <a:r>
              <a:rPr lang="it-IT" dirty="0" err="1" smtClean="0">
                <a:latin typeface="Arial" charset="0"/>
              </a:rPr>
              <a:t>revision</a:t>
            </a:r>
            <a:r>
              <a:rPr lang="it-IT" dirty="0" smtClean="0">
                <a:latin typeface="Arial" charset="0"/>
              </a:rPr>
              <a:t> of the </a:t>
            </a:r>
            <a:r>
              <a:rPr lang="it-IT" dirty="0" err="1" smtClean="0">
                <a:latin typeface="Arial" charset="0"/>
              </a:rPr>
              <a:t>draft</a:t>
            </a:r>
            <a:r>
              <a:rPr lang="it-IT" dirty="0" smtClean="0">
                <a:latin typeface="Arial" charset="0"/>
              </a:rPr>
              <a:t> policy to </a:t>
            </a:r>
            <a:r>
              <a:rPr lang="it-IT" dirty="0" err="1" smtClean="0">
                <a:latin typeface="Arial" charset="0"/>
              </a:rPr>
              <a:t>ensure</a:t>
            </a:r>
            <a:r>
              <a:rPr lang="it-IT" dirty="0" smtClean="0">
                <a:latin typeface="Arial" charset="0"/>
              </a:rPr>
              <a:t> </a:t>
            </a:r>
            <a:r>
              <a:rPr lang="it-IT" dirty="0" err="1" smtClean="0">
                <a:latin typeface="Arial" charset="0"/>
              </a:rPr>
              <a:t>its</a:t>
            </a:r>
            <a:r>
              <a:rPr lang="it-IT" dirty="0" smtClean="0">
                <a:latin typeface="Arial" charset="0"/>
              </a:rPr>
              <a:t> </a:t>
            </a:r>
            <a:r>
              <a:rPr lang="it-IT" dirty="0" err="1" smtClean="0">
                <a:latin typeface="Arial" charset="0"/>
              </a:rPr>
              <a:t>conformity</a:t>
            </a:r>
            <a:r>
              <a:rPr lang="it-IT" dirty="0" smtClean="0">
                <a:latin typeface="Arial" charset="0"/>
              </a:rPr>
              <a:t> with the new </a:t>
            </a:r>
            <a:r>
              <a:rPr lang="it-IT" dirty="0" err="1" smtClean="0">
                <a:latin typeface="Arial" charset="0"/>
              </a:rPr>
              <a:t>legal</a:t>
            </a:r>
            <a:r>
              <a:rPr lang="it-IT" dirty="0" smtClean="0">
                <a:latin typeface="Arial" charset="0"/>
              </a:rPr>
              <a:t> </a:t>
            </a:r>
            <a:r>
              <a:rPr lang="it-IT" dirty="0" err="1" smtClean="0">
                <a:latin typeface="Arial" charset="0"/>
              </a:rPr>
              <a:t>framework</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had</a:t>
            </a:r>
            <a:r>
              <a:rPr lang="it-IT" dirty="0" smtClean="0">
                <a:latin typeface="Arial" charset="0"/>
              </a:rPr>
              <a:t> </a:t>
            </a:r>
            <a:r>
              <a:rPr lang="it-IT" dirty="0" err="1" smtClean="0">
                <a:latin typeface="Arial" charset="0"/>
              </a:rPr>
              <a:t>been</a:t>
            </a:r>
            <a:r>
              <a:rPr lang="it-IT" dirty="0" smtClean="0">
                <a:latin typeface="Arial" charset="0"/>
              </a:rPr>
              <a:t> </a:t>
            </a:r>
            <a:r>
              <a:rPr lang="it-IT" dirty="0" err="1" smtClean="0">
                <a:latin typeface="Arial" charset="0"/>
              </a:rPr>
              <a:t>adopted</a:t>
            </a:r>
            <a:r>
              <a:rPr lang="it-IT" dirty="0" smtClean="0">
                <a:latin typeface="Arial" charset="0"/>
              </a:rPr>
              <a:t> in the country, i.e. </a:t>
            </a:r>
            <a:r>
              <a:rPr lang="it-IT" dirty="0" err="1" smtClean="0">
                <a:latin typeface="Arial" charset="0"/>
              </a:rPr>
              <a:t>Constitution</a:t>
            </a:r>
            <a:r>
              <a:rPr lang="it-IT" dirty="0" smtClean="0">
                <a:latin typeface="Arial" charset="0"/>
              </a:rPr>
              <a:t> and HLP </a:t>
            </a:r>
            <a:r>
              <a:rPr lang="it-IT" dirty="0" err="1" smtClean="0">
                <a:latin typeface="Arial" charset="0"/>
              </a:rPr>
              <a:t>legislation</a:t>
            </a:r>
            <a:r>
              <a:rPr lang="it-IT" dirty="0" smtClean="0">
                <a:latin typeface="Arial" charset="0"/>
              </a:rPr>
              <a:t>.</a:t>
            </a:r>
          </a:p>
          <a:p>
            <a:pPr>
              <a:lnSpc>
                <a:spcPct val="90000"/>
              </a:lnSpc>
              <a:buFontTx/>
              <a:buChar char="-"/>
            </a:pPr>
            <a:endParaRPr lang="it-IT" dirty="0" smtClean="0">
              <a:latin typeface="Arial" charset="0"/>
            </a:endParaRPr>
          </a:p>
          <a:p>
            <a:pPr>
              <a:lnSpc>
                <a:spcPct val="90000"/>
              </a:lnSpc>
            </a:pPr>
            <a:endParaRPr lang="it-IT" dirty="0" smtClean="0">
              <a:latin typeface="Arial" charset="0"/>
            </a:endParaRPr>
          </a:p>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rPr>
              <a:t>CAR, Kenya and Zimbabwe </a:t>
            </a:r>
            <a:r>
              <a:rPr lang="fr-FR" dirty="0" err="1" smtClean="0">
                <a:latin typeface="Arial" charset="0"/>
              </a:rPr>
              <a:t>legal</a:t>
            </a:r>
            <a:r>
              <a:rPr lang="fr-FR" dirty="0" smtClean="0">
                <a:latin typeface="Arial" charset="0"/>
              </a:rPr>
              <a:t> </a:t>
            </a:r>
            <a:r>
              <a:rPr lang="fr-FR" dirty="0" err="1" smtClean="0">
                <a:latin typeface="Arial" charset="0"/>
              </a:rPr>
              <a:t>review</a:t>
            </a:r>
            <a:r>
              <a:rPr lang="fr-FR" dirty="0" smtClean="0">
                <a:latin typeface="Arial" charset="0"/>
              </a:rPr>
              <a:t> </a:t>
            </a:r>
            <a:r>
              <a:rPr lang="fr-FR" dirty="0" err="1" smtClean="0">
                <a:latin typeface="Arial" charset="0"/>
              </a:rPr>
              <a:t>exercises</a:t>
            </a:r>
            <a:r>
              <a:rPr lang="fr-FR" dirty="0" smtClean="0">
                <a:latin typeface="Arial" charset="0"/>
              </a:rPr>
              <a:t>. </a:t>
            </a:r>
            <a:endParaRPr lang="fr-FR" dirty="0">
              <a:latin typeface="Arial" charset="0"/>
            </a:endParaRP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11</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it-IT" sz="1200" kern="1200" dirty="0" smtClean="0">
                <a:solidFill>
                  <a:schemeClr val="tx1"/>
                </a:solidFill>
                <a:latin typeface="Arial" pitchFamily="34" charset="0"/>
                <a:ea typeface="MS PGothic" panose="020B0600070205080204" pitchFamily="34" charset="-128"/>
                <a:cs typeface="MS PGothic" charset="0"/>
              </a:rPr>
              <a:t>The </a:t>
            </a:r>
            <a:r>
              <a:rPr lang="it-IT" sz="1200" kern="1200" dirty="0" err="1" smtClean="0">
                <a:solidFill>
                  <a:schemeClr val="tx1"/>
                </a:solidFill>
                <a:latin typeface="Arial" pitchFamily="34" charset="0"/>
                <a:ea typeface="MS PGothic" panose="020B0600070205080204" pitchFamily="34" charset="-128"/>
                <a:cs typeface="MS PGothic" charset="0"/>
              </a:rPr>
              <a:t>aim</a:t>
            </a:r>
            <a:r>
              <a:rPr lang="it-IT" sz="1200" kern="1200" dirty="0" smtClean="0">
                <a:solidFill>
                  <a:schemeClr val="tx1"/>
                </a:solidFill>
                <a:latin typeface="Arial" pitchFamily="34" charset="0"/>
                <a:ea typeface="MS PGothic" panose="020B0600070205080204" pitchFamily="34" charset="-128"/>
                <a:cs typeface="MS PGothic" charset="0"/>
              </a:rPr>
              <a:t> of the </a:t>
            </a:r>
            <a:r>
              <a:rPr lang="it-IT" sz="1200" kern="1200" dirty="0" err="1" smtClean="0">
                <a:solidFill>
                  <a:schemeClr val="tx1"/>
                </a:solidFill>
                <a:latin typeface="Arial" pitchFamily="34" charset="0"/>
                <a:ea typeface="MS PGothic" panose="020B0600070205080204" pitchFamily="34" charset="-128"/>
                <a:cs typeface="MS PGothic" charset="0"/>
              </a:rPr>
              <a:t>second</a:t>
            </a:r>
            <a:r>
              <a:rPr lang="it-IT" sz="1200" kern="1200" dirty="0" smtClean="0">
                <a:solidFill>
                  <a:schemeClr val="tx1"/>
                </a:solidFill>
                <a:latin typeface="Arial" pitchFamily="34" charset="0"/>
                <a:ea typeface="MS PGothic" panose="020B0600070205080204" pitchFamily="34" charset="-128"/>
                <a:cs typeface="MS PGothic" charset="0"/>
              </a:rPr>
              <a:t> part of the training </a:t>
            </a:r>
            <a:r>
              <a:rPr lang="it-IT" sz="1200" kern="1200" dirty="0" err="1" smtClean="0">
                <a:solidFill>
                  <a:schemeClr val="tx1"/>
                </a:solidFill>
                <a:latin typeface="Arial" pitchFamily="34" charset="0"/>
                <a:ea typeface="MS PGothic" panose="020B0600070205080204" pitchFamily="34" charset="-128"/>
                <a:cs typeface="MS PGothic" charset="0"/>
              </a:rPr>
              <a:t>is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twofold</a:t>
            </a:r>
            <a:r>
              <a:rPr lang="it-IT" sz="1200" kern="1200" dirty="0" smtClean="0">
                <a:solidFill>
                  <a:schemeClr val="tx1"/>
                </a:solidFill>
                <a:latin typeface="Arial" pitchFamily="34" charset="0"/>
                <a:ea typeface="MS PGothic" panose="020B0600070205080204" pitchFamily="34" charset="-128"/>
                <a:cs typeface="MS PGothic" charset="0"/>
              </a:rPr>
              <a:t>:</a:t>
            </a:r>
          </a:p>
          <a:p>
            <a:pPr>
              <a:buFontTx/>
              <a:buChar char="-"/>
              <a:defRPr/>
            </a:pPr>
            <a:r>
              <a:rPr lang="it-IT" sz="1200" kern="1200" dirty="0" smtClean="0">
                <a:solidFill>
                  <a:schemeClr val="tx1"/>
                </a:solidFill>
                <a:latin typeface="Arial" pitchFamily="34" charset="0"/>
                <a:ea typeface="MS PGothic" panose="020B0600070205080204" pitchFamily="34" charset="-128"/>
                <a:cs typeface="MS PGothic" charset="0"/>
              </a:rPr>
              <a:t>To </a:t>
            </a:r>
            <a:r>
              <a:rPr lang="it-IT" sz="1200" kern="1200" dirty="0" err="1" smtClean="0">
                <a:solidFill>
                  <a:schemeClr val="tx1"/>
                </a:solidFill>
                <a:latin typeface="Arial" pitchFamily="34" charset="0"/>
                <a:ea typeface="MS PGothic" panose="020B0600070205080204" pitchFamily="34" charset="-128"/>
                <a:cs typeface="MS PGothic" charset="0"/>
              </a:rPr>
              <a:t>approach</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development</a:t>
            </a:r>
            <a:r>
              <a:rPr lang="it-IT" sz="1200" kern="1200" dirty="0" smtClean="0">
                <a:solidFill>
                  <a:schemeClr val="tx1"/>
                </a:solidFill>
                <a:latin typeface="Arial" pitchFamily="34" charset="0"/>
                <a:ea typeface="MS PGothic" panose="020B0600070205080204" pitchFamily="34" charset="-128"/>
                <a:cs typeface="MS PGothic" charset="0"/>
              </a:rPr>
              <a:t> of the </a:t>
            </a:r>
            <a:r>
              <a:rPr lang="it-IT" sz="1200" kern="1200" dirty="0" err="1" smtClean="0">
                <a:solidFill>
                  <a:schemeClr val="tx1"/>
                </a:solidFill>
                <a:latin typeface="Arial" pitchFamily="34" charset="0"/>
                <a:ea typeface="MS PGothic" panose="020B0600070205080204" pitchFamily="34" charset="-128"/>
                <a:cs typeface="MS PGothic" charset="0"/>
              </a:rPr>
              <a:t>national</a:t>
            </a:r>
            <a:r>
              <a:rPr lang="it-IT" sz="1200" kern="1200" dirty="0" smtClean="0">
                <a:solidFill>
                  <a:schemeClr val="tx1"/>
                </a:solidFill>
                <a:latin typeface="Arial" pitchFamily="34" charset="0"/>
                <a:ea typeface="MS PGothic" panose="020B0600070205080204" pitchFamily="34" charset="-128"/>
                <a:cs typeface="MS PGothic" charset="0"/>
              </a:rPr>
              <a:t> law or policy </a:t>
            </a:r>
            <a:r>
              <a:rPr lang="it-IT" sz="1200" kern="1200" dirty="0" err="1" smtClean="0">
                <a:solidFill>
                  <a:schemeClr val="tx1"/>
                </a:solidFill>
                <a:latin typeface="Arial" pitchFamily="34" charset="0"/>
                <a:ea typeface="MS PGothic" panose="020B0600070205080204" pitchFamily="34" charset="-128"/>
                <a:cs typeface="MS PGothic" charset="0"/>
              </a:rPr>
              <a:t>as</a:t>
            </a:r>
            <a:r>
              <a:rPr lang="it-IT" sz="1200" kern="1200" dirty="0" smtClean="0">
                <a:solidFill>
                  <a:schemeClr val="tx1"/>
                </a:solidFill>
                <a:latin typeface="Arial" pitchFamily="34" charset="0"/>
                <a:ea typeface="MS PGothic" panose="020B0600070205080204" pitchFamily="34" charset="-128"/>
                <a:cs typeface="MS PGothic" charset="0"/>
              </a:rPr>
              <a:t> a consultative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involving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all</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relevant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stakeholders</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deepen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understanding</a:t>
            </a:r>
            <a:r>
              <a:rPr lang="it-IT" sz="1200" kern="1200" dirty="0" smtClean="0">
                <a:solidFill>
                  <a:schemeClr val="tx1"/>
                </a:solidFill>
                <a:latin typeface="Arial" pitchFamily="34" charset="0"/>
                <a:ea typeface="MS PGothic" panose="020B0600070205080204" pitchFamily="34" charset="-128"/>
                <a:cs typeface="MS PGothic" charset="0"/>
              </a:rPr>
              <a:t> of </a:t>
            </a:r>
            <a:r>
              <a:rPr lang="it-IT" sz="1200" kern="1200" dirty="0" err="1" smtClean="0">
                <a:solidFill>
                  <a:schemeClr val="tx1"/>
                </a:solidFill>
                <a:latin typeface="Arial" pitchFamily="34" charset="0"/>
                <a:ea typeface="MS PGothic" panose="020B0600070205080204" pitchFamily="34" charset="-128"/>
                <a:cs typeface="MS PGothic" charset="0"/>
              </a:rPr>
              <a:t>its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principles</a:t>
            </a:r>
            <a:endParaRPr lang="it-IT" sz="1200" kern="1200" dirty="0" smtClean="0">
              <a:solidFill>
                <a:schemeClr val="tx1"/>
              </a:solidFill>
              <a:latin typeface="Arial" pitchFamily="34" charset="0"/>
              <a:ea typeface="MS PGothic" panose="020B0600070205080204" pitchFamily="34" charset="-128"/>
              <a:cs typeface="MS PGothic" charset="0"/>
            </a:endParaRPr>
          </a:p>
          <a:p>
            <a:pPr>
              <a:buFontTx/>
              <a:buChar char="-"/>
              <a:defRPr/>
            </a:pPr>
            <a:r>
              <a:rPr lang="it-IT" sz="1200" kern="1200" dirty="0" smtClean="0">
                <a:solidFill>
                  <a:schemeClr val="tx1"/>
                </a:solidFill>
                <a:latin typeface="Arial" pitchFamily="34" charset="0"/>
                <a:ea typeface="MS PGothic" panose="020B0600070205080204" pitchFamily="34" charset="-128"/>
                <a:cs typeface="MS PGothic" charset="0"/>
              </a:rPr>
              <a:t>To </a:t>
            </a:r>
            <a:r>
              <a:rPr lang="it-IT" sz="1200" kern="1200" dirty="0" err="1" smtClean="0">
                <a:solidFill>
                  <a:schemeClr val="tx1"/>
                </a:solidFill>
                <a:latin typeface="Arial" pitchFamily="34" charset="0"/>
                <a:ea typeface="MS PGothic" panose="020B0600070205080204" pitchFamily="34" charset="-128"/>
                <a:cs typeface="MS PGothic" charset="0"/>
              </a:rPr>
              <a:t>consider</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actions</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guidance</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suggested</a:t>
            </a:r>
            <a:r>
              <a:rPr lang="it-IT" sz="1200" kern="1200" dirty="0" smtClean="0">
                <a:solidFill>
                  <a:schemeClr val="tx1"/>
                </a:solidFill>
                <a:latin typeface="Arial" pitchFamily="34" charset="0"/>
                <a:ea typeface="MS PGothic" panose="020B0600070205080204" pitchFamily="34" charset="-128"/>
                <a:cs typeface="MS PGothic" charset="0"/>
              </a:rPr>
              <a:t> in a model, </a:t>
            </a:r>
            <a:r>
              <a:rPr lang="it-IT" sz="1200" kern="1200" dirty="0" err="1" smtClean="0">
                <a:solidFill>
                  <a:schemeClr val="tx1"/>
                </a:solidFill>
                <a:latin typeface="Arial" pitchFamily="34" charset="0"/>
                <a:ea typeface="MS PGothic" panose="020B0600070205080204" pitchFamily="34" charset="-128"/>
                <a:cs typeface="MS PGothic" charset="0"/>
              </a:rPr>
              <a:t>which</a:t>
            </a:r>
            <a:r>
              <a:rPr lang="it-IT" sz="1200" kern="1200" dirty="0" smtClean="0">
                <a:solidFill>
                  <a:schemeClr val="tx1"/>
                </a:solidFill>
                <a:latin typeface="Arial" pitchFamily="34" charset="0"/>
                <a:ea typeface="MS PGothic" panose="020B0600070205080204" pitchFamily="34" charset="-128"/>
                <a:cs typeface="MS PGothic" charset="0"/>
              </a:rPr>
              <a:t> sets out 7 </a:t>
            </a:r>
            <a:r>
              <a:rPr lang="it-IT" sz="1200" kern="1200" dirty="0" err="1" smtClean="0">
                <a:solidFill>
                  <a:schemeClr val="tx1"/>
                </a:solidFill>
                <a:latin typeface="Arial" pitchFamily="34" charset="0"/>
                <a:ea typeface="MS PGothic" panose="020B0600070205080204" pitchFamily="34" charset="-128"/>
                <a:cs typeface="MS PGothic" charset="0"/>
              </a:rPr>
              <a:t>key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stages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tailoring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them</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needed</a:t>
            </a:r>
            <a:r>
              <a:rPr lang="it-IT" sz="1200" kern="1200" dirty="0" smtClean="0">
                <a:solidFill>
                  <a:schemeClr val="tx1"/>
                </a:solidFill>
                <a:latin typeface="Arial" pitchFamily="34" charset="0"/>
                <a:ea typeface="MS PGothic" panose="020B0600070205080204" pitchFamily="34" charset="-128"/>
                <a:cs typeface="MS PGothic" charset="0"/>
              </a:rPr>
              <a:t> to </a:t>
            </a:r>
            <a:r>
              <a:rPr lang="it-IT" sz="1200" kern="1200" dirty="0" err="1" smtClean="0">
                <a:solidFill>
                  <a:schemeClr val="tx1"/>
                </a:solidFill>
                <a:latin typeface="Arial" pitchFamily="34" charset="0"/>
                <a:ea typeface="MS PGothic" panose="020B0600070205080204" pitchFamily="34" charset="-128"/>
                <a:cs typeface="MS PGothic" charset="0"/>
              </a:rPr>
              <a:t>guarantee</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broad</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participation</a:t>
            </a:r>
            <a:r>
              <a:rPr lang="it-IT" sz="1200" kern="1200" dirty="0" smtClean="0">
                <a:solidFill>
                  <a:schemeClr val="tx1"/>
                </a:solidFill>
                <a:latin typeface="Arial" pitchFamily="34" charset="0"/>
                <a:ea typeface="MS PGothic" panose="020B0600070205080204" pitchFamily="34" charset="-128"/>
                <a:cs typeface="MS PGothic" charset="0"/>
              </a:rPr>
              <a:t> in </a:t>
            </a:r>
            <a:r>
              <a:rPr lang="it-IT" sz="1200" kern="1200" dirty="0" err="1" smtClean="0">
                <a:solidFill>
                  <a:schemeClr val="tx1"/>
                </a:solidFill>
                <a:latin typeface="Arial" pitchFamily="34" charset="0"/>
                <a:ea typeface="MS PGothic" panose="020B0600070205080204" pitchFamily="34" charset="-128"/>
                <a:cs typeface="MS PGothic" charset="0"/>
              </a:rPr>
              <a:t>reaching</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envisaged</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outcome</a:t>
            </a:r>
            <a:r>
              <a:rPr lang="it-IT" sz="1200" kern="1200" dirty="0" smtClean="0">
                <a:solidFill>
                  <a:schemeClr val="tx1"/>
                </a:solidFill>
                <a:latin typeface="Arial" pitchFamily="34" charset="0"/>
                <a:ea typeface="MS PGothic" panose="020B0600070205080204" pitchFamily="34" charset="-128"/>
                <a:cs typeface="MS PGothic" charset="0"/>
              </a:rPr>
              <a:t>. </a:t>
            </a:r>
          </a:p>
          <a:p>
            <a:pPr>
              <a:buFontTx/>
              <a:buChar char="-"/>
              <a:defRPr/>
            </a:pPr>
            <a:endParaRPr lang="it-IT" sz="1200" kern="1200" dirty="0" smtClean="0">
              <a:solidFill>
                <a:schemeClr val="tx1"/>
              </a:solidFill>
              <a:latin typeface="Arial" pitchFamily="34" charset="0"/>
              <a:ea typeface="MS PGothic" panose="020B0600070205080204" pitchFamily="34" charset="-128"/>
              <a:cs typeface="MS PGothic" charset="0"/>
            </a:endParaRPr>
          </a:p>
          <a:p>
            <a:pPr>
              <a:buFontTx/>
              <a:buChar char="-"/>
              <a:defRPr/>
            </a:pPr>
            <a:r>
              <a:rPr lang="it-IT" sz="1200" kern="1200" dirty="0" smtClean="0">
                <a:solidFill>
                  <a:schemeClr val="tx1"/>
                </a:solidFill>
                <a:latin typeface="Arial" pitchFamily="34" charset="0"/>
                <a:ea typeface="MS PGothic" panose="020B0600070205080204" pitchFamily="34" charset="-128"/>
                <a:cs typeface="MS PGothic" charset="0"/>
              </a:rPr>
              <a:t>Just a word of </a:t>
            </a:r>
            <a:r>
              <a:rPr lang="it-IT" sz="1200" kern="1200" dirty="0" err="1" smtClean="0">
                <a:solidFill>
                  <a:schemeClr val="tx1"/>
                </a:solidFill>
                <a:latin typeface="Arial" pitchFamily="34" charset="0"/>
                <a:ea typeface="MS PGothic" panose="020B0600070205080204" pitchFamily="34" charset="-128"/>
                <a:cs typeface="MS PGothic" charset="0"/>
              </a:rPr>
              <a:t>caution</a:t>
            </a:r>
            <a:r>
              <a:rPr lang="it-IT" sz="1200" kern="1200" dirty="0" smtClean="0">
                <a:solidFill>
                  <a:schemeClr val="tx1"/>
                </a:solidFill>
                <a:latin typeface="Arial" pitchFamily="34" charset="0"/>
                <a:ea typeface="MS PGothic" panose="020B0600070205080204" pitchFamily="34" charset="-128"/>
                <a:cs typeface="MS PGothic" charset="0"/>
              </a:rPr>
              <a:t>/</a:t>
            </a:r>
            <a:r>
              <a:rPr lang="it-IT" sz="1200" kern="1200" dirty="0" err="1" smtClean="0">
                <a:solidFill>
                  <a:schemeClr val="tx1"/>
                </a:solidFill>
                <a:latin typeface="Arial" pitchFamily="34" charset="0"/>
                <a:ea typeface="MS PGothic" panose="020B0600070205080204" pitchFamily="34" charset="-128"/>
                <a:cs typeface="MS PGothic" charset="0"/>
              </a:rPr>
              <a:t>clarification</a:t>
            </a:r>
            <a:r>
              <a:rPr lang="it-IT" sz="1200" kern="1200" dirty="0" smtClean="0">
                <a:solidFill>
                  <a:schemeClr val="tx1"/>
                </a:solidFill>
                <a:latin typeface="Arial" pitchFamily="34" charset="0"/>
                <a:ea typeface="MS PGothic" panose="020B0600070205080204" pitchFamily="34" charset="-128"/>
                <a:cs typeface="MS PGothic" charset="0"/>
              </a:rPr>
              <a:t>: the 7 stage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is</a:t>
            </a:r>
            <a:r>
              <a:rPr lang="it-IT" sz="1200" kern="1200" dirty="0" smtClean="0">
                <a:solidFill>
                  <a:schemeClr val="tx1"/>
                </a:solidFill>
                <a:latin typeface="Arial" pitchFamily="34" charset="0"/>
                <a:ea typeface="MS PGothic" panose="020B0600070205080204" pitchFamily="34" charset="-128"/>
                <a:cs typeface="MS PGothic" charset="0"/>
              </a:rPr>
              <a:t> far from </a:t>
            </a:r>
            <a:r>
              <a:rPr lang="it-IT" sz="1200" kern="1200" dirty="0" err="1" smtClean="0">
                <a:solidFill>
                  <a:schemeClr val="tx1"/>
                </a:solidFill>
                <a:latin typeface="Arial" pitchFamily="34" charset="0"/>
                <a:ea typeface="MS PGothic" panose="020B0600070205080204" pitchFamily="34" charset="-128"/>
                <a:cs typeface="MS PGothic" charset="0"/>
              </a:rPr>
              <a:t>mandatory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They</a:t>
            </a:r>
            <a:r>
              <a:rPr lang="it-IT" sz="1200" kern="1200" dirty="0" smtClean="0">
                <a:solidFill>
                  <a:schemeClr val="tx1"/>
                </a:solidFill>
                <a:latin typeface="Arial" pitchFamily="34" charset="0"/>
                <a:ea typeface="MS PGothic" panose="020B0600070205080204" pitchFamily="34" charset="-128"/>
                <a:cs typeface="MS PGothic" charset="0"/>
              </a:rPr>
              <a:t> just </a:t>
            </a:r>
            <a:r>
              <a:rPr lang="it-IT" sz="1200" kern="1200" dirty="0" err="1" smtClean="0">
                <a:solidFill>
                  <a:schemeClr val="tx1"/>
                </a:solidFill>
                <a:latin typeface="Arial" pitchFamily="34" charset="0"/>
                <a:ea typeface="MS PGothic" panose="020B0600070205080204" pitchFamily="34" charset="-128"/>
                <a:cs typeface="MS PGothic" charset="0"/>
              </a:rPr>
              <a:t>outline</a:t>
            </a:r>
            <a:r>
              <a:rPr lang="it-IT" sz="1200" kern="1200" dirty="0" smtClean="0">
                <a:solidFill>
                  <a:schemeClr val="tx1"/>
                </a:solidFill>
                <a:latin typeface="Arial" pitchFamily="34" charset="0"/>
                <a:ea typeface="MS PGothic" panose="020B0600070205080204" pitchFamily="34" charset="-128"/>
                <a:cs typeface="MS PGothic" charset="0"/>
              </a:rPr>
              <a:t> a </a:t>
            </a:r>
            <a:r>
              <a:rPr lang="it-IT" sz="1200" kern="1200" dirty="0" err="1" smtClean="0">
                <a:solidFill>
                  <a:schemeClr val="tx1"/>
                </a:solidFill>
                <a:latin typeface="Arial" pitchFamily="34" charset="0"/>
                <a:ea typeface="MS PGothic" panose="020B0600070205080204" pitchFamily="34" charset="-128"/>
                <a:cs typeface="MS PGothic" charset="0"/>
              </a:rPr>
              <a:t>potential</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operational</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path</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but</a:t>
            </a:r>
            <a:r>
              <a:rPr lang="it-IT" sz="1200" kern="1200" dirty="0" smtClean="0">
                <a:solidFill>
                  <a:schemeClr val="tx1"/>
                </a:solidFill>
                <a:latin typeface="Arial" pitchFamily="34" charset="0"/>
                <a:ea typeface="MS PGothic" panose="020B0600070205080204" pitchFamily="34" charset="-128"/>
                <a:cs typeface="MS PGothic" charset="0"/>
              </a:rPr>
              <a:t> are </a:t>
            </a:r>
            <a:r>
              <a:rPr lang="it-IT" sz="1200" kern="1200" dirty="0" err="1" smtClean="0">
                <a:solidFill>
                  <a:schemeClr val="tx1"/>
                </a:solidFill>
                <a:latin typeface="Arial" pitchFamily="34" charset="0"/>
                <a:ea typeface="MS PGothic" panose="020B0600070205080204" pitchFamily="34" charset="-128"/>
                <a:cs typeface="MS PGothic" charset="0"/>
              </a:rPr>
              <a:t>not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always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sequential</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they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sometimes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overlap</a:t>
            </a:r>
            <a:r>
              <a:rPr lang="it-IT" sz="1200" kern="1200" dirty="0" smtClean="0">
                <a:solidFill>
                  <a:schemeClr val="tx1"/>
                </a:solidFill>
                <a:latin typeface="Arial" pitchFamily="34" charset="0"/>
                <a:ea typeface="MS PGothic" panose="020B0600070205080204" pitchFamily="34" charset="-128"/>
                <a:cs typeface="MS PGothic" charset="0"/>
              </a:rPr>
              <a:t> or can/</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have</a:t>
            </a:r>
            <a:r>
              <a:rPr lang="it-IT" sz="1200" kern="1200" dirty="0" smtClean="0">
                <a:solidFill>
                  <a:schemeClr val="tx1"/>
                </a:solidFill>
                <a:latin typeface="Arial" pitchFamily="34" charset="0"/>
                <a:ea typeface="MS PGothic" panose="020B0600070205080204" pitchFamily="34" charset="-128"/>
                <a:cs typeface="MS PGothic" charset="0"/>
              </a:rPr>
              <a:t> to be </a:t>
            </a:r>
            <a:r>
              <a:rPr lang="it-IT" sz="1200" kern="1200" dirty="0" err="1" smtClean="0">
                <a:solidFill>
                  <a:schemeClr val="tx1"/>
                </a:solidFill>
                <a:latin typeface="Arial" pitchFamily="34" charset="0"/>
                <a:ea typeface="MS PGothic" panose="020B0600070205080204" pitchFamily="34" charset="-128"/>
                <a:cs typeface="MS PGothic" charset="0"/>
              </a:rPr>
              <a:t>skipped</a:t>
            </a:r>
            <a:r>
              <a:rPr lang="it-IT" sz="1200" kern="1200" dirty="0" smtClean="0">
                <a:solidFill>
                  <a:schemeClr val="tx1"/>
                </a:solidFill>
                <a:latin typeface="Arial" pitchFamily="34" charset="0"/>
                <a:ea typeface="MS PGothic" panose="020B0600070205080204" pitchFamily="34" charset="-128"/>
                <a:cs typeface="MS PGothic" charset="0"/>
              </a:rPr>
              <a:t>. </a:t>
            </a:r>
          </a:p>
          <a:p>
            <a:pPr>
              <a:defRPr/>
            </a:pPr>
            <a:r>
              <a:rPr lang="it-IT" sz="1200" kern="1200" dirty="0" err="1" smtClean="0">
                <a:solidFill>
                  <a:schemeClr val="tx1"/>
                </a:solidFill>
                <a:latin typeface="Arial" pitchFamily="34" charset="0"/>
                <a:ea typeface="MS PGothic" panose="020B0600070205080204" pitchFamily="34" charset="-128"/>
                <a:cs typeface="MS PGothic" charset="0"/>
              </a:rPr>
              <a:t>Broadly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speaking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they</a:t>
            </a:r>
            <a:r>
              <a:rPr lang="it-IT" sz="1200" kern="1200" dirty="0" smtClean="0">
                <a:solidFill>
                  <a:schemeClr val="tx1"/>
                </a:solidFill>
                <a:latin typeface="Arial" pitchFamily="34" charset="0"/>
                <a:ea typeface="MS PGothic" panose="020B0600070205080204" pitchFamily="34" charset="-128"/>
                <a:cs typeface="MS PGothic" charset="0"/>
              </a:rPr>
              <a:t> can </a:t>
            </a:r>
            <a:r>
              <a:rPr lang="it-IT" sz="1200" kern="1200" dirty="0" err="1" smtClean="0">
                <a:solidFill>
                  <a:schemeClr val="tx1"/>
                </a:solidFill>
                <a:latin typeface="Arial" pitchFamily="34" charset="0"/>
                <a:ea typeface="MS PGothic" panose="020B0600070205080204" pitchFamily="34" charset="-128"/>
                <a:cs typeface="MS PGothic" charset="0"/>
              </a:rPr>
              <a:t>subsumed</a:t>
            </a:r>
            <a:r>
              <a:rPr lang="it-IT" sz="1200" kern="1200" dirty="0" smtClean="0">
                <a:solidFill>
                  <a:schemeClr val="tx1"/>
                </a:solidFill>
                <a:latin typeface="Arial" pitchFamily="34" charset="0"/>
                <a:ea typeface="MS PGothic" panose="020B0600070205080204" pitchFamily="34" charset="-128"/>
                <a:cs typeface="MS PGothic" charset="0"/>
              </a:rPr>
              <a:t> under 3 </a:t>
            </a:r>
            <a:r>
              <a:rPr lang="it-IT" sz="1200" kern="1200" dirty="0" err="1" smtClean="0">
                <a:solidFill>
                  <a:schemeClr val="tx1"/>
                </a:solidFill>
                <a:latin typeface="Arial" pitchFamily="34" charset="0"/>
                <a:ea typeface="MS PGothic" panose="020B0600070205080204" pitchFamily="34" charset="-128"/>
                <a:cs typeface="MS PGothic" charset="0"/>
              </a:rPr>
              <a:t>main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moments</a:t>
            </a:r>
            <a:r>
              <a:rPr lang="it-IT" sz="1200" kern="1200" dirty="0" smtClean="0">
                <a:solidFill>
                  <a:schemeClr val="tx1"/>
                </a:solidFill>
                <a:latin typeface="Arial" pitchFamily="34" charset="0"/>
                <a:ea typeface="MS PGothic" panose="020B0600070205080204" pitchFamily="34" charset="-128"/>
                <a:cs typeface="MS PGothic" charset="0"/>
              </a:rPr>
              <a:t>: </a:t>
            </a: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Preparation</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Drafting</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adoption</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smtClean="0">
                <a:solidFill>
                  <a:schemeClr val="tx1"/>
                </a:solidFill>
                <a:latin typeface="Arial" pitchFamily="34" charset="0"/>
                <a:ea typeface="MS PGothic" panose="020B0600070205080204" pitchFamily="34" charset="-128"/>
                <a:cs typeface="MS PGothic" charset="0"/>
              </a:rPr>
              <a:t>(post-</a:t>
            </a:r>
            <a:r>
              <a:rPr lang="it-IT" sz="1200" kern="1200" dirty="0" err="1" smtClean="0">
                <a:solidFill>
                  <a:schemeClr val="tx1"/>
                </a:solidFill>
                <a:latin typeface="Arial" pitchFamily="34" charset="0"/>
                <a:ea typeface="MS PGothic" panose="020B0600070205080204" pitchFamily="34" charset="-128"/>
                <a:cs typeface="MS PGothic" charset="0"/>
              </a:rPr>
              <a:t>adoption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implementation</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pitchFamily="34" charset="0"/>
              <a:ea typeface="MS PGothic" panose="020B0600070205080204" pitchFamily="34" charset="-128"/>
              <a:cs typeface="MS PGothic" charset="0"/>
            </a:endParaRPr>
          </a:p>
          <a:p>
            <a:pPr>
              <a:buFontTx/>
              <a:buChar char="-"/>
              <a:defRPr/>
            </a:pPr>
            <a:endParaRPr lang="it-IT" sz="1200" kern="1200" dirty="0">
              <a:solidFill>
                <a:schemeClr val="tx1"/>
              </a:solidFill>
              <a:latin typeface="Arial" pitchFamily="34" charset="0"/>
              <a:ea typeface="MS PGothic" panose="020B0600070205080204" pitchFamily="34" charset="-128"/>
              <a:cs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2</a:t>
            </a:fld>
            <a:endParaRPr lang="it-IT"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r>
              <a:rPr lang="it-IT" sz="1200" kern="1200" dirty="0" smtClean="0">
                <a:solidFill>
                  <a:schemeClr val="tx1"/>
                </a:solidFill>
                <a:latin typeface="Arial" pitchFamily="34" charset="0"/>
                <a:ea typeface="MS PGothic" panose="020B0600070205080204" pitchFamily="34" charset="-128"/>
                <a:cs typeface="MS PGothic" charset="0"/>
              </a:rPr>
              <a:t>The </a:t>
            </a:r>
            <a:r>
              <a:rPr lang="it-IT" sz="1200" kern="1200" dirty="0" err="1" smtClean="0">
                <a:solidFill>
                  <a:schemeClr val="tx1"/>
                </a:solidFill>
                <a:latin typeface="Arial" pitchFamily="34" charset="0"/>
                <a:ea typeface="MS PGothic" panose="020B0600070205080204" pitchFamily="34" charset="-128"/>
                <a:cs typeface="MS PGothic" charset="0"/>
              </a:rPr>
              <a:t>objective</a:t>
            </a:r>
            <a:r>
              <a:rPr lang="it-IT" sz="1200" kern="1200" dirty="0" smtClean="0">
                <a:solidFill>
                  <a:schemeClr val="tx1"/>
                </a:solidFill>
                <a:latin typeface="Arial" pitchFamily="34" charset="0"/>
                <a:ea typeface="MS PGothic" panose="020B0600070205080204" pitchFamily="34" charset="-128"/>
                <a:cs typeface="MS PGothic" charset="0"/>
              </a:rPr>
              <a:t>:</a:t>
            </a: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What</a:t>
            </a:r>
            <a:r>
              <a:rPr lang="it-IT" sz="1200" kern="1200" dirty="0" smtClean="0">
                <a:solidFill>
                  <a:schemeClr val="tx1"/>
                </a:solidFill>
                <a:latin typeface="Arial" pitchFamily="34" charset="0"/>
                <a:ea typeface="MS PGothic" panose="020B0600070205080204" pitchFamily="34" charset="-128"/>
                <a:cs typeface="MS PGothic" charset="0"/>
              </a:rPr>
              <a:t> are the </a:t>
            </a:r>
            <a:r>
              <a:rPr lang="it-IT" sz="1200" kern="1200" dirty="0" err="1" smtClean="0">
                <a:solidFill>
                  <a:schemeClr val="tx1"/>
                </a:solidFill>
                <a:latin typeface="Arial" pitchFamily="34" charset="0"/>
                <a:ea typeface="MS PGothic" panose="020B0600070205080204" pitchFamily="34" charset="-128"/>
                <a:cs typeface="MS PGothic" charset="0"/>
              </a:rPr>
              <a:t>actions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need</a:t>
            </a:r>
            <a:r>
              <a:rPr lang="it-IT" sz="1200" kern="1200" dirty="0" smtClean="0">
                <a:solidFill>
                  <a:schemeClr val="tx1"/>
                </a:solidFill>
                <a:latin typeface="Arial" pitchFamily="34" charset="0"/>
                <a:ea typeface="MS PGothic" panose="020B0600070205080204" pitchFamily="34" charset="-128"/>
                <a:cs typeface="MS PGothic" charset="0"/>
              </a:rPr>
              <a:t> to be </a:t>
            </a:r>
            <a:r>
              <a:rPr lang="it-IT" sz="1200" kern="1200" dirty="0" err="1" smtClean="0">
                <a:solidFill>
                  <a:schemeClr val="tx1"/>
                </a:solidFill>
                <a:latin typeface="Arial" pitchFamily="34" charset="0"/>
                <a:ea typeface="MS PGothic" panose="020B0600070205080204" pitchFamily="34" charset="-128"/>
                <a:cs typeface="MS PGothic" charset="0"/>
              </a:rPr>
              <a:t>undertaken</a:t>
            </a:r>
            <a:r>
              <a:rPr lang="it-IT" sz="1200" kern="1200" dirty="0" smtClean="0">
                <a:solidFill>
                  <a:schemeClr val="tx1"/>
                </a:solidFill>
                <a:latin typeface="Arial" pitchFamily="34" charset="0"/>
                <a:ea typeface="MS PGothic" panose="020B0600070205080204" pitchFamily="34" charset="-128"/>
                <a:cs typeface="MS PGothic" charset="0"/>
              </a:rPr>
              <a:t> to </a:t>
            </a:r>
            <a:r>
              <a:rPr lang="it-IT" sz="1200" kern="1200" dirty="0" err="1" smtClean="0">
                <a:solidFill>
                  <a:schemeClr val="tx1"/>
                </a:solidFill>
                <a:latin typeface="Arial" pitchFamily="34" charset="0"/>
                <a:ea typeface="MS PGothic" panose="020B0600070205080204" pitchFamily="34" charset="-128"/>
                <a:cs typeface="MS PGothic" charset="0"/>
              </a:rPr>
              <a:t>prepare</a:t>
            </a:r>
            <a:r>
              <a:rPr lang="it-IT" sz="1200" kern="1200" dirty="0" smtClean="0">
                <a:solidFill>
                  <a:schemeClr val="tx1"/>
                </a:solidFill>
                <a:latin typeface="Arial" pitchFamily="34" charset="0"/>
                <a:ea typeface="MS PGothic" panose="020B0600070205080204" pitchFamily="34" charset="-128"/>
                <a:cs typeface="MS PGothic" charset="0"/>
              </a:rPr>
              <a:t> a law/policy </a:t>
            </a:r>
            <a:r>
              <a:rPr lang="it-IT" sz="1200" kern="1200" dirty="0" err="1" smtClean="0">
                <a:solidFill>
                  <a:schemeClr val="tx1"/>
                </a:solidFill>
                <a:latin typeface="Arial" pitchFamily="34" charset="0"/>
                <a:ea typeface="MS PGothic" panose="020B0600070205080204" pitchFamily="34" charset="-128"/>
                <a:cs typeface="MS PGothic" charset="0"/>
              </a:rPr>
              <a:t>making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a:t>
            </a:r>
          </a:p>
          <a:p>
            <a:pPr marL="228600" indent="-228600">
              <a:buFontTx/>
              <a:buAutoNum type="arabicPeriod"/>
              <a:defRPr/>
            </a:pPr>
            <a:r>
              <a:rPr lang="it-IT" sz="1200" kern="1200" dirty="0" smtClean="0">
                <a:solidFill>
                  <a:schemeClr val="tx1"/>
                </a:solidFill>
                <a:latin typeface="Arial" pitchFamily="34" charset="0"/>
                <a:ea typeface="MS PGothic" panose="020B0600070205080204" pitchFamily="34" charset="-128"/>
                <a:cs typeface="MS PGothic" charset="0"/>
              </a:rPr>
              <a:t>To </a:t>
            </a:r>
            <a:r>
              <a:rPr lang="it-IT" sz="1200" kern="1200" dirty="0" err="1" smtClean="0">
                <a:solidFill>
                  <a:schemeClr val="tx1"/>
                </a:solidFill>
                <a:latin typeface="Arial" pitchFamily="34" charset="0"/>
                <a:ea typeface="MS PGothic" panose="020B0600070205080204" pitchFamily="34" charset="-128"/>
                <a:cs typeface="MS PGothic" charset="0"/>
              </a:rPr>
              <a:t>demonstrate</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reasons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why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certain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activities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have</a:t>
            </a:r>
            <a:r>
              <a:rPr lang="it-IT" sz="1200" kern="1200" dirty="0" smtClean="0">
                <a:solidFill>
                  <a:schemeClr val="tx1"/>
                </a:solidFill>
                <a:latin typeface="Arial" pitchFamily="34" charset="0"/>
                <a:ea typeface="MS PGothic" panose="020B0600070205080204" pitchFamily="34" charset="-128"/>
                <a:cs typeface="MS PGothic" charset="0"/>
              </a:rPr>
              <a:t> a </a:t>
            </a:r>
            <a:r>
              <a:rPr lang="it-IT" sz="1200" kern="1200" dirty="0" err="1" smtClean="0">
                <a:solidFill>
                  <a:schemeClr val="tx1"/>
                </a:solidFill>
                <a:latin typeface="Arial" pitchFamily="34" charset="0"/>
                <a:ea typeface="MS PGothic" panose="020B0600070205080204" pitchFamily="34" charset="-128"/>
                <a:cs typeface="MS PGothic" charset="0"/>
              </a:rPr>
              <a:t>meaning</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in </a:t>
            </a:r>
            <a:r>
              <a:rPr lang="it-IT" sz="1200" kern="1200" dirty="0" err="1" smtClean="0">
                <a:solidFill>
                  <a:schemeClr val="tx1"/>
                </a:solidFill>
                <a:latin typeface="Arial" pitchFamily="34" charset="0"/>
                <a:ea typeface="MS PGothic" panose="020B0600070205080204" pitchFamily="34" charset="-128"/>
                <a:cs typeface="MS PGothic" charset="0"/>
              </a:rPr>
              <a:t>fact</a:t>
            </a:r>
            <a:r>
              <a:rPr lang="it-IT" sz="1200" kern="1200" dirty="0" smtClean="0">
                <a:solidFill>
                  <a:schemeClr val="tx1"/>
                </a:solidFill>
                <a:latin typeface="Arial" pitchFamily="34" charset="0"/>
                <a:ea typeface="MS PGothic" panose="020B0600070205080204" pitchFamily="34" charset="-128"/>
                <a:cs typeface="MS PGothic" charset="0"/>
              </a:rPr>
              <a:t> impact </a:t>
            </a:r>
            <a:r>
              <a:rPr lang="it-IT" sz="1200" kern="1200" dirty="0" err="1" smtClean="0">
                <a:solidFill>
                  <a:schemeClr val="tx1"/>
                </a:solidFill>
                <a:latin typeface="Arial" pitchFamily="34" charset="0"/>
                <a:ea typeface="MS PGothic" panose="020B0600070205080204" pitchFamily="34" charset="-128"/>
                <a:cs typeface="MS PGothic" charset="0"/>
              </a:rPr>
              <a:t>positively</a:t>
            </a:r>
            <a:r>
              <a:rPr lang="it-IT" sz="1200" kern="1200" dirty="0" smtClean="0">
                <a:solidFill>
                  <a:schemeClr val="tx1"/>
                </a:solidFill>
                <a:latin typeface="Arial" pitchFamily="34" charset="0"/>
                <a:ea typeface="MS PGothic" panose="020B0600070205080204" pitchFamily="34" charset="-128"/>
                <a:cs typeface="MS PGothic" charset="0"/>
              </a:rPr>
              <a:t> on a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if</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undertaken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at</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earliest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possible</a:t>
            </a:r>
            <a:r>
              <a:rPr lang="it-IT" sz="1200" kern="1200" dirty="0" smtClean="0">
                <a:solidFill>
                  <a:schemeClr val="tx1"/>
                </a:solidFill>
                <a:latin typeface="Arial" pitchFamily="34" charset="0"/>
                <a:ea typeface="MS PGothic" panose="020B0600070205080204" pitchFamily="34" charset="-128"/>
                <a:cs typeface="MS PGothic" charset="0"/>
              </a:rPr>
              <a:t> stage of a law/policy </a:t>
            </a:r>
            <a:r>
              <a:rPr lang="it-IT" sz="1200" kern="1200" dirty="0" err="1" smtClean="0">
                <a:solidFill>
                  <a:schemeClr val="tx1"/>
                </a:solidFill>
                <a:latin typeface="Arial" pitchFamily="34" charset="0"/>
                <a:ea typeface="MS PGothic" panose="020B0600070205080204" pitchFamily="34" charset="-128"/>
                <a:cs typeface="MS PGothic" charset="0"/>
              </a:rPr>
              <a:t>making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process</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Highlight</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kind</a:t>
            </a:r>
            <a:r>
              <a:rPr lang="it-IT" sz="1200" kern="1200" dirty="0" smtClean="0">
                <a:solidFill>
                  <a:schemeClr val="tx1"/>
                </a:solidFill>
                <a:latin typeface="Arial" pitchFamily="34" charset="0"/>
                <a:ea typeface="MS PGothic" panose="020B0600070205080204" pitchFamily="34" charset="-128"/>
                <a:cs typeface="MS PGothic" charset="0"/>
              </a:rPr>
              <a:t> of </a:t>
            </a:r>
            <a:r>
              <a:rPr lang="it-IT" sz="1200" kern="1200" dirty="0" err="1" smtClean="0">
                <a:solidFill>
                  <a:schemeClr val="tx1"/>
                </a:solidFill>
                <a:latin typeface="Arial" pitchFamily="34" charset="0"/>
                <a:ea typeface="MS PGothic" panose="020B0600070205080204" pitchFamily="34" charset="-128"/>
                <a:cs typeface="MS PGothic" charset="0"/>
              </a:rPr>
              <a:t>actions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help in </a:t>
            </a:r>
            <a:r>
              <a:rPr lang="it-IT" sz="1200" kern="1200" dirty="0" err="1" smtClean="0">
                <a:solidFill>
                  <a:schemeClr val="tx1"/>
                </a:solidFill>
                <a:latin typeface="Arial" pitchFamily="34" charset="0"/>
                <a:ea typeface="MS PGothic" panose="020B0600070205080204" pitchFamily="34" charset="-128"/>
                <a:cs typeface="MS PGothic" charset="0"/>
              </a:rPr>
              <a:t>creating</a:t>
            </a:r>
            <a:r>
              <a:rPr lang="it-IT" sz="1200" kern="1200" dirty="0" smtClean="0">
                <a:solidFill>
                  <a:schemeClr val="tx1"/>
                </a:solidFill>
                <a:latin typeface="Arial" pitchFamily="34" charset="0"/>
                <a:ea typeface="MS PGothic" panose="020B0600070205080204" pitchFamily="34" charset="-128"/>
                <a:cs typeface="MS PGothic" charset="0"/>
              </a:rPr>
              <a:t> a </a:t>
            </a:r>
            <a:r>
              <a:rPr lang="it-IT" sz="1200" kern="1200" dirty="0" err="1" smtClean="0">
                <a:solidFill>
                  <a:schemeClr val="tx1"/>
                </a:solidFill>
                <a:latin typeface="Arial" pitchFamily="34" charset="0"/>
                <a:ea typeface="MS PGothic" panose="020B0600070205080204" pitchFamily="34" charset="-128"/>
                <a:cs typeface="MS PGothic" charset="0"/>
              </a:rPr>
              <a:t>broad-based</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understanding</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knowledge</a:t>
            </a:r>
            <a:r>
              <a:rPr lang="it-IT" sz="1200" kern="1200" dirty="0" smtClean="0">
                <a:solidFill>
                  <a:schemeClr val="tx1"/>
                </a:solidFill>
                <a:latin typeface="Arial" pitchFamily="34" charset="0"/>
                <a:ea typeface="MS PGothic" panose="020B0600070205080204" pitchFamily="34" charset="-128"/>
                <a:cs typeface="MS PGothic" charset="0"/>
              </a:rPr>
              <a:t> of the </a:t>
            </a:r>
            <a:r>
              <a:rPr lang="it-IT" sz="1200" kern="1200" dirty="0" err="1" smtClean="0">
                <a:solidFill>
                  <a:schemeClr val="tx1"/>
                </a:solidFill>
                <a:latin typeface="Arial" pitchFamily="34" charset="0"/>
                <a:ea typeface="MS PGothic" panose="020B0600070205080204" pitchFamily="34" charset="-128"/>
                <a:cs typeface="MS PGothic" charset="0"/>
              </a:rPr>
              <a:t>phenomenon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within</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wider</a:t>
            </a:r>
            <a:r>
              <a:rPr lang="it-IT" sz="1200" kern="1200" dirty="0" smtClean="0">
                <a:solidFill>
                  <a:schemeClr val="tx1"/>
                </a:solidFill>
                <a:latin typeface="Arial" pitchFamily="34" charset="0"/>
                <a:ea typeface="MS PGothic" panose="020B0600070205080204" pitchFamily="34" charset="-128"/>
                <a:cs typeface="MS PGothic" charset="0"/>
              </a:rPr>
              <a:t> public or, </a:t>
            </a:r>
            <a:r>
              <a:rPr lang="it-IT" sz="1200" kern="1200" dirty="0" err="1" smtClean="0">
                <a:solidFill>
                  <a:schemeClr val="tx1"/>
                </a:solidFill>
                <a:latin typeface="Arial" pitchFamily="34" charset="0"/>
                <a:ea typeface="MS PGothic" panose="020B0600070205080204" pitchFamily="34" charset="-128"/>
                <a:cs typeface="MS PGothic" charset="0"/>
              </a:rPr>
              <a:t>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least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among</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actors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will</a:t>
            </a:r>
            <a:r>
              <a:rPr lang="it-IT" sz="1200" kern="1200" dirty="0" smtClean="0">
                <a:solidFill>
                  <a:schemeClr val="tx1"/>
                </a:solidFill>
                <a:latin typeface="Arial" pitchFamily="34" charset="0"/>
                <a:ea typeface="MS PGothic" panose="020B0600070205080204" pitchFamily="34" charset="-128"/>
                <a:cs typeface="MS PGothic" charset="0"/>
              </a:rPr>
              <a:t> be </a:t>
            </a:r>
            <a:r>
              <a:rPr lang="it-IT" sz="1200" kern="1200" dirty="0" err="1" smtClean="0">
                <a:solidFill>
                  <a:schemeClr val="tx1"/>
                </a:solidFill>
                <a:latin typeface="Arial" pitchFamily="34" charset="0"/>
                <a:ea typeface="MS PGothic" panose="020B0600070205080204" pitchFamily="34" charset="-128"/>
                <a:cs typeface="MS PGothic" charset="0"/>
              </a:rPr>
              <a:t>engaged</a:t>
            </a:r>
            <a:r>
              <a:rPr lang="it-IT" sz="1200" kern="1200" dirty="0" smtClean="0">
                <a:solidFill>
                  <a:schemeClr val="tx1"/>
                </a:solidFill>
                <a:latin typeface="Arial" pitchFamily="34" charset="0"/>
                <a:ea typeface="MS PGothic" panose="020B0600070205080204" pitchFamily="34" charset="-128"/>
                <a:cs typeface="MS PGothic" charset="0"/>
              </a:rPr>
              <a:t> in the </a:t>
            </a:r>
            <a:r>
              <a:rPr lang="it-IT" sz="1200" kern="1200" dirty="0" err="1" smtClean="0">
                <a:solidFill>
                  <a:schemeClr val="tx1"/>
                </a:solidFill>
                <a:latin typeface="Arial" pitchFamily="34" charset="0"/>
                <a:ea typeface="MS PGothic" panose="020B0600070205080204" pitchFamily="34" charset="-128"/>
                <a:cs typeface="MS PGothic" charset="0"/>
              </a:rPr>
              <a:t>process</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Clarify</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meaning</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reason</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eventually</a:t>
            </a:r>
            <a:r>
              <a:rPr lang="it-IT" sz="1200" kern="1200" dirty="0" smtClean="0">
                <a:solidFill>
                  <a:schemeClr val="tx1"/>
                </a:solidFill>
                <a:latin typeface="Arial" pitchFamily="34" charset="0"/>
                <a:ea typeface="MS PGothic" panose="020B0600070205080204" pitchFamily="34" charset="-128"/>
                <a:cs typeface="MS PGothic" charset="0"/>
              </a:rPr>
              <a:t> test the </a:t>
            </a:r>
            <a:r>
              <a:rPr lang="it-IT" sz="1200" kern="1200" dirty="0" err="1" smtClean="0">
                <a:solidFill>
                  <a:schemeClr val="tx1"/>
                </a:solidFill>
                <a:latin typeface="Arial" pitchFamily="34" charset="0"/>
                <a:ea typeface="MS PGothic" panose="020B0600070205080204" pitchFamily="34" charset="-128"/>
                <a:cs typeface="MS PGothic" charset="0"/>
              </a:rPr>
              <a:t>opportunnes</a:t>
            </a:r>
            <a:r>
              <a:rPr lang="it-IT" sz="1200" kern="1200" dirty="0" smtClean="0">
                <a:solidFill>
                  <a:schemeClr val="tx1"/>
                </a:solidFill>
                <a:latin typeface="Arial" pitchFamily="34" charset="0"/>
                <a:ea typeface="MS PGothic" panose="020B0600070205080204" pitchFamily="34" charset="-128"/>
                <a:cs typeface="MS PGothic" charset="0"/>
              </a:rPr>
              <a:t> of a </a:t>
            </a:r>
            <a:r>
              <a:rPr lang="it-IT" sz="1200" kern="1200" dirty="0" err="1" smtClean="0">
                <a:solidFill>
                  <a:schemeClr val="tx1"/>
                </a:solidFill>
                <a:latin typeface="Arial" pitchFamily="34" charset="0"/>
                <a:ea typeface="MS PGothic" panose="020B0600070205080204" pitchFamily="34" charset="-128"/>
                <a:cs typeface="MS PGothic" charset="0"/>
              </a:rPr>
              <a:t>framework</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assessment</a:t>
            </a:r>
            <a:endParaRPr lang="it-IT" sz="1200" kern="1200" dirty="0" smtClean="0">
              <a:solidFill>
                <a:schemeClr val="tx1"/>
              </a:solidFill>
              <a:latin typeface="Arial" pitchFamily="34" charset="0"/>
              <a:ea typeface="MS PGothic" panose="020B0600070205080204" pitchFamily="34" charset="-128"/>
              <a:cs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it-IT" sz="1200" kern="1200" dirty="0" smtClean="0">
                <a:solidFill>
                  <a:schemeClr val="tx1"/>
                </a:solidFill>
                <a:latin typeface="Arial" charset="0"/>
                <a:ea typeface="MS PGothic" panose="020B0600070205080204" pitchFamily="34" charset="-128"/>
                <a:cs typeface="MS PGothic" charset="0"/>
              </a:rPr>
              <a:t>In </a:t>
            </a:r>
            <a:r>
              <a:rPr lang="it-IT" sz="1200" kern="1200" dirty="0" err="1" smtClean="0">
                <a:solidFill>
                  <a:schemeClr val="tx1"/>
                </a:solidFill>
                <a:latin typeface="Arial" charset="0"/>
                <a:ea typeface="MS PGothic" panose="020B0600070205080204" pitchFamily="34" charset="-128"/>
                <a:cs typeface="MS PGothic" charset="0"/>
              </a:rPr>
              <a:t>order</a:t>
            </a:r>
            <a:r>
              <a:rPr lang="it-IT" sz="1200" kern="1200" dirty="0" smtClean="0">
                <a:solidFill>
                  <a:schemeClr val="tx1"/>
                </a:solidFill>
                <a:latin typeface="Arial" charset="0"/>
                <a:ea typeface="MS PGothic" panose="020B0600070205080204" pitchFamily="34" charset="-128"/>
                <a:cs typeface="MS PGothic" charset="0"/>
              </a:rPr>
              <a:t> to </a:t>
            </a:r>
            <a:r>
              <a:rPr lang="it-IT" sz="1200" kern="1200" dirty="0" err="1" smtClean="0">
                <a:solidFill>
                  <a:schemeClr val="tx1"/>
                </a:solidFill>
                <a:latin typeface="Arial" charset="0"/>
                <a:ea typeface="MS PGothic" panose="020B0600070205080204" pitchFamily="34" charset="-128"/>
                <a:cs typeface="MS PGothic" charset="0"/>
              </a:rPr>
              <a:t>kickstart</a:t>
            </a:r>
            <a:r>
              <a:rPr lang="it-IT" sz="1200" kern="1200" dirty="0" smtClean="0">
                <a:solidFill>
                  <a:schemeClr val="tx1"/>
                </a:solidFill>
                <a:latin typeface="Arial" charset="0"/>
                <a:ea typeface="MS PGothic" panose="020B0600070205080204" pitchFamily="34" charset="-128"/>
                <a:cs typeface="MS PGothic" charset="0"/>
              </a:rPr>
              <a:t> the </a:t>
            </a:r>
            <a:r>
              <a:rPr lang="it-IT" sz="1200" kern="1200" dirty="0" err="1" smtClean="0">
                <a:solidFill>
                  <a:schemeClr val="tx1"/>
                </a:solidFill>
                <a:latin typeface="Arial" charset="0"/>
                <a:ea typeface="MS PGothic" panose="020B0600070205080204" pitchFamily="34" charset="-128"/>
                <a:cs typeface="MS PGothic" charset="0"/>
              </a:rPr>
              <a:t>process</a:t>
            </a:r>
            <a:r>
              <a:rPr lang="it-IT" sz="1200" kern="1200" dirty="0" smtClean="0">
                <a:solidFill>
                  <a:schemeClr val="tx1"/>
                </a:solidFill>
                <a:latin typeface="Arial" charset="0"/>
                <a:ea typeface="MS PGothic" panose="020B0600070205080204" pitchFamily="34" charset="-128"/>
                <a:cs typeface="MS PGothic" charset="0"/>
              </a:rPr>
              <a:t> of </a:t>
            </a:r>
            <a:r>
              <a:rPr lang="it-IT" sz="1200" kern="1200" dirty="0" err="1" smtClean="0">
                <a:solidFill>
                  <a:schemeClr val="tx1"/>
                </a:solidFill>
                <a:latin typeface="Arial" charset="0"/>
                <a:ea typeface="MS PGothic" panose="020B0600070205080204" pitchFamily="34" charset="-128"/>
                <a:cs typeface="MS PGothic" charset="0"/>
              </a:rPr>
              <a:t>development</a:t>
            </a:r>
            <a:r>
              <a:rPr lang="it-IT" sz="1200" kern="1200" dirty="0" smtClean="0">
                <a:solidFill>
                  <a:schemeClr val="tx1"/>
                </a:solidFill>
                <a:latin typeface="Arial" charset="0"/>
                <a:ea typeface="MS PGothic" panose="020B0600070205080204" pitchFamily="34" charset="-128"/>
                <a:cs typeface="MS PGothic" charset="0"/>
              </a:rPr>
              <a:t> of an </a:t>
            </a:r>
            <a:r>
              <a:rPr lang="it-IT" sz="1200" kern="1200" dirty="0" err="1" smtClean="0">
                <a:solidFill>
                  <a:schemeClr val="tx1"/>
                </a:solidFill>
                <a:latin typeface="Arial" charset="0"/>
                <a:ea typeface="MS PGothic" panose="020B0600070205080204" pitchFamily="34" charset="-128"/>
                <a:cs typeface="MS PGothic" charset="0"/>
              </a:rPr>
              <a:t>instrument</a:t>
            </a:r>
            <a:r>
              <a:rPr lang="it-IT" sz="1200" kern="1200" dirty="0" smtClean="0">
                <a:solidFill>
                  <a:schemeClr val="tx1"/>
                </a:solidFill>
                <a:latin typeface="Arial" charset="0"/>
                <a:ea typeface="MS PGothic" panose="020B0600070205080204" pitchFamily="34" charset="-128"/>
                <a:cs typeface="MS PGothic" charset="0"/>
              </a:rPr>
              <a:t> on </a:t>
            </a:r>
            <a:r>
              <a:rPr lang="it-IT" sz="1200" kern="1200" dirty="0" err="1" smtClean="0">
                <a:solidFill>
                  <a:schemeClr val="tx1"/>
                </a:solidFill>
                <a:latin typeface="Arial" charset="0"/>
                <a:ea typeface="MS PGothic" panose="020B0600070205080204" pitchFamily="34" charset="-128"/>
                <a:cs typeface="MS PGothic" charset="0"/>
              </a:rPr>
              <a:t>internal</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displacement</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it</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essential</a:t>
            </a:r>
            <a:r>
              <a:rPr lang="it-IT" sz="1200" kern="1200" dirty="0" smtClean="0">
                <a:solidFill>
                  <a:schemeClr val="tx1"/>
                </a:solidFill>
                <a:latin typeface="Arial" charset="0"/>
                <a:ea typeface="MS PGothic" panose="020B0600070205080204" pitchFamily="34" charset="-128"/>
                <a:cs typeface="MS PGothic" charset="0"/>
              </a:rPr>
              <a:t> to </a:t>
            </a:r>
            <a:r>
              <a:rPr lang="it-IT" sz="1200" kern="1200" dirty="0" err="1" smtClean="0">
                <a:solidFill>
                  <a:schemeClr val="tx1"/>
                </a:solidFill>
                <a:latin typeface="Arial" charset="0"/>
                <a:ea typeface="MS PGothic" panose="020B0600070205080204" pitchFamily="34" charset="-128"/>
                <a:cs typeface="MS PGothic" charset="0"/>
              </a:rPr>
              <a:t>improve</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knowlege</a:t>
            </a:r>
            <a:r>
              <a:rPr lang="it-IT" sz="1200" kern="1200" dirty="0" smtClean="0">
                <a:solidFill>
                  <a:schemeClr val="tx1"/>
                </a:solidFill>
                <a:latin typeface="Arial" charset="0"/>
                <a:ea typeface="MS PGothic" panose="020B0600070205080204" pitchFamily="34" charset="-128"/>
                <a:cs typeface="MS PGothic" charset="0"/>
              </a:rPr>
              <a:t> and </a:t>
            </a:r>
            <a:r>
              <a:rPr lang="it-IT" sz="1200" kern="1200" dirty="0" err="1" smtClean="0">
                <a:solidFill>
                  <a:schemeClr val="tx1"/>
                </a:solidFill>
                <a:latin typeface="Arial" charset="0"/>
                <a:ea typeface="MS PGothic" panose="020B0600070205080204" pitchFamily="34" charset="-128"/>
                <a:cs typeface="MS PGothic" charset="0"/>
              </a:rPr>
              <a:t>understaning</a:t>
            </a:r>
            <a:r>
              <a:rPr lang="it-IT" sz="1200" kern="1200" dirty="0" smtClean="0">
                <a:solidFill>
                  <a:schemeClr val="tx1"/>
                </a:solidFill>
                <a:latin typeface="Arial" charset="0"/>
                <a:ea typeface="MS PGothic" panose="020B0600070205080204" pitchFamily="34" charset="-128"/>
                <a:cs typeface="MS PGothic" charset="0"/>
              </a:rPr>
              <a:t> of the </a:t>
            </a:r>
            <a:r>
              <a:rPr lang="it-IT" sz="1200" kern="1200" dirty="0" err="1" smtClean="0">
                <a:solidFill>
                  <a:schemeClr val="tx1"/>
                </a:solidFill>
                <a:latin typeface="Arial" charset="0"/>
                <a:ea typeface="MS PGothic" panose="020B0600070205080204" pitchFamily="34" charset="-128"/>
                <a:cs typeface="MS PGothic" charset="0"/>
              </a:rPr>
              <a:t>phenomenon</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internal</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displacement</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though</a:t>
            </a:r>
            <a:r>
              <a:rPr lang="it-IT" sz="1200" kern="1200" dirty="0" smtClean="0">
                <a:solidFill>
                  <a:schemeClr val="tx1"/>
                </a:solidFill>
                <a:latin typeface="Arial" charset="0"/>
                <a:ea typeface="MS PGothic" panose="020B0600070205080204" pitchFamily="34" charset="-128"/>
                <a:cs typeface="MS PGothic" charset="0"/>
              </a:rPr>
              <a:t>: </a:t>
            </a:r>
          </a:p>
          <a:p>
            <a:pPr marL="228600" indent="-228600">
              <a:buFontTx/>
              <a:buAutoNum type="arabicPeriod"/>
              <a:defRPr/>
            </a:pPr>
            <a:r>
              <a:rPr lang="it-IT" sz="1200" kern="1200" dirty="0" err="1" smtClean="0">
                <a:solidFill>
                  <a:schemeClr val="tx1"/>
                </a:solidFill>
                <a:latin typeface="Arial" charset="0"/>
                <a:ea typeface="MS PGothic" panose="020B0600070205080204" pitchFamily="34" charset="-128"/>
                <a:cs typeface="MS PGothic" charset="0"/>
              </a:rPr>
              <a:t>Sentization</a:t>
            </a:r>
            <a:r>
              <a:rPr lang="it-IT" sz="1200" kern="1200" dirty="0" smtClean="0">
                <a:solidFill>
                  <a:schemeClr val="tx1"/>
                </a:solidFill>
                <a:latin typeface="Arial" charset="0"/>
                <a:ea typeface="MS PGothic" panose="020B0600070205080204" pitchFamily="34" charset="-128"/>
                <a:cs typeface="MS PGothic" charset="0"/>
              </a:rPr>
              <a:t> / training</a:t>
            </a:r>
          </a:p>
          <a:p>
            <a:pPr marL="228600" indent="-228600">
              <a:buFontTx/>
              <a:buAutoNum type="arabicPeriod"/>
              <a:defRPr/>
            </a:pPr>
            <a:r>
              <a:rPr lang="it-IT" sz="1200" kern="1200" dirty="0" smtClean="0">
                <a:solidFill>
                  <a:schemeClr val="tx1"/>
                </a:solidFill>
                <a:latin typeface="Arial" charset="0"/>
                <a:ea typeface="MS PGothic" panose="020B0600070205080204" pitchFamily="34" charset="-128"/>
                <a:cs typeface="MS PGothic" charset="0"/>
              </a:rPr>
              <a:t>Data </a:t>
            </a:r>
            <a:r>
              <a:rPr lang="it-IT" sz="1200" kern="1200" dirty="0" err="1" smtClean="0">
                <a:solidFill>
                  <a:schemeClr val="tx1"/>
                </a:solidFill>
                <a:latin typeface="Arial" charset="0"/>
                <a:ea typeface="MS PGothic" panose="020B0600070205080204" pitchFamily="34" charset="-128"/>
                <a:cs typeface="MS PGothic" charset="0"/>
              </a:rPr>
              <a:t>collection</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existing</a:t>
            </a:r>
            <a:r>
              <a:rPr lang="it-IT" sz="1200" kern="1200" dirty="0" smtClean="0">
                <a:solidFill>
                  <a:schemeClr val="tx1"/>
                </a:solidFill>
                <a:latin typeface="Arial" charset="0"/>
                <a:ea typeface="MS PGothic" panose="020B0600070205080204" pitchFamily="34" charset="-128"/>
                <a:cs typeface="MS PGothic" charset="0"/>
              </a:rPr>
              <a:t> data are </a:t>
            </a:r>
            <a:r>
              <a:rPr lang="it-IT" sz="1200" kern="1200" dirty="0" err="1" smtClean="0">
                <a:solidFill>
                  <a:schemeClr val="tx1"/>
                </a:solidFill>
                <a:latin typeface="Arial" charset="0"/>
                <a:ea typeface="MS PGothic" panose="020B0600070205080204" pitchFamily="34" charset="-128"/>
                <a:cs typeface="MS PGothic" charset="0"/>
              </a:rPr>
              <a:t>often</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insufficient</a:t>
            </a:r>
            <a:r>
              <a:rPr lang="it-IT" sz="1200" kern="1200" dirty="0" smtClean="0">
                <a:solidFill>
                  <a:schemeClr val="tx1"/>
                </a:solidFill>
                <a:latin typeface="Arial" charset="0"/>
                <a:ea typeface="MS PGothic" panose="020B0600070205080204" pitchFamily="34" charset="-128"/>
                <a:cs typeface="MS PGothic" charset="0"/>
              </a:rPr>
              <a:t> and/or </a:t>
            </a:r>
            <a:r>
              <a:rPr lang="it-IT" sz="1200" kern="1200" dirty="0" err="1" smtClean="0">
                <a:solidFill>
                  <a:schemeClr val="tx1"/>
                </a:solidFill>
                <a:latin typeface="Arial" charset="0"/>
                <a:ea typeface="MS PGothic" panose="020B0600070205080204" pitchFamily="34" charset="-128"/>
                <a:cs typeface="MS PGothic" charset="0"/>
              </a:rPr>
              <a:t>outdated</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Reliable</a:t>
            </a:r>
            <a:r>
              <a:rPr lang="it-IT" sz="1200" kern="1200" dirty="0" smtClean="0">
                <a:solidFill>
                  <a:schemeClr val="tx1"/>
                </a:solidFill>
                <a:latin typeface="Arial" charset="0"/>
                <a:ea typeface="MS PGothic" panose="020B0600070205080204" pitchFamily="34" charset="-128"/>
                <a:cs typeface="MS PGothic" charset="0"/>
              </a:rPr>
              <a:t> information on the </a:t>
            </a:r>
            <a:r>
              <a:rPr lang="it-IT" sz="1200" kern="1200" dirty="0" err="1" smtClean="0">
                <a:solidFill>
                  <a:schemeClr val="tx1"/>
                </a:solidFill>
                <a:latin typeface="Arial" charset="0"/>
                <a:ea typeface="MS PGothic" panose="020B0600070205080204" pitchFamily="34" charset="-128"/>
                <a:cs typeface="MS PGothic" charset="0"/>
              </a:rPr>
              <a:t>causes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magnitude</a:t>
            </a:r>
            <a:r>
              <a:rPr lang="it-IT" sz="1200" kern="1200" dirty="0" smtClean="0">
                <a:solidFill>
                  <a:schemeClr val="tx1"/>
                </a:solidFill>
                <a:latin typeface="Arial" charset="0"/>
                <a:ea typeface="MS PGothic" panose="020B0600070205080204" pitchFamily="34" charset="-128"/>
                <a:cs typeface="MS PGothic" charset="0"/>
              </a:rPr>
              <a:t> and </a:t>
            </a:r>
            <a:r>
              <a:rPr lang="it-IT" sz="1200" kern="1200" dirty="0" err="1" smtClean="0">
                <a:solidFill>
                  <a:schemeClr val="tx1"/>
                </a:solidFill>
                <a:latin typeface="Arial" charset="0"/>
                <a:ea typeface="MS PGothic" panose="020B0600070205080204" pitchFamily="34" charset="-128"/>
                <a:cs typeface="MS PGothic" charset="0"/>
              </a:rPr>
              <a:t>dynamics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indispensable</a:t>
            </a:r>
            <a:r>
              <a:rPr lang="it-IT" sz="1200" kern="1200" dirty="0" smtClean="0">
                <a:solidFill>
                  <a:schemeClr val="tx1"/>
                </a:solidFill>
                <a:latin typeface="Arial" charset="0"/>
                <a:ea typeface="MS PGothic" panose="020B0600070205080204" pitchFamily="34" charset="-128"/>
                <a:cs typeface="MS PGothic" charset="0"/>
              </a:rPr>
              <a:t> in </a:t>
            </a:r>
            <a:r>
              <a:rPr lang="it-IT" sz="1200" kern="1200" dirty="0" err="1" smtClean="0">
                <a:solidFill>
                  <a:schemeClr val="tx1"/>
                </a:solidFill>
                <a:latin typeface="Arial" charset="0"/>
                <a:ea typeface="MS PGothic" panose="020B0600070205080204" pitchFamily="34" charset="-128"/>
                <a:cs typeface="MS PGothic" charset="0"/>
              </a:rPr>
              <a:t>framing</a:t>
            </a:r>
            <a:r>
              <a:rPr lang="it-IT" sz="1200" kern="1200" dirty="0" smtClean="0">
                <a:solidFill>
                  <a:schemeClr val="tx1"/>
                </a:solidFill>
                <a:latin typeface="Arial" charset="0"/>
                <a:ea typeface="MS PGothic" panose="020B0600070205080204" pitchFamily="34" charset="-128"/>
                <a:cs typeface="MS PGothic" charset="0"/>
              </a:rPr>
              <a:t> a </a:t>
            </a:r>
            <a:r>
              <a:rPr lang="it-IT" sz="1200" kern="1200" dirty="0" err="1" smtClean="0">
                <a:solidFill>
                  <a:schemeClr val="tx1"/>
                </a:solidFill>
                <a:latin typeface="Arial" charset="0"/>
                <a:ea typeface="MS PGothic" panose="020B0600070205080204" pitchFamily="34" charset="-128"/>
                <a:cs typeface="MS PGothic" charset="0"/>
              </a:rPr>
              <a:t>national</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instrument</a:t>
            </a:r>
            <a:r>
              <a:rPr lang="it-IT" sz="1200" kern="1200" dirty="0" smtClean="0">
                <a:solidFill>
                  <a:schemeClr val="tx1"/>
                </a:solidFill>
                <a:latin typeface="Arial" charset="0"/>
                <a:ea typeface="MS PGothic" panose="020B0600070205080204" pitchFamily="34" charset="-128"/>
                <a:cs typeface="MS PGothic" charset="0"/>
              </a:rPr>
              <a:t> and </a:t>
            </a:r>
            <a:r>
              <a:rPr lang="it-IT" sz="1200" kern="1200" dirty="0" err="1" smtClean="0">
                <a:solidFill>
                  <a:schemeClr val="tx1"/>
                </a:solidFill>
                <a:latin typeface="Arial" charset="0"/>
                <a:ea typeface="MS PGothic" panose="020B0600070205080204" pitchFamily="34" charset="-128"/>
                <a:cs typeface="MS PGothic" charset="0"/>
              </a:rPr>
              <a:t>facilitating</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its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implementation</a:t>
            </a:r>
            <a:r>
              <a:rPr lang="it-IT" sz="1200" kern="1200" dirty="0" smtClean="0">
                <a:solidFill>
                  <a:schemeClr val="tx1"/>
                </a:solidFill>
                <a:latin typeface="Arial" charset="0"/>
                <a:ea typeface="MS PGothic" panose="020B0600070205080204" pitchFamily="34" charset="-128"/>
                <a:cs typeface="MS PGothic" charset="0"/>
              </a:rPr>
              <a:t>.</a:t>
            </a:r>
          </a:p>
          <a:p>
            <a:pPr marL="228600" indent="-228600">
              <a:buFontTx/>
              <a:buAutoNum type="arabicPeriod"/>
              <a:defRPr/>
            </a:pPr>
            <a:r>
              <a:rPr lang="it-IT" sz="1200" kern="1200" dirty="0" smtClean="0">
                <a:solidFill>
                  <a:schemeClr val="tx1"/>
                </a:solidFill>
                <a:latin typeface="Arial" charset="0"/>
                <a:ea typeface="MS PGothic" panose="020B0600070205080204" pitchFamily="34" charset="-128"/>
                <a:cs typeface="MS PGothic" charset="0"/>
              </a:rPr>
              <a:t>Legal </a:t>
            </a:r>
            <a:r>
              <a:rPr lang="it-IT" sz="1200" kern="1200" dirty="0" err="1" smtClean="0">
                <a:solidFill>
                  <a:schemeClr val="tx1"/>
                </a:solidFill>
                <a:latin typeface="Arial" charset="0"/>
                <a:ea typeface="MS PGothic" panose="020B0600070205080204" pitchFamily="34" charset="-128"/>
                <a:cs typeface="MS PGothic" charset="0"/>
              </a:rPr>
              <a:t>Review</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existing</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framework</a:t>
            </a:r>
            <a:r>
              <a:rPr lang="it-IT" sz="1200" kern="1200" dirty="0" smtClean="0">
                <a:solidFill>
                  <a:schemeClr val="tx1"/>
                </a:solidFill>
                <a:latin typeface="Arial" charset="0"/>
                <a:ea typeface="MS PGothic" panose="020B0600070205080204" pitchFamily="34" charset="-128"/>
                <a:cs typeface="MS PGothic" charset="0"/>
              </a:rPr>
              <a:t>)</a:t>
            </a: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defRPr/>
            </a:pPr>
            <a:r>
              <a:rPr lang="it-IT" sz="1200" kern="1200" dirty="0" err="1" smtClean="0">
                <a:solidFill>
                  <a:schemeClr val="tx1"/>
                </a:solidFill>
                <a:latin typeface="Arial" charset="0"/>
                <a:ea typeface="MS PGothic" panose="020B0600070205080204" pitchFamily="34" charset="-128"/>
                <a:cs typeface="MS PGothic" charset="0"/>
              </a:rPr>
              <a:t>All</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these</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steps</a:t>
            </a:r>
            <a:r>
              <a:rPr lang="it-IT" sz="1200" kern="1200" dirty="0" smtClean="0">
                <a:solidFill>
                  <a:schemeClr val="tx1"/>
                </a:solidFill>
                <a:latin typeface="Arial" charset="0"/>
                <a:ea typeface="MS PGothic" panose="020B0600070205080204" pitchFamily="34" charset="-128"/>
                <a:cs typeface="MS PGothic" charset="0"/>
              </a:rPr>
              <a:t> are </a:t>
            </a:r>
            <a:r>
              <a:rPr lang="it-IT" sz="1200" kern="1200" dirty="0" err="1" smtClean="0">
                <a:solidFill>
                  <a:schemeClr val="tx1"/>
                </a:solidFill>
                <a:latin typeface="Arial" charset="0"/>
                <a:ea typeface="MS PGothic" panose="020B0600070205080204" pitchFamily="34" charset="-128"/>
                <a:cs typeface="MS PGothic" charset="0"/>
              </a:rPr>
              <a:t>actually</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crucial</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since</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they</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inform</a:t>
            </a:r>
            <a:r>
              <a:rPr lang="it-IT" sz="1200" kern="1200" dirty="0" smtClean="0">
                <a:solidFill>
                  <a:schemeClr val="tx1"/>
                </a:solidFill>
                <a:latin typeface="Arial" charset="0"/>
                <a:ea typeface="MS PGothic" panose="020B0600070205080204" pitchFamily="34" charset="-128"/>
                <a:cs typeface="MS PGothic" charset="0"/>
              </a:rPr>
              <a:t> the </a:t>
            </a:r>
            <a:r>
              <a:rPr lang="it-IT" sz="1200" kern="1200" dirty="0" err="1" smtClean="0">
                <a:solidFill>
                  <a:schemeClr val="tx1"/>
                </a:solidFill>
                <a:latin typeface="Arial" charset="0"/>
                <a:ea typeface="MS PGothic" panose="020B0600070205080204" pitchFamily="34" charset="-128"/>
                <a:cs typeface="MS PGothic" charset="0"/>
              </a:rPr>
              <a:t>choices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that</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as</a:t>
            </a:r>
            <a:r>
              <a:rPr lang="it-IT" sz="1200" kern="1200" dirty="0" smtClean="0">
                <a:solidFill>
                  <a:schemeClr val="tx1"/>
                </a:solidFill>
                <a:latin typeface="Arial" charset="0"/>
                <a:ea typeface="MS PGothic" panose="020B0600070205080204" pitchFamily="34" charset="-128"/>
                <a:cs typeface="MS PGothic" charset="0"/>
              </a:rPr>
              <a:t> law/policy </a:t>
            </a:r>
            <a:r>
              <a:rPr lang="it-IT" sz="1200" kern="1200" dirty="0" err="1" smtClean="0">
                <a:solidFill>
                  <a:schemeClr val="tx1"/>
                </a:solidFill>
                <a:latin typeface="Arial" charset="0"/>
                <a:ea typeface="MS PGothic" panose="020B0600070205080204" pitchFamily="34" charset="-128"/>
                <a:cs typeface="MS PGothic" charset="0"/>
              </a:rPr>
              <a:t>makers</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we</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may</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make</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at</a:t>
            </a:r>
            <a:r>
              <a:rPr lang="it-IT" sz="1200" kern="1200" dirty="0" smtClean="0">
                <a:solidFill>
                  <a:schemeClr val="tx1"/>
                </a:solidFill>
                <a:latin typeface="Arial" charset="0"/>
                <a:ea typeface="MS PGothic" panose="020B0600070205080204" pitchFamily="34" charset="-128"/>
                <a:cs typeface="MS PGothic" charset="0"/>
              </a:rPr>
              <a:t> a </a:t>
            </a:r>
            <a:r>
              <a:rPr lang="it-IT" sz="1200" kern="1200" dirty="0" err="1" smtClean="0">
                <a:solidFill>
                  <a:schemeClr val="tx1"/>
                </a:solidFill>
                <a:latin typeface="Arial" charset="0"/>
                <a:ea typeface="MS PGothic" panose="020B0600070205080204" pitchFamily="34" charset="-128"/>
                <a:cs typeface="MS PGothic" charset="0"/>
              </a:rPr>
              <a:t>later</a:t>
            </a:r>
            <a:r>
              <a:rPr lang="it-IT" sz="1200" kern="1200" dirty="0" smtClean="0">
                <a:solidFill>
                  <a:schemeClr val="tx1"/>
                </a:solidFill>
                <a:latin typeface="Arial" charset="0"/>
                <a:ea typeface="MS PGothic" panose="020B0600070205080204" pitchFamily="34" charset="-128"/>
                <a:cs typeface="MS PGothic" charset="0"/>
              </a:rPr>
              <a:t> stage:</a:t>
            </a:r>
          </a:p>
          <a:p>
            <a:pPr marL="228600" indent="-228600">
              <a:buFontTx/>
              <a:buAutoNum type="arabicPeriod"/>
              <a:defRPr/>
            </a:pPr>
            <a:r>
              <a:rPr lang="it-IT" sz="1200" kern="1200" dirty="0" smtClean="0">
                <a:solidFill>
                  <a:schemeClr val="tx1"/>
                </a:solidFill>
                <a:latin typeface="Arial" charset="0"/>
                <a:ea typeface="MS PGothic" panose="020B0600070205080204" pitchFamily="34" charset="-128"/>
                <a:cs typeface="MS PGothic" charset="0"/>
              </a:rPr>
              <a:t>Format of </a:t>
            </a:r>
            <a:r>
              <a:rPr lang="it-IT" sz="1200" kern="1200" dirty="0" err="1" smtClean="0">
                <a:solidFill>
                  <a:schemeClr val="tx1"/>
                </a:solidFill>
                <a:latin typeface="Arial" charset="0"/>
                <a:ea typeface="MS PGothic" panose="020B0600070205080204" pitchFamily="34" charset="-128"/>
                <a:cs typeface="MS PGothic" charset="0"/>
              </a:rPr>
              <a:t>our</a:t>
            </a:r>
            <a:r>
              <a:rPr lang="it-IT" sz="1200" kern="1200" dirty="0" smtClean="0">
                <a:solidFill>
                  <a:schemeClr val="tx1"/>
                </a:solidFill>
                <a:latin typeface="Arial" charset="0"/>
                <a:ea typeface="MS PGothic" panose="020B0600070205080204" pitchFamily="34" charset="-128"/>
                <a:cs typeface="MS PGothic" charset="0"/>
              </a:rPr>
              <a:t> </a:t>
            </a:r>
            <a:r>
              <a:rPr lang="it-IT" sz="1200" kern="1200" dirty="0" err="1" smtClean="0">
                <a:solidFill>
                  <a:schemeClr val="tx1"/>
                </a:solidFill>
                <a:latin typeface="Arial" charset="0"/>
                <a:ea typeface="MS PGothic" panose="020B0600070205080204" pitchFamily="34" charset="-128"/>
                <a:cs typeface="MS PGothic" charset="0"/>
              </a:rPr>
              <a:t>instrument</a:t>
            </a: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buFontTx/>
              <a:buAutoNum type="arabicPeriod"/>
              <a:defRPr/>
            </a:pPr>
            <a:r>
              <a:rPr lang="it-IT" sz="1200" kern="1200" dirty="0" smtClean="0">
                <a:solidFill>
                  <a:schemeClr val="tx1"/>
                </a:solidFill>
                <a:latin typeface="Arial" charset="0"/>
                <a:ea typeface="MS PGothic" panose="020B0600070205080204" pitchFamily="34" charset="-128"/>
                <a:cs typeface="MS PGothic" charset="0"/>
              </a:rPr>
              <a:t>Scope</a:t>
            </a:r>
          </a:p>
          <a:p>
            <a:pPr marL="228600" indent="-228600">
              <a:buFontTx/>
              <a:buAutoNum type="arabicPeriod"/>
              <a:defRPr/>
            </a:pPr>
            <a:r>
              <a:rPr lang="it-IT" sz="1200" kern="1200" dirty="0" err="1" smtClean="0">
                <a:solidFill>
                  <a:schemeClr val="tx1"/>
                </a:solidFill>
                <a:latin typeface="Arial" charset="0"/>
                <a:ea typeface="MS PGothic" panose="020B0600070205080204" pitchFamily="34" charset="-128"/>
                <a:cs typeface="MS PGothic" charset="0"/>
              </a:rPr>
              <a:t>Contents</a:t>
            </a: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charset="0"/>
                <a:ea typeface="MS PGothic" panose="020B0600070205080204" pitchFamily="34" charset="-128"/>
                <a:cs typeface="MS PGothic" charset="0"/>
              </a:rPr>
              <a:t>Need</a:t>
            </a:r>
            <a:r>
              <a:rPr lang="it-IT" sz="1200" kern="1200" dirty="0" smtClean="0">
                <a:solidFill>
                  <a:schemeClr val="tx1"/>
                </a:solidFill>
                <a:latin typeface="Arial" charset="0"/>
                <a:ea typeface="MS PGothic" panose="020B0600070205080204" pitchFamily="34" charset="-128"/>
                <a:cs typeface="MS PGothic" charset="0"/>
              </a:rPr>
              <a:t> for </a:t>
            </a:r>
            <a:r>
              <a:rPr lang="it-IT" sz="1200" kern="1200" dirty="0" err="1" smtClean="0">
                <a:solidFill>
                  <a:schemeClr val="tx1"/>
                </a:solidFill>
                <a:latin typeface="Arial" charset="0"/>
                <a:ea typeface="MS PGothic" panose="020B0600070205080204" pitchFamily="34" charset="-128"/>
                <a:cs typeface="MS PGothic" charset="0"/>
              </a:rPr>
              <a:t>support</a:t>
            </a: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a:defRPr/>
            </a:pPr>
            <a:endParaRPr lang="it-IT" sz="1200" kern="1200" dirty="0" smtClean="0">
              <a:solidFill>
                <a:schemeClr val="tx1"/>
              </a:solidFill>
              <a:latin typeface="Arial" charset="0"/>
              <a:ea typeface="MS PGothic" panose="020B0600070205080204" pitchFamily="34" charset="-128"/>
              <a:cs typeface="MS PGothic" charset="0"/>
            </a:endParaRPr>
          </a:p>
          <a:p>
            <a:pPr>
              <a:defRPr/>
            </a:pPr>
            <a:endParaRPr lang="it-IT" sz="1200" kern="1200" dirty="0" smtClean="0">
              <a:solidFill>
                <a:schemeClr val="tx1"/>
              </a:solidFill>
              <a:latin typeface="Arial"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buFontTx/>
              <a:buChar char="-"/>
            </a:pPr>
            <a:r>
              <a:rPr lang="it-IT" dirty="0" err="1" smtClean="0">
                <a:latin typeface="Arial" charset="0"/>
              </a:rPr>
              <a:t>What</a:t>
            </a:r>
            <a:r>
              <a:rPr lang="it-IT" dirty="0" smtClean="0">
                <a:latin typeface="Arial" charset="0"/>
              </a:rPr>
              <a:t> are the </a:t>
            </a:r>
            <a:r>
              <a:rPr lang="it-IT" dirty="0" err="1" smtClean="0">
                <a:latin typeface="Arial" charset="0"/>
              </a:rPr>
              <a:t>key</a:t>
            </a:r>
            <a:r>
              <a:rPr lang="it-IT" dirty="0" smtClean="0">
                <a:latin typeface="Arial" charset="0"/>
              </a:rPr>
              <a:t> </a:t>
            </a:r>
            <a:r>
              <a:rPr lang="it-IT" dirty="0" err="1" smtClean="0">
                <a:latin typeface="Arial" charset="0"/>
              </a:rPr>
              <a:t>notions</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should</a:t>
            </a:r>
            <a:r>
              <a:rPr lang="it-IT" dirty="0" smtClean="0">
                <a:latin typeface="Arial" charset="0"/>
              </a:rPr>
              <a:t> be </a:t>
            </a:r>
            <a:r>
              <a:rPr lang="it-IT" dirty="0" err="1" smtClean="0">
                <a:latin typeface="Arial" charset="0"/>
              </a:rPr>
              <a:t>understood</a:t>
            </a:r>
            <a:r>
              <a:rPr lang="it-IT" dirty="0" smtClean="0">
                <a:latin typeface="Arial" charset="0"/>
              </a:rPr>
              <a:t> by </a:t>
            </a:r>
            <a:r>
              <a:rPr lang="it-IT" dirty="0" err="1" smtClean="0">
                <a:latin typeface="Arial" charset="0"/>
              </a:rPr>
              <a:t>all</a:t>
            </a:r>
            <a:r>
              <a:rPr lang="it-IT" dirty="0" smtClean="0">
                <a:latin typeface="Arial" charset="0"/>
              </a:rPr>
              <a:t>?</a:t>
            </a:r>
          </a:p>
          <a:p>
            <a:pPr>
              <a:lnSpc>
                <a:spcPct val="90000"/>
              </a:lnSpc>
              <a:buFontTx/>
              <a:buAutoNum type="arabicPeriod"/>
            </a:pPr>
            <a:r>
              <a:rPr lang="it-IT" dirty="0" err="1" smtClean="0">
                <a:latin typeface="Arial" charset="0"/>
              </a:rPr>
              <a:t>IDPs</a:t>
            </a:r>
            <a:r>
              <a:rPr lang="it-IT" dirty="0" smtClean="0">
                <a:latin typeface="Arial" charset="0"/>
              </a:rPr>
              <a:t> (in </a:t>
            </a:r>
            <a:r>
              <a:rPr lang="it-IT" dirty="0" err="1" smtClean="0">
                <a:latin typeface="Arial" charset="0"/>
              </a:rPr>
              <a:t>which</a:t>
            </a:r>
            <a:r>
              <a:rPr lang="it-IT" dirty="0" smtClean="0">
                <a:latin typeface="Arial" charset="0"/>
              </a:rPr>
              <a:t> case </a:t>
            </a:r>
            <a:r>
              <a:rPr lang="it-IT" dirty="0" err="1" smtClean="0">
                <a:latin typeface="Arial" charset="0"/>
              </a:rPr>
              <a:t>reference</a:t>
            </a:r>
            <a:r>
              <a:rPr lang="it-IT" dirty="0" smtClean="0">
                <a:latin typeface="Arial" charset="0"/>
              </a:rPr>
              <a:t> can be made to the </a:t>
            </a:r>
            <a:r>
              <a:rPr lang="it-IT" dirty="0" err="1" smtClean="0">
                <a:latin typeface="Arial" charset="0"/>
              </a:rPr>
              <a:t>Guiding</a:t>
            </a:r>
            <a:r>
              <a:rPr lang="it-IT" dirty="0" smtClean="0">
                <a:latin typeface="Arial" charset="0"/>
              </a:rPr>
              <a:t> </a:t>
            </a:r>
            <a:r>
              <a:rPr lang="it-IT" dirty="0" err="1" smtClean="0">
                <a:latin typeface="Arial" charset="0"/>
              </a:rPr>
              <a:t>Principles</a:t>
            </a:r>
            <a:r>
              <a:rPr lang="it-IT" dirty="0" smtClean="0">
                <a:latin typeface="Arial" charset="0"/>
              </a:rPr>
              <a:t> and to the Kampala Convention – </a:t>
            </a:r>
            <a:r>
              <a:rPr lang="it-IT" dirty="0" err="1" smtClean="0">
                <a:latin typeface="Arial" charset="0"/>
              </a:rPr>
              <a:t>which</a:t>
            </a:r>
            <a:r>
              <a:rPr lang="it-IT" dirty="0" smtClean="0">
                <a:latin typeface="Arial" charset="0"/>
              </a:rPr>
              <a:t> </a:t>
            </a:r>
            <a:r>
              <a:rPr lang="it-IT" dirty="0" err="1" smtClean="0">
                <a:latin typeface="Arial" charset="0"/>
              </a:rPr>
              <a:t>offers</a:t>
            </a:r>
            <a:r>
              <a:rPr lang="it-IT" dirty="0" smtClean="0">
                <a:latin typeface="Arial" charset="0"/>
              </a:rPr>
              <a:t> a </a:t>
            </a:r>
            <a:r>
              <a:rPr lang="it-IT" dirty="0" err="1" smtClean="0">
                <a:latin typeface="Arial" charset="0"/>
              </a:rPr>
              <a:t>definition</a:t>
            </a:r>
            <a:r>
              <a:rPr lang="it-IT" dirty="0" smtClean="0">
                <a:latin typeface="Arial" charset="0"/>
              </a:rPr>
              <a:t> </a:t>
            </a:r>
            <a:r>
              <a:rPr lang="it-IT" dirty="0" err="1" smtClean="0">
                <a:latin typeface="Arial" charset="0"/>
              </a:rPr>
              <a:t>consistent</a:t>
            </a:r>
            <a:r>
              <a:rPr lang="it-IT" dirty="0" smtClean="0">
                <a:latin typeface="Arial" charset="0"/>
              </a:rPr>
              <a:t> with the </a:t>
            </a:r>
            <a:r>
              <a:rPr lang="it-IT" dirty="0" err="1" smtClean="0">
                <a:latin typeface="Arial" charset="0"/>
              </a:rPr>
              <a:t>one</a:t>
            </a:r>
            <a:r>
              <a:rPr lang="it-IT" dirty="0" smtClean="0">
                <a:latin typeface="Arial" charset="0"/>
              </a:rPr>
              <a:t> of the </a:t>
            </a:r>
            <a:r>
              <a:rPr lang="it-IT" dirty="0" err="1" smtClean="0">
                <a:latin typeface="Arial" charset="0"/>
              </a:rPr>
              <a:t>GPs</a:t>
            </a:r>
            <a:r>
              <a:rPr lang="it-IT" dirty="0" smtClean="0">
                <a:latin typeface="Arial" charset="0"/>
              </a:rPr>
              <a:t>)</a:t>
            </a:r>
          </a:p>
          <a:p>
            <a:pPr>
              <a:lnSpc>
                <a:spcPct val="90000"/>
              </a:lnSpc>
              <a:buFontTx/>
              <a:buAutoNum type="arabicPeriod"/>
            </a:pPr>
            <a:r>
              <a:rPr lang="it-IT" dirty="0" err="1" smtClean="0">
                <a:latin typeface="Arial" charset="0"/>
              </a:rPr>
              <a:t>Displacement-affected</a:t>
            </a:r>
            <a:r>
              <a:rPr lang="it-IT" dirty="0" smtClean="0">
                <a:latin typeface="Arial" charset="0"/>
              </a:rPr>
              <a:t> </a:t>
            </a:r>
            <a:r>
              <a:rPr lang="it-IT" dirty="0" err="1" smtClean="0">
                <a:latin typeface="Arial" charset="0"/>
              </a:rPr>
              <a:t>communities</a:t>
            </a:r>
            <a:r>
              <a:rPr lang="it-IT" dirty="0" smtClean="0">
                <a:latin typeface="Arial" charset="0"/>
              </a:rPr>
              <a:t>: </a:t>
            </a:r>
            <a:r>
              <a:rPr lang="it-IT" dirty="0" err="1" smtClean="0">
                <a:latin typeface="Arial" charset="0"/>
              </a:rPr>
              <a:t>those</a:t>
            </a:r>
            <a:r>
              <a:rPr lang="it-IT" dirty="0" smtClean="0">
                <a:latin typeface="Arial" charset="0"/>
              </a:rPr>
              <a:t> </a:t>
            </a:r>
            <a:r>
              <a:rPr lang="it-IT" dirty="0" err="1" smtClean="0">
                <a:latin typeface="Arial" charset="0"/>
              </a:rPr>
              <a:t>that</a:t>
            </a:r>
            <a:r>
              <a:rPr lang="it-IT" dirty="0" smtClean="0">
                <a:latin typeface="Arial" charset="0"/>
              </a:rPr>
              <a:t> bear the </a:t>
            </a:r>
            <a:r>
              <a:rPr lang="it-IT" dirty="0" err="1" smtClean="0">
                <a:latin typeface="Arial" charset="0"/>
              </a:rPr>
              <a:t>consequences</a:t>
            </a:r>
            <a:r>
              <a:rPr lang="it-IT" dirty="0" smtClean="0">
                <a:latin typeface="Arial" charset="0"/>
              </a:rPr>
              <a:t> of </a:t>
            </a:r>
            <a:r>
              <a:rPr lang="it-IT" dirty="0" err="1" smtClean="0">
                <a:latin typeface="Arial" charset="0"/>
              </a:rPr>
              <a:t>displacement</a:t>
            </a:r>
            <a:r>
              <a:rPr lang="it-IT" dirty="0" smtClean="0">
                <a:latin typeface="Arial" charset="0"/>
              </a:rPr>
              <a:t>. In </a:t>
            </a:r>
            <a:r>
              <a:rPr lang="it-IT" dirty="0" err="1" smtClean="0">
                <a:latin typeface="Arial" charset="0"/>
              </a:rPr>
              <a:t>addition</a:t>
            </a:r>
            <a:r>
              <a:rPr lang="it-IT" dirty="0" smtClean="0">
                <a:latin typeface="Arial" charset="0"/>
              </a:rPr>
              <a:t> to </a:t>
            </a:r>
            <a:r>
              <a:rPr lang="it-IT" dirty="0" err="1" smtClean="0">
                <a:latin typeface="Arial" charset="0"/>
              </a:rPr>
              <a:t>IDPs</a:t>
            </a:r>
            <a:r>
              <a:rPr lang="it-IT" dirty="0" smtClean="0">
                <a:latin typeface="Arial" charset="0"/>
              </a:rPr>
              <a:t> </a:t>
            </a:r>
            <a:r>
              <a:rPr lang="it-IT" dirty="0" err="1" smtClean="0">
                <a:latin typeface="Arial" charset="0"/>
              </a:rPr>
              <a:t>themselves</a:t>
            </a:r>
            <a:r>
              <a:rPr lang="it-IT" dirty="0" smtClean="0">
                <a:latin typeface="Arial" charset="0"/>
              </a:rPr>
              <a:t>, </a:t>
            </a:r>
            <a:r>
              <a:rPr lang="it-IT" dirty="0" err="1" smtClean="0">
                <a:latin typeface="Arial" charset="0"/>
              </a:rPr>
              <a:t>they</a:t>
            </a:r>
            <a:r>
              <a:rPr lang="it-IT" dirty="0" smtClean="0">
                <a:latin typeface="Arial" charset="0"/>
              </a:rPr>
              <a:t> include </a:t>
            </a:r>
            <a:r>
              <a:rPr lang="it-IT" dirty="0" err="1" smtClean="0">
                <a:latin typeface="Arial" charset="0"/>
              </a:rPr>
              <a:t>host</a:t>
            </a:r>
            <a:r>
              <a:rPr lang="it-IT" dirty="0" smtClean="0">
                <a:latin typeface="Arial" charset="0"/>
              </a:rPr>
              <a:t> </a:t>
            </a:r>
            <a:r>
              <a:rPr lang="it-IT" dirty="0" err="1" smtClean="0">
                <a:latin typeface="Arial" charset="0"/>
              </a:rPr>
              <a:t>communities</a:t>
            </a:r>
            <a:r>
              <a:rPr lang="it-IT" dirty="0" smtClean="0">
                <a:latin typeface="Arial" charset="0"/>
              </a:rPr>
              <a:t>, </a:t>
            </a:r>
            <a:r>
              <a:rPr lang="it-IT" dirty="0" err="1" smtClean="0">
                <a:latin typeface="Arial" charset="0"/>
              </a:rPr>
              <a:t>communities</a:t>
            </a:r>
            <a:r>
              <a:rPr lang="it-IT" dirty="0" smtClean="0">
                <a:latin typeface="Arial" charset="0"/>
              </a:rPr>
              <a:t> in </a:t>
            </a:r>
            <a:r>
              <a:rPr lang="it-IT" dirty="0" err="1" smtClean="0">
                <a:latin typeface="Arial" charset="0"/>
              </a:rPr>
              <a:t>return</a:t>
            </a:r>
            <a:r>
              <a:rPr lang="it-IT" dirty="0" smtClean="0">
                <a:latin typeface="Arial" charset="0"/>
              </a:rPr>
              <a:t> </a:t>
            </a:r>
            <a:r>
              <a:rPr lang="it-IT" dirty="0" err="1" smtClean="0">
                <a:latin typeface="Arial" charset="0"/>
              </a:rPr>
              <a:t>areas</a:t>
            </a:r>
            <a:r>
              <a:rPr lang="it-IT" dirty="0" smtClean="0">
                <a:latin typeface="Arial" charset="0"/>
              </a:rPr>
              <a:t> and </a:t>
            </a:r>
            <a:r>
              <a:rPr lang="it-IT" dirty="0" err="1" smtClean="0">
                <a:latin typeface="Arial" charset="0"/>
              </a:rPr>
              <a:t>those</a:t>
            </a:r>
            <a:r>
              <a:rPr lang="it-IT" dirty="0" smtClean="0">
                <a:latin typeface="Arial" charset="0"/>
              </a:rPr>
              <a:t> </a:t>
            </a:r>
            <a:r>
              <a:rPr lang="it-IT" dirty="0" err="1" smtClean="0">
                <a:latin typeface="Arial" charset="0"/>
              </a:rPr>
              <a:t>into</a:t>
            </a:r>
            <a:r>
              <a:rPr lang="it-IT" dirty="0" smtClean="0">
                <a:latin typeface="Arial" charset="0"/>
              </a:rPr>
              <a:t> </a:t>
            </a:r>
            <a:r>
              <a:rPr lang="it-IT" dirty="0" err="1" smtClean="0">
                <a:latin typeface="Arial" charset="0"/>
              </a:rPr>
              <a:t>which</a:t>
            </a:r>
            <a:r>
              <a:rPr lang="it-IT" dirty="0" smtClean="0">
                <a:latin typeface="Arial" charset="0"/>
              </a:rPr>
              <a:t> </a:t>
            </a:r>
            <a:r>
              <a:rPr lang="it-IT" dirty="0" err="1" smtClean="0">
                <a:latin typeface="Arial" charset="0"/>
              </a:rPr>
              <a:t>IDPs</a:t>
            </a:r>
            <a:r>
              <a:rPr lang="it-IT" dirty="0" smtClean="0">
                <a:latin typeface="Arial" charset="0"/>
              </a:rPr>
              <a:t> </a:t>
            </a:r>
            <a:r>
              <a:rPr lang="it-IT" dirty="0" err="1" smtClean="0">
                <a:latin typeface="Arial" charset="0"/>
              </a:rPr>
              <a:t>chose</a:t>
            </a:r>
            <a:r>
              <a:rPr lang="it-IT" dirty="0" smtClean="0">
                <a:latin typeface="Arial" charset="0"/>
              </a:rPr>
              <a:t> to </a:t>
            </a:r>
            <a:r>
              <a:rPr lang="it-IT" dirty="0" err="1" smtClean="0">
                <a:latin typeface="Arial" charset="0"/>
              </a:rPr>
              <a:t>settle</a:t>
            </a:r>
            <a:r>
              <a:rPr lang="it-IT" dirty="0" smtClean="0">
                <a:latin typeface="Arial" charset="0"/>
              </a:rPr>
              <a:t> in and </a:t>
            </a:r>
            <a:r>
              <a:rPr lang="it-IT" dirty="0" err="1" smtClean="0">
                <a:latin typeface="Arial" charset="0"/>
              </a:rPr>
              <a:t>locally</a:t>
            </a:r>
            <a:r>
              <a:rPr lang="it-IT" dirty="0" smtClean="0">
                <a:latin typeface="Arial" charset="0"/>
              </a:rPr>
              <a:t> integrate.</a:t>
            </a:r>
          </a:p>
          <a:p>
            <a:pPr>
              <a:lnSpc>
                <a:spcPct val="90000"/>
              </a:lnSpc>
              <a:buFontTx/>
              <a:buAutoNum type="arabicPeriod"/>
            </a:pPr>
            <a:r>
              <a:rPr lang="it-IT" dirty="0" err="1" smtClean="0">
                <a:latin typeface="Arial" charset="0"/>
              </a:rPr>
              <a:t>Displacement</a:t>
            </a:r>
            <a:r>
              <a:rPr lang="it-IT" dirty="0" smtClean="0">
                <a:latin typeface="Arial" charset="0"/>
              </a:rPr>
              <a:t> </a:t>
            </a:r>
            <a:r>
              <a:rPr lang="it-IT" dirty="0" err="1" smtClean="0">
                <a:latin typeface="Arial" charset="0"/>
              </a:rPr>
              <a:t>process</a:t>
            </a:r>
            <a:r>
              <a:rPr lang="it-IT" dirty="0" smtClean="0">
                <a:latin typeface="Arial" charset="0"/>
              </a:rPr>
              <a:t>: </a:t>
            </a:r>
            <a:r>
              <a:rPr lang="it-IT" dirty="0" err="1" smtClean="0">
                <a:latin typeface="Arial" charset="0"/>
              </a:rPr>
              <a:t>not</a:t>
            </a:r>
            <a:r>
              <a:rPr lang="it-IT" dirty="0" smtClean="0">
                <a:latin typeface="Arial" charset="0"/>
              </a:rPr>
              <a:t> a </a:t>
            </a:r>
            <a:r>
              <a:rPr lang="it-IT" dirty="0" err="1" smtClean="0">
                <a:latin typeface="Arial" charset="0"/>
              </a:rPr>
              <a:t>static</a:t>
            </a:r>
            <a:r>
              <a:rPr lang="it-IT" dirty="0" smtClean="0">
                <a:latin typeface="Arial" charset="0"/>
              </a:rPr>
              <a:t> </a:t>
            </a:r>
            <a:r>
              <a:rPr lang="it-IT" dirty="0" err="1" smtClean="0">
                <a:latin typeface="Arial" charset="0"/>
              </a:rPr>
              <a:t>condition</a:t>
            </a:r>
            <a:r>
              <a:rPr lang="it-IT" dirty="0" smtClean="0">
                <a:latin typeface="Arial" charset="0"/>
              </a:rPr>
              <a:t>, </a:t>
            </a:r>
            <a:r>
              <a:rPr lang="it-IT" dirty="0" err="1" smtClean="0">
                <a:latin typeface="Arial" charset="0"/>
              </a:rPr>
              <a:t>but</a:t>
            </a:r>
            <a:r>
              <a:rPr lang="it-IT" dirty="0" smtClean="0">
                <a:latin typeface="Arial" charset="0"/>
              </a:rPr>
              <a:t> a </a:t>
            </a:r>
            <a:r>
              <a:rPr lang="it-IT" dirty="0" err="1" smtClean="0">
                <a:latin typeface="Arial" charset="0"/>
              </a:rPr>
              <a:t>process</a:t>
            </a:r>
            <a:r>
              <a:rPr lang="it-IT" dirty="0" smtClean="0">
                <a:latin typeface="Arial" charset="0"/>
              </a:rPr>
              <a:t> </a:t>
            </a:r>
            <a:r>
              <a:rPr lang="it-IT" dirty="0" err="1" smtClean="0">
                <a:latin typeface="Arial" charset="0"/>
              </a:rPr>
              <a:t>starting</a:t>
            </a:r>
            <a:r>
              <a:rPr lang="it-IT" dirty="0" smtClean="0">
                <a:latin typeface="Arial" charset="0"/>
              </a:rPr>
              <a:t> with </a:t>
            </a:r>
            <a:r>
              <a:rPr lang="it-IT" dirty="0" err="1" smtClean="0">
                <a:latin typeface="Arial" charset="0"/>
              </a:rPr>
              <a:t>flight</a:t>
            </a:r>
            <a:r>
              <a:rPr lang="it-IT" dirty="0" smtClean="0">
                <a:latin typeface="Arial" charset="0"/>
              </a:rPr>
              <a:t> and </a:t>
            </a:r>
            <a:r>
              <a:rPr lang="it-IT" dirty="0" err="1" smtClean="0">
                <a:latin typeface="Arial" charset="0"/>
              </a:rPr>
              <a:t>being</a:t>
            </a:r>
            <a:r>
              <a:rPr lang="it-IT" dirty="0" smtClean="0">
                <a:latin typeface="Arial" charset="0"/>
              </a:rPr>
              <a:t> </a:t>
            </a:r>
            <a:r>
              <a:rPr lang="it-IT" dirty="0" err="1" smtClean="0">
                <a:latin typeface="Arial" charset="0"/>
              </a:rPr>
              <a:t>completed</a:t>
            </a:r>
            <a:r>
              <a:rPr lang="it-IT" dirty="0" smtClean="0">
                <a:latin typeface="Arial" charset="0"/>
              </a:rPr>
              <a:t> </a:t>
            </a:r>
            <a:r>
              <a:rPr lang="it-IT" dirty="0" err="1" smtClean="0">
                <a:latin typeface="Arial" charset="0"/>
              </a:rPr>
              <a:t>when</a:t>
            </a:r>
            <a:r>
              <a:rPr lang="it-IT" dirty="0" smtClean="0">
                <a:latin typeface="Arial" charset="0"/>
              </a:rPr>
              <a:t> </a:t>
            </a:r>
            <a:r>
              <a:rPr lang="it-IT" dirty="0" err="1" smtClean="0">
                <a:latin typeface="Arial" charset="0"/>
              </a:rPr>
              <a:t>durable</a:t>
            </a:r>
            <a:r>
              <a:rPr lang="it-IT" dirty="0" smtClean="0">
                <a:latin typeface="Arial" charset="0"/>
              </a:rPr>
              <a:t> </a:t>
            </a:r>
            <a:r>
              <a:rPr lang="it-IT" dirty="0" err="1" smtClean="0">
                <a:latin typeface="Arial" charset="0"/>
              </a:rPr>
              <a:t>solutions</a:t>
            </a:r>
            <a:r>
              <a:rPr lang="it-IT" dirty="0" smtClean="0">
                <a:latin typeface="Arial" charset="0"/>
              </a:rPr>
              <a:t> are </a:t>
            </a:r>
            <a:r>
              <a:rPr lang="it-IT" dirty="0" err="1" smtClean="0">
                <a:latin typeface="Arial" charset="0"/>
              </a:rPr>
              <a:t>achieved</a:t>
            </a:r>
            <a:r>
              <a:rPr lang="it-IT" dirty="0" smtClean="0">
                <a:latin typeface="Arial" charset="0"/>
              </a:rPr>
              <a:t>. </a:t>
            </a:r>
            <a:r>
              <a:rPr lang="it-IT" dirty="0" err="1" smtClean="0">
                <a:latin typeface="Arial" charset="0"/>
              </a:rPr>
              <a:t>But</a:t>
            </a:r>
            <a:r>
              <a:rPr lang="it-IT" dirty="0" smtClean="0">
                <a:latin typeface="Arial" charset="0"/>
              </a:rPr>
              <a:t> </a:t>
            </a:r>
            <a:r>
              <a:rPr lang="it-IT" dirty="0" err="1" smtClean="0">
                <a:latin typeface="Arial" charset="0"/>
              </a:rPr>
              <a:t>needs</a:t>
            </a:r>
            <a:r>
              <a:rPr lang="it-IT" dirty="0" smtClean="0">
                <a:latin typeface="Arial" charset="0"/>
              </a:rPr>
              <a:t> of </a:t>
            </a:r>
            <a:r>
              <a:rPr lang="it-IT" dirty="0" err="1" smtClean="0">
                <a:latin typeface="Arial" charset="0"/>
              </a:rPr>
              <a:t>IDPs</a:t>
            </a:r>
            <a:r>
              <a:rPr lang="it-IT" dirty="0" smtClean="0">
                <a:latin typeface="Arial" charset="0"/>
              </a:rPr>
              <a:t> </a:t>
            </a:r>
            <a:r>
              <a:rPr lang="it-IT" dirty="0" err="1" smtClean="0">
                <a:latin typeface="Arial" charset="0"/>
              </a:rPr>
              <a:t>may</a:t>
            </a:r>
            <a:r>
              <a:rPr lang="it-IT" dirty="0" smtClean="0">
                <a:latin typeface="Arial" charset="0"/>
              </a:rPr>
              <a:t> </a:t>
            </a:r>
            <a:r>
              <a:rPr lang="it-IT" dirty="0" err="1" smtClean="0">
                <a:latin typeface="Arial" charset="0"/>
              </a:rPr>
              <a:t>change</a:t>
            </a:r>
            <a:r>
              <a:rPr lang="it-IT" dirty="0" smtClean="0">
                <a:latin typeface="Arial" charset="0"/>
              </a:rPr>
              <a:t> over time. The </a:t>
            </a:r>
            <a:r>
              <a:rPr lang="it-IT" dirty="0" err="1" smtClean="0">
                <a:latin typeface="Arial" charset="0"/>
              </a:rPr>
              <a:t>length</a:t>
            </a:r>
            <a:r>
              <a:rPr lang="it-IT" dirty="0" smtClean="0">
                <a:latin typeface="Arial" charset="0"/>
              </a:rPr>
              <a:t> of </a:t>
            </a:r>
            <a:r>
              <a:rPr lang="it-IT" dirty="0" err="1" smtClean="0">
                <a:latin typeface="Arial" charset="0"/>
              </a:rPr>
              <a:t>displacement</a:t>
            </a:r>
            <a:r>
              <a:rPr lang="it-IT" dirty="0" smtClean="0">
                <a:latin typeface="Arial" charset="0"/>
              </a:rPr>
              <a:t> </a:t>
            </a:r>
            <a:r>
              <a:rPr lang="it-IT" dirty="0" err="1" smtClean="0">
                <a:latin typeface="Arial" charset="0"/>
              </a:rPr>
              <a:t>may</a:t>
            </a:r>
            <a:r>
              <a:rPr lang="it-IT" dirty="0" smtClean="0">
                <a:latin typeface="Arial" charset="0"/>
              </a:rPr>
              <a:t> </a:t>
            </a:r>
            <a:r>
              <a:rPr lang="it-IT" dirty="0" err="1" smtClean="0">
                <a:latin typeface="Arial" charset="0"/>
              </a:rPr>
              <a:t>vary</a:t>
            </a:r>
            <a:r>
              <a:rPr lang="it-IT" dirty="0" smtClean="0">
                <a:latin typeface="Arial" charset="0"/>
              </a:rPr>
              <a:t> in </a:t>
            </a:r>
            <a:r>
              <a:rPr lang="it-IT" dirty="0" err="1" smtClean="0">
                <a:latin typeface="Arial" charset="0"/>
              </a:rPr>
              <a:t>fact</a:t>
            </a:r>
            <a:r>
              <a:rPr lang="it-IT" dirty="0" smtClean="0">
                <a:latin typeface="Arial" charset="0"/>
              </a:rPr>
              <a:t>. For </a:t>
            </a:r>
            <a:r>
              <a:rPr lang="it-IT" dirty="0" err="1" smtClean="0">
                <a:latin typeface="Arial" charset="0"/>
              </a:rPr>
              <a:t>instance</a:t>
            </a:r>
            <a:r>
              <a:rPr lang="it-IT" dirty="0" smtClean="0">
                <a:latin typeface="Arial" charset="0"/>
              </a:rPr>
              <a:t> </a:t>
            </a:r>
            <a:r>
              <a:rPr lang="it-IT" dirty="0" err="1" smtClean="0">
                <a:latin typeface="Arial" charset="0"/>
              </a:rPr>
              <a:t>persons</a:t>
            </a:r>
            <a:r>
              <a:rPr lang="it-IT" dirty="0" smtClean="0">
                <a:latin typeface="Arial" charset="0"/>
              </a:rPr>
              <a:t> </a:t>
            </a:r>
            <a:r>
              <a:rPr lang="it-IT" dirty="0" err="1" smtClean="0">
                <a:latin typeface="Arial" charset="0"/>
              </a:rPr>
              <a:t>who</a:t>
            </a:r>
            <a:r>
              <a:rPr lang="it-IT" dirty="0" smtClean="0">
                <a:latin typeface="Arial" charset="0"/>
              </a:rPr>
              <a:t> are </a:t>
            </a:r>
            <a:r>
              <a:rPr lang="it-IT" dirty="0" err="1" smtClean="0">
                <a:latin typeface="Arial" charset="0"/>
              </a:rPr>
              <a:t>displaced</a:t>
            </a:r>
            <a:r>
              <a:rPr lang="it-IT" dirty="0" smtClean="0">
                <a:latin typeface="Arial" charset="0"/>
              </a:rPr>
              <a:t> </a:t>
            </a:r>
            <a:r>
              <a:rPr lang="it-IT" dirty="0" err="1" smtClean="0">
                <a:latin typeface="Arial" charset="0"/>
              </a:rPr>
              <a:t>several</a:t>
            </a:r>
            <a:r>
              <a:rPr lang="it-IT" dirty="0" smtClean="0">
                <a:latin typeface="Arial" charset="0"/>
              </a:rPr>
              <a:t> </a:t>
            </a:r>
            <a:r>
              <a:rPr lang="it-IT" dirty="0" err="1" smtClean="0">
                <a:latin typeface="Arial" charset="0"/>
              </a:rPr>
              <a:t>times</a:t>
            </a:r>
            <a:r>
              <a:rPr lang="it-IT" dirty="0" smtClean="0">
                <a:latin typeface="Arial" charset="0"/>
              </a:rPr>
              <a:t> (</a:t>
            </a:r>
            <a:r>
              <a:rPr lang="it-IT" dirty="0" err="1" smtClean="0">
                <a:latin typeface="Arial" charset="0"/>
              </a:rPr>
              <a:t>cyclical</a:t>
            </a:r>
            <a:r>
              <a:rPr lang="it-IT" dirty="0" smtClean="0">
                <a:latin typeface="Arial" charset="0"/>
              </a:rPr>
              <a:t> </a:t>
            </a:r>
            <a:r>
              <a:rPr lang="it-IT" dirty="0" err="1" smtClean="0">
                <a:latin typeface="Arial" charset="0"/>
              </a:rPr>
              <a:t>displacement</a:t>
            </a:r>
            <a:r>
              <a:rPr lang="it-IT" dirty="0" smtClean="0">
                <a:latin typeface="Arial" charset="0"/>
              </a:rPr>
              <a:t>) </a:t>
            </a:r>
            <a:r>
              <a:rPr lang="it-IT" dirty="0" err="1" smtClean="0">
                <a:latin typeface="Arial" charset="0"/>
              </a:rPr>
              <a:t>tend</a:t>
            </a:r>
            <a:r>
              <a:rPr lang="it-IT" dirty="0" smtClean="0">
                <a:latin typeface="Arial" charset="0"/>
              </a:rPr>
              <a:t> to be far more </a:t>
            </a:r>
            <a:r>
              <a:rPr lang="it-IT" dirty="0" err="1" smtClean="0">
                <a:latin typeface="Arial" charset="0"/>
              </a:rPr>
              <a:t>vulnerable</a:t>
            </a:r>
            <a:r>
              <a:rPr lang="it-IT" dirty="0" smtClean="0">
                <a:latin typeface="Arial" charset="0"/>
              </a:rPr>
              <a:t> </a:t>
            </a:r>
            <a:r>
              <a:rPr lang="it-IT" dirty="0" err="1" smtClean="0">
                <a:latin typeface="Arial" charset="0"/>
              </a:rPr>
              <a:t>than</a:t>
            </a:r>
            <a:r>
              <a:rPr lang="it-IT" dirty="0" smtClean="0">
                <a:latin typeface="Arial" charset="0"/>
              </a:rPr>
              <a:t> </a:t>
            </a:r>
            <a:r>
              <a:rPr lang="it-IT" dirty="0" err="1" smtClean="0">
                <a:latin typeface="Arial" charset="0"/>
              </a:rPr>
              <a:t>other</a:t>
            </a:r>
            <a:r>
              <a:rPr lang="it-IT" dirty="0" smtClean="0">
                <a:latin typeface="Arial" charset="0"/>
              </a:rPr>
              <a:t> </a:t>
            </a:r>
            <a:r>
              <a:rPr lang="it-IT" dirty="0" err="1" smtClean="0">
                <a:latin typeface="Arial" charset="0"/>
              </a:rPr>
              <a:t>IDPs</a:t>
            </a:r>
            <a:r>
              <a:rPr lang="it-IT" dirty="0" smtClean="0">
                <a:latin typeface="Arial" charset="0"/>
              </a:rPr>
              <a:t>. </a:t>
            </a:r>
            <a:r>
              <a:rPr lang="it-IT" dirty="0" err="1" smtClean="0">
                <a:latin typeface="Arial" charset="0"/>
              </a:rPr>
              <a:t>Also</a:t>
            </a:r>
            <a:r>
              <a:rPr lang="it-IT" dirty="0" smtClean="0">
                <a:latin typeface="Arial" charset="0"/>
              </a:rPr>
              <a:t>, </a:t>
            </a:r>
            <a:r>
              <a:rPr lang="it-IT" dirty="0" err="1" smtClean="0">
                <a:latin typeface="Arial" charset="0"/>
              </a:rPr>
              <a:t>protracted</a:t>
            </a:r>
            <a:r>
              <a:rPr lang="it-IT" dirty="0" smtClean="0">
                <a:latin typeface="Arial" charset="0"/>
              </a:rPr>
              <a:t> </a:t>
            </a:r>
            <a:r>
              <a:rPr lang="it-IT" dirty="0" err="1" smtClean="0">
                <a:latin typeface="Arial" charset="0"/>
              </a:rPr>
              <a:t>displacement</a:t>
            </a:r>
            <a:r>
              <a:rPr lang="it-IT" dirty="0" smtClean="0">
                <a:latin typeface="Arial" charset="0"/>
              </a:rPr>
              <a:t> – </a:t>
            </a:r>
            <a:r>
              <a:rPr lang="it-IT" dirty="0" err="1" smtClean="0">
                <a:latin typeface="Arial" charset="0"/>
              </a:rPr>
              <a:t>when</a:t>
            </a:r>
            <a:r>
              <a:rPr lang="it-IT" dirty="0" smtClean="0">
                <a:latin typeface="Arial" charset="0"/>
              </a:rPr>
              <a:t> </a:t>
            </a:r>
            <a:r>
              <a:rPr lang="it-IT" dirty="0" err="1" smtClean="0">
                <a:latin typeface="Arial" charset="0"/>
              </a:rPr>
              <a:t>prospects</a:t>
            </a:r>
            <a:r>
              <a:rPr lang="it-IT" dirty="0" smtClean="0">
                <a:latin typeface="Arial" charset="0"/>
              </a:rPr>
              <a:t> of DS are  </a:t>
            </a:r>
            <a:r>
              <a:rPr lang="it-IT" dirty="0" err="1" smtClean="0">
                <a:latin typeface="Arial" charset="0"/>
              </a:rPr>
              <a:t>stalled</a:t>
            </a:r>
            <a:r>
              <a:rPr lang="it-IT" dirty="0" smtClean="0">
                <a:latin typeface="Arial" charset="0"/>
              </a:rPr>
              <a:t> – </a:t>
            </a:r>
            <a:r>
              <a:rPr lang="it-IT" dirty="0" err="1" smtClean="0">
                <a:latin typeface="Arial" charset="0"/>
              </a:rPr>
              <a:t>may</a:t>
            </a:r>
            <a:r>
              <a:rPr lang="it-IT" dirty="0" smtClean="0">
                <a:latin typeface="Arial" charset="0"/>
              </a:rPr>
              <a:t> </a:t>
            </a:r>
            <a:r>
              <a:rPr lang="it-IT" dirty="0" err="1" smtClean="0">
                <a:latin typeface="Arial" charset="0"/>
              </a:rPr>
              <a:t>weaken</a:t>
            </a:r>
            <a:r>
              <a:rPr lang="it-IT" dirty="0" smtClean="0">
                <a:latin typeface="Arial" charset="0"/>
              </a:rPr>
              <a:t> </a:t>
            </a:r>
            <a:r>
              <a:rPr lang="it-IT" dirty="0" err="1" smtClean="0">
                <a:latin typeface="Arial" charset="0"/>
              </a:rPr>
              <a:t>coping</a:t>
            </a:r>
            <a:r>
              <a:rPr lang="it-IT" dirty="0" smtClean="0">
                <a:latin typeface="Arial" charset="0"/>
              </a:rPr>
              <a:t> </a:t>
            </a:r>
            <a:r>
              <a:rPr lang="it-IT" dirty="0" err="1" smtClean="0">
                <a:latin typeface="Arial" charset="0"/>
              </a:rPr>
              <a:t>mechanisms</a:t>
            </a:r>
            <a:r>
              <a:rPr lang="it-IT" dirty="0" smtClean="0">
                <a:latin typeface="Arial" charset="0"/>
              </a:rPr>
              <a:t>.</a:t>
            </a:r>
          </a:p>
          <a:p>
            <a:pPr>
              <a:lnSpc>
                <a:spcPct val="90000"/>
              </a:lnSpc>
              <a:buFontTx/>
              <a:buAutoNum type="arabicPeriod"/>
            </a:pPr>
            <a:r>
              <a:rPr lang="it-IT" dirty="0" err="1" smtClean="0">
                <a:latin typeface="Arial" charset="0"/>
              </a:rPr>
              <a:t>Durable</a:t>
            </a:r>
            <a:r>
              <a:rPr lang="it-IT" dirty="0" smtClean="0">
                <a:latin typeface="Arial" charset="0"/>
              </a:rPr>
              <a:t> </a:t>
            </a:r>
            <a:r>
              <a:rPr lang="it-IT" dirty="0" err="1" smtClean="0">
                <a:latin typeface="Arial" charset="0"/>
              </a:rPr>
              <a:t>solutions</a:t>
            </a:r>
            <a:r>
              <a:rPr lang="it-IT" dirty="0" smtClean="0">
                <a:latin typeface="Arial" charset="0"/>
              </a:rPr>
              <a:t> (for ex. The </a:t>
            </a:r>
            <a:r>
              <a:rPr lang="it-IT" dirty="0" err="1" smtClean="0">
                <a:latin typeface="Arial" charset="0"/>
              </a:rPr>
              <a:t>three</a:t>
            </a:r>
            <a:r>
              <a:rPr lang="it-IT" dirty="0" smtClean="0">
                <a:latin typeface="Arial" charset="0"/>
              </a:rPr>
              <a:t> </a:t>
            </a:r>
            <a:r>
              <a:rPr lang="it-IT" dirty="0" err="1" smtClean="0">
                <a:latin typeface="Arial" charset="0"/>
              </a:rPr>
              <a:t>settlement</a:t>
            </a:r>
            <a:r>
              <a:rPr lang="it-IT" dirty="0" smtClean="0">
                <a:latin typeface="Arial" charset="0"/>
              </a:rPr>
              <a:t> </a:t>
            </a:r>
            <a:r>
              <a:rPr lang="it-IT" dirty="0" err="1" smtClean="0">
                <a:latin typeface="Arial" charset="0"/>
              </a:rPr>
              <a:t>options</a:t>
            </a:r>
            <a:r>
              <a:rPr lang="it-IT" dirty="0" smtClean="0">
                <a:latin typeface="Arial" charset="0"/>
              </a:rPr>
              <a:t>, the </a:t>
            </a:r>
            <a:r>
              <a:rPr lang="it-IT" dirty="0" err="1" smtClean="0">
                <a:latin typeface="Arial" charset="0"/>
              </a:rPr>
              <a:t>principles</a:t>
            </a:r>
            <a:r>
              <a:rPr lang="it-IT" dirty="0" smtClean="0">
                <a:latin typeface="Arial" charset="0"/>
              </a:rPr>
              <a:t> </a:t>
            </a:r>
            <a:r>
              <a:rPr lang="it-IT" dirty="0" err="1" smtClean="0">
                <a:latin typeface="Arial" charset="0"/>
              </a:rPr>
              <a:t>regulating</a:t>
            </a:r>
            <a:r>
              <a:rPr lang="it-IT" dirty="0" smtClean="0">
                <a:latin typeface="Arial" charset="0"/>
              </a:rPr>
              <a:t> </a:t>
            </a:r>
            <a:r>
              <a:rPr lang="it-IT" dirty="0" err="1" smtClean="0">
                <a:latin typeface="Arial" charset="0"/>
              </a:rPr>
              <a:t>its</a:t>
            </a:r>
            <a:r>
              <a:rPr lang="it-IT" dirty="0" smtClean="0">
                <a:latin typeface="Arial" charset="0"/>
              </a:rPr>
              <a:t> </a:t>
            </a:r>
            <a:r>
              <a:rPr lang="it-IT" dirty="0" err="1" smtClean="0">
                <a:latin typeface="Arial" charset="0"/>
              </a:rPr>
              <a:t>search</a:t>
            </a:r>
            <a:r>
              <a:rPr lang="it-IT" dirty="0" smtClean="0">
                <a:latin typeface="Arial" charset="0"/>
              </a:rPr>
              <a:t>, the </a:t>
            </a:r>
            <a:r>
              <a:rPr lang="it-IT" dirty="0" err="1" smtClean="0">
                <a:latin typeface="Arial" charset="0"/>
              </a:rPr>
              <a:t>criteria</a:t>
            </a:r>
            <a:r>
              <a:rPr lang="it-IT" dirty="0" smtClean="0">
                <a:latin typeface="Arial" charset="0"/>
              </a:rPr>
              <a:t> to </a:t>
            </a:r>
            <a:r>
              <a:rPr lang="it-IT" dirty="0" err="1" smtClean="0">
                <a:latin typeface="Arial" charset="0"/>
              </a:rPr>
              <a:t>quantify</a:t>
            </a:r>
            <a:r>
              <a:rPr lang="it-IT" dirty="0" smtClean="0">
                <a:latin typeface="Arial" charset="0"/>
              </a:rPr>
              <a:t> to </a:t>
            </a:r>
            <a:r>
              <a:rPr lang="it-IT" dirty="0" err="1" smtClean="0">
                <a:latin typeface="Arial" charset="0"/>
              </a:rPr>
              <a:t>level</a:t>
            </a:r>
            <a:r>
              <a:rPr lang="it-IT" dirty="0" smtClean="0">
                <a:latin typeface="Arial" charset="0"/>
              </a:rPr>
              <a:t> of </a:t>
            </a:r>
            <a:r>
              <a:rPr lang="it-IT" dirty="0" err="1" smtClean="0">
                <a:latin typeface="Arial" charset="0"/>
              </a:rPr>
              <a:t>attainment</a:t>
            </a:r>
            <a:r>
              <a:rPr lang="it-IT" dirty="0" smtClean="0">
                <a:latin typeface="Arial" charset="0"/>
              </a:rPr>
              <a:t>)</a:t>
            </a:r>
          </a:p>
          <a:p>
            <a:pPr>
              <a:lnSpc>
                <a:spcPct val="90000"/>
              </a:lnSpc>
              <a:buFontTx/>
              <a:buAutoNum type="arabicPeriod"/>
            </a:pPr>
            <a:r>
              <a:rPr lang="it-IT" dirty="0" err="1" smtClean="0">
                <a:latin typeface="Arial" charset="0"/>
              </a:rPr>
              <a:t>Displacement</a:t>
            </a:r>
            <a:r>
              <a:rPr lang="it-IT" dirty="0" smtClean="0">
                <a:latin typeface="Arial" charset="0"/>
              </a:rPr>
              <a:t> </a:t>
            </a:r>
            <a:r>
              <a:rPr lang="it-IT" dirty="0" err="1" smtClean="0">
                <a:latin typeface="Arial" charset="0"/>
              </a:rPr>
              <a:t>response</a:t>
            </a:r>
            <a:r>
              <a:rPr lang="it-IT" dirty="0" smtClean="0">
                <a:latin typeface="Arial" charset="0"/>
              </a:rPr>
              <a:t> (</a:t>
            </a:r>
            <a:r>
              <a:rPr lang="it-IT" dirty="0" err="1" smtClean="0">
                <a:latin typeface="Arial" charset="0"/>
              </a:rPr>
              <a:t>see</a:t>
            </a:r>
            <a:r>
              <a:rPr lang="it-IT" dirty="0" smtClean="0">
                <a:latin typeface="Arial" charset="0"/>
              </a:rPr>
              <a:t> </a:t>
            </a:r>
            <a:r>
              <a:rPr lang="it-IT" dirty="0" err="1" smtClean="0">
                <a:latin typeface="Arial" charset="0"/>
              </a:rPr>
              <a:t>Handbook</a:t>
            </a:r>
            <a:r>
              <a:rPr lang="it-IT" dirty="0" smtClean="0">
                <a:latin typeface="Arial" charset="0"/>
              </a:rPr>
              <a:t> for </a:t>
            </a:r>
            <a:r>
              <a:rPr lang="it-IT" dirty="0" err="1" smtClean="0">
                <a:latin typeface="Arial" charset="0"/>
              </a:rPr>
              <a:t>protection</a:t>
            </a:r>
            <a:r>
              <a:rPr lang="it-IT" dirty="0" smtClean="0">
                <a:latin typeface="Arial" charset="0"/>
              </a:rPr>
              <a:t> of </a:t>
            </a:r>
            <a:r>
              <a:rPr lang="it-IT" dirty="0" err="1" smtClean="0">
                <a:latin typeface="Arial" charset="0"/>
              </a:rPr>
              <a:t>IDPs</a:t>
            </a:r>
            <a:r>
              <a:rPr lang="it-IT" dirty="0" smtClean="0">
                <a:latin typeface="Arial" charset="0"/>
              </a:rPr>
              <a:t>)</a:t>
            </a:r>
          </a:p>
          <a:p>
            <a:pPr>
              <a:lnSpc>
                <a:spcPct val="90000"/>
              </a:lnSpc>
            </a:pPr>
            <a:endParaRPr lang="it-IT" dirty="0" smtClean="0">
              <a:latin typeface="Arial" charset="0"/>
            </a:endParaRPr>
          </a:p>
          <a:p>
            <a:pPr>
              <a:lnSpc>
                <a:spcPct val="90000"/>
              </a:lnSpc>
            </a:pPr>
            <a:r>
              <a:rPr lang="it-IT" dirty="0" smtClean="0">
                <a:latin typeface="Arial" charset="0"/>
              </a:rPr>
              <a:t>Can </a:t>
            </a:r>
            <a:r>
              <a:rPr lang="it-IT" dirty="0" err="1" smtClean="0">
                <a:latin typeface="Arial" charset="0"/>
              </a:rPr>
              <a:t>you</a:t>
            </a:r>
            <a:r>
              <a:rPr lang="it-IT" dirty="0" smtClean="0">
                <a:latin typeface="Arial" charset="0"/>
              </a:rPr>
              <a:t> </a:t>
            </a:r>
            <a:r>
              <a:rPr lang="it-IT" dirty="0" err="1" smtClean="0">
                <a:latin typeface="Arial" charset="0"/>
              </a:rPr>
              <a:t>think</a:t>
            </a:r>
            <a:r>
              <a:rPr lang="it-IT" dirty="0" smtClean="0">
                <a:latin typeface="Arial" charset="0"/>
              </a:rPr>
              <a:t> of </a:t>
            </a:r>
            <a:r>
              <a:rPr lang="it-IT" dirty="0" err="1" smtClean="0">
                <a:latin typeface="Arial" charset="0"/>
              </a:rPr>
              <a:t>other</a:t>
            </a:r>
            <a:r>
              <a:rPr lang="it-IT" dirty="0" smtClean="0">
                <a:latin typeface="Arial" charset="0"/>
              </a:rPr>
              <a:t> </a:t>
            </a:r>
            <a:r>
              <a:rPr lang="it-IT" dirty="0" err="1" smtClean="0">
                <a:latin typeface="Arial" charset="0"/>
              </a:rPr>
              <a:t>elements</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would</a:t>
            </a:r>
            <a:r>
              <a:rPr lang="it-IT" dirty="0" smtClean="0">
                <a:latin typeface="Arial" charset="0"/>
              </a:rPr>
              <a:t> </a:t>
            </a:r>
            <a:r>
              <a:rPr lang="it-IT" dirty="0" err="1" smtClean="0">
                <a:latin typeface="Arial" charset="0"/>
              </a:rPr>
              <a:t>need</a:t>
            </a:r>
            <a:r>
              <a:rPr lang="it-IT" dirty="0" smtClean="0">
                <a:latin typeface="Arial" charset="0"/>
              </a:rPr>
              <a:t> to be </a:t>
            </a:r>
            <a:r>
              <a:rPr lang="it-IT" dirty="0" err="1" smtClean="0">
                <a:latin typeface="Arial" charset="0"/>
              </a:rPr>
              <a:t>known</a:t>
            </a:r>
            <a:r>
              <a:rPr lang="it-IT" dirty="0" smtClean="0">
                <a:latin typeface="Arial" charset="0"/>
              </a:rPr>
              <a:t> and/or </a:t>
            </a:r>
            <a:r>
              <a:rPr lang="it-IT" dirty="0" err="1" smtClean="0">
                <a:latin typeface="Arial" charset="0"/>
              </a:rPr>
              <a:t>understood</a:t>
            </a:r>
            <a:r>
              <a:rPr lang="it-IT" dirty="0" smtClean="0">
                <a:latin typeface="Arial" charset="0"/>
              </a:rPr>
              <a:t> by the </a:t>
            </a:r>
            <a:r>
              <a:rPr lang="it-IT" dirty="0" err="1" smtClean="0">
                <a:latin typeface="Arial" charset="0"/>
              </a:rPr>
              <a:t>ones</a:t>
            </a:r>
            <a:r>
              <a:rPr lang="it-IT" dirty="0" smtClean="0">
                <a:latin typeface="Arial" charset="0"/>
              </a:rPr>
              <a:t> </a:t>
            </a:r>
            <a:r>
              <a:rPr lang="it-IT" dirty="0" err="1" smtClean="0">
                <a:latin typeface="Arial" charset="0"/>
              </a:rPr>
              <a:t>who</a:t>
            </a:r>
            <a:r>
              <a:rPr lang="it-IT" dirty="0" smtClean="0">
                <a:latin typeface="Arial" charset="0"/>
              </a:rPr>
              <a:t> are </a:t>
            </a:r>
            <a:r>
              <a:rPr lang="it-IT" dirty="0" err="1" smtClean="0">
                <a:latin typeface="Arial" charset="0"/>
              </a:rPr>
              <a:t>involved</a:t>
            </a:r>
            <a:r>
              <a:rPr lang="it-IT" dirty="0" smtClean="0">
                <a:latin typeface="Arial" charset="0"/>
              </a:rPr>
              <a:t> in </a:t>
            </a:r>
            <a:r>
              <a:rPr lang="it-IT" dirty="0" err="1" smtClean="0">
                <a:latin typeface="Arial" charset="0"/>
              </a:rPr>
              <a:t>developing</a:t>
            </a:r>
            <a:r>
              <a:rPr lang="it-IT" dirty="0" smtClean="0">
                <a:latin typeface="Arial" charset="0"/>
              </a:rPr>
              <a:t> a </a:t>
            </a:r>
            <a:r>
              <a:rPr lang="it-IT" dirty="0" err="1" smtClean="0">
                <a:latin typeface="Arial" charset="0"/>
              </a:rPr>
              <a:t>framework</a:t>
            </a:r>
            <a:r>
              <a:rPr lang="it-IT" dirty="0" smtClean="0">
                <a:latin typeface="Arial" charset="0"/>
              </a:rPr>
              <a:t> on </a:t>
            </a:r>
            <a:r>
              <a:rPr lang="it-IT" dirty="0" err="1" smtClean="0">
                <a:latin typeface="Arial" charset="0"/>
              </a:rPr>
              <a:t>internal</a:t>
            </a:r>
            <a:r>
              <a:rPr lang="it-IT" dirty="0" smtClean="0">
                <a:latin typeface="Arial" charset="0"/>
              </a:rPr>
              <a:t> </a:t>
            </a:r>
            <a:r>
              <a:rPr lang="it-IT" dirty="0" err="1" smtClean="0">
                <a:latin typeface="Arial" charset="0"/>
              </a:rPr>
              <a:t>displacement</a:t>
            </a:r>
            <a:r>
              <a:rPr lang="it-IT" dirty="0" smtClean="0">
                <a:latin typeface="Arial" charset="0"/>
              </a:rPr>
              <a:t> in a </a:t>
            </a:r>
            <a:r>
              <a:rPr lang="it-IT" dirty="0" err="1" smtClean="0">
                <a:latin typeface="Arial" charset="0"/>
              </a:rPr>
              <a:t>given</a:t>
            </a:r>
            <a:r>
              <a:rPr lang="it-IT" dirty="0" smtClean="0">
                <a:latin typeface="Arial" charset="0"/>
              </a:rPr>
              <a:t> country?</a:t>
            </a:r>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it-IT" sz="1200" dirty="0" err="1" smtClean="0">
                <a:latin typeface="Arial" charset="0"/>
              </a:rPr>
              <a:t>Practically</a:t>
            </a:r>
            <a:r>
              <a:rPr lang="it-IT" sz="1200" dirty="0" smtClean="0">
                <a:latin typeface="Arial" charset="0"/>
              </a:rPr>
              <a:t> </a:t>
            </a:r>
            <a:r>
              <a:rPr lang="it-IT" sz="1200" dirty="0" err="1" smtClean="0">
                <a:latin typeface="Arial" charset="0"/>
              </a:rPr>
              <a:t>speaking</a:t>
            </a:r>
            <a:r>
              <a:rPr lang="it-IT" sz="1200" dirty="0" smtClean="0">
                <a:latin typeface="Arial" charset="0"/>
              </a:rPr>
              <a:t>, </a:t>
            </a:r>
            <a:r>
              <a:rPr lang="it-IT" sz="1200" dirty="0" err="1" smtClean="0">
                <a:latin typeface="Arial" charset="0"/>
              </a:rPr>
              <a:t>how</a:t>
            </a:r>
            <a:r>
              <a:rPr lang="it-IT" sz="1200" dirty="0" smtClean="0">
                <a:latin typeface="Arial" charset="0"/>
              </a:rPr>
              <a:t> do </a:t>
            </a:r>
            <a:r>
              <a:rPr lang="it-IT" sz="1200" dirty="0" err="1" smtClean="0">
                <a:latin typeface="Arial" charset="0"/>
              </a:rPr>
              <a:t>you</a:t>
            </a:r>
            <a:r>
              <a:rPr lang="it-IT" sz="1200" dirty="0" smtClean="0">
                <a:latin typeface="Arial" charset="0"/>
              </a:rPr>
              <a:t> </a:t>
            </a:r>
            <a:r>
              <a:rPr lang="it-IT" sz="1200" dirty="0" err="1" smtClean="0">
                <a:latin typeface="Arial" charset="0"/>
              </a:rPr>
              <a:t>ensure</a:t>
            </a:r>
            <a:r>
              <a:rPr lang="it-IT" sz="1200" dirty="0" smtClean="0">
                <a:latin typeface="Arial" charset="0"/>
              </a:rPr>
              <a:t> </a:t>
            </a:r>
            <a:r>
              <a:rPr lang="it-IT" sz="1200" dirty="0" err="1" smtClean="0">
                <a:latin typeface="Arial" charset="0"/>
              </a:rPr>
              <a:t>that</a:t>
            </a:r>
            <a:r>
              <a:rPr lang="it-IT" sz="1200" dirty="0" smtClean="0">
                <a:latin typeface="Arial" charset="0"/>
              </a:rPr>
              <a:t> </a:t>
            </a:r>
            <a:r>
              <a:rPr lang="it-IT" sz="1200" dirty="0" err="1" smtClean="0">
                <a:latin typeface="Arial" charset="0"/>
              </a:rPr>
              <a:t>such</a:t>
            </a:r>
            <a:r>
              <a:rPr lang="it-IT" sz="1200" dirty="0" smtClean="0">
                <a:latin typeface="Arial" charset="0"/>
              </a:rPr>
              <a:t> </a:t>
            </a:r>
            <a:r>
              <a:rPr lang="it-IT" sz="1200" dirty="0" err="1" smtClean="0">
                <a:latin typeface="Arial" charset="0"/>
              </a:rPr>
              <a:t>knowledge</a:t>
            </a:r>
            <a:r>
              <a:rPr lang="it-IT" sz="1200" dirty="0" smtClean="0">
                <a:latin typeface="Arial" charset="0"/>
              </a:rPr>
              <a:t> </a:t>
            </a:r>
            <a:r>
              <a:rPr lang="it-IT" sz="1200" dirty="0" err="1" smtClean="0">
                <a:latin typeface="Arial" charset="0"/>
              </a:rPr>
              <a:t>is</a:t>
            </a:r>
            <a:r>
              <a:rPr lang="it-IT" sz="1200" dirty="0" smtClean="0">
                <a:latin typeface="Arial" charset="0"/>
              </a:rPr>
              <a:t> </a:t>
            </a:r>
            <a:r>
              <a:rPr lang="it-IT" sz="1200" dirty="0" err="1" smtClean="0">
                <a:latin typeface="Arial" charset="0"/>
              </a:rPr>
              <a:t>increased</a:t>
            </a:r>
            <a:r>
              <a:rPr lang="it-IT" sz="1200" dirty="0" smtClean="0">
                <a:latin typeface="Arial" charset="0"/>
              </a:rPr>
              <a:t> and information </a:t>
            </a:r>
            <a:r>
              <a:rPr lang="it-IT" sz="1200" dirty="0" err="1" smtClean="0">
                <a:latin typeface="Arial" charset="0"/>
              </a:rPr>
              <a:t>disseminated</a:t>
            </a:r>
            <a:r>
              <a:rPr lang="it-IT" sz="1200" dirty="0" smtClean="0">
                <a:latin typeface="Arial" charset="0"/>
              </a:rPr>
              <a:t>?</a:t>
            </a:r>
          </a:p>
          <a:p>
            <a:pPr>
              <a:lnSpc>
                <a:spcPct val="80000"/>
              </a:lnSpc>
              <a:buFontTx/>
              <a:buAutoNum type="arabicPeriod"/>
            </a:pPr>
            <a:r>
              <a:rPr lang="it-IT" sz="1200" dirty="0" smtClean="0">
                <a:latin typeface="Arial" charset="0"/>
              </a:rPr>
              <a:t>Technical/</a:t>
            </a:r>
            <a:r>
              <a:rPr lang="it-IT" sz="1200" dirty="0" err="1" smtClean="0">
                <a:latin typeface="Arial" charset="0"/>
              </a:rPr>
              <a:t>legal</a:t>
            </a:r>
            <a:r>
              <a:rPr lang="it-IT" sz="1200" dirty="0" smtClean="0">
                <a:latin typeface="Arial" charset="0"/>
              </a:rPr>
              <a:t> workshops: a workshop </a:t>
            </a:r>
            <a:r>
              <a:rPr lang="it-IT" sz="1200" dirty="0" err="1" smtClean="0">
                <a:latin typeface="Arial" charset="0"/>
              </a:rPr>
              <a:t>may</a:t>
            </a:r>
            <a:r>
              <a:rPr lang="it-IT" sz="1200" dirty="0" smtClean="0">
                <a:latin typeface="Arial" charset="0"/>
              </a:rPr>
              <a:t> focus on </a:t>
            </a:r>
            <a:r>
              <a:rPr lang="it-IT" sz="1200" dirty="0" err="1" smtClean="0">
                <a:latin typeface="Arial" charset="0"/>
              </a:rPr>
              <a:t>legal</a:t>
            </a:r>
            <a:r>
              <a:rPr lang="it-IT" sz="1200" dirty="0" smtClean="0">
                <a:latin typeface="Arial" charset="0"/>
              </a:rPr>
              <a:t> </a:t>
            </a:r>
            <a:r>
              <a:rPr lang="it-IT" sz="1200" dirty="0" err="1" smtClean="0">
                <a:latin typeface="Arial" charset="0"/>
              </a:rPr>
              <a:t>notions</a:t>
            </a:r>
            <a:r>
              <a:rPr lang="it-IT" sz="1200" dirty="0" smtClean="0">
                <a:latin typeface="Arial" charset="0"/>
              </a:rPr>
              <a:t> (KC) or focus on data </a:t>
            </a:r>
            <a:r>
              <a:rPr lang="it-IT" sz="1200" dirty="0" err="1" smtClean="0">
                <a:latin typeface="Arial" charset="0"/>
              </a:rPr>
              <a:t>gathering</a:t>
            </a:r>
            <a:r>
              <a:rPr lang="it-IT" sz="1200" dirty="0" smtClean="0">
                <a:latin typeface="Arial" charset="0"/>
              </a:rPr>
              <a:t> </a:t>
            </a:r>
            <a:r>
              <a:rPr lang="it-IT" sz="1200" dirty="0" err="1" smtClean="0">
                <a:latin typeface="Arial" charset="0"/>
              </a:rPr>
              <a:t>techniques</a:t>
            </a:r>
            <a:r>
              <a:rPr lang="it-IT" sz="1200" dirty="0" smtClean="0">
                <a:latin typeface="Arial" charset="0"/>
              </a:rPr>
              <a:t> and on </a:t>
            </a:r>
            <a:r>
              <a:rPr lang="it-IT" sz="1200" dirty="0" err="1" smtClean="0">
                <a:latin typeface="Arial" charset="0"/>
              </a:rPr>
              <a:t>profiling</a:t>
            </a:r>
            <a:r>
              <a:rPr lang="it-IT" sz="1200" dirty="0" smtClean="0">
                <a:latin typeface="Arial" charset="0"/>
              </a:rPr>
              <a:t> </a:t>
            </a:r>
            <a:r>
              <a:rPr lang="it-IT" sz="1200" dirty="0" err="1" smtClean="0">
                <a:latin typeface="Arial" charset="0"/>
              </a:rPr>
              <a:t>coordination</a:t>
            </a:r>
            <a:r>
              <a:rPr lang="it-IT" sz="1200" dirty="0" smtClean="0">
                <a:latin typeface="Arial" charset="0"/>
              </a:rPr>
              <a:t>.</a:t>
            </a:r>
          </a:p>
          <a:p>
            <a:pPr>
              <a:lnSpc>
                <a:spcPct val="80000"/>
              </a:lnSpc>
              <a:buFontTx/>
              <a:buAutoNum type="arabicPeriod"/>
            </a:pPr>
            <a:r>
              <a:rPr lang="it-IT" sz="1200" dirty="0" smtClean="0">
                <a:latin typeface="Arial" charset="0"/>
              </a:rPr>
              <a:t>Multi-stakeholder conference </a:t>
            </a:r>
            <a:r>
              <a:rPr lang="it-IT" sz="1200" dirty="0" err="1" smtClean="0">
                <a:latin typeface="Arial" charset="0"/>
              </a:rPr>
              <a:t>will</a:t>
            </a:r>
            <a:r>
              <a:rPr lang="it-IT" sz="1200" dirty="0" smtClean="0">
                <a:latin typeface="Arial" charset="0"/>
              </a:rPr>
              <a:t> </a:t>
            </a:r>
            <a:r>
              <a:rPr lang="it-IT" sz="1200" dirty="0" err="1" smtClean="0">
                <a:latin typeface="Arial" charset="0"/>
              </a:rPr>
              <a:t>certainly</a:t>
            </a:r>
            <a:r>
              <a:rPr lang="it-IT" sz="1200" dirty="0" smtClean="0">
                <a:latin typeface="Arial" charset="0"/>
              </a:rPr>
              <a:t> create chances of </a:t>
            </a:r>
            <a:r>
              <a:rPr lang="it-IT" sz="1200" dirty="0" err="1" smtClean="0">
                <a:latin typeface="Arial" charset="0"/>
              </a:rPr>
              <a:t>exchange</a:t>
            </a:r>
            <a:r>
              <a:rPr lang="it-IT" sz="1200" dirty="0" smtClean="0">
                <a:latin typeface="Arial" charset="0"/>
              </a:rPr>
              <a:t> of information </a:t>
            </a:r>
            <a:r>
              <a:rPr lang="it-IT" sz="1200" dirty="0" err="1" smtClean="0">
                <a:latin typeface="Arial" charset="0"/>
              </a:rPr>
              <a:t>which</a:t>
            </a:r>
            <a:r>
              <a:rPr lang="it-IT" sz="1200" dirty="0" smtClean="0">
                <a:latin typeface="Arial" charset="0"/>
              </a:rPr>
              <a:t> </a:t>
            </a:r>
            <a:r>
              <a:rPr lang="it-IT" sz="1200" dirty="0" err="1" smtClean="0">
                <a:latin typeface="Arial" charset="0"/>
              </a:rPr>
              <a:t>will</a:t>
            </a:r>
            <a:r>
              <a:rPr lang="it-IT" sz="1200" dirty="0" smtClean="0">
                <a:latin typeface="Arial" charset="0"/>
              </a:rPr>
              <a:t> in turn </a:t>
            </a:r>
            <a:r>
              <a:rPr lang="it-IT" sz="1200" dirty="0" err="1" smtClean="0">
                <a:latin typeface="Arial" charset="0"/>
              </a:rPr>
              <a:t>result</a:t>
            </a:r>
            <a:r>
              <a:rPr lang="it-IT" sz="1200" dirty="0" smtClean="0">
                <a:latin typeface="Arial" charset="0"/>
              </a:rPr>
              <a:t> in a </a:t>
            </a:r>
            <a:r>
              <a:rPr lang="it-IT" sz="1200" dirty="0" err="1" smtClean="0">
                <a:latin typeface="Arial" charset="0"/>
              </a:rPr>
              <a:t>much</a:t>
            </a:r>
            <a:r>
              <a:rPr lang="it-IT" sz="1200" dirty="0" smtClean="0">
                <a:latin typeface="Arial" charset="0"/>
              </a:rPr>
              <a:t> more ‘</a:t>
            </a:r>
            <a:r>
              <a:rPr lang="it-IT" sz="1200" dirty="0" err="1" smtClean="0">
                <a:latin typeface="Arial" charset="0"/>
              </a:rPr>
              <a:t>shared</a:t>
            </a:r>
            <a:r>
              <a:rPr lang="it-IT" sz="1200" dirty="0" smtClean="0">
                <a:latin typeface="Arial" charset="0"/>
              </a:rPr>
              <a:t>’ </a:t>
            </a:r>
            <a:r>
              <a:rPr lang="it-IT" sz="1200" dirty="0" err="1" smtClean="0">
                <a:latin typeface="Arial" charset="0"/>
              </a:rPr>
              <a:t>understanding</a:t>
            </a:r>
            <a:r>
              <a:rPr lang="it-IT" sz="1200" dirty="0" smtClean="0">
                <a:latin typeface="Arial" charset="0"/>
              </a:rPr>
              <a:t> of the </a:t>
            </a:r>
            <a:r>
              <a:rPr lang="it-IT" sz="1200" dirty="0" err="1" smtClean="0">
                <a:latin typeface="Arial" charset="0"/>
              </a:rPr>
              <a:t>phenomenon</a:t>
            </a:r>
            <a:r>
              <a:rPr lang="it-IT" sz="1200" dirty="0" smtClean="0">
                <a:latin typeface="Arial" charset="0"/>
              </a:rPr>
              <a:t>. </a:t>
            </a:r>
            <a:r>
              <a:rPr lang="it-IT" sz="1200" dirty="0" err="1" smtClean="0">
                <a:latin typeface="Arial" charset="0"/>
              </a:rPr>
              <a:t>Different</a:t>
            </a:r>
            <a:r>
              <a:rPr lang="it-IT" sz="1200" dirty="0" smtClean="0">
                <a:latin typeface="Arial" charset="0"/>
              </a:rPr>
              <a:t> </a:t>
            </a:r>
            <a:r>
              <a:rPr lang="it-IT" sz="1200" dirty="0" err="1" smtClean="0">
                <a:latin typeface="Arial" charset="0"/>
              </a:rPr>
              <a:t>actors</a:t>
            </a:r>
            <a:r>
              <a:rPr lang="it-IT" sz="1200" dirty="0" smtClean="0">
                <a:latin typeface="Arial" charset="0"/>
              </a:rPr>
              <a:t> (i.e. </a:t>
            </a:r>
            <a:r>
              <a:rPr lang="it-IT" sz="1200" dirty="0" err="1" smtClean="0">
                <a:latin typeface="Arial" charset="0"/>
              </a:rPr>
              <a:t>development</a:t>
            </a:r>
            <a:r>
              <a:rPr lang="it-IT" sz="1200" dirty="0" smtClean="0">
                <a:latin typeface="Arial" charset="0"/>
              </a:rPr>
              <a:t>, </a:t>
            </a:r>
            <a:r>
              <a:rPr lang="it-IT" sz="1200" dirty="0" err="1" smtClean="0">
                <a:latin typeface="Arial" charset="0"/>
              </a:rPr>
              <a:t>humanitarians</a:t>
            </a:r>
            <a:r>
              <a:rPr lang="it-IT" sz="1200" dirty="0" smtClean="0">
                <a:latin typeface="Arial" charset="0"/>
              </a:rPr>
              <a:t>, </a:t>
            </a:r>
            <a:r>
              <a:rPr lang="it-IT" sz="1200" dirty="0" err="1" smtClean="0">
                <a:latin typeface="Arial" charset="0"/>
              </a:rPr>
              <a:t>political</a:t>
            </a:r>
            <a:r>
              <a:rPr lang="it-IT" sz="1200" dirty="0" smtClean="0">
                <a:latin typeface="Arial" charset="0"/>
              </a:rPr>
              <a:t> etc.) </a:t>
            </a:r>
            <a:r>
              <a:rPr lang="it-IT" sz="1200" dirty="0" err="1" smtClean="0">
                <a:latin typeface="Arial" charset="0"/>
              </a:rPr>
              <a:t>inevitably</a:t>
            </a:r>
            <a:r>
              <a:rPr lang="it-IT" sz="1200" dirty="0" smtClean="0">
                <a:latin typeface="Arial" charset="0"/>
              </a:rPr>
              <a:t> look </a:t>
            </a:r>
            <a:r>
              <a:rPr lang="it-IT" sz="1200" dirty="0" err="1" smtClean="0">
                <a:latin typeface="Arial" charset="0"/>
              </a:rPr>
              <a:t>at</a:t>
            </a:r>
            <a:r>
              <a:rPr lang="it-IT" sz="1200" dirty="0" smtClean="0">
                <a:latin typeface="Arial" charset="0"/>
              </a:rPr>
              <a:t> the </a:t>
            </a:r>
            <a:r>
              <a:rPr lang="it-IT" sz="1200" dirty="0" err="1" smtClean="0">
                <a:latin typeface="Arial" charset="0"/>
              </a:rPr>
              <a:t>matter</a:t>
            </a:r>
            <a:r>
              <a:rPr lang="it-IT" sz="1200" dirty="0" smtClean="0">
                <a:latin typeface="Arial" charset="0"/>
              </a:rPr>
              <a:t> from </a:t>
            </a:r>
            <a:r>
              <a:rPr lang="it-IT" sz="1200" dirty="0" err="1" smtClean="0">
                <a:latin typeface="Arial" charset="0"/>
              </a:rPr>
              <a:t>different</a:t>
            </a:r>
            <a:r>
              <a:rPr lang="it-IT" sz="1200" dirty="0" smtClean="0">
                <a:latin typeface="Arial" charset="0"/>
              </a:rPr>
              <a:t> </a:t>
            </a:r>
            <a:r>
              <a:rPr lang="it-IT" sz="1200" dirty="0" err="1" smtClean="0">
                <a:latin typeface="Arial" charset="0"/>
              </a:rPr>
              <a:t>angles</a:t>
            </a:r>
            <a:r>
              <a:rPr lang="it-IT" sz="1200" dirty="0" smtClean="0">
                <a:latin typeface="Arial" charset="0"/>
              </a:rPr>
              <a:t>. </a:t>
            </a:r>
            <a:r>
              <a:rPr lang="it-IT" sz="1200" dirty="0" err="1" smtClean="0">
                <a:latin typeface="Arial" charset="0"/>
              </a:rPr>
              <a:t>It</a:t>
            </a:r>
            <a:r>
              <a:rPr lang="it-IT" sz="1200" dirty="0" smtClean="0">
                <a:latin typeface="Arial" charset="0"/>
              </a:rPr>
              <a:t> </a:t>
            </a:r>
            <a:r>
              <a:rPr lang="it-IT" sz="1200" dirty="0" err="1" smtClean="0">
                <a:latin typeface="Arial" charset="0"/>
              </a:rPr>
              <a:t>is</a:t>
            </a:r>
            <a:r>
              <a:rPr lang="it-IT" sz="1200" dirty="0" smtClean="0">
                <a:latin typeface="Arial" charset="0"/>
              </a:rPr>
              <a:t> </a:t>
            </a:r>
            <a:r>
              <a:rPr lang="it-IT" sz="1200" dirty="0" err="1" smtClean="0">
                <a:latin typeface="Arial" charset="0"/>
              </a:rPr>
              <a:t>thus</a:t>
            </a:r>
            <a:r>
              <a:rPr lang="it-IT" sz="1200" dirty="0" smtClean="0">
                <a:latin typeface="Arial" charset="0"/>
              </a:rPr>
              <a:t> </a:t>
            </a:r>
            <a:r>
              <a:rPr lang="it-IT" sz="1200" dirty="0" err="1" smtClean="0">
                <a:latin typeface="Arial" charset="0"/>
              </a:rPr>
              <a:t>necessary</a:t>
            </a:r>
            <a:r>
              <a:rPr lang="it-IT" sz="1200" dirty="0" smtClean="0">
                <a:latin typeface="Arial" charset="0"/>
              </a:rPr>
              <a:t> to </a:t>
            </a:r>
            <a:r>
              <a:rPr lang="it-IT" sz="1200" dirty="0" err="1" smtClean="0">
                <a:latin typeface="Arial" charset="0"/>
              </a:rPr>
              <a:t>reach</a:t>
            </a:r>
            <a:r>
              <a:rPr lang="it-IT" sz="1200" dirty="0" smtClean="0">
                <a:latin typeface="Arial" charset="0"/>
              </a:rPr>
              <a:t> a baseline </a:t>
            </a:r>
            <a:r>
              <a:rPr lang="it-IT" sz="1200" dirty="0" err="1" smtClean="0">
                <a:latin typeface="Arial" charset="0"/>
              </a:rPr>
              <a:t>understanding</a:t>
            </a:r>
            <a:r>
              <a:rPr lang="it-IT" sz="1200" dirty="0" smtClean="0">
                <a:latin typeface="Arial" charset="0"/>
              </a:rPr>
              <a:t> </a:t>
            </a:r>
            <a:r>
              <a:rPr lang="it-IT" sz="1200" dirty="0" err="1" smtClean="0">
                <a:latin typeface="Arial" charset="0"/>
              </a:rPr>
              <a:t>before</a:t>
            </a:r>
            <a:r>
              <a:rPr lang="it-IT" sz="1200" dirty="0" smtClean="0">
                <a:latin typeface="Arial" charset="0"/>
              </a:rPr>
              <a:t> </a:t>
            </a:r>
            <a:r>
              <a:rPr lang="it-IT" sz="1200" dirty="0" err="1" smtClean="0">
                <a:latin typeface="Arial" charset="0"/>
              </a:rPr>
              <a:t>proceeding</a:t>
            </a:r>
            <a:r>
              <a:rPr lang="it-IT" sz="1200" dirty="0" smtClean="0">
                <a:latin typeface="Arial" charset="0"/>
              </a:rPr>
              <a:t> to the </a:t>
            </a:r>
            <a:r>
              <a:rPr lang="it-IT" sz="1200" dirty="0" err="1" smtClean="0">
                <a:latin typeface="Arial" charset="0"/>
              </a:rPr>
              <a:t>following</a:t>
            </a:r>
            <a:r>
              <a:rPr lang="it-IT" sz="1200" dirty="0" smtClean="0">
                <a:latin typeface="Arial" charset="0"/>
              </a:rPr>
              <a:t> </a:t>
            </a:r>
            <a:r>
              <a:rPr lang="it-IT" sz="1200" dirty="0" err="1" smtClean="0">
                <a:latin typeface="Arial" charset="0"/>
              </a:rPr>
              <a:t>stages</a:t>
            </a:r>
            <a:endParaRPr lang="it-IT" sz="1200" dirty="0" smtClean="0">
              <a:latin typeface="Arial" charset="0"/>
            </a:endParaRPr>
          </a:p>
          <a:p>
            <a:pPr>
              <a:lnSpc>
                <a:spcPct val="80000"/>
              </a:lnSpc>
              <a:buFontTx/>
              <a:buAutoNum type="arabicPeriod"/>
            </a:pPr>
            <a:r>
              <a:rPr lang="it-IT" sz="1200" dirty="0" smtClean="0">
                <a:latin typeface="Arial" charset="0"/>
              </a:rPr>
              <a:t>Field/</a:t>
            </a:r>
            <a:r>
              <a:rPr lang="it-IT" sz="1200" dirty="0" err="1" smtClean="0">
                <a:latin typeface="Arial" charset="0"/>
              </a:rPr>
              <a:t>exposure</a:t>
            </a:r>
            <a:r>
              <a:rPr lang="it-IT" sz="1200" dirty="0" smtClean="0">
                <a:latin typeface="Arial" charset="0"/>
              </a:rPr>
              <a:t> </a:t>
            </a:r>
            <a:r>
              <a:rPr lang="it-IT" sz="1200" dirty="0" err="1" smtClean="0">
                <a:latin typeface="Arial" charset="0"/>
              </a:rPr>
              <a:t>visits</a:t>
            </a:r>
            <a:r>
              <a:rPr lang="it-IT" sz="1200" dirty="0" smtClean="0">
                <a:latin typeface="Arial" charset="0"/>
              </a:rPr>
              <a:t>: </a:t>
            </a:r>
            <a:r>
              <a:rPr lang="it-IT" sz="1200" dirty="0" err="1" smtClean="0">
                <a:latin typeface="Arial" charset="0"/>
              </a:rPr>
              <a:t>visiting</a:t>
            </a:r>
            <a:r>
              <a:rPr lang="it-IT" sz="1200" dirty="0" smtClean="0">
                <a:latin typeface="Arial" charset="0"/>
              </a:rPr>
              <a:t> IDP </a:t>
            </a:r>
            <a:r>
              <a:rPr lang="it-IT" sz="1200" dirty="0" err="1" smtClean="0">
                <a:latin typeface="Arial" charset="0"/>
              </a:rPr>
              <a:t>camps</a:t>
            </a:r>
            <a:r>
              <a:rPr lang="it-IT" sz="1200" dirty="0" smtClean="0">
                <a:latin typeface="Arial" charset="0"/>
              </a:rPr>
              <a:t>, </a:t>
            </a:r>
            <a:r>
              <a:rPr lang="it-IT" sz="1200" dirty="0" err="1" smtClean="0">
                <a:latin typeface="Arial" charset="0"/>
              </a:rPr>
              <a:t>informal</a:t>
            </a:r>
            <a:r>
              <a:rPr lang="it-IT" sz="1200" dirty="0" smtClean="0">
                <a:latin typeface="Arial" charset="0"/>
              </a:rPr>
              <a:t> </a:t>
            </a:r>
            <a:r>
              <a:rPr lang="it-IT" sz="1200" dirty="0" err="1" smtClean="0">
                <a:latin typeface="Arial" charset="0"/>
              </a:rPr>
              <a:t>settlements</a:t>
            </a:r>
            <a:r>
              <a:rPr lang="it-IT" sz="1200" dirty="0" smtClean="0">
                <a:latin typeface="Arial" charset="0"/>
              </a:rPr>
              <a:t>, </a:t>
            </a:r>
            <a:r>
              <a:rPr lang="it-IT" sz="1200" dirty="0" err="1" smtClean="0">
                <a:latin typeface="Arial" charset="0"/>
              </a:rPr>
              <a:t>urban</a:t>
            </a:r>
            <a:r>
              <a:rPr lang="it-IT" sz="1200" dirty="0" smtClean="0">
                <a:latin typeface="Arial" charset="0"/>
              </a:rPr>
              <a:t> or </a:t>
            </a:r>
            <a:r>
              <a:rPr lang="it-IT" sz="1200" dirty="0" err="1" smtClean="0">
                <a:latin typeface="Arial" charset="0"/>
              </a:rPr>
              <a:t>rural</a:t>
            </a:r>
            <a:r>
              <a:rPr lang="it-IT" sz="1200" dirty="0" smtClean="0">
                <a:latin typeface="Arial" charset="0"/>
              </a:rPr>
              <a:t> </a:t>
            </a:r>
            <a:r>
              <a:rPr lang="it-IT" sz="1200" dirty="0" err="1" smtClean="0">
                <a:latin typeface="Arial" charset="0"/>
              </a:rPr>
              <a:t>areas</a:t>
            </a:r>
            <a:r>
              <a:rPr lang="it-IT" sz="1200" dirty="0" smtClean="0">
                <a:latin typeface="Arial" charset="0"/>
              </a:rPr>
              <a:t> </a:t>
            </a:r>
            <a:r>
              <a:rPr lang="it-IT" sz="1200" dirty="0" err="1" smtClean="0">
                <a:latin typeface="Arial" charset="0"/>
              </a:rPr>
              <a:t>where</a:t>
            </a:r>
            <a:r>
              <a:rPr lang="it-IT" sz="1200" dirty="0" smtClean="0">
                <a:latin typeface="Arial" charset="0"/>
              </a:rPr>
              <a:t> IDP live, </a:t>
            </a:r>
            <a:r>
              <a:rPr lang="it-IT" sz="1200" dirty="0" err="1" smtClean="0">
                <a:latin typeface="Arial" charset="0"/>
              </a:rPr>
              <a:t>listening</a:t>
            </a:r>
            <a:r>
              <a:rPr lang="it-IT" sz="1200" dirty="0" smtClean="0">
                <a:latin typeface="Arial" charset="0"/>
              </a:rPr>
              <a:t> to the voice of the community </a:t>
            </a:r>
            <a:r>
              <a:rPr lang="it-IT" sz="1200" dirty="0" err="1" smtClean="0">
                <a:latin typeface="Arial" charset="0"/>
              </a:rPr>
              <a:t>increase</a:t>
            </a:r>
            <a:r>
              <a:rPr lang="it-IT" sz="1200" dirty="0" smtClean="0">
                <a:latin typeface="Arial" charset="0"/>
              </a:rPr>
              <a:t> </a:t>
            </a:r>
            <a:r>
              <a:rPr lang="it-IT" sz="1200" dirty="0" err="1" smtClean="0">
                <a:latin typeface="Arial" charset="0"/>
              </a:rPr>
              <a:t>our</a:t>
            </a:r>
            <a:r>
              <a:rPr lang="it-IT" sz="1200" dirty="0" smtClean="0">
                <a:latin typeface="Arial" charset="0"/>
              </a:rPr>
              <a:t> </a:t>
            </a:r>
            <a:r>
              <a:rPr lang="it-IT" sz="1200" dirty="0" err="1" smtClean="0">
                <a:latin typeface="Arial" charset="0"/>
              </a:rPr>
              <a:t>understanding</a:t>
            </a:r>
            <a:r>
              <a:rPr lang="it-IT" sz="1200" dirty="0" smtClean="0">
                <a:latin typeface="Arial" charset="0"/>
              </a:rPr>
              <a:t> and help </a:t>
            </a:r>
            <a:r>
              <a:rPr lang="it-IT" sz="1200" dirty="0" err="1" smtClean="0">
                <a:latin typeface="Arial" charset="0"/>
              </a:rPr>
              <a:t>us</a:t>
            </a:r>
            <a:r>
              <a:rPr lang="it-IT" sz="1200" dirty="0" smtClean="0">
                <a:latin typeface="Arial" charset="0"/>
              </a:rPr>
              <a:t> </a:t>
            </a:r>
            <a:r>
              <a:rPr lang="it-IT" sz="1200" dirty="0" err="1" smtClean="0">
                <a:latin typeface="Arial" charset="0"/>
              </a:rPr>
              <a:t>focusing</a:t>
            </a:r>
            <a:r>
              <a:rPr lang="it-IT" sz="1200" dirty="0" smtClean="0">
                <a:latin typeface="Arial" charset="0"/>
              </a:rPr>
              <a:t> on </a:t>
            </a:r>
            <a:r>
              <a:rPr lang="it-IT" sz="1200" dirty="0" err="1" smtClean="0">
                <a:latin typeface="Arial" charset="0"/>
              </a:rPr>
              <a:t>issues</a:t>
            </a:r>
            <a:r>
              <a:rPr lang="it-IT" sz="1200" dirty="0" smtClean="0">
                <a:latin typeface="Arial" charset="0"/>
              </a:rPr>
              <a:t> from a </a:t>
            </a:r>
            <a:r>
              <a:rPr lang="it-IT" sz="1200" dirty="0" err="1" smtClean="0">
                <a:latin typeface="Arial" charset="0"/>
              </a:rPr>
              <a:t>practical</a:t>
            </a:r>
            <a:r>
              <a:rPr lang="it-IT" sz="1200" dirty="0" smtClean="0">
                <a:latin typeface="Arial" charset="0"/>
              </a:rPr>
              <a:t> </a:t>
            </a:r>
            <a:r>
              <a:rPr lang="it-IT" sz="1200" dirty="0" err="1" smtClean="0">
                <a:latin typeface="Arial" charset="0"/>
              </a:rPr>
              <a:t>perspective</a:t>
            </a:r>
            <a:endParaRPr lang="it-IT" sz="1200" dirty="0" smtClean="0">
              <a:latin typeface="Arial" charset="0"/>
            </a:endParaRPr>
          </a:p>
          <a:p>
            <a:pPr>
              <a:lnSpc>
                <a:spcPct val="80000"/>
              </a:lnSpc>
              <a:buFontTx/>
              <a:buAutoNum type="arabicPeriod"/>
            </a:pPr>
            <a:r>
              <a:rPr lang="it-IT" sz="1200" dirty="0" smtClean="0">
                <a:latin typeface="Arial" charset="0"/>
              </a:rPr>
              <a:t>Joint </a:t>
            </a:r>
            <a:r>
              <a:rPr lang="it-IT" sz="1200" dirty="0" err="1" smtClean="0">
                <a:latin typeface="Arial" charset="0"/>
              </a:rPr>
              <a:t>needs</a:t>
            </a:r>
            <a:r>
              <a:rPr lang="it-IT" sz="1200" dirty="0" smtClean="0">
                <a:latin typeface="Arial" charset="0"/>
              </a:rPr>
              <a:t> </a:t>
            </a:r>
            <a:r>
              <a:rPr lang="it-IT" sz="1200" dirty="0" err="1" smtClean="0">
                <a:latin typeface="Arial" charset="0"/>
              </a:rPr>
              <a:t>assessment</a:t>
            </a:r>
            <a:r>
              <a:rPr lang="it-IT" sz="1200" dirty="0" smtClean="0">
                <a:latin typeface="Arial" charset="0"/>
              </a:rPr>
              <a:t> (or </a:t>
            </a:r>
            <a:r>
              <a:rPr lang="it-IT" sz="1200" dirty="0" err="1" smtClean="0">
                <a:latin typeface="Arial" charset="0"/>
              </a:rPr>
              <a:t>as</a:t>
            </a:r>
            <a:r>
              <a:rPr lang="it-IT" sz="1200" dirty="0" smtClean="0">
                <a:latin typeface="Arial" charset="0"/>
              </a:rPr>
              <a:t> </a:t>
            </a:r>
            <a:r>
              <a:rPr lang="it-IT" sz="1200" dirty="0" err="1" smtClean="0">
                <a:latin typeface="Arial" charset="0"/>
              </a:rPr>
              <a:t>they</a:t>
            </a:r>
            <a:r>
              <a:rPr lang="it-IT" sz="1200" dirty="0" smtClean="0">
                <a:latin typeface="Arial" charset="0"/>
              </a:rPr>
              <a:t> are </a:t>
            </a:r>
            <a:r>
              <a:rPr lang="it-IT" sz="1200" dirty="0" err="1" smtClean="0">
                <a:latin typeface="Arial" charset="0"/>
              </a:rPr>
              <a:t>referred</a:t>
            </a:r>
            <a:r>
              <a:rPr lang="it-IT" sz="1200" dirty="0" smtClean="0">
                <a:latin typeface="Arial" charset="0"/>
              </a:rPr>
              <a:t> to in the </a:t>
            </a:r>
            <a:r>
              <a:rPr lang="it-IT" sz="1200" dirty="0" err="1" smtClean="0">
                <a:latin typeface="Arial" charset="0"/>
              </a:rPr>
              <a:t>humanitarian</a:t>
            </a:r>
            <a:r>
              <a:rPr lang="it-IT" sz="1200" dirty="0" smtClean="0">
                <a:latin typeface="Arial" charset="0"/>
              </a:rPr>
              <a:t> </a:t>
            </a:r>
            <a:r>
              <a:rPr lang="it-IT" sz="1200" dirty="0" err="1" smtClean="0">
                <a:latin typeface="Arial" charset="0"/>
              </a:rPr>
              <a:t>jargon</a:t>
            </a:r>
            <a:r>
              <a:rPr lang="it-IT" sz="1200" dirty="0" smtClean="0">
                <a:latin typeface="Arial" charset="0"/>
              </a:rPr>
              <a:t> ‘multi-</a:t>
            </a:r>
            <a:r>
              <a:rPr lang="it-IT" sz="1200" dirty="0" err="1" smtClean="0">
                <a:latin typeface="Arial" charset="0"/>
              </a:rPr>
              <a:t>sectoral</a:t>
            </a:r>
            <a:r>
              <a:rPr lang="it-IT" sz="1200" dirty="0" smtClean="0">
                <a:latin typeface="Arial" charset="0"/>
              </a:rPr>
              <a:t>’ </a:t>
            </a:r>
            <a:r>
              <a:rPr lang="it-IT" sz="1200" dirty="0" err="1" smtClean="0">
                <a:latin typeface="Arial" charset="0"/>
              </a:rPr>
              <a:t>needs</a:t>
            </a:r>
            <a:r>
              <a:rPr lang="it-IT" sz="1200" dirty="0" smtClean="0">
                <a:latin typeface="Arial" charset="0"/>
              </a:rPr>
              <a:t> </a:t>
            </a:r>
            <a:r>
              <a:rPr lang="it-IT" sz="1200" dirty="0" err="1" smtClean="0">
                <a:latin typeface="Arial" charset="0"/>
              </a:rPr>
              <a:t>assessment</a:t>
            </a:r>
            <a:r>
              <a:rPr lang="it-IT" sz="1200" dirty="0" smtClean="0">
                <a:latin typeface="Arial" charset="0"/>
              </a:rPr>
              <a:t>) </a:t>
            </a:r>
            <a:r>
              <a:rPr lang="it-IT" sz="1200" dirty="0" err="1" smtClean="0">
                <a:latin typeface="Arial" charset="0"/>
              </a:rPr>
              <a:t>enable</a:t>
            </a:r>
            <a:r>
              <a:rPr lang="it-IT" sz="1200" dirty="0" smtClean="0">
                <a:latin typeface="Arial" charset="0"/>
              </a:rPr>
              <a:t> the </a:t>
            </a:r>
            <a:r>
              <a:rPr lang="it-IT" sz="1200" dirty="0" err="1" smtClean="0">
                <a:latin typeface="Arial" charset="0"/>
              </a:rPr>
              <a:t>collection</a:t>
            </a:r>
            <a:r>
              <a:rPr lang="it-IT" sz="1200" dirty="0" smtClean="0">
                <a:latin typeface="Arial" charset="0"/>
              </a:rPr>
              <a:t> of a </a:t>
            </a:r>
            <a:r>
              <a:rPr lang="it-IT" sz="1200" dirty="0" err="1" smtClean="0">
                <a:latin typeface="Arial" charset="0"/>
              </a:rPr>
              <a:t>much</a:t>
            </a:r>
            <a:r>
              <a:rPr lang="it-IT" sz="1200" dirty="0" smtClean="0">
                <a:latin typeface="Arial" charset="0"/>
              </a:rPr>
              <a:t> more </a:t>
            </a:r>
            <a:r>
              <a:rPr lang="it-IT" sz="1200" dirty="0" err="1" smtClean="0">
                <a:latin typeface="Arial" charset="0"/>
              </a:rPr>
              <a:t>varied</a:t>
            </a:r>
            <a:r>
              <a:rPr lang="it-IT" sz="1200" dirty="0" smtClean="0">
                <a:latin typeface="Arial" charset="0"/>
              </a:rPr>
              <a:t> </a:t>
            </a:r>
            <a:r>
              <a:rPr lang="it-IT" sz="1200" dirty="0" err="1" smtClean="0">
                <a:latin typeface="Arial" charset="0"/>
              </a:rPr>
              <a:t>spectrum</a:t>
            </a:r>
            <a:r>
              <a:rPr lang="it-IT" sz="1200" dirty="0" smtClean="0">
                <a:latin typeface="Arial" charset="0"/>
              </a:rPr>
              <a:t> of information  on IDP </a:t>
            </a:r>
            <a:r>
              <a:rPr lang="it-IT" sz="1200" dirty="0" err="1" smtClean="0">
                <a:latin typeface="Arial" charset="0"/>
              </a:rPr>
              <a:t>populations</a:t>
            </a:r>
            <a:r>
              <a:rPr lang="it-IT" sz="1200" dirty="0" smtClean="0">
                <a:latin typeface="Arial" charset="0"/>
              </a:rPr>
              <a:t> and </a:t>
            </a:r>
            <a:r>
              <a:rPr lang="it-IT" sz="1200" dirty="0" err="1" smtClean="0">
                <a:latin typeface="Arial" charset="0"/>
              </a:rPr>
              <a:t>PADs</a:t>
            </a:r>
            <a:endParaRPr lang="it-IT" sz="1200" dirty="0" smtClean="0">
              <a:latin typeface="Arial" charset="0"/>
            </a:endParaRPr>
          </a:p>
          <a:p>
            <a:pPr>
              <a:lnSpc>
                <a:spcPct val="80000"/>
              </a:lnSpc>
              <a:buFontTx/>
              <a:buAutoNum type="arabicPeriod"/>
            </a:pPr>
            <a:r>
              <a:rPr lang="it-IT" sz="1200" dirty="0" smtClean="0">
                <a:latin typeface="Arial" charset="0"/>
              </a:rPr>
              <a:t>Public </a:t>
            </a:r>
            <a:r>
              <a:rPr lang="it-IT" sz="1200" dirty="0" err="1" smtClean="0">
                <a:latin typeface="Arial" charset="0"/>
              </a:rPr>
              <a:t>hearing</a:t>
            </a:r>
            <a:r>
              <a:rPr lang="it-IT" sz="1200" dirty="0" smtClean="0">
                <a:latin typeface="Arial" charset="0"/>
              </a:rPr>
              <a:t>: </a:t>
            </a:r>
            <a:r>
              <a:rPr lang="it-IT" sz="1200" dirty="0" err="1" smtClean="0">
                <a:latin typeface="Arial" charset="0"/>
              </a:rPr>
              <a:t>it</a:t>
            </a:r>
            <a:r>
              <a:rPr lang="it-IT" sz="1200" dirty="0" smtClean="0">
                <a:latin typeface="Arial" charset="0"/>
              </a:rPr>
              <a:t> </a:t>
            </a:r>
            <a:r>
              <a:rPr lang="it-IT" sz="1200" dirty="0" err="1" smtClean="0">
                <a:latin typeface="Arial" charset="0"/>
              </a:rPr>
              <a:t>is</a:t>
            </a:r>
            <a:r>
              <a:rPr lang="it-IT" sz="1200" dirty="0" smtClean="0">
                <a:latin typeface="Arial" charset="0"/>
              </a:rPr>
              <a:t> </a:t>
            </a:r>
            <a:r>
              <a:rPr lang="it-IT" sz="1200" dirty="0" err="1" smtClean="0">
                <a:latin typeface="Arial" charset="0"/>
              </a:rPr>
              <a:t>not</a:t>
            </a:r>
            <a:r>
              <a:rPr lang="it-IT" sz="1200" dirty="0" smtClean="0">
                <a:latin typeface="Arial" charset="0"/>
              </a:rPr>
              <a:t> just an </a:t>
            </a:r>
            <a:r>
              <a:rPr lang="it-IT" sz="1200" dirty="0" err="1" smtClean="0">
                <a:latin typeface="Arial" charset="0"/>
              </a:rPr>
              <a:t>occasion</a:t>
            </a:r>
            <a:r>
              <a:rPr lang="it-IT" sz="1200" dirty="0" smtClean="0">
                <a:latin typeface="Arial" charset="0"/>
              </a:rPr>
              <a:t> for </a:t>
            </a:r>
            <a:r>
              <a:rPr lang="it-IT" sz="1200" dirty="0" err="1" smtClean="0">
                <a:latin typeface="Arial" charset="0"/>
              </a:rPr>
              <a:t>advocacy</a:t>
            </a:r>
            <a:r>
              <a:rPr lang="it-IT" sz="1200" dirty="0" smtClean="0">
                <a:latin typeface="Arial" charset="0"/>
              </a:rPr>
              <a:t>; </a:t>
            </a:r>
            <a:r>
              <a:rPr lang="it-IT" sz="1200" dirty="0" err="1" smtClean="0">
                <a:latin typeface="Arial" charset="0"/>
              </a:rPr>
              <a:t>it</a:t>
            </a:r>
            <a:r>
              <a:rPr lang="it-IT" sz="1200" dirty="0" smtClean="0">
                <a:latin typeface="Arial" charset="0"/>
              </a:rPr>
              <a:t> </a:t>
            </a:r>
            <a:r>
              <a:rPr lang="it-IT" sz="1200" dirty="0" err="1" smtClean="0">
                <a:latin typeface="Arial" charset="0"/>
              </a:rPr>
              <a:t>is</a:t>
            </a:r>
            <a:r>
              <a:rPr lang="it-IT" sz="1200" dirty="0" smtClean="0">
                <a:latin typeface="Arial" charset="0"/>
              </a:rPr>
              <a:t> a moment </a:t>
            </a:r>
            <a:r>
              <a:rPr lang="it-IT" sz="1200" dirty="0" err="1" smtClean="0">
                <a:latin typeface="Arial" charset="0"/>
              </a:rPr>
              <a:t>when</a:t>
            </a:r>
            <a:r>
              <a:rPr lang="it-IT" sz="1200" dirty="0" smtClean="0">
                <a:latin typeface="Arial" charset="0"/>
              </a:rPr>
              <a:t> </a:t>
            </a:r>
            <a:r>
              <a:rPr lang="it-IT" sz="1200" dirty="0" err="1" smtClean="0">
                <a:latin typeface="Arial" charset="0"/>
              </a:rPr>
              <a:t>elected</a:t>
            </a:r>
            <a:r>
              <a:rPr lang="it-IT" sz="1200" dirty="0" smtClean="0">
                <a:latin typeface="Arial" charset="0"/>
              </a:rPr>
              <a:t> </a:t>
            </a:r>
            <a:r>
              <a:rPr lang="it-IT" sz="1200" dirty="0" err="1" smtClean="0">
                <a:latin typeface="Arial" charset="0"/>
              </a:rPr>
              <a:t>representatives</a:t>
            </a:r>
            <a:r>
              <a:rPr lang="it-IT" sz="1200" dirty="0" smtClean="0">
                <a:latin typeface="Arial" charset="0"/>
              </a:rPr>
              <a:t> and/or </a:t>
            </a:r>
            <a:r>
              <a:rPr lang="it-IT" sz="1200" dirty="0" err="1" smtClean="0">
                <a:latin typeface="Arial" charset="0"/>
              </a:rPr>
              <a:t>government</a:t>
            </a:r>
            <a:r>
              <a:rPr lang="it-IT" sz="1200" dirty="0" smtClean="0">
                <a:latin typeface="Arial" charset="0"/>
              </a:rPr>
              <a:t> </a:t>
            </a:r>
            <a:r>
              <a:rPr lang="it-IT" sz="1200" dirty="0" err="1" smtClean="0">
                <a:latin typeface="Arial" charset="0"/>
              </a:rPr>
              <a:t>official</a:t>
            </a:r>
            <a:r>
              <a:rPr lang="it-IT" sz="1200" dirty="0" smtClean="0">
                <a:latin typeface="Arial" charset="0"/>
              </a:rPr>
              <a:t> </a:t>
            </a:r>
            <a:r>
              <a:rPr lang="it-IT" sz="1200" dirty="0" err="1" smtClean="0">
                <a:latin typeface="Arial" charset="0"/>
              </a:rPr>
              <a:t>get</a:t>
            </a:r>
            <a:r>
              <a:rPr lang="it-IT" sz="1200" dirty="0" smtClean="0">
                <a:latin typeface="Arial" charset="0"/>
              </a:rPr>
              <a:t> the chance to </a:t>
            </a:r>
            <a:r>
              <a:rPr lang="it-IT" sz="1200" dirty="0" err="1" smtClean="0">
                <a:latin typeface="Arial" charset="0"/>
              </a:rPr>
              <a:t>discuss</a:t>
            </a:r>
            <a:r>
              <a:rPr lang="it-IT" sz="1200" dirty="0" smtClean="0">
                <a:latin typeface="Arial" charset="0"/>
              </a:rPr>
              <a:t> a </a:t>
            </a:r>
            <a:r>
              <a:rPr lang="it-IT" sz="1200" dirty="0" err="1" smtClean="0">
                <a:latin typeface="Arial" charset="0"/>
              </a:rPr>
              <a:t>proposed</a:t>
            </a:r>
            <a:r>
              <a:rPr lang="it-IT" sz="1200" dirty="0" smtClean="0">
                <a:latin typeface="Arial" charset="0"/>
              </a:rPr>
              <a:t> </a:t>
            </a:r>
            <a:r>
              <a:rPr lang="it-IT" sz="1200" dirty="0" err="1" smtClean="0">
                <a:latin typeface="Arial" charset="0"/>
              </a:rPr>
              <a:t>action</a:t>
            </a:r>
            <a:r>
              <a:rPr lang="it-IT" sz="1200" dirty="0" smtClean="0">
                <a:latin typeface="Arial" charset="0"/>
              </a:rPr>
              <a:t> and </a:t>
            </a:r>
            <a:r>
              <a:rPr lang="it-IT" sz="1200" dirty="0" err="1" smtClean="0">
                <a:latin typeface="Arial" charset="0"/>
              </a:rPr>
              <a:t>obtain</a:t>
            </a:r>
            <a:r>
              <a:rPr lang="it-IT" sz="1200" dirty="0" smtClean="0">
                <a:latin typeface="Arial" charset="0"/>
              </a:rPr>
              <a:t> feedback </a:t>
            </a:r>
            <a:r>
              <a:rPr lang="en-US" sz="1200" dirty="0" smtClean="0">
                <a:latin typeface="Arial" charset="0"/>
              </a:rPr>
              <a:t>from the public at large (or selected representatives of the civil society) or to be informed on needs/concerns or on a local or national issue.</a:t>
            </a:r>
          </a:p>
          <a:p>
            <a:pPr>
              <a:lnSpc>
                <a:spcPct val="80000"/>
              </a:lnSpc>
              <a:buFontTx/>
              <a:buAutoNum type="arabicPeriod"/>
            </a:pPr>
            <a:r>
              <a:rPr lang="en-US" sz="1200" dirty="0" smtClean="0">
                <a:latin typeface="Arial" charset="0"/>
              </a:rPr>
              <a:t>But such discussions may also take place in a much less formal manner: they may or may not be sponsored by a government body. Open debates, especially in areas outside the capital city and or in rural areas and mostly in areas affected by displacement are highly recommended ahead of a process of development of a national instrument.</a:t>
            </a:r>
          </a:p>
          <a:p>
            <a:pPr>
              <a:lnSpc>
                <a:spcPct val="80000"/>
              </a:lnSpc>
              <a:buFontTx/>
              <a:buAutoNum type="arabicPeriod"/>
            </a:pPr>
            <a:r>
              <a:rPr lang="en-US" sz="1200" dirty="0" smtClean="0">
                <a:latin typeface="Arial" charset="0"/>
              </a:rPr>
              <a:t>Finally information can be increased through full-fledged awareness raising campaigns involving different sectors of the society (which again may or may not be sponsored or led by the government). In any case the ultimate objective here is sensitization.</a:t>
            </a:r>
          </a:p>
          <a:p>
            <a:pPr algn="just">
              <a:lnSpc>
                <a:spcPct val="107000"/>
              </a:lnSpc>
              <a:spcAft>
                <a:spcPts val="600"/>
              </a:spcAft>
              <a:buFont typeface="Symbol" charset="0"/>
              <a:buNone/>
            </a:pPr>
            <a:r>
              <a:rPr lang="en-US" sz="1200" dirty="0" smtClean="0">
                <a:latin typeface="Arial" charset="0"/>
              </a:rPr>
              <a:t>(</a:t>
            </a:r>
            <a:r>
              <a:rPr lang="en-GB" sz="1200" dirty="0" smtClean="0">
                <a:latin typeface="Calibri" charset="0"/>
                <a:ea typeface="Times New Roman" charset="0"/>
                <a:cs typeface="Calibri" charset="0"/>
              </a:rPr>
              <a:t>IDMC-NRC/Brookings-LSE, National Instruments on Internal Displacement: A Guide to their Development)</a:t>
            </a:r>
            <a:endParaRPr lang="fr-FR" sz="1050" dirty="0" smtClean="0">
              <a:latin typeface="Calibri" charset="0"/>
              <a:ea typeface="Calibri" charset="0"/>
              <a:cs typeface="Times New Roman" charset="0"/>
            </a:endParaRPr>
          </a:p>
          <a:p>
            <a:pPr>
              <a:lnSpc>
                <a:spcPct val="80000"/>
              </a:lnSpc>
            </a:pPr>
            <a:endParaRPr lang="it-IT" sz="1200"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dirty="0" err="1" smtClean="0">
                <a:latin typeface="Arial" charset="0"/>
              </a:rPr>
              <a:t>What</a:t>
            </a:r>
            <a:r>
              <a:rPr lang="it-IT" dirty="0" smtClean="0">
                <a:latin typeface="Arial" charset="0"/>
              </a:rPr>
              <a:t> </a:t>
            </a:r>
            <a:r>
              <a:rPr lang="it-IT" dirty="0" err="1" smtClean="0">
                <a:latin typeface="Arial" charset="0"/>
              </a:rPr>
              <a:t>is</a:t>
            </a:r>
            <a:r>
              <a:rPr lang="it-IT" dirty="0" smtClean="0">
                <a:latin typeface="Arial" charset="0"/>
              </a:rPr>
              <a:t> a </a:t>
            </a:r>
            <a:r>
              <a:rPr lang="it-IT" dirty="0" err="1" smtClean="0">
                <a:latin typeface="Arial" charset="0"/>
              </a:rPr>
              <a:t>legal</a:t>
            </a:r>
            <a:r>
              <a:rPr lang="it-IT" dirty="0" smtClean="0">
                <a:latin typeface="Arial" charset="0"/>
              </a:rPr>
              <a:t> </a:t>
            </a:r>
            <a:r>
              <a:rPr lang="it-IT" dirty="0" err="1" smtClean="0">
                <a:latin typeface="Arial" charset="0"/>
              </a:rPr>
              <a:t>review</a:t>
            </a:r>
            <a:r>
              <a:rPr lang="it-IT" dirty="0" smtClean="0">
                <a:latin typeface="Arial" charset="0"/>
              </a:rPr>
              <a:t> – </a:t>
            </a:r>
            <a:r>
              <a:rPr lang="it-IT" dirty="0" err="1" smtClean="0">
                <a:latin typeface="Arial" charset="0"/>
              </a:rPr>
              <a:t>how</a:t>
            </a:r>
            <a:r>
              <a:rPr lang="it-IT" dirty="0" smtClean="0">
                <a:latin typeface="Arial" charset="0"/>
              </a:rPr>
              <a:t> can </a:t>
            </a:r>
            <a:r>
              <a:rPr lang="it-IT" dirty="0" err="1" smtClean="0">
                <a:latin typeface="Arial" charset="0"/>
              </a:rPr>
              <a:t>it</a:t>
            </a:r>
            <a:r>
              <a:rPr lang="it-IT" dirty="0" smtClean="0">
                <a:latin typeface="Arial" charset="0"/>
              </a:rPr>
              <a:t> help?</a:t>
            </a:r>
          </a:p>
          <a:p>
            <a:endParaRPr lang="it-IT" dirty="0" smtClean="0">
              <a:latin typeface="Arial" charset="0"/>
            </a:endParaRPr>
          </a:p>
          <a:p>
            <a:r>
              <a:rPr lang="it-IT" dirty="0" smtClean="0">
                <a:latin typeface="Arial" charset="0"/>
              </a:rPr>
              <a:t>In </a:t>
            </a:r>
            <a:r>
              <a:rPr lang="it-IT" dirty="0" err="1" smtClean="0">
                <a:latin typeface="Arial" charset="0"/>
              </a:rPr>
              <a:t>essence</a:t>
            </a:r>
            <a:r>
              <a:rPr lang="it-IT" dirty="0" smtClean="0">
                <a:latin typeface="Arial" charset="0"/>
              </a:rPr>
              <a:t> a </a:t>
            </a:r>
            <a:r>
              <a:rPr lang="it-IT" dirty="0" err="1" smtClean="0">
                <a:latin typeface="Arial" charset="0"/>
              </a:rPr>
              <a:t>legal</a:t>
            </a:r>
            <a:r>
              <a:rPr lang="it-IT" dirty="0" smtClean="0">
                <a:latin typeface="Arial" charset="0"/>
              </a:rPr>
              <a:t> </a:t>
            </a:r>
            <a:r>
              <a:rPr lang="it-IT" dirty="0" err="1" smtClean="0">
                <a:latin typeface="Arial" charset="0"/>
              </a:rPr>
              <a:t>review</a:t>
            </a:r>
            <a:r>
              <a:rPr lang="it-IT" dirty="0" smtClean="0">
                <a:latin typeface="Arial" charset="0"/>
              </a:rPr>
              <a:t> </a:t>
            </a:r>
            <a:r>
              <a:rPr lang="it-IT" dirty="0" err="1" smtClean="0">
                <a:latin typeface="Arial" charset="0"/>
              </a:rPr>
              <a:t>is</a:t>
            </a:r>
            <a:r>
              <a:rPr lang="it-IT" dirty="0" smtClean="0">
                <a:latin typeface="Arial" charset="0"/>
              </a:rPr>
              <a:t> a </a:t>
            </a:r>
            <a:r>
              <a:rPr lang="it-IT" dirty="0" err="1" smtClean="0">
                <a:latin typeface="Arial" charset="0"/>
              </a:rPr>
              <a:t>study</a:t>
            </a:r>
            <a:r>
              <a:rPr lang="it-IT" dirty="0" smtClean="0">
                <a:latin typeface="Arial" charset="0"/>
              </a:rPr>
              <a:t> on </a:t>
            </a:r>
            <a:r>
              <a:rPr lang="it-IT" dirty="0" err="1" smtClean="0">
                <a:latin typeface="Arial" charset="0"/>
              </a:rPr>
              <a:t>different</a:t>
            </a:r>
            <a:r>
              <a:rPr lang="it-IT" dirty="0" smtClean="0">
                <a:latin typeface="Arial" charset="0"/>
              </a:rPr>
              <a:t> </a:t>
            </a:r>
            <a:r>
              <a:rPr lang="it-IT" dirty="0" err="1" smtClean="0">
                <a:latin typeface="Arial" charset="0"/>
              </a:rPr>
              <a:t>selected</a:t>
            </a:r>
            <a:r>
              <a:rPr lang="it-IT" dirty="0" smtClean="0">
                <a:latin typeface="Arial" charset="0"/>
              </a:rPr>
              <a:t> </a:t>
            </a:r>
            <a:r>
              <a:rPr lang="it-IT" dirty="0" err="1" smtClean="0">
                <a:latin typeface="Arial" charset="0"/>
              </a:rPr>
              <a:t>branches</a:t>
            </a:r>
            <a:r>
              <a:rPr lang="it-IT" dirty="0" smtClean="0">
                <a:latin typeface="Arial" charset="0"/>
              </a:rPr>
              <a:t> of the </a:t>
            </a:r>
            <a:r>
              <a:rPr lang="it-IT" dirty="0" err="1" smtClean="0">
                <a:latin typeface="Arial" charset="0"/>
              </a:rPr>
              <a:t>existing</a:t>
            </a:r>
            <a:r>
              <a:rPr lang="it-IT" dirty="0" smtClean="0">
                <a:latin typeface="Arial" charset="0"/>
              </a:rPr>
              <a:t> </a:t>
            </a:r>
            <a:r>
              <a:rPr lang="it-IT" dirty="0" err="1" smtClean="0">
                <a:latin typeface="Arial" charset="0"/>
              </a:rPr>
              <a:t>national</a:t>
            </a:r>
            <a:r>
              <a:rPr lang="it-IT" dirty="0" smtClean="0">
                <a:latin typeface="Arial" charset="0"/>
              </a:rPr>
              <a:t> </a:t>
            </a:r>
            <a:r>
              <a:rPr lang="it-IT" dirty="0" err="1" smtClean="0">
                <a:latin typeface="Arial" charset="0"/>
              </a:rPr>
              <a:t>legislation</a:t>
            </a:r>
            <a:r>
              <a:rPr lang="it-IT" dirty="0" smtClean="0">
                <a:latin typeface="Arial" charset="0"/>
              </a:rPr>
              <a:t>.</a:t>
            </a:r>
          </a:p>
          <a:p>
            <a:r>
              <a:rPr lang="it-IT" dirty="0" err="1" smtClean="0">
                <a:latin typeface="Arial" charset="0"/>
              </a:rPr>
              <a:t>Broadly</a:t>
            </a:r>
            <a:r>
              <a:rPr lang="it-IT" dirty="0" smtClean="0">
                <a:latin typeface="Arial" charset="0"/>
              </a:rPr>
              <a:t> </a:t>
            </a:r>
            <a:r>
              <a:rPr lang="it-IT" dirty="0" err="1" smtClean="0">
                <a:latin typeface="Arial" charset="0"/>
              </a:rPr>
              <a:t>speaking</a:t>
            </a:r>
            <a:r>
              <a:rPr lang="it-IT" dirty="0" smtClean="0">
                <a:latin typeface="Arial" charset="0"/>
              </a:rPr>
              <a:t> – and </a:t>
            </a:r>
            <a:r>
              <a:rPr lang="it-IT" dirty="0" err="1" smtClean="0">
                <a:latin typeface="Arial" charset="0"/>
              </a:rPr>
              <a:t>especially</a:t>
            </a:r>
            <a:r>
              <a:rPr lang="it-IT" dirty="0" smtClean="0">
                <a:latin typeface="Arial" charset="0"/>
              </a:rPr>
              <a:t> in the </a:t>
            </a:r>
            <a:r>
              <a:rPr lang="it-IT" dirty="0" err="1" smtClean="0">
                <a:latin typeface="Arial" charset="0"/>
              </a:rPr>
              <a:t>context</a:t>
            </a:r>
            <a:r>
              <a:rPr lang="it-IT" dirty="0" smtClean="0">
                <a:latin typeface="Arial" charset="0"/>
              </a:rPr>
              <a:t> of the </a:t>
            </a:r>
            <a:r>
              <a:rPr lang="it-IT" dirty="0" err="1" smtClean="0">
                <a:latin typeface="Arial" charset="0"/>
              </a:rPr>
              <a:t>ratification</a:t>
            </a:r>
            <a:r>
              <a:rPr lang="it-IT" dirty="0" smtClean="0">
                <a:latin typeface="Arial" charset="0"/>
              </a:rPr>
              <a:t> of a </a:t>
            </a:r>
            <a:r>
              <a:rPr lang="it-IT" dirty="0" err="1" smtClean="0">
                <a:latin typeface="Arial" charset="0"/>
              </a:rPr>
              <a:t>international</a:t>
            </a:r>
            <a:r>
              <a:rPr lang="it-IT" dirty="0" smtClean="0">
                <a:latin typeface="Arial" charset="0"/>
              </a:rPr>
              <a:t> convention – </a:t>
            </a:r>
            <a:r>
              <a:rPr lang="it-IT" dirty="0" err="1" smtClean="0">
                <a:latin typeface="Arial" charset="0"/>
              </a:rPr>
              <a:t>it</a:t>
            </a:r>
            <a:r>
              <a:rPr lang="it-IT" dirty="0" smtClean="0">
                <a:latin typeface="Arial" charset="0"/>
              </a:rPr>
              <a:t> </a:t>
            </a:r>
            <a:r>
              <a:rPr lang="it-IT" dirty="0" err="1" smtClean="0">
                <a:latin typeface="Arial" charset="0"/>
              </a:rPr>
              <a:t>may</a:t>
            </a:r>
            <a:r>
              <a:rPr lang="it-IT" dirty="0" smtClean="0">
                <a:latin typeface="Arial" charset="0"/>
              </a:rPr>
              <a:t> </a:t>
            </a:r>
            <a:r>
              <a:rPr lang="it-IT" dirty="0" err="1" smtClean="0">
                <a:latin typeface="Arial" charset="0"/>
              </a:rPr>
              <a:t>provide</a:t>
            </a:r>
            <a:r>
              <a:rPr lang="it-IT" dirty="0" smtClean="0">
                <a:latin typeface="Arial" charset="0"/>
              </a:rPr>
              <a:t> information </a:t>
            </a:r>
            <a:r>
              <a:rPr lang="it-IT" dirty="0" err="1" smtClean="0">
                <a:latin typeface="Arial" charset="0"/>
              </a:rPr>
              <a:t>as</a:t>
            </a:r>
            <a:r>
              <a:rPr lang="it-IT" dirty="0" smtClean="0">
                <a:latin typeface="Arial" charset="0"/>
              </a:rPr>
              <a:t> to </a:t>
            </a:r>
            <a:r>
              <a:rPr lang="it-IT" dirty="0" err="1" smtClean="0">
                <a:latin typeface="Arial" charset="0"/>
              </a:rPr>
              <a:t>whether</a:t>
            </a:r>
            <a:r>
              <a:rPr lang="it-IT" dirty="0" smtClean="0">
                <a:latin typeface="Arial" charset="0"/>
              </a:rPr>
              <a:t> the </a:t>
            </a:r>
            <a:r>
              <a:rPr lang="it-IT" dirty="0" err="1" smtClean="0">
                <a:latin typeface="Arial" charset="0"/>
              </a:rPr>
              <a:t>existing</a:t>
            </a:r>
            <a:r>
              <a:rPr lang="it-IT" dirty="0" smtClean="0">
                <a:latin typeface="Arial" charset="0"/>
              </a:rPr>
              <a:t> </a:t>
            </a:r>
            <a:r>
              <a:rPr lang="it-IT" dirty="0" err="1" smtClean="0">
                <a:latin typeface="Arial" charset="0"/>
              </a:rPr>
              <a:t>framework</a:t>
            </a:r>
            <a:r>
              <a:rPr lang="it-IT" dirty="0" smtClean="0">
                <a:latin typeface="Arial" charset="0"/>
              </a:rPr>
              <a:t> </a:t>
            </a:r>
            <a:r>
              <a:rPr lang="it-IT" dirty="0" err="1" smtClean="0">
                <a:latin typeface="Arial" charset="0"/>
              </a:rPr>
              <a:t>is</a:t>
            </a:r>
            <a:r>
              <a:rPr lang="it-IT" dirty="0" smtClean="0">
                <a:latin typeface="Arial" charset="0"/>
              </a:rPr>
              <a:t> </a:t>
            </a:r>
            <a:r>
              <a:rPr lang="it-IT" dirty="0" err="1" smtClean="0">
                <a:latin typeface="Arial" charset="0"/>
              </a:rPr>
              <a:t>potentially</a:t>
            </a:r>
            <a:r>
              <a:rPr lang="it-IT" dirty="0" smtClean="0">
                <a:latin typeface="Arial" charset="0"/>
              </a:rPr>
              <a:t> </a:t>
            </a:r>
            <a:r>
              <a:rPr lang="it-IT" dirty="0" err="1" smtClean="0">
                <a:latin typeface="Arial" charset="0"/>
              </a:rPr>
              <a:t>compliant</a:t>
            </a:r>
            <a:r>
              <a:rPr lang="it-IT" dirty="0" smtClean="0">
                <a:latin typeface="Arial" charset="0"/>
              </a:rPr>
              <a:t> with </a:t>
            </a:r>
            <a:r>
              <a:rPr lang="it-IT" dirty="0" err="1" smtClean="0">
                <a:latin typeface="Arial" charset="0"/>
              </a:rPr>
              <a:t>international</a:t>
            </a:r>
            <a:r>
              <a:rPr lang="it-IT" dirty="0" smtClean="0">
                <a:latin typeface="Arial" charset="0"/>
              </a:rPr>
              <a:t> </a:t>
            </a:r>
            <a:r>
              <a:rPr lang="it-IT" dirty="0" err="1" smtClean="0">
                <a:latin typeface="Arial" charset="0"/>
              </a:rPr>
              <a:t>obligations</a:t>
            </a:r>
            <a:r>
              <a:rPr lang="it-IT" dirty="0" smtClean="0">
                <a:latin typeface="Arial" charset="0"/>
              </a:rPr>
              <a:t>. In the </a:t>
            </a:r>
            <a:r>
              <a:rPr lang="it-IT" dirty="0" err="1" smtClean="0">
                <a:latin typeface="Arial" charset="0"/>
              </a:rPr>
              <a:t>context</a:t>
            </a:r>
            <a:r>
              <a:rPr lang="it-IT" dirty="0" smtClean="0">
                <a:latin typeface="Arial" charset="0"/>
              </a:rPr>
              <a:t> of law </a:t>
            </a:r>
            <a:r>
              <a:rPr lang="it-IT" dirty="0" err="1" smtClean="0">
                <a:latin typeface="Arial" charset="0"/>
              </a:rPr>
              <a:t>making</a:t>
            </a:r>
            <a:r>
              <a:rPr lang="it-IT" dirty="0" smtClean="0">
                <a:latin typeface="Arial" charset="0"/>
              </a:rPr>
              <a:t>, </a:t>
            </a:r>
            <a:r>
              <a:rPr lang="it-IT" dirty="0" err="1" smtClean="0">
                <a:latin typeface="Arial" charset="0"/>
              </a:rPr>
              <a:t>it</a:t>
            </a:r>
            <a:r>
              <a:rPr lang="it-IT" dirty="0" smtClean="0">
                <a:latin typeface="Arial" charset="0"/>
              </a:rPr>
              <a:t> assists to </a:t>
            </a:r>
            <a:r>
              <a:rPr lang="it-IT" dirty="0" err="1" smtClean="0">
                <a:latin typeface="Arial" charset="0"/>
              </a:rPr>
              <a:t>determine</a:t>
            </a:r>
            <a:r>
              <a:rPr lang="it-IT" dirty="0" smtClean="0">
                <a:latin typeface="Arial" charset="0"/>
              </a:rPr>
              <a:t> to </a:t>
            </a:r>
            <a:r>
              <a:rPr lang="it-IT" dirty="0" err="1" smtClean="0">
                <a:latin typeface="Arial" charset="0"/>
              </a:rPr>
              <a:t>what</a:t>
            </a:r>
            <a:r>
              <a:rPr lang="it-IT" dirty="0" smtClean="0">
                <a:latin typeface="Arial" charset="0"/>
              </a:rPr>
              <a:t> </a:t>
            </a:r>
            <a:r>
              <a:rPr lang="it-IT" dirty="0" err="1" smtClean="0">
                <a:latin typeface="Arial" charset="0"/>
              </a:rPr>
              <a:t>extent</a:t>
            </a:r>
            <a:r>
              <a:rPr lang="it-IT" dirty="0" smtClean="0">
                <a:latin typeface="Arial" charset="0"/>
              </a:rPr>
              <a:t> </a:t>
            </a:r>
            <a:r>
              <a:rPr lang="it-IT" dirty="0" err="1" smtClean="0">
                <a:latin typeface="Arial" charset="0"/>
              </a:rPr>
              <a:t>it</a:t>
            </a:r>
            <a:r>
              <a:rPr lang="it-IT" dirty="0" smtClean="0">
                <a:latin typeface="Arial" charset="0"/>
              </a:rPr>
              <a:t>:</a:t>
            </a:r>
          </a:p>
          <a:p>
            <a:pPr>
              <a:buFontTx/>
              <a:buAutoNum type="arabicPeriod"/>
            </a:pPr>
            <a:r>
              <a:rPr lang="it-IT" dirty="0" err="1" smtClean="0">
                <a:latin typeface="Arial" charset="0"/>
              </a:rPr>
              <a:t>Adequately</a:t>
            </a:r>
            <a:r>
              <a:rPr lang="it-IT" dirty="0" smtClean="0">
                <a:latin typeface="Arial" charset="0"/>
              </a:rPr>
              <a:t> </a:t>
            </a:r>
            <a:r>
              <a:rPr lang="it-IT" dirty="0" err="1" smtClean="0">
                <a:latin typeface="Arial" charset="0"/>
              </a:rPr>
              <a:t>addresses</a:t>
            </a:r>
            <a:r>
              <a:rPr lang="it-IT" dirty="0" smtClean="0">
                <a:latin typeface="Arial" charset="0"/>
              </a:rPr>
              <a:t> </a:t>
            </a:r>
            <a:r>
              <a:rPr lang="it-IT" dirty="0" err="1" smtClean="0">
                <a:latin typeface="Arial" charset="0"/>
              </a:rPr>
              <a:t>internal</a:t>
            </a:r>
            <a:r>
              <a:rPr lang="it-IT" dirty="0" smtClean="0">
                <a:latin typeface="Arial" charset="0"/>
              </a:rPr>
              <a:t> </a:t>
            </a:r>
            <a:r>
              <a:rPr lang="it-IT" dirty="0" err="1" smtClean="0">
                <a:latin typeface="Arial" charset="0"/>
              </a:rPr>
              <a:t>diplacement</a:t>
            </a:r>
            <a:endParaRPr lang="it-IT" dirty="0" smtClean="0">
              <a:latin typeface="Arial" charset="0"/>
            </a:endParaRPr>
          </a:p>
          <a:p>
            <a:pPr>
              <a:buFontTx/>
              <a:buAutoNum type="arabicPeriod"/>
            </a:pPr>
            <a:r>
              <a:rPr lang="it-IT" dirty="0" err="1" smtClean="0">
                <a:latin typeface="Arial" charset="0"/>
              </a:rPr>
              <a:t>Creates</a:t>
            </a:r>
            <a:r>
              <a:rPr lang="it-IT" dirty="0" smtClean="0">
                <a:latin typeface="Arial" charset="0"/>
              </a:rPr>
              <a:t> </a:t>
            </a:r>
            <a:r>
              <a:rPr lang="it-IT" dirty="0" err="1" smtClean="0">
                <a:latin typeface="Arial" charset="0"/>
              </a:rPr>
              <a:t>obstacles</a:t>
            </a:r>
            <a:r>
              <a:rPr lang="it-IT" dirty="0" smtClean="0">
                <a:latin typeface="Arial" charset="0"/>
              </a:rPr>
              <a:t> for </a:t>
            </a:r>
            <a:r>
              <a:rPr lang="it-IT" dirty="0" err="1" smtClean="0">
                <a:latin typeface="Arial" charset="0"/>
              </a:rPr>
              <a:t>IDPs</a:t>
            </a:r>
            <a:r>
              <a:rPr lang="it-IT" dirty="0" smtClean="0">
                <a:latin typeface="Arial" charset="0"/>
              </a:rPr>
              <a:t> and </a:t>
            </a:r>
            <a:r>
              <a:rPr lang="it-IT" dirty="0" err="1" smtClean="0">
                <a:latin typeface="Arial" charset="0"/>
              </a:rPr>
              <a:t>those</a:t>
            </a:r>
            <a:r>
              <a:rPr lang="it-IT" dirty="0" smtClean="0">
                <a:latin typeface="Arial" charset="0"/>
              </a:rPr>
              <a:t> </a:t>
            </a:r>
            <a:r>
              <a:rPr lang="it-IT" dirty="0" err="1" smtClean="0">
                <a:latin typeface="Arial" charset="0"/>
              </a:rPr>
              <a:t>protecting</a:t>
            </a:r>
            <a:r>
              <a:rPr lang="it-IT" dirty="0" smtClean="0">
                <a:latin typeface="Arial" charset="0"/>
              </a:rPr>
              <a:t> and </a:t>
            </a:r>
            <a:r>
              <a:rPr lang="it-IT" dirty="0" err="1" smtClean="0">
                <a:latin typeface="Arial" charset="0"/>
              </a:rPr>
              <a:t>assisting</a:t>
            </a:r>
            <a:r>
              <a:rPr lang="it-IT" dirty="0" smtClean="0">
                <a:latin typeface="Arial" charset="0"/>
              </a:rPr>
              <a:t> </a:t>
            </a:r>
            <a:r>
              <a:rPr lang="it-IT" dirty="0" err="1" smtClean="0">
                <a:latin typeface="Arial" charset="0"/>
              </a:rPr>
              <a:t>them</a:t>
            </a:r>
            <a:endParaRPr lang="it-IT" dirty="0" smtClean="0">
              <a:latin typeface="Arial" charset="0"/>
            </a:endParaRPr>
          </a:p>
          <a:p>
            <a:pPr>
              <a:buFontTx/>
              <a:buAutoNum type="arabicPeriod"/>
            </a:pPr>
            <a:r>
              <a:rPr lang="it-IT" dirty="0" err="1" smtClean="0">
                <a:latin typeface="Arial" charset="0"/>
              </a:rPr>
              <a:t>Contains</a:t>
            </a:r>
            <a:r>
              <a:rPr lang="it-IT" dirty="0" smtClean="0">
                <a:latin typeface="Arial" charset="0"/>
              </a:rPr>
              <a:t> gaps </a:t>
            </a:r>
            <a:r>
              <a:rPr lang="it-IT" dirty="0" err="1" smtClean="0">
                <a:latin typeface="Arial" charset="0"/>
              </a:rPr>
              <a:t>related</a:t>
            </a:r>
            <a:r>
              <a:rPr lang="it-IT" dirty="0" smtClean="0">
                <a:latin typeface="Arial" charset="0"/>
              </a:rPr>
              <a:t> to </a:t>
            </a:r>
            <a:r>
              <a:rPr lang="it-IT" dirty="0" err="1" smtClean="0">
                <a:latin typeface="Arial" charset="0"/>
              </a:rPr>
              <a:t>IDPs</a:t>
            </a:r>
            <a:r>
              <a:rPr lang="it-IT" dirty="0" smtClean="0">
                <a:latin typeface="Arial" charset="0"/>
              </a:rPr>
              <a:t>’ </a:t>
            </a:r>
            <a:r>
              <a:rPr lang="it-IT" dirty="0" err="1" smtClean="0">
                <a:latin typeface="Arial" charset="0"/>
              </a:rPr>
              <a:t>protection</a:t>
            </a:r>
            <a:r>
              <a:rPr lang="it-IT" dirty="0" smtClean="0">
                <a:latin typeface="Arial" charset="0"/>
              </a:rPr>
              <a:t> and </a:t>
            </a:r>
            <a:r>
              <a:rPr lang="it-IT" dirty="0" err="1" smtClean="0">
                <a:latin typeface="Arial" charset="0"/>
              </a:rPr>
              <a:t>assistance</a:t>
            </a:r>
            <a:r>
              <a:rPr lang="it-IT" dirty="0" smtClean="0">
                <a:latin typeface="Arial" charset="0"/>
              </a:rPr>
              <a:t>.</a:t>
            </a:r>
          </a:p>
          <a:p>
            <a:endParaRPr lang="it-IT" dirty="0" smtClean="0">
              <a:latin typeface="Arial" charset="0"/>
            </a:endParaRPr>
          </a:p>
          <a:p>
            <a:r>
              <a:rPr lang="it-IT" dirty="0" err="1" smtClean="0">
                <a:latin typeface="Arial" charset="0"/>
              </a:rPr>
              <a:t>It</a:t>
            </a:r>
            <a:r>
              <a:rPr lang="it-IT" dirty="0" smtClean="0">
                <a:latin typeface="Arial" charset="0"/>
              </a:rPr>
              <a:t> </a:t>
            </a:r>
            <a:r>
              <a:rPr lang="it-IT" dirty="0" err="1" smtClean="0">
                <a:latin typeface="Arial" charset="0"/>
              </a:rPr>
              <a:t>should</a:t>
            </a:r>
            <a:r>
              <a:rPr lang="it-IT" dirty="0" smtClean="0">
                <a:latin typeface="Arial" charset="0"/>
              </a:rPr>
              <a:t> </a:t>
            </a:r>
            <a:r>
              <a:rPr lang="it-IT" dirty="0" err="1" smtClean="0">
                <a:latin typeface="Arial" charset="0"/>
              </a:rPr>
              <a:t>also</a:t>
            </a:r>
            <a:r>
              <a:rPr lang="it-IT" dirty="0" smtClean="0">
                <a:latin typeface="Arial" charset="0"/>
              </a:rPr>
              <a:t> be </a:t>
            </a:r>
            <a:r>
              <a:rPr lang="it-IT" dirty="0" err="1" smtClean="0">
                <a:latin typeface="Arial" charset="0"/>
              </a:rPr>
              <a:t>determined</a:t>
            </a:r>
            <a:r>
              <a:rPr lang="it-IT" dirty="0" smtClean="0">
                <a:latin typeface="Arial" charset="0"/>
              </a:rPr>
              <a:t> </a:t>
            </a:r>
            <a:r>
              <a:rPr lang="it-IT" dirty="0" err="1" smtClean="0">
                <a:latin typeface="Arial" charset="0"/>
              </a:rPr>
              <a:t>whether</a:t>
            </a:r>
            <a:r>
              <a:rPr lang="it-IT" dirty="0" smtClean="0">
                <a:latin typeface="Arial" charset="0"/>
              </a:rPr>
              <a:t> </a:t>
            </a:r>
            <a:r>
              <a:rPr lang="it-IT" dirty="0" err="1" smtClean="0">
                <a:latin typeface="Arial" charset="0"/>
              </a:rPr>
              <a:t>such</a:t>
            </a:r>
            <a:r>
              <a:rPr lang="it-IT" dirty="0" smtClean="0">
                <a:latin typeface="Arial" charset="0"/>
              </a:rPr>
              <a:t> a </a:t>
            </a:r>
            <a:r>
              <a:rPr lang="it-IT" dirty="0" err="1" smtClean="0">
                <a:latin typeface="Arial" charset="0"/>
              </a:rPr>
              <a:t>review</a:t>
            </a:r>
            <a:r>
              <a:rPr lang="it-IT" dirty="0" smtClean="0">
                <a:latin typeface="Arial" charset="0"/>
              </a:rPr>
              <a:t> </a:t>
            </a:r>
            <a:r>
              <a:rPr lang="it-IT" dirty="0" err="1" smtClean="0">
                <a:latin typeface="Arial" charset="0"/>
              </a:rPr>
              <a:t>would</a:t>
            </a:r>
            <a:r>
              <a:rPr lang="it-IT" dirty="0" smtClean="0">
                <a:latin typeface="Arial" charset="0"/>
              </a:rPr>
              <a:t> </a:t>
            </a:r>
            <a:r>
              <a:rPr lang="it-IT" dirty="0" err="1" smtClean="0">
                <a:latin typeface="Arial" charset="0"/>
              </a:rPr>
              <a:t>provide</a:t>
            </a:r>
            <a:r>
              <a:rPr lang="it-IT" dirty="0" smtClean="0">
                <a:latin typeface="Arial" charset="0"/>
              </a:rPr>
              <a:t> </a:t>
            </a:r>
            <a:r>
              <a:rPr lang="it-IT" dirty="0" err="1" smtClean="0">
                <a:latin typeface="Arial" charset="0"/>
              </a:rPr>
              <a:t>added</a:t>
            </a:r>
            <a:r>
              <a:rPr lang="it-IT" dirty="0" smtClean="0">
                <a:latin typeface="Arial" charset="0"/>
              </a:rPr>
              <a:t> </a:t>
            </a:r>
            <a:r>
              <a:rPr lang="it-IT" dirty="0" err="1" smtClean="0">
                <a:latin typeface="Arial" charset="0"/>
              </a:rPr>
              <a:t>value</a:t>
            </a:r>
            <a:r>
              <a:rPr lang="it-IT" dirty="0" smtClean="0">
                <a:latin typeface="Arial" charset="0"/>
              </a:rPr>
              <a:t> and can be </a:t>
            </a:r>
            <a:r>
              <a:rPr lang="it-IT" dirty="0" err="1" smtClean="0">
                <a:latin typeface="Arial" charset="0"/>
              </a:rPr>
              <a:t>completed</a:t>
            </a:r>
            <a:r>
              <a:rPr lang="it-IT" dirty="0" smtClean="0">
                <a:latin typeface="Arial" charset="0"/>
              </a:rPr>
              <a:t> </a:t>
            </a:r>
            <a:r>
              <a:rPr lang="it-IT" dirty="0" err="1" smtClean="0">
                <a:latin typeface="Arial" charset="0"/>
              </a:rPr>
              <a:t>within</a:t>
            </a:r>
            <a:r>
              <a:rPr lang="it-IT" dirty="0" smtClean="0">
                <a:latin typeface="Arial" charset="0"/>
              </a:rPr>
              <a:t> a </a:t>
            </a:r>
            <a:r>
              <a:rPr lang="it-IT" dirty="0" err="1" smtClean="0">
                <a:latin typeface="Arial" charset="0"/>
              </a:rPr>
              <a:t>reasonable</a:t>
            </a:r>
            <a:r>
              <a:rPr lang="it-IT" dirty="0" smtClean="0">
                <a:latin typeface="Arial" charset="0"/>
              </a:rPr>
              <a:t> </a:t>
            </a:r>
            <a:r>
              <a:rPr lang="it-IT" dirty="0" err="1" smtClean="0">
                <a:latin typeface="Arial" charset="0"/>
              </a:rPr>
              <a:t>timeline</a:t>
            </a:r>
            <a:r>
              <a:rPr lang="it-IT" dirty="0" smtClean="0">
                <a:latin typeface="Arial" charset="0"/>
              </a:rPr>
              <a:t>. </a:t>
            </a:r>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AutoNum type="arabicPeriod"/>
            </a:pPr>
            <a:r>
              <a:rPr lang="it-IT" dirty="0" err="1" smtClean="0">
                <a:latin typeface="Arial" charset="0"/>
              </a:rPr>
              <a:t>If</a:t>
            </a:r>
            <a:r>
              <a:rPr lang="it-IT" dirty="0" smtClean="0">
                <a:latin typeface="Arial" charset="0"/>
              </a:rPr>
              <a:t> </a:t>
            </a:r>
            <a:r>
              <a:rPr lang="it-IT" dirty="0" err="1" smtClean="0">
                <a:latin typeface="Arial" charset="0"/>
              </a:rPr>
              <a:t>existing</a:t>
            </a:r>
            <a:r>
              <a:rPr lang="it-IT" dirty="0" smtClean="0">
                <a:latin typeface="Arial" charset="0"/>
              </a:rPr>
              <a:t> </a:t>
            </a:r>
            <a:r>
              <a:rPr lang="it-IT" dirty="0" err="1" smtClean="0">
                <a:latin typeface="Arial" charset="0"/>
              </a:rPr>
              <a:t>national</a:t>
            </a:r>
            <a:r>
              <a:rPr lang="it-IT" dirty="0" smtClean="0">
                <a:latin typeface="Arial" charset="0"/>
              </a:rPr>
              <a:t> </a:t>
            </a:r>
            <a:r>
              <a:rPr lang="it-IT" dirty="0" err="1" smtClean="0">
                <a:latin typeface="Arial" charset="0"/>
              </a:rPr>
              <a:t>legislation</a:t>
            </a:r>
            <a:r>
              <a:rPr lang="it-IT" dirty="0" smtClean="0">
                <a:latin typeface="Arial" charset="0"/>
              </a:rPr>
              <a:t> </a:t>
            </a:r>
            <a:r>
              <a:rPr lang="it-IT" dirty="0" err="1" smtClean="0">
                <a:latin typeface="Arial" charset="0"/>
              </a:rPr>
              <a:t>provides</a:t>
            </a:r>
            <a:r>
              <a:rPr lang="it-IT" dirty="0" smtClean="0">
                <a:latin typeface="Arial" charset="0"/>
              </a:rPr>
              <a:t> an </a:t>
            </a:r>
            <a:r>
              <a:rPr lang="it-IT" dirty="0" err="1" smtClean="0">
                <a:latin typeface="Arial" charset="0"/>
              </a:rPr>
              <a:t>insufficient</a:t>
            </a:r>
            <a:r>
              <a:rPr lang="it-IT" dirty="0" smtClean="0">
                <a:latin typeface="Arial" charset="0"/>
              </a:rPr>
              <a:t> </a:t>
            </a:r>
            <a:r>
              <a:rPr lang="it-IT" dirty="0" err="1" smtClean="0">
                <a:latin typeface="Arial" charset="0"/>
              </a:rPr>
              <a:t>basis</a:t>
            </a:r>
            <a:r>
              <a:rPr lang="it-IT" dirty="0" smtClean="0">
                <a:latin typeface="Arial" charset="0"/>
              </a:rPr>
              <a:t> on </a:t>
            </a:r>
            <a:r>
              <a:rPr lang="it-IT" dirty="0" err="1" smtClean="0">
                <a:latin typeface="Arial" charset="0"/>
              </a:rPr>
              <a:t>which</a:t>
            </a:r>
            <a:r>
              <a:rPr lang="it-IT" dirty="0" smtClean="0">
                <a:latin typeface="Arial" charset="0"/>
              </a:rPr>
              <a:t> to </a:t>
            </a:r>
            <a:r>
              <a:rPr lang="it-IT" dirty="0" err="1" smtClean="0">
                <a:latin typeface="Arial" charset="0"/>
              </a:rPr>
              <a:t>address</a:t>
            </a:r>
            <a:r>
              <a:rPr lang="it-IT" dirty="0" smtClean="0">
                <a:latin typeface="Arial" charset="0"/>
              </a:rPr>
              <a:t> </a:t>
            </a:r>
            <a:r>
              <a:rPr lang="it-IT" dirty="0" err="1" smtClean="0">
                <a:latin typeface="Arial" charset="0"/>
              </a:rPr>
              <a:t>IDPs</a:t>
            </a:r>
            <a:r>
              <a:rPr lang="it-IT" dirty="0" smtClean="0">
                <a:latin typeface="Arial" charset="0"/>
              </a:rPr>
              <a:t>’ </a:t>
            </a:r>
            <a:r>
              <a:rPr lang="it-IT" dirty="0" err="1" smtClean="0">
                <a:latin typeface="Arial" charset="0"/>
              </a:rPr>
              <a:t>rights</a:t>
            </a:r>
            <a:r>
              <a:rPr lang="it-IT" dirty="0" smtClean="0">
                <a:latin typeface="Arial" charset="0"/>
              </a:rPr>
              <a:t> (IDENTIFY GAPS)</a:t>
            </a:r>
          </a:p>
          <a:p>
            <a:pPr marL="228600" indent="-228600">
              <a:buFontTx/>
              <a:buAutoNum type="arabicPeriod"/>
            </a:pPr>
            <a:r>
              <a:rPr lang="it-IT" dirty="0" err="1" smtClean="0">
                <a:latin typeface="Arial" charset="0"/>
              </a:rPr>
              <a:t>If</a:t>
            </a:r>
            <a:r>
              <a:rPr lang="it-IT" dirty="0" smtClean="0">
                <a:latin typeface="Arial" charset="0"/>
              </a:rPr>
              <a:t> </a:t>
            </a:r>
            <a:r>
              <a:rPr lang="it-IT" dirty="0" err="1" smtClean="0">
                <a:latin typeface="Arial" charset="0"/>
              </a:rPr>
              <a:t>existing</a:t>
            </a:r>
            <a:r>
              <a:rPr lang="it-IT" dirty="0" smtClean="0">
                <a:latin typeface="Arial" charset="0"/>
              </a:rPr>
              <a:t> </a:t>
            </a:r>
            <a:r>
              <a:rPr lang="it-IT" dirty="0" err="1" smtClean="0">
                <a:latin typeface="Arial" charset="0"/>
              </a:rPr>
              <a:t>legislation</a:t>
            </a:r>
            <a:r>
              <a:rPr lang="it-IT" dirty="0" smtClean="0">
                <a:latin typeface="Arial" charset="0"/>
              </a:rPr>
              <a:t> </a:t>
            </a:r>
            <a:r>
              <a:rPr lang="it-IT" dirty="0" err="1" smtClean="0">
                <a:latin typeface="Arial" charset="0"/>
              </a:rPr>
              <a:t>creates</a:t>
            </a:r>
            <a:r>
              <a:rPr lang="it-IT" dirty="0" smtClean="0">
                <a:latin typeface="Arial" charset="0"/>
              </a:rPr>
              <a:t> </a:t>
            </a:r>
            <a:r>
              <a:rPr lang="it-IT" dirty="0" err="1" smtClean="0">
                <a:latin typeface="Arial" charset="0"/>
              </a:rPr>
              <a:t>unintended</a:t>
            </a:r>
            <a:r>
              <a:rPr lang="it-IT" dirty="0" smtClean="0">
                <a:latin typeface="Arial" charset="0"/>
              </a:rPr>
              <a:t> </a:t>
            </a:r>
            <a:r>
              <a:rPr lang="it-IT" dirty="0" err="1" smtClean="0">
                <a:latin typeface="Arial" charset="0"/>
              </a:rPr>
              <a:t>obstacles</a:t>
            </a:r>
            <a:r>
              <a:rPr lang="it-IT" dirty="0" smtClean="0">
                <a:latin typeface="Arial" charset="0"/>
              </a:rPr>
              <a:t> to ID </a:t>
            </a:r>
            <a:r>
              <a:rPr lang="it-IT" dirty="0" err="1" smtClean="0">
                <a:latin typeface="Arial" charset="0"/>
              </a:rPr>
              <a:t>response</a:t>
            </a:r>
            <a:r>
              <a:rPr lang="it-IT" dirty="0" smtClean="0">
                <a:latin typeface="Arial" charset="0"/>
              </a:rPr>
              <a:t>. </a:t>
            </a:r>
          </a:p>
          <a:p>
            <a:pPr marL="228600" indent="-228600">
              <a:buFontTx/>
              <a:buAutoNum type="arabicPeriod"/>
            </a:pPr>
            <a:r>
              <a:rPr lang="it-IT" dirty="0" err="1" smtClean="0">
                <a:latin typeface="Arial" charset="0"/>
              </a:rPr>
              <a:t>If</a:t>
            </a:r>
            <a:r>
              <a:rPr lang="it-IT" dirty="0" smtClean="0">
                <a:latin typeface="Arial" charset="0"/>
              </a:rPr>
              <a:t> the </a:t>
            </a:r>
            <a:r>
              <a:rPr lang="it-IT" dirty="0" err="1" smtClean="0">
                <a:latin typeface="Arial" charset="0"/>
              </a:rPr>
              <a:t>national</a:t>
            </a:r>
            <a:r>
              <a:rPr lang="it-IT" dirty="0" smtClean="0">
                <a:latin typeface="Arial" charset="0"/>
              </a:rPr>
              <a:t> </a:t>
            </a:r>
            <a:r>
              <a:rPr lang="it-IT" dirty="0" err="1" smtClean="0">
                <a:latin typeface="Arial" charset="0"/>
              </a:rPr>
              <a:t>instrument</a:t>
            </a:r>
            <a:r>
              <a:rPr lang="it-IT" dirty="0" smtClean="0">
                <a:latin typeface="Arial" charset="0"/>
              </a:rPr>
              <a:t> </a:t>
            </a:r>
            <a:r>
              <a:rPr lang="it-IT" dirty="0" err="1" smtClean="0">
                <a:latin typeface="Arial" charset="0"/>
              </a:rPr>
              <a:t>is</a:t>
            </a:r>
            <a:r>
              <a:rPr lang="it-IT" dirty="0" smtClean="0">
                <a:latin typeface="Arial" charset="0"/>
              </a:rPr>
              <a:t> to take the </a:t>
            </a:r>
            <a:r>
              <a:rPr lang="it-IT" dirty="0" err="1" smtClean="0">
                <a:latin typeface="Arial" charset="0"/>
              </a:rPr>
              <a:t>form</a:t>
            </a:r>
            <a:r>
              <a:rPr lang="it-IT" dirty="0" smtClean="0">
                <a:latin typeface="Arial" charset="0"/>
              </a:rPr>
              <a:t> of a law, </a:t>
            </a:r>
            <a:r>
              <a:rPr lang="it-IT" dirty="0" err="1" smtClean="0">
                <a:latin typeface="Arial" charset="0"/>
              </a:rPr>
              <a:t>it</a:t>
            </a:r>
            <a:r>
              <a:rPr lang="it-IT" dirty="0" smtClean="0">
                <a:latin typeface="Arial" charset="0"/>
              </a:rPr>
              <a:t> </a:t>
            </a:r>
            <a:r>
              <a:rPr lang="it-IT" dirty="0" err="1" smtClean="0">
                <a:latin typeface="Arial" charset="0"/>
              </a:rPr>
              <a:t>is</a:t>
            </a:r>
            <a:r>
              <a:rPr lang="it-IT" dirty="0" smtClean="0">
                <a:latin typeface="Arial" charset="0"/>
              </a:rPr>
              <a:t> </a:t>
            </a:r>
            <a:r>
              <a:rPr lang="it-IT" dirty="0" err="1" smtClean="0">
                <a:latin typeface="Arial" charset="0"/>
              </a:rPr>
              <a:t>necessary</a:t>
            </a:r>
            <a:r>
              <a:rPr lang="it-IT" dirty="0" smtClean="0">
                <a:latin typeface="Arial" charset="0"/>
              </a:rPr>
              <a:t> to </a:t>
            </a:r>
            <a:r>
              <a:rPr lang="it-IT" dirty="0" err="1" smtClean="0">
                <a:latin typeface="Arial" charset="0"/>
              </a:rPr>
              <a:t>establish</a:t>
            </a:r>
            <a:r>
              <a:rPr lang="it-IT" dirty="0" smtClean="0">
                <a:latin typeface="Arial" charset="0"/>
              </a:rPr>
              <a:t> </a:t>
            </a:r>
            <a:r>
              <a:rPr lang="it-IT" dirty="0" err="1" smtClean="0">
                <a:latin typeface="Arial" charset="0"/>
              </a:rPr>
              <a:t>how</a:t>
            </a:r>
            <a:r>
              <a:rPr lang="it-IT" dirty="0" smtClean="0">
                <a:latin typeface="Arial" charset="0"/>
              </a:rPr>
              <a:t> </a:t>
            </a:r>
            <a:r>
              <a:rPr lang="it-IT" dirty="0" err="1" smtClean="0">
                <a:latin typeface="Arial" charset="0"/>
              </a:rPr>
              <a:t>it</a:t>
            </a:r>
            <a:r>
              <a:rPr lang="it-IT" dirty="0" smtClean="0">
                <a:latin typeface="Arial" charset="0"/>
              </a:rPr>
              <a:t> </a:t>
            </a:r>
            <a:r>
              <a:rPr lang="it-IT" dirty="0" err="1" smtClean="0">
                <a:latin typeface="Arial" charset="0"/>
              </a:rPr>
              <a:t>will</a:t>
            </a:r>
            <a:r>
              <a:rPr lang="it-IT" dirty="0" smtClean="0">
                <a:latin typeface="Arial" charset="0"/>
              </a:rPr>
              <a:t> relate to </a:t>
            </a:r>
            <a:r>
              <a:rPr lang="it-IT" dirty="0" err="1" smtClean="0">
                <a:latin typeface="Arial" charset="0"/>
              </a:rPr>
              <a:t>existing</a:t>
            </a:r>
            <a:r>
              <a:rPr lang="it-IT" dirty="0" smtClean="0">
                <a:latin typeface="Arial" charset="0"/>
              </a:rPr>
              <a:t> </a:t>
            </a:r>
            <a:r>
              <a:rPr lang="it-IT" dirty="0" err="1" smtClean="0">
                <a:latin typeface="Arial" charset="0"/>
              </a:rPr>
              <a:t>laws</a:t>
            </a:r>
            <a:r>
              <a:rPr lang="it-IT" dirty="0" smtClean="0">
                <a:latin typeface="Arial" charset="0"/>
              </a:rPr>
              <a:t> and </a:t>
            </a:r>
            <a:r>
              <a:rPr lang="it-IT" dirty="0" err="1" smtClean="0">
                <a:latin typeface="Arial" charset="0"/>
              </a:rPr>
              <a:t>whether</a:t>
            </a:r>
            <a:r>
              <a:rPr lang="it-IT" dirty="0" smtClean="0">
                <a:latin typeface="Arial" charset="0"/>
              </a:rPr>
              <a:t> </a:t>
            </a:r>
            <a:r>
              <a:rPr lang="it-IT" dirty="0" err="1" smtClean="0">
                <a:latin typeface="Arial" charset="0"/>
              </a:rPr>
              <a:t>it</a:t>
            </a:r>
            <a:r>
              <a:rPr lang="it-IT" dirty="0" smtClean="0">
                <a:latin typeface="Arial" charset="0"/>
              </a:rPr>
              <a:t> </a:t>
            </a:r>
            <a:r>
              <a:rPr lang="it-IT" dirty="0" err="1" smtClean="0">
                <a:latin typeface="Arial" charset="0"/>
              </a:rPr>
              <a:t>presents</a:t>
            </a:r>
            <a:r>
              <a:rPr lang="it-IT" dirty="0" smtClean="0">
                <a:latin typeface="Arial" charset="0"/>
              </a:rPr>
              <a:t> </a:t>
            </a:r>
            <a:r>
              <a:rPr lang="it-IT" dirty="0" err="1" smtClean="0">
                <a:latin typeface="Arial" charset="0"/>
              </a:rPr>
              <a:t>contradictions</a:t>
            </a:r>
            <a:r>
              <a:rPr lang="it-IT" dirty="0" smtClean="0">
                <a:latin typeface="Arial" charset="0"/>
              </a:rPr>
              <a:t> </a:t>
            </a:r>
            <a:r>
              <a:rPr lang="it-IT" dirty="0" err="1" smtClean="0">
                <a:latin typeface="Arial" charset="0"/>
              </a:rPr>
              <a:t>that</a:t>
            </a:r>
            <a:r>
              <a:rPr lang="it-IT" dirty="0" smtClean="0">
                <a:latin typeface="Arial" charset="0"/>
              </a:rPr>
              <a:t> </a:t>
            </a:r>
            <a:r>
              <a:rPr lang="it-IT" dirty="0" err="1" smtClean="0">
                <a:latin typeface="Arial" charset="0"/>
              </a:rPr>
              <a:t>need</a:t>
            </a:r>
            <a:r>
              <a:rPr lang="it-IT" dirty="0" smtClean="0">
                <a:latin typeface="Arial" charset="0"/>
              </a:rPr>
              <a:t> </a:t>
            </a:r>
            <a:r>
              <a:rPr lang="it-IT" dirty="0" err="1" smtClean="0">
                <a:latin typeface="Arial" charset="0"/>
              </a:rPr>
              <a:t>amendment</a:t>
            </a:r>
            <a:r>
              <a:rPr lang="it-IT" dirty="0" smtClean="0">
                <a:latin typeface="Arial" charset="0"/>
              </a:rPr>
              <a:t>/</a:t>
            </a:r>
            <a:r>
              <a:rPr lang="it-IT" dirty="0" err="1" smtClean="0">
                <a:latin typeface="Arial" charset="0"/>
              </a:rPr>
              <a:t>alteration</a:t>
            </a:r>
            <a:endParaRPr lang="it-IT" dirty="0" smtClean="0">
              <a:latin typeface="Arial" charset="0"/>
            </a:endParaRPr>
          </a:p>
          <a:p>
            <a:pPr marL="228600" indent="-228600">
              <a:buFontTx/>
              <a:buAutoNum type="arabicPeriod"/>
            </a:pPr>
            <a:r>
              <a:rPr lang="it-IT" dirty="0" err="1" smtClean="0">
                <a:latin typeface="Arial" charset="0"/>
              </a:rPr>
              <a:t>If</a:t>
            </a:r>
            <a:r>
              <a:rPr lang="it-IT" dirty="0" smtClean="0">
                <a:latin typeface="Arial" charset="0"/>
              </a:rPr>
              <a:t> the </a:t>
            </a:r>
            <a:r>
              <a:rPr lang="it-IT" dirty="0" err="1" smtClean="0">
                <a:latin typeface="Arial" charset="0"/>
              </a:rPr>
              <a:t>national</a:t>
            </a:r>
            <a:r>
              <a:rPr lang="it-IT" dirty="0" smtClean="0">
                <a:latin typeface="Arial" charset="0"/>
              </a:rPr>
              <a:t> </a:t>
            </a:r>
            <a:r>
              <a:rPr lang="it-IT" dirty="0" err="1" smtClean="0">
                <a:latin typeface="Arial" charset="0"/>
              </a:rPr>
              <a:t>instrument</a:t>
            </a:r>
            <a:r>
              <a:rPr lang="it-IT" dirty="0" smtClean="0">
                <a:latin typeface="Arial" charset="0"/>
              </a:rPr>
              <a:t> </a:t>
            </a:r>
            <a:r>
              <a:rPr lang="it-IT" dirty="0" err="1" smtClean="0">
                <a:latin typeface="Arial" charset="0"/>
              </a:rPr>
              <a:t>is</a:t>
            </a:r>
            <a:r>
              <a:rPr lang="it-IT" dirty="0" smtClean="0">
                <a:latin typeface="Arial" charset="0"/>
              </a:rPr>
              <a:t> to take the </a:t>
            </a:r>
            <a:r>
              <a:rPr lang="it-IT" dirty="0" err="1" smtClean="0">
                <a:latin typeface="Arial" charset="0"/>
              </a:rPr>
              <a:t>form</a:t>
            </a:r>
            <a:r>
              <a:rPr lang="it-IT" dirty="0" smtClean="0">
                <a:latin typeface="Arial" charset="0"/>
              </a:rPr>
              <a:t> of a policy/</a:t>
            </a:r>
            <a:r>
              <a:rPr lang="it-IT" dirty="0" err="1" smtClean="0">
                <a:latin typeface="Arial" charset="0"/>
              </a:rPr>
              <a:t>strategy</a:t>
            </a:r>
            <a:r>
              <a:rPr lang="it-IT" dirty="0" smtClean="0">
                <a:latin typeface="Arial" charset="0"/>
              </a:rPr>
              <a:t>, </a:t>
            </a:r>
            <a:r>
              <a:rPr lang="it-IT" dirty="0" err="1" smtClean="0">
                <a:latin typeface="Arial" charset="0"/>
              </a:rPr>
              <a:t>it</a:t>
            </a:r>
            <a:r>
              <a:rPr lang="it-IT" dirty="0" smtClean="0">
                <a:latin typeface="Arial" charset="0"/>
              </a:rPr>
              <a:t> </a:t>
            </a:r>
            <a:r>
              <a:rPr lang="it-IT" dirty="0" err="1" smtClean="0">
                <a:latin typeface="Arial" charset="0"/>
              </a:rPr>
              <a:t>is</a:t>
            </a:r>
            <a:r>
              <a:rPr lang="it-IT" dirty="0" smtClean="0">
                <a:latin typeface="Arial" charset="0"/>
              </a:rPr>
              <a:t> </a:t>
            </a:r>
            <a:r>
              <a:rPr lang="it-IT" dirty="0" err="1" smtClean="0">
                <a:latin typeface="Arial" charset="0"/>
              </a:rPr>
              <a:t>necessary</a:t>
            </a:r>
            <a:r>
              <a:rPr lang="it-IT" dirty="0" smtClean="0">
                <a:latin typeface="Arial" charset="0"/>
              </a:rPr>
              <a:t> to </a:t>
            </a:r>
            <a:r>
              <a:rPr lang="it-IT" dirty="0" err="1" smtClean="0">
                <a:latin typeface="Arial" charset="0"/>
              </a:rPr>
              <a:t>establish</a:t>
            </a:r>
            <a:r>
              <a:rPr lang="it-IT" dirty="0" smtClean="0">
                <a:latin typeface="Arial" charset="0"/>
              </a:rPr>
              <a:t> </a:t>
            </a:r>
            <a:r>
              <a:rPr lang="it-IT" dirty="0" err="1" smtClean="0">
                <a:latin typeface="Arial" charset="0"/>
              </a:rPr>
              <a:t>whether</a:t>
            </a:r>
            <a:r>
              <a:rPr lang="it-IT" dirty="0" smtClean="0">
                <a:latin typeface="Arial" charset="0"/>
              </a:rPr>
              <a:t> the </a:t>
            </a:r>
            <a:r>
              <a:rPr lang="it-IT" dirty="0" err="1" smtClean="0">
                <a:latin typeface="Arial" charset="0"/>
              </a:rPr>
              <a:t>framework</a:t>
            </a:r>
            <a:r>
              <a:rPr lang="it-IT" dirty="0" smtClean="0">
                <a:latin typeface="Arial" charset="0"/>
              </a:rPr>
              <a:t> of </a:t>
            </a:r>
            <a:r>
              <a:rPr lang="it-IT" dirty="0" err="1" smtClean="0">
                <a:latin typeface="Arial" charset="0"/>
              </a:rPr>
              <a:t>existing</a:t>
            </a:r>
            <a:r>
              <a:rPr lang="it-IT" dirty="0" smtClean="0">
                <a:latin typeface="Arial" charset="0"/>
              </a:rPr>
              <a:t> </a:t>
            </a:r>
            <a:r>
              <a:rPr lang="it-IT" dirty="0" err="1" smtClean="0">
                <a:latin typeface="Arial" charset="0"/>
              </a:rPr>
              <a:t>laws</a:t>
            </a:r>
            <a:r>
              <a:rPr lang="it-IT" dirty="0" smtClean="0">
                <a:latin typeface="Arial" charset="0"/>
              </a:rPr>
              <a:t> </a:t>
            </a:r>
            <a:r>
              <a:rPr lang="it-IT" dirty="0" err="1" smtClean="0">
                <a:latin typeface="Arial" charset="0"/>
              </a:rPr>
              <a:t>would</a:t>
            </a:r>
            <a:r>
              <a:rPr lang="it-IT" dirty="0" smtClean="0">
                <a:latin typeface="Arial" charset="0"/>
              </a:rPr>
              <a:t> facilitate or </a:t>
            </a:r>
            <a:r>
              <a:rPr lang="it-IT" dirty="0" err="1" smtClean="0">
                <a:latin typeface="Arial" charset="0"/>
              </a:rPr>
              <a:t>hamper</a:t>
            </a:r>
            <a:r>
              <a:rPr lang="it-IT" dirty="0" smtClean="0">
                <a:latin typeface="Arial" charset="0"/>
              </a:rPr>
              <a:t> </a:t>
            </a:r>
            <a:r>
              <a:rPr lang="it-IT" dirty="0" err="1" smtClean="0">
                <a:latin typeface="Arial" charset="0"/>
              </a:rPr>
              <a:t>its</a:t>
            </a:r>
            <a:r>
              <a:rPr lang="it-IT" dirty="0" smtClean="0">
                <a:latin typeface="Arial" charset="0"/>
              </a:rPr>
              <a:t> </a:t>
            </a:r>
            <a:r>
              <a:rPr lang="it-IT" dirty="0" err="1" smtClean="0">
                <a:latin typeface="Arial" charset="0"/>
              </a:rPr>
              <a:t>implementation</a:t>
            </a:r>
            <a:endParaRPr lang="it-IT" dirty="0" smtClean="0">
              <a:latin typeface="Arial" charset="0"/>
            </a:endParaRPr>
          </a:p>
          <a:p>
            <a:pPr marL="228600" indent="-228600"/>
            <a:endParaRPr lang="it-IT" dirty="0" smtClean="0">
              <a:latin typeface="Arial" charset="0"/>
            </a:endParaRPr>
          </a:p>
          <a:p>
            <a:pPr marL="228600" indent="-228600"/>
            <a:r>
              <a:rPr lang="it-IT" dirty="0" err="1" smtClean="0">
                <a:latin typeface="Arial" charset="0"/>
              </a:rPr>
              <a:t>Justice</a:t>
            </a:r>
            <a:r>
              <a:rPr lang="it-IT" dirty="0" smtClean="0">
                <a:latin typeface="Arial" charset="0"/>
              </a:rPr>
              <a:t> </a:t>
            </a:r>
            <a:r>
              <a:rPr lang="it-IT" dirty="0" err="1" smtClean="0">
                <a:latin typeface="Arial" charset="0"/>
              </a:rPr>
              <a:t>ministry</a:t>
            </a:r>
            <a:r>
              <a:rPr lang="it-IT" dirty="0" smtClean="0">
                <a:latin typeface="Arial" charset="0"/>
              </a:rPr>
              <a:t> and </a:t>
            </a:r>
            <a:r>
              <a:rPr lang="it-IT" dirty="0" err="1" smtClean="0">
                <a:latin typeface="Arial" charset="0"/>
              </a:rPr>
              <a:t>parliament</a:t>
            </a:r>
            <a:r>
              <a:rPr lang="it-IT" dirty="0" smtClean="0">
                <a:latin typeface="Arial" charset="0"/>
              </a:rPr>
              <a:t> </a:t>
            </a:r>
            <a:r>
              <a:rPr lang="it-IT" dirty="0" err="1" smtClean="0">
                <a:latin typeface="Arial" charset="0"/>
              </a:rPr>
              <a:t>have</a:t>
            </a:r>
            <a:r>
              <a:rPr lang="it-IT" dirty="0" smtClean="0">
                <a:latin typeface="Arial" charset="0"/>
              </a:rPr>
              <a:t> a </a:t>
            </a:r>
            <a:r>
              <a:rPr lang="it-IT" dirty="0" err="1" smtClean="0">
                <a:latin typeface="Arial" charset="0"/>
              </a:rPr>
              <a:t>central</a:t>
            </a:r>
            <a:r>
              <a:rPr lang="it-IT" dirty="0" smtClean="0">
                <a:latin typeface="Arial" charset="0"/>
              </a:rPr>
              <a:t> </a:t>
            </a:r>
            <a:r>
              <a:rPr lang="it-IT" dirty="0" err="1" smtClean="0">
                <a:latin typeface="Arial" charset="0"/>
              </a:rPr>
              <a:t>role</a:t>
            </a:r>
            <a:r>
              <a:rPr lang="it-IT" dirty="0" smtClean="0">
                <a:latin typeface="Arial" charset="0"/>
              </a:rPr>
              <a:t>. </a:t>
            </a:r>
            <a:r>
              <a:rPr lang="it-IT" dirty="0" err="1" smtClean="0">
                <a:latin typeface="Arial" charset="0"/>
              </a:rPr>
              <a:t>However</a:t>
            </a:r>
            <a:r>
              <a:rPr lang="it-IT" dirty="0" smtClean="0">
                <a:latin typeface="Arial" charset="0"/>
              </a:rPr>
              <a:t>, </a:t>
            </a:r>
            <a:r>
              <a:rPr lang="it-IT" dirty="0" err="1" smtClean="0">
                <a:latin typeface="Arial" charset="0"/>
              </a:rPr>
              <a:t>this</a:t>
            </a:r>
            <a:r>
              <a:rPr lang="it-IT" dirty="0" smtClean="0">
                <a:latin typeface="Arial" charset="0"/>
              </a:rPr>
              <a:t> </a:t>
            </a:r>
            <a:r>
              <a:rPr lang="it-IT" dirty="0" err="1" smtClean="0">
                <a:latin typeface="Arial" charset="0"/>
              </a:rPr>
              <a:t>may</a:t>
            </a:r>
            <a:r>
              <a:rPr lang="it-IT" dirty="0" smtClean="0">
                <a:latin typeface="Arial" charset="0"/>
              </a:rPr>
              <a:t> be time </a:t>
            </a:r>
            <a:r>
              <a:rPr lang="it-IT" dirty="0" err="1" smtClean="0">
                <a:latin typeface="Arial" charset="0"/>
              </a:rPr>
              <a:t>consuming</a:t>
            </a:r>
            <a:r>
              <a:rPr lang="it-IT" dirty="0" smtClean="0">
                <a:latin typeface="Arial" charset="0"/>
              </a:rPr>
              <a:t> and </a:t>
            </a:r>
            <a:r>
              <a:rPr lang="it-IT" dirty="0" err="1" smtClean="0">
                <a:latin typeface="Arial" charset="0"/>
              </a:rPr>
              <a:t>beyond</a:t>
            </a:r>
            <a:r>
              <a:rPr lang="it-IT" dirty="0" smtClean="0">
                <a:latin typeface="Arial" charset="0"/>
              </a:rPr>
              <a:t> </a:t>
            </a:r>
            <a:r>
              <a:rPr lang="it-IT" dirty="0" err="1" smtClean="0">
                <a:latin typeface="Arial" charset="0"/>
              </a:rPr>
              <a:t>national</a:t>
            </a:r>
            <a:r>
              <a:rPr lang="it-IT" dirty="0" smtClean="0">
                <a:latin typeface="Arial" charset="0"/>
              </a:rPr>
              <a:t> </a:t>
            </a:r>
            <a:r>
              <a:rPr lang="it-IT" dirty="0" err="1" smtClean="0">
                <a:latin typeface="Arial" charset="0"/>
              </a:rPr>
              <a:t>capacity</a:t>
            </a:r>
            <a:r>
              <a:rPr lang="it-IT" dirty="0" smtClean="0">
                <a:latin typeface="Arial" charset="0"/>
              </a:rPr>
              <a:t> and/or expertise, </a:t>
            </a:r>
            <a:r>
              <a:rPr lang="it-IT" dirty="0" err="1" smtClean="0">
                <a:latin typeface="Arial" charset="0"/>
              </a:rPr>
              <a:t>particularly</a:t>
            </a:r>
            <a:r>
              <a:rPr lang="it-IT" dirty="0" smtClean="0">
                <a:latin typeface="Arial" charset="0"/>
              </a:rPr>
              <a:t> in </a:t>
            </a:r>
            <a:r>
              <a:rPr lang="it-IT" dirty="0" err="1" smtClean="0">
                <a:latin typeface="Arial" charset="0"/>
              </a:rPr>
              <a:t>times</a:t>
            </a:r>
            <a:r>
              <a:rPr lang="it-IT" dirty="0" smtClean="0">
                <a:latin typeface="Arial" charset="0"/>
              </a:rPr>
              <a:t> of </a:t>
            </a:r>
            <a:r>
              <a:rPr lang="it-IT" dirty="0" err="1" smtClean="0">
                <a:latin typeface="Arial" charset="0"/>
              </a:rPr>
              <a:t>humanitarian</a:t>
            </a:r>
            <a:r>
              <a:rPr lang="it-IT" dirty="0" smtClean="0">
                <a:latin typeface="Arial" charset="0"/>
              </a:rPr>
              <a:t> </a:t>
            </a:r>
            <a:r>
              <a:rPr lang="it-IT" dirty="0" err="1" smtClean="0">
                <a:latin typeface="Arial" charset="0"/>
              </a:rPr>
              <a:t>crisis</a:t>
            </a:r>
            <a:r>
              <a:rPr lang="it-IT" dirty="0" smtClean="0">
                <a:latin typeface="Arial" charset="0"/>
              </a:rPr>
              <a:t>. (</a:t>
            </a:r>
            <a:r>
              <a:rPr lang="it-IT" dirty="0" err="1" smtClean="0">
                <a:latin typeface="Arial" charset="0"/>
              </a:rPr>
              <a:t>Question</a:t>
            </a:r>
            <a:r>
              <a:rPr lang="it-IT" dirty="0" smtClean="0">
                <a:latin typeface="Arial" charset="0"/>
              </a:rPr>
              <a:t>: “do </a:t>
            </a:r>
            <a:r>
              <a:rPr lang="it-IT" dirty="0" err="1" smtClean="0">
                <a:latin typeface="Arial" charset="0"/>
              </a:rPr>
              <a:t>we</a:t>
            </a:r>
            <a:r>
              <a:rPr lang="it-IT" dirty="0" smtClean="0">
                <a:latin typeface="Arial" charset="0"/>
              </a:rPr>
              <a:t> </a:t>
            </a:r>
            <a:r>
              <a:rPr lang="it-IT" dirty="0" err="1" smtClean="0">
                <a:latin typeface="Arial" charset="0"/>
              </a:rPr>
              <a:t>have</a:t>
            </a:r>
            <a:r>
              <a:rPr lang="it-IT" dirty="0" smtClean="0">
                <a:latin typeface="Arial" charset="0"/>
              </a:rPr>
              <a:t> the </a:t>
            </a:r>
            <a:r>
              <a:rPr lang="it-IT" dirty="0" err="1" smtClean="0">
                <a:latin typeface="Arial" charset="0"/>
              </a:rPr>
              <a:t>capacity</a:t>
            </a:r>
            <a:r>
              <a:rPr lang="it-IT" dirty="0" smtClean="0">
                <a:latin typeface="Arial" charset="0"/>
              </a:rPr>
              <a:t>?”)</a:t>
            </a:r>
          </a:p>
          <a:p>
            <a:pPr marL="228600" indent="-228600"/>
            <a:r>
              <a:rPr lang="it-IT" dirty="0" smtClean="0">
                <a:latin typeface="Arial" charset="0"/>
              </a:rPr>
              <a:t>In </a:t>
            </a:r>
            <a:r>
              <a:rPr lang="it-IT" dirty="0" err="1" smtClean="0">
                <a:latin typeface="Arial" charset="0"/>
              </a:rPr>
              <a:t>order</a:t>
            </a:r>
            <a:r>
              <a:rPr lang="it-IT" dirty="0" smtClean="0">
                <a:latin typeface="Arial" charset="0"/>
              </a:rPr>
              <a:t> to </a:t>
            </a:r>
            <a:r>
              <a:rPr lang="it-IT" dirty="0" err="1" smtClean="0">
                <a:latin typeface="Arial" charset="0"/>
              </a:rPr>
              <a:t>avoid</a:t>
            </a:r>
            <a:r>
              <a:rPr lang="it-IT" dirty="0" smtClean="0">
                <a:latin typeface="Arial" charset="0"/>
              </a:rPr>
              <a:t> </a:t>
            </a:r>
            <a:r>
              <a:rPr lang="it-IT" dirty="0" err="1" smtClean="0">
                <a:latin typeface="Arial" charset="0"/>
              </a:rPr>
              <a:t>undue</a:t>
            </a:r>
            <a:r>
              <a:rPr lang="it-IT" dirty="0" smtClean="0">
                <a:latin typeface="Arial" charset="0"/>
              </a:rPr>
              <a:t> </a:t>
            </a:r>
            <a:r>
              <a:rPr lang="it-IT" dirty="0" err="1" smtClean="0">
                <a:latin typeface="Arial" charset="0"/>
              </a:rPr>
              <a:t>delays</a:t>
            </a:r>
            <a:r>
              <a:rPr lang="it-IT" dirty="0" smtClean="0">
                <a:latin typeface="Arial" charset="0"/>
              </a:rPr>
              <a:t>, </a:t>
            </a:r>
            <a:r>
              <a:rPr lang="it-IT" dirty="0" err="1" smtClean="0">
                <a:latin typeface="Arial" charset="0"/>
              </a:rPr>
              <a:t>it</a:t>
            </a:r>
            <a:r>
              <a:rPr lang="it-IT" dirty="0" smtClean="0">
                <a:latin typeface="Arial" charset="0"/>
              </a:rPr>
              <a:t> </a:t>
            </a:r>
            <a:r>
              <a:rPr lang="it-IT" dirty="0" err="1" smtClean="0">
                <a:latin typeface="Arial" charset="0"/>
              </a:rPr>
              <a:t>may</a:t>
            </a:r>
            <a:r>
              <a:rPr lang="it-IT" dirty="0" smtClean="0">
                <a:latin typeface="Arial" charset="0"/>
              </a:rPr>
              <a:t> be </a:t>
            </a:r>
            <a:r>
              <a:rPr lang="it-IT" dirty="0" err="1" smtClean="0">
                <a:latin typeface="Arial" charset="0"/>
              </a:rPr>
              <a:t>advisable</a:t>
            </a:r>
            <a:r>
              <a:rPr lang="it-IT" dirty="0" smtClean="0">
                <a:latin typeface="Arial" charset="0"/>
              </a:rPr>
              <a:t> to focus on </a:t>
            </a:r>
            <a:r>
              <a:rPr lang="it-IT" dirty="0" err="1" smtClean="0">
                <a:latin typeface="Arial" charset="0"/>
              </a:rPr>
              <a:t>developing</a:t>
            </a:r>
            <a:r>
              <a:rPr lang="it-IT" dirty="0" smtClean="0">
                <a:latin typeface="Arial" charset="0"/>
              </a:rPr>
              <a:t> a policy, </a:t>
            </a:r>
            <a:r>
              <a:rPr lang="it-IT" dirty="0" err="1" smtClean="0">
                <a:latin typeface="Arial" charset="0"/>
              </a:rPr>
              <a:t>strategy</a:t>
            </a:r>
            <a:r>
              <a:rPr lang="it-IT" dirty="0" smtClean="0">
                <a:latin typeface="Arial" charset="0"/>
              </a:rPr>
              <a:t> or </a:t>
            </a:r>
            <a:r>
              <a:rPr lang="it-IT" dirty="0" err="1" smtClean="0">
                <a:latin typeface="Arial" charset="0"/>
              </a:rPr>
              <a:t>plan</a:t>
            </a:r>
            <a:r>
              <a:rPr lang="it-IT" dirty="0" smtClean="0">
                <a:latin typeface="Arial" charset="0"/>
              </a:rPr>
              <a:t> </a:t>
            </a:r>
            <a:r>
              <a:rPr lang="it-IT" dirty="0" err="1" smtClean="0">
                <a:latin typeface="Arial" charset="0"/>
              </a:rPr>
              <a:t>rather</a:t>
            </a:r>
            <a:r>
              <a:rPr lang="it-IT" dirty="0" smtClean="0">
                <a:latin typeface="Arial" charset="0"/>
              </a:rPr>
              <a:t> </a:t>
            </a:r>
            <a:r>
              <a:rPr lang="it-IT" dirty="0" err="1" smtClean="0">
                <a:latin typeface="Arial" charset="0"/>
              </a:rPr>
              <a:t>than</a:t>
            </a:r>
            <a:r>
              <a:rPr lang="it-IT" dirty="0" smtClean="0">
                <a:latin typeface="Arial" charset="0"/>
              </a:rPr>
              <a:t> a law. (</a:t>
            </a:r>
            <a:r>
              <a:rPr lang="it-IT" dirty="0" err="1" smtClean="0">
                <a:latin typeface="Arial" charset="0"/>
              </a:rPr>
              <a:t>Question</a:t>
            </a:r>
            <a:r>
              <a:rPr lang="it-IT" dirty="0" smtClean="0">
                <a:latin typeface="Arial" charset="0"/>
              </a:rPr>
              <a:t>: “law or policy?”)</a:t>
            </a:r>
          </a:p>
          <a:p>
            <a:pPr marL="228600" indent="-228600"/>
            <a:r>
              <a:rPr lang="it-IT" dirty="0" err="1" smtClean="0">
                <a:latin typeface="Arial" charset="0"/>
              </a:rPr>
              <a:t>It</a:t>
            </a:r>
            <a:r>
              <a:rPr lang="it-IT" dirty="0" smtClean="0">
                <a:latin typeface="Arial" charset="0"/>
              </a:rPr>
              <a:t> can </a:t>
            </a:r>
            <a:r>
              <a:rPr lang="it-IT" dirty="0" err="1" smtClean="0">
                <a:latin typeface="Arial" charset="0"/>
              </a:rPr>
              <a:t>also</a:t>
            </a:r>
            <a:r>
              <a:rPr lang="it-IT" dirty="0" smtClean="0">
                <a:latin typeface="Arial" charset="0"/>
              </a:rPr>
              <a:t> be an option to focus on an </a:t>
            </a:r>
            <a:r>
              <a:rPr lang="it-IT" dirty="0" err="1" smtClean="0">
                <a:latin typeface="Arial" charset="0"/>
              </a:rPr>
              <a:t>interpretation</a:t>
            </a:r>
            <a:r>
              <a:rPr lang="it-IT" dirty="0" smtClean="0">
                <a:latin typeface="Arial" charset="0"/>
              </a:rPr>
              <a:t> of </a:t>
            </a:r>
            <a:r>
              <a:rPr lang="it-IT" dirty="0" err="1" smtClean="0">
                <a:latin typeface="Arial" charset="0"/>
              </a:rPr>
              <a:t>existing</a:t>
            </a:r>
            <a:r>
              <a:rPr lang="it-IT" dirty="0" smtClean="0">
                <a:latin typeface="Arial" charset="0"/>
              </a:rPr>
              <a:t> </a:t>
            </a:r>
            <a:r>
              <a:rPr lang="it-IT" dirty="0" err="1" smtClean="0">
                <a:latin typeface="Arial" charset="0"/>
              </a:rPr>
              <a:t>national</a:t>
            </a:r>
            <a:r>
              <a:rPr lang="it-IT" dirty="0" smtClean="0">
                <a:latin typeface="Arial" charset="0"/>
              </a:rPr>
              <a:t> </a:t>
            </a:r>
            <a:r>
              <a:rPr lang="it-IT" dirty="0" err="1" smtClean="0">
                <a:latin typeface="Arial" charset="0"/>
              </a:rPr>
              <a:t>legislation</a:t>
            </a:r>
            <a:r>
              <a:rPr lang="it-IT" dirty="0" smtClean="0">
                <a:latin typeface="Arial" charset="0"/>
              </a:rPr>
              <a:t> in light of </a:t>
            </a:r>
            <a:r>
              <a:rPr lang="it-IT" dirty="0" err="1" smtClean="0">
                <a:latin typeface="Arial" charset="0"/>
              </a:rPr>
              <a:t>relevant</a:t>
            </a:r>
            <a:r>
              <a:rPr lang="it-IT" dirty="0" smtClean="0">
                <a:latin typeface="Arial" charset="0"/>
              </a:rPr>
              <a:t> </a:t>
            </a:r>
            <a:r>
              <a:rPr lang="it-IT" dirty="0" err="1" smtClean="0">
                <a:latin typeface="Arial" charset="0"/>
              </a:rPr>
              <a:t>national</a:t>
            </a:r>
            <a:r>
              <a:rPr lang="it-IT" dirty="0" smtClean="0">
                <a:latin typeface="Arial" charset="0"/>
              </a:rPr>
              <a:t>, </a:t>
            </a:r>
            <a:r>
              <a:rPr lang="it-IT" dirty="0" err="1" smtClean="0">
                <a:latin typeface="Arial" charset="0"/>
              </a:rPr>
              <a:t>regional</a:t>
            </a:r>
            <a:r>
              <a:rPr lang="it-IT" dirty="0" smtClean="0">
                <a:latin typeface="Arial" charset="0"/>
              </a:rPr>
              <a:t> and </a:t>
            </a:r>
            <a:r>
              <a:rPr lang="it-IT" dirty="0" err="1" smtClean="0">
                <a:latin typeface="Arial" charset="0"/>
              </a:rPr>
              <a:t>international</a:t>
            </a:r>
            <a:r>
              <a:rPr lang="it-IT" dirty="0" smtClean="0">
                <a:latin typeface="Arial" charset="0"/>
              </a:rPr>
              <a:t> </a:t>
            </a:r>
            <a:r>
              <a:rPr lang="it-IT" dirty="0" err="1" smtClean="0">
                <a:latin typeface="Arial" charset="0"/>
              </a:rPr>
              <a:t>standards</a:t>
            </a:r>
            <a:r>
              <a:rPr lang="it-IT" dirty="0" smtClean="0">
                <a:latin typeface="Arial" charset="0"/>
              </a:rPr>
              <a:t> </a:t>
            </a:r>
            <a:r>
              <a:rPr lang="it-IT" dirty="0" err="1" smtClean="0">
                <a:latin typeface="Arial" charset="0"/>
              </a:rPr>
              <a:t>until</a:t>
            </a:r>
            <a:r>
              <a:rPr lang="it-IT" dirty="0" smtClean="0">
                <a:latin typeface="Arial" charset="0"/>
              </a:rPr>
              <a:t> a full </a:t>
            </a:r>
            <a:r>
              <a:rPr lang="it-IT" dirty="0" err="1" smtClean="0">
                <a:latin typeface="Arial" charset="0"/>
              </a:rPr>
              <a:t>legal</a:t>
            </a:r>
            <a:r>
              <a:rPr lang="it-IT" dirty="0" smtClean="0">
                <a:latin typeface="Arial" charset="0"/>
              </a:rPr>
              <a:t> </a:t>
            </a:r>
            <a:r>
              <a:rPr lang="it-IT" dirty="0" err="1" smtClean="0">
                <a:latin typeface="Arial" charset="0"/>
              </a:rPr>
              <a:t>review</a:t>
            </a:r>
            <a:r>
              <a:rPr lang="it-IT" dirty="0" smtClean="0">
                <a:latin typeface="Arial" charset="0"/>
              </a:rPr>
              <a:t> can be </a:t>
            </a:r>
            <a:r>
              <a:rPr lang="it-IT" dirty="0" err="1" smtClean="0">
                <a:latin typeface="Arial" charset="0"/>
              </a:rPr>
              <a:t>completed</a:t>
            </a:r>
            <a:r>
              <a:rPr lang="it-IT" dirty="0" smtClean="0">
                <a:latin typeface="Arial" charset="0"/>
              </a:rPr>
              <a:t>.</a:t>
            </a:r>
          </a:p>
          <a:p>
            <a:pPr marL="228600" indent="-228600"/>
            <a:endParaRPr lang="it-IT" dirty="0" smtClean="0">
              <a:latin typeface="Arial" charset="0"/>
            </a:endParaRPr>
          </a:p>
          <a:p>
            <a:pPr marL="228600" indent="-228600"/>
            <a:r>
              <a:rPr lang="it-IT" dirty="0" smtClean="0">
                <a:latin typeface="Arial" charset="0"/>
              </a:rPr>
              <a:t>A </a:t>
            </a:r>
            <a:r>
              <a:rPr lang="it-IT" dirty="0" err="1" smtClean="0">
                <a:latin typeface="Arial" charset="0"/>
              </a:rPr>
              <a:t>legal</a:t>
            </a:r>
            <a:r>
              <a:rPr lang="it-IT" dirty="0" smtClean="0">
                <a:latin typeface="Arial" charset="0"/>
              </a:rPr>
              <a:t> </a:t>
            </a:r>
            <a:r>
              <a:rPr lang="it-IT" dirty="0" err="1" smtClean="0">
                <a:latin typeface="Arial" charset="0"/>
              </a:rPr>
              <a:t>review</a:t>
            </a:r>
            <a:r>
              <a:rPr lang="it-IT" dirty="0" smtClean="0">
                <a:latin typeface="Arial" charset="0"/>
              </a:rPr>
              <a:t> </a:t>
            </a:r>
            <a:r>
              <a:rPr lang="it-IT" dirty="0" err="1" smtClean="0">
                <a:latin typeface="Arial" charset="0"/>
              </a:rPr>
              <a:t>may</a:t>
            </a:r>
            <a:r>
              <a:rPr lang="it-IT" dirty="0" smtClean="0">
                <a:latin typeface="Arial" charset="0"/>
              </a:rPr>
              <a:t> precede the </a:t>
            </a:r>
            <a:r>
              <a:rPr lang="it-IT" dirty="0" err="1" smtClean="0">
                <a:latin typeface="Arial" charset="0"/>
              </a:rPr>
              <a:t>development</a:t>
            </a:r>
            <a:r>
              <a:rPr lang="it-IT" dirty="0" smtClean="0">
                <a:latin typeface="Arial" charset="0"/>
              </a:rPr>
              <a:t> of a </a:t>
            </a:r>
            <a:r>
              <a:rPr lang="it-IT" dirty="0" err="1" smtClean="0">
                <a:latin typeface="Arial" charset="0"/>
              </a:rPr>
              <a:t>national</a:t>
            </a:r>
            <a:r>
              <a:rPr lang="it-IT" dirty="0" smtClean="0">
                <a:latin typeface="Arial" charset="0"/>
              </a:rPr>
              <a:t> </a:t>
            </a:r>
            <a:r>
              <a:rPr lang="it-IT" dirty="0" err="1" smtClean="0">
                <a:latin typeface="Arial" charset="0"/>
              </a:rPr>
              <a:t>instrument</a:t>
            </a:r>
            <a:r>
              <a:rPr lang="it-IT" dirty="0" smtClean="0">
                <a:latin typeface="Arial" charset="0"/>
              </a:rPr>
              <a:t>, take </a:t>
            </a:r>
            <a:r>
              <a:rPr lang="it-IT" dirty="0" err="1" smtClean="0">
                <a:latin typeface="Arial" charset="0"/>
              </a:rPr>
              <a:t>place</a:t>
            </a:r>
            <a:r>
              <a:rPr lang="it-IT" dirty="0" smtClean="0">
                <a:latin typeface="Arial" charset="0"/>
              </a:rPr>
              <a:t> in the </a:t>
            </a:r>
            <a:r>
              <a:rPr lang="it-IT" dirty="0" err="1" smtClean="0">
                <a:latin typeface="Arial" charset="0"/>
              </a:rPr>
              <a:t>course</a:t>
            </a:r>
            <a:r>
              <a:rPr lang="it-IT" dirty="0" smtClean="0">
                <a:latin typeface="Arial" charset="0"/>
              </a:rPr>
              <a:t> of </a:t>
            </a:r>
            <a:r>
              <a:rPr lang="it-IT" dirty="0" err="1" smtClean="0">
                <a:latin typeface="Arial" charset="0"/>
              </a:rPr>
              <a:t>it</a:t>
            </a:r>
            <a:r>
              <a:rPr lang="it-IT" dirty="0" smtClean="0">
                <a:latin typeface="Arial" charset="0"/>
              </a:rPr>
              <a:t> or be part of </a:t>
            </a:r>
            <a:r>
              <a:rPr lang="it-IT" dirty="0" err="1" smtClean="0">
                <a:latin typeface="Arial" charset="0"/>
              </a:rPr>
              <a:t>its</a:t>
            </a:r>
            <a:r>
              <a:rPr lang="it-IT" dirty="0" smtClean="0">
                <a:latin typeface="Arial" charset="0"/>
              </a:rPr>
              <a:t> </a:t>
            </a:r>
            <a:r>
              <a:rPr lang="it-IT" dirty="0" err="1" smtClean="0">
                <a:latin typeface="Arial" charset="0"/>
              </a:rPr>
              <a:t>implementation</a:t>
            </a:r>
            <a:r>
              <a:rPr lang="it-IT" dirty="0" smtClean="0">
                <a:latin typeface="Arial" charset="0"/>
              </a:rPr>
              <a:t>.</a:t>
            </a:r>
          </a:p>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08/01/16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08/01/16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emf"/><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Initiating</a:t>
            </a:r>
            <a:r>
              <a:rPr lang="fr-FR" b="1" dirty="0" smtClean="0">
                <a:latin typeface="Century Gothic" charset="0"/>
                <a:ea typeface="MS PGothic" charset="0"/>
                <a:cs typeface="MS PGothic" charset="0"/>
              </a:rPr>
              <a:t> the </a:t>
            </a:r>
            <a:r>
              <a:rPr lang="fr-FR" b="1" dirty="0" err="1" smtClean="0">
                <a:latin typeface="Century Gothic" charset="0"/>
                <a:ea typeface="MS PGothic" charset="0"/>
                <a:cs typeface="MS PGothic" charset="0"/>
              </a:rPr>
              <a:t>process</a:t>
            </a:r>
            <a:r>
              <a:rPr lang="fr-FR" b="1" dirty="0" smtClean="0">
                <a:latin typeface="Century Gothic" charset="0"/>
                <a:ea typeface="MS PGothic" charset="0"/>
                <a:cs typeface="MS PGothic" charset="0"/>
              </a:rPr>
              <a:t>:</a:t>
            </a:r>
            <a:br>
              <a:rPr lang="fr-FR" b="1" dirty="0" smtClean="0">
                <a:latin typeface="Century Gothic" charset="0"/>
                <a:ea typeface="MS PGothic" charset="0"/>
                <a:cs typeface="MS PGothic" charset="0"/>
              </a:rPr>
            </a:br>
            <a:r>
              <a:rPr lang="fr-FR" b="1" dirty="0" err="1" smtClean="0">
                <a:latin typeface="Century Gothic" charset="0"/>
                <a:ea typeface="MS PGothic" charset="0"/>
                <a:cs typeface="MS PGothic" charset="0"/>
              </a:rPr>
              <a:t>preparatory</a:t>
            </a:r>
            <a:r>
              <a:rPr lang="fr-FR" b="1" dirty="0" smtClean="0">
                <a:latin typeface="Century Gothic" charset="0"/>
                <a:ea typeface="MS PGothic" charset="0"/>
                <a:cs typeface="MS PGothic" charset="0"/>
              </a:rPr>
              <a:t> </a:t>
            </a:r>
            <a:r>
              <a:rPr lang="fr-FR" b="1" dirty="0" err="1" smtClean="0">
                <a:latin typeface="Century Gothic" charset="0"/>
                <a:ea typeface="MS PGothic" charset="0"/>
                <a:cs typeface="MS PGothic" charset="0"/>
              </a:rPr>
              <a:t>steps</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How to review a legal framework</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143321" y="1700213"/>
            <a:ext cx="4068639" cy="4393083"/>
          </a:xfrm>
        </p:spPr>
        <p:txBody>
          <a:bodyPr/>
          <a:lstStyle/>
          <a:p>
            <a:pPr eaLnBrk="1" hangingPunct="1">
              <a:lnSpc>
                <a:spcPct val="90000"/>
              </a:lnSpc>
              <a:buFontTx/>
              <a:buNone/>
            </a:pPr>
            <a:r>
              <a:rPr lang="it-IT" b="1" dirty="0" err="1">
                <a:latin typeface="Century Gothic"/>
                <a:cs typeface="Century Gothic"/>
              </a:rPr>
              <a:t>Suggested</a:t>
            </a:r>
            <a:r>
              <a:rPr lang="it-IT" b="1" dirty="0">
                <a:latin typeface="Century Gothic"/>
                <a:cs typeface="Century Gothic"/>
              </a:rPr>
              <a:t> </a:t>
            </a:r>
            <a:r>
              <a:rPr lang="it-IT" b="1" dirty="0" err="1">
                <a:latin typeface="Century Gothic"/>
                <a:cs typeface="Century Gothic"/>
              </a:rPr>
              <a:t>methodology</a:t>
            </a:r>
            <a:endParaRPr lang="it-IT" b="1" dirty="0">
              <a:latin typeface="Century Gothic"/>
              <a:cs typeface="Century Gothic"/>
            </a:endParaRPr>
          </a:p>
          <a:p>
            <a:pPr eaLnBrk="1" hangingPunct="1">
              <a:lnSpc>
                <a:spcPct val="90000"/>
              </a:lnSpc>
              <a:buFontTx/>
              <a:buAutoNum type="arabicPeriod"/>
            </a:pPr>
            <a:r>
              <a:rPr lang="it-IT" sz="1700" dirty="0" err="1">
                <a:latin typeface="Century Gothic"/>
                <a:cs typeface="Century Gothic"/>
              </a:rPr>
              <a:t>Collect</a:t>
            </a:r>
            <a:r>
              <a:rPr lang="it-IT" sz="1700" dirty="0">
                <a:latin typeface="Century Gothic"/>
                <a:cs typeface="Century Gothic"/>
              </a:rPr>
              <a:t> </a:t>
            </a:r>
            <a:r>
              <a:rPr lang="it-IT" sz="1700" dirty="0" err="1">
                <a:latin typeface="Century Gothic"/>
                <a:cs typeface="Century Gothic"/>
              </a:rPr>
              <a:t>relevant</a:t>
            </a:r>
            <a:r>
              <a:rPr lang="it-IT" sz="1700" dirty="0">
                <a:latin typeface="Century Gothic"/>
                <a:cs typeface="Century Gothic"/>
              </a:rPr>
              <a:t> </a:t>
            </a:r>
            <a:r>
              <a:rPr lang="it-IT" sz="1700" dirty="0" err="1">
                <a:latin typeface="Century Gothic"/>
                <a:cs typeface="Century Gothic"/>
              </a:rPr>
              <a:t>laws</a:t>
            </a:r>
            <a:r>
              <a:rPr lang="it-IT" sz="1700" dirty="0">
                <a:latin typeface="Century Gothic"/>
                <a:cs typeface="Century Gothic"/>
              </a:rPr>
              <a:t>, </a:t>
            </a:r>
            <a:r>
              <a:rPr lang="it-IT" sz="1700" dirty="0" err="1">
                <a:latin typeface="Century Gothic"/>
                <a:cs typeface="Century Gothic"/>
              </a:rPr>
              <a:t>decrees</a:t>
            </a:r>
            <a:r>
              <a:rPr lang="it-IT" sz="1700" dirty="0">
                <a:latin typeface="Century Gothic"/>
                <a:cs typeface="Century Gothic"/>
              </a:rPr>
              <a:t> and </a:t>
            </a:r>
            <a:r>
              <a:rPr lang="it-IT" sz="1700" dirty="0" err="1">
                <a:latin typeface="Century Gothic"/>
                <a:cs typeface="Century Gothic"/>
              </a:rPr>
              <a:t>ordinances</a:t>
            </a:r>
            <a:endParaRPr lang="it-IT" sz="1700" dirty="0">
              <a:latin typeface="Century Gothic"/>
              <a:cs typeface="Century Gothic"/>
            </a:endParaRPr>
          </a:p>
          <a:p>
            <a:pPr eaLnBrk="1" hangingPunct="1">
              <a:lnSpc>
                <a:spcPct val="90000"/>
              </a:lnSpc>
              <a:buFontTx/>
              <a:buAutoNum type="arabicPeriod"/>
            </a:pPr>
            <a:r>
              <a:rPr lang="it-IT" sz="1700" dirty="0" err="1">
                <a:latin typeface="Century Gothic"/>
                <a:cs typeface="Century Gothic"/>
              </a:rPr>
              <a:t>Examine</a:t>
            </a:r>
            <a:r>
              <a:rPr lang="it-IT" sz="1700" dirty="0">
                <a:latin typeface="Century Gothic"/>
                <a:cs typeface="Century Gothic"/>
              </a:rPr>
              <a:t> to </a:t>
            </a:r>
            <a:r>
              <a:rPr lang="it-IT" sz="1700" dirty="0" err="1">
                <a:latin typeface="Century Gothic"/>
                <a:cs typeface="Century Gothic"/>
              </a:rPr>
              <a:t>determine</a:t>
            </a:r>
            <a:r>
              <a:rPr lang="it-IT" sz="1700" dirty="0" smtClean="0">
                <a:latin typeface="Century Gothic"/>
                <a:cs typeface="Century Gothic"/>
              </a:rPr>
              <a:t>:</a:t>
            </a:r>
          </a:p>
          <a:p>
            <a:pPr marL="734400" lvl="1" indent="-370800" eaLnBrk="1" hangingPunct="1">
              <a:lnSpc>
                <a:spcPct val="90000"/>
              </a:lnSpc>
              <a:buFont typeface="+mj-lt"/>
              <a:buAutoNum type="alphaLcPeriod"/>
            </a:pPr>
            <a:r>
              <a:rPr lang="it-IT" sz="1700" dirty="0" smtClean="0">
                <a:latin typeface="Century Gothic"/>
                <a:cs typeface="Century Gothic"/>
              </a:rPr>
              <a:t>gaps </a:t>
            </a:r>
            <a:r>
              <a:rPr lang="it-IT" sz="1700" dirty="0">
                <a:latin typeface="Century Gothic"/>
                <a:cs typeface="Century Gothic"/>
              </a:rPr>
              <a:t>and </a:t>
            </a:r>
            <a:r>
              <a:rPr lang="it-IT" sz="1700" dirty="0" err="1">
                <a:latin typeface="Century Gothic"/>
                <a:cs typeface="Century Gothic"/>
              </a:rPr>
              <a:t>obstacles</a:t>
            </a:r>
            <a:endParaRPr lang="it-IT" sz="1700" dirty="0">
              <a:latin typeface="Century Gothic"/>
              <a:cs typeface="Century Gothic"/>
            </a:endParaRPr>
          </a:p>
          <a:p>
            <a:pPr marL="734400" lvl="1" indent="-370800" eaLnBrk="1" hangingPunct="1">
              <a:lnSpc>
                <a:spcPct val="90000"/>
              </a:lnSpc>
              <a:buFont typeface="+mj-lt"/>
              <a:buAutoNum type="alphaLcPeriod"/>
            </a:pPr>
            <a:r>
              <a:rPr lang="it-IT" sz="1700" dirty="0" err="1" smtClean="0">
                <a:latin typeface="Century Gothic"/>
                <a:cs typeface="Century Gothic"/>
              </a:rPr>
              <a:t>insufficient</a:t>
            </a:r>
            <a:r>
              <a:rPr lang="it-IT" sz="1700" dirty="0" smtClean="0">
                <a:latin typeface="Century Gothic"/>
                <a:cs typeface="Century Gothic"/>
              </a:rPr>
              <a:t> </a:t>
            </a:r>
            <a:r>
              <a:rPr lang="it-IT" sz="1700" dirty="0" err="1">
                <a:latin typeface="Century Gothic"/>
                <a:cs typeface="Century Gothic"/>
              </a:rPr>
              <a:t>address</a:t>
            </a:r>
            <a:r>
              <a:rPr lang="it-IT" sz="1700" dirty="0">
                <a:latin typeface="Century Gothic"/>
                <a:cs typeface="Century Gothic"/>
              </a:rPr>
              <a:t> of </a:t>
            </a:r>
            <a:r>
              <a:rPr lang="it-IT" sz="1700" dirty="0" err="1">
                <a:latin typeface="Century Gothic"/>
                <a:cs typeface="Century Gothic"/>
              </a:rPr>
              <a:t>IDPs</a:t>
            </a:r>
            <a:r>
              <a:rPr lang="it-IT" sz="1700" dirty="0">
                <a:latin typeface="Century Gothic"/>
                <a:cs typeface="Century Gothic"/>
              </a:rPr>
              <a:t>’ </a:t>
            </a:r>
            <a:r>
              <a:rPr lang="it-IT" sz="1700" dirty="0" err="1">
                <a:latin typeface="Century Gothic"/>
                <a:cs typeface="Century Gothic"/>
              </a:rPr>
              <a:t>issues</a:t>
            </a:r>
            <a:endParaRPr lang="it-IT" sz="1700" dirty="0">
              <a:latin typeface="Century Gothic"/>
              <a:cs typeface="Century Gothic"/>
            </a:endParaRPr>
          </a:p>
          <a:p>
            <a:pPr marL="734400" lvl="1" indent="-370800" eaLnBrk="1" hangingPunct="1">
              <a:lnSpc>
                <a:spcPct val="90000"/>
              </a:lnSpc>
              <a:buFont typeface="+mj-lt"/>
              <a:buAutoNum type="alphaLcPeriod"/>
            </a:pPr>
            <a:r>
              <a:rPr lang="it-IT" sz="1700" dirty="0" err="1" smtClean="0">
                <a:latin typeface="Century Gothic"/>
                <a:cs typeface="Century Gothic"/>
              </a:rPr>
              <a:t>contradictions</a:t>
            </a:r>
            <a:r>
              <a:rPr lang="it-IT" sz="1700" dirty="0" smtClean="0">
                <a:latin typeface="Century Gothic"/>
                <a:cs typeface="Century Gothic"/>
              </a:rPr>
              <a:t> </a:t>
            </a:r>
            <a:r>
              <a:rPr lang="it-IT" sz="1700" dirty="0">
                <a:latin typeface="Century Gothic"/>
                <a:cs typeface="Century Gothic"/>
              </a:rPr>
              <a:t>with </a:t>
            </a:r>
            <a:r>
              <a:rPr lang="it-IT" sz="1700" dirty="0" err="1">
                <a:latin typeface="Century Gothic"/>
                <a:cs typeface="Century Gothic"/>
              </a:rPr>
              <a:t>regional</a:t>
            </a:r>
            <a:r>
              <a:rPr lang="it-IT" sz="1700" dirty="0">
                <a:latin typeface="Century Gothic"/>
                <a:cs typeface="Century Gothic"/>
              </a:rPr>
              <a:t> and </a:t>
            </a:r>
            <a:r>
              <a:rPr lang="it-IT" sz="1700" dirty="0" err="1">
                <a:latin typeface="Century Gothic"/>
                <a:cs typeface="Century Gothic"/>
              </a:rPr>
              <a:t>international</a:t>
            </a:r>
            <a:r>
              <a:rPr lang="it-IT" sz="1700" dirty="0">
                <a:latin typeface="Century Gothic"/>
                <a:cs typeface="Century Gothic"/>
              </a:rPr>
              <a:t> </a:t>
            </a:r>
            <a:r>
              <a:rPr lang="it-IT" sz="1700" dirty="0" err="1">
                <a:latin typeface="Century Gothic"/>
                <a:cs typeface="Century Gothic"/>
              </a:rPr>
              <a:t>standards</a:t>
            </a:r>
            <a:endParaRPr lang="it-IT" sz="1700" dirty="0">
              <a:latin typeface="Century Gothic"/>
              <a:cs typeface="Century Gothic"/>
            </a:endParaRPr>
          </a:p>
          <a:p>
            <a:pPr eaLnBrk="1" hangingPunct="1">
              <a:lnSpc>
                <a:spcPct val="90000"/>
              </a:lnSpc>
              <a:buFontTx/>
              <a:buAutoNum type="arabicPeriod"/>
            </a:pPr>
            <a:r>
              <a:rPr lang="it-IT" sz="1700" dirty="0" err="1">
                <a:latin typeface="Century Gothic"/>
                <a:cs typeface="Century Gothic"/>
              </a:rPr>
              <a:t>Identify</a:t>
            </a:r>
            <a:r>
              <a:rPr lang="it-IT" sz="1700" dirty="0">
                <a:latin typeface="Century Gothic"/>
                <a:cs typeface="Century Gothic"/>
              </a:rPr>
              <a:t> </a:t>
            </a:r>
            <a:r>
              <a:rPr lang="it-IT" sz="1700" dirty="0" err="1" smtClean="0">
                <a:latin typeface="Century Gothic"/>
                <a:cs typeface="Century Gothic"/>
              </a:rPr>
              <a:t>issues</a:t>
            </a:r>
            <a:r>
              <a:rPr lang="it-IT" sz="1700" dirty="0" smtClean="0">
                <a:latin typeface="Century Gothic"/>
                <a:cs typeface="Century Gothic"/>
              </a:rPr>
              <a:t>:</a:t>
            </a:r>
          </a:p>
          <a:p>
            <a:pPr marL="692150" lvl="1" indent="-342900" eaLnBrk="1" hangingPunct="1">
              <a:lnSpc>
                <a:spcPct val="90000"/>
              </a:lnSpc>
              <a:buFont typeface="+mj-lt"/>
              <a:buAutoNum type="alphaLcPeriod"/>
            </a:pPr>
            <a:r>
              <a:rPr lang="it-IT" sz="1700" dirty="0" smtClean="0">
                <a:latin typeface="Century Gothic"/>
                <a:cs typeface="Century Gothic"/>
              </a:rPr>
              <a:t>to </a:t>
            </a:r>
            <a:r>
              <a:rPr lang="it-IT" sz="1700" dirty="0">
                <a:latin typeface="Century Gothic"/>
                <a:cs typeface="Century Gothic"/>
              </a:rPr>
              <a:t>be </a:t>
            </a:r>
            <a:r>
              <a:rPr lang="it-IT" sz="1700" dirty="0" err="1">
                <a:latin typeface="Century Gothic"/>
                <a:cs typeface="Century Gothic"/>
              </a:rPr>
              <a:t>addressed</a:t>
            </a:r>
            <a:r>
              <a:rPr lang="it-IT" sz="1700" dirty="0">
                <a:latin typeface="Century Gothic"/>
                <a:cs typeface="Century Gothic"/>
              </a:rPr>
              <a:t> in the new </a:t>
            </a:r>
            <a:r>
              <a:rPr lang="it-IT" sz="1700" dirty="0" err="1" smtClean="0">
                <a:latin typeface="Century Gothic"/>
                <a:cs typeface="Century Gothic"/>
              </a:rPr>
              <a:t>instrument</a:t>
            </a:r>
            <a:endParaRPr lang="it-IT" sz="1700" dirty="0" smtClean="0">
              <a:latin typeface="Century Gothic"/>
              <a:cs typeface="Century Gothic"/>
            </a:endParaRPr>
          </a:p>
          <a:p>
            <a:pPr marL="692150" lvl="1" indent="-342900" eaLnBrk="1" hangingPunct="1">
              <a:lnSpc>
                <a:spcPct val="90000"/>
              </a:lnSpc>
              <a:buFont typeface="+mj-lt"/>
              <a:buAutoNum type="alphaLcPeriod"/>
            </a:pPr>
            <a:r>
              <a:rPr lang="it-IT" sz="1700" dirty="0" smtClean="0">
                <a:latin typeface="Century Gothic"/>
                <a:cs typeface="Century Gothic"/>
              </a:rPr>
              <a:t>to </a:t>
            </a:r>
            <a:r>
              <a:rPr lang="it-IT" sz="1700" dirty="0">
                <a:latin typeface="Century Gothic"/>
                <a:cs typeface="Century Gothic"/>
              </a:rPr>
              <a:t>be </a:t>
            </a:r>
            <a:r>
              <a:rPr lang="it-IT" sz="1700" dirty="0" err="1">
                <a:latin typeface="Century Gothic"/>
                <a:cs typeface="Century Gothic"/>
              </a:rPr>
              <a:t>addressed</a:t>
            </a:r>
            <a:r>
              <a:rPr lang="it-IT" sz="1700" dirty="0">
                <a:latin typeface="Century Gothic"/>
                <a:cs typeface="Century Gothic"/>
              </a:rPr>
              <a:t> by </a:t>
            </a:r>
            <a:r>
              <a:rPr lang="it-IT" sz="1700" dirty="0" err="1">
                <a:latin typeface="Century Gothic"/>
                <a:cs typeface="Century Gothic"/>
              </a:rPr>
              <a:t>altering</a:t>
            </a:r>
            <a:r>
              <a:rPr lang="it-IT" sz="1700" dirty="0">
                <a:latin typeface="Century Gothic"/>
                <a:cs typeface="Century Gothic"/>
              </a:rPr>
              <a:t> the </a:t>
            </a:r>
            <a:r>
              <a:rPr lang="it-IT" sz="1700" dirty="0" err="1">
                <a:latin typeface="Century Gothic"/>
                <a:cs typeface="Century Gothic"/>
              </a:rPr>
              <a:t>existing</a:t>
            </a:r>
            <a:r>
              <a:rPr lang="it-IT" sz="1700" dirty="0">
                <a:latin typeface="Century Gothic"/>
                <a:cs typeface="Century Gothic"/>
              </a:rPr>
              <a:t> </a:t>
            </a:r>
            <a:r>
              <a:rPr lang="it-IT" sz="1700" dirty="0" err="1" smtClean="0">
                <a:latin typeface="Century Gothic"/>
                <a:cs typeface="Century Gothic"/>
              </a:rPr>
              <a:t>framework</a:t>
            </a:r>
            <a:endParaRPr lang="it-IT" sz="1700" dirty="0">
              <a:latin typeface="Century Gothic"/>
              <a:cs typeface="Century Gothic"/>
            </a:endParaRPr>
          </a:p>
        </p:txBody>
      </p:sp>
      <p:sp>
        <p:nvSpPr>
          <p:cNvPr id="4" name="Segnaposto contenuto 11"/>
          <p:cNvSpPr txBox="1">
            <a:spLocks/>
          </p:cNvSpPr>
          <p:nvPr/>
        </p:nvSpPr>
        <p:spPr>
          <a:xfrm>
            <a:off x="4283968" y="1700213"/>
            <a:ext cx="4392488" cy="4033043"/>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lgn="ctr" eaLnBrk="1" hangingPunct="1">
              <a:spcBef>
                <a:spcPts val="0"/>
              </a:spcBef>
              <a:buNone/>
              <a:defRPr/>
            </a:pPr>
            <a:r>
              <a:rPr lang="it-IT" b="1" dirty="0" smtClean="0"/>
              <a:t>CAR </a:t>
            </a:r>
            <a:r>
              <a:rPr lang="it-IT" b="1" dirty="0" err="1" smtClean="0"/>
              <a:t>legal</a:t>
            </a:r>
            <a:r>
              <a:rPr lang="it-IT" b="1" dirty="0" smtClean="0"/>
              <a:t> </a:t>
            </a:r>
            <a:r>
              <a:rPr lang="it-IT" b="1" dirty="0" err="1"/>
              <a:t>review</a:t>
            </a:r>
            <a:r>
              <a:rPr lang="it-IT" b="1" dirty="0"/>
              <a:t>, 2011 </a:t>
            </a:r>
          </a:p>
          <a:p>
            <a:pPr marL="0" indent="0" algn="ctr" eaLnBrk="1" hangingPunct="1">
              <a:spcBef>
                <a:spcPts val="0"/>
              </a:spcBef>
              <a:buNone/>
              <a:defRPr/>
            </a:pPr>
            <a:r>
              <a:rPr lang="it-IT" b="1" dirty="0"/>
              <a:t>(</a:t>
            </a:r>
            <a:r>
              <a:rPr lang="it-IT" b="1" dirty="0" err="1"/>
              <a:t>Brookings</a:t>
            </a:r>
            <a:r>
              <a:rPr lang="it-IT" b="1" dirty="0"/>
              <a:t> </a:t>
            </a:r>
            <a:r>
              <a:rPr lang="it-IT" b="1" dirty="0" err="1"/>
              <a:t>Institution</a:t>
            </a:r>
            <a:r>
              <a:rPr lang="it-IT" b="1" dirty="0"/>
              <a:t>)</a:t>
            </a:r>
          </a:p>
          <a:p>
            <a:pPr eaLnBrk="1" hangingPunct="1">
              <a:spcBef>
                <a:spcPts val="600"/>
              </a:spcBef>
              <a:buFont typeface="Wingdings" charset="2"/>
              <a:buChar char="§"/>
              <a:defRPr/>
            </a:pPr>
            <a:r>
              <a:rPr lang="en-GB" sz="1800" dirty="0" smtClean="0"/>
              <a:t>Landscape analysis: political, social and economic challenges</a:t>
            </a:r>
          </a:p>
          <a:p>
            <a:pPr eaLnBrk="1" hangingPunct="1">
              <a:spcBef>
                <a:spcPts val="600"/>
              </a:spcBef>
              <a:buFont typeface="Wingdings" charset="2"/>
              <a:buChar char="§"/>
              <a:defRPr/>
            </a:pPr>
            <a:r>
              <a:rPr lang="en-GB" sz="1800" dirty="0" smtClean="0"/>
              <a:t>Analysis of relevant laws and policies</a:t>
            </a:r>
          </a:p>
          <a:p>
            <a:pPr eaLnBrk="1" hangingPunct="1">
              <a:spcBef>
                <a:spcPts val="600"/>
              </a:spcBef>
              <a:buFont typeface="Wingdings" charset="2"/>
              <a:buChar char="§"/>
              <a:defRPr/>
            </a:pPr>
            <a:r>
              <a:rPr lang="en-GB" sz="1800" dirty="0" smtClean="0"/>
              <a:t>67 elements of national regulation </a:t>
            </a:r>
            <a:endParaRPr lang="en-GB" sz="700" dirty="0" smtClean="0"/>
          </a:p>
          <a:p>
            <a:pPr eaLnBrk="1" hangingPunct="1">
              <a:spcBef>
                <a:spcPts val="600"/>
              </a:spcBef>
              <a:buFont typeface="Wingdings" charset="2"/>
              <a:buChar char="§"/>
              <a:defRPr/>
            </a:pPr>
            <a:r>
              <a:rPr lang="en-GB" sz="1800" dirty="0" smtClean="0"/>
              <a:t>Normative analysis:</a:t>
            </a:r>
          </a:p>
          <a:p>
            <a:pPr marL="742950" lvl="1" indent="-285750" eaLnBrk="1" hangingPunct="1">
              <a:spcBef>
                <a:spcPts val="0"/>
              </a:spcBef>
              <a:buFont typeface="Arial"/>
              <a:buChar char="•"/>
              <a:defRPr/>
            </a:pPr>
            <a:r>
              <a:rPr lang="en-GB" sz="1600" dirty="0" smtClean="0"/>
              <a:t>Great Lakes Pact</a:t>
            </a:r>
          </a:p>
          <a:p>
            <a:pPr marL="742950" lvl="1" indent="-285750" eaLnBrk="1" hangingPunct="1">
              <a:spcBef>
                <a:spcPts val="0"/>
              </a:spcBef>
              <a:buFont typeface="Arial"/>
              <a:buChar char="•"/>
              <a:defRPr/>
            </a:pPr>
            <a:r>
              <a:rPr lang="en-GB" sz="1600" dirty="0" smtClean="0"/>
              <a:t>Kampala Convention</a:t>
            </a:r>
          </a:p>
          <a:p>
            <a:pPr marL="742950" lvl="1" indent="-285750" eaLnBrk="1" hangingPunct="1">
              <a:spcBef>
                <a:spcPts val="0"/>
              </a:spcBef>
              <a:buFont typeface="Arial"/>
              <a:buChar char="•"/>
              <a:defRPr/>
            </a:pPr>
            <a:r>
              <a:rPr lang="en-GB" sz="1600" dirty="0" smtClean="0"/>
              <a:t>Existing legislation</a:t>
            </a:r>
            <a:endParaRPr lang="en-GB" sz="1100" dirty="0" smtClean="0"/>
          </a:p>
          <a:p>
            <a:pPr eaLnBrk="1" hangingPunct="1">
              <a:spcBef>
                <a:spcPts val="600"/>
              </a:spcBef>
              <a:buFont typeface="Wingdings" charset="2"/>
              <a:buChar char="§"/>
              <a:defRPr/>
            </a:pPr>
            <a:r>
              <a:rPr lang="en-GB" sz="1800" dirty="0" smtClean="0"/>
              <a:t>Recommendations: gaps and issues</a:t>
            </a:r>
            <a:endParaRPr lang="en-GB" sz="1800" dirty="0"/>
          </a:p>
        </p:txBody>
      </p:sp>
    </p:spTree>
    <p:extLst>
      <p:ext uri="{BB962C8B-B14F-4D97-AF65-F5344CB8AC3E}">
        <p14:creationId xmlns:p14="http://schemas.microsoft.com/office/powerpoint/2010/main" val="304078515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p:cTn id="3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p:cTn id="4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1000" fill="hold"/>
                                        <p:tgtEl>
                                          <p:spTgt spid="4">
                                            <p:txEl>
                                              <p:pRg st="6" end="6"/>
                                            </p:txEl>
                                          </p:spTgt>
                                        </p:tgtEl>
                                        <p:attrNameLst>
                                          <p:attrName>ppt_w</p:attrName>
                                        </p:attrNameLst>
                                      </p:cBhvr>
                                      <p:tavLst>
                                        <p:tav tm="0">
                                          <p:val>
                                            <p:strVal val="#ppt_w*0.70"/>
                                          </p:val>
                                        </p:tav>
                                        <p:tav tm="100000">
                                          <p:val>
                                            <p:strVal val="#ppt_w"/>
                                          </p:val>
                                        </p:tav>
                                      </p:tavLst>
                                    </p:anim>
                                    <p:anim calcmode="lin" valueType="num">
                                      <p:cBhvr>
                                        <p:cTn id="50" dur="1000" fill="hold"/>
                                        <p:tgtEl>
                                          <p:spTgt spid="4">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4">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 calcmode="lin" valueType="num">
                                      <p:cBhvr>
                                        <p:cTn id="56" dur="1000" fill="hold"/>
                                        <p:tgtEl>
                                          <p:spTgt spid="4">
                                            <p:txEl>
                                              <p:pRg st="7" end="7"/>
                                            </p:txEl>
                                          </p:spTgt>
                                        </p:tgtEl>
                                        <p:attrNameLst>
                                          <p:attrName>ppt_w</p:attrName>
                                        </p:attrNameLst>
                                      </p:cBhvr>
                                      <p:tavLst>
                                        <p:tav tm="0">
                                          <p:val>
                                            <p:strVal val="#ppt_w*0.70"/>
                                          </p:val>
                                        </p:tav>
                                        <p:tav tm="100000">
                                          <p:val>
                                            <p:strVal val="#ppt_w"/>
                                          </p:val>
                                        </p:tav>
                                      </p:tavLst>
                                    </p:anim>
                                    <p:anim calcmode="lin" valueType="num">
                                      <p:cBhvr>
                                        <p:cTn id="57" dur="1000" fill="hold"/>
                                        <p:tgtEl>
                                          <p:spTgt spid="4">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4">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 calcmode="lin" valueType="num">
                                      <p:cBhvr>
                                        <p:cTn id="63" dur="1000" fill="hold"/>
                                        <p:tgtEl>
                                          <p:spTgt spid="4">
                                            <p:txEl>
                                              <p:pRg st="8" end="8"/>
                                            </p:txEl>
                                          </p:spTgt>
                                        </p:tgtEl>
                                        <p:attrNameLst>
                                          <p:attrName>ppt_w</p:attrName>
                                        </p:attrNameLst>
                                      </p:cBhvr>
                                      <p:tavLst>
                                        <p:tav tm="0">
                                          <p:val>
                                            <p:strVal val="#ppt_w*0.70"/>
                                          </p:val>
                                        </p:tav>
                                        <p:tav tm="100000">
                                          <p:val>
                                            <p:strVal val="#ppt_w"/>
                                          </p:val>
                                        </p:tav>
                                      </p:tavLst>
                                    </p:anim>
                                    <p:anim calcmode="lin" valueType="num">
                                      <p:cBhvr>
                                        <p:cTn id="64" dur="1000" fill="hold"/>
                                        <p:tgtEl>
                                          <p:spTgt spid="4">
                                            <p:txEl>
                                              <p:pRg st="8" end="8"/>
                                            </p:txEl>
                                          </p:spTgt>
                                        </p:tgtEl>
                                        <p:attrNameLst>
                                          <p:attrName>ppt_h</p:attrName>
                                        </p:attrNameLst>
                                      </p:cBhvr>
                                      <p:tavLst>
                                        <p:tav tm="0">
                                          <p:val>
                                            <p:strVal val="#ppt_h"/>
                                          </p:val>
                                        </p:tav>
                                        <p:tav tm="100000">
                                          <p:val>
                                            <p:strVal val="#ppt_h"/>
                                          </p:val>
                                        </p:tav>
                                      </p:tavLst>
                                    </p:anim>
                                    <p:animEffect transition="in" filter="fade">
                                      <p:cBhvr>
                                        <p:cTn id="65" dur="1000"/>
                                        <p:tgtEl>
                                          <p:spTgt spid="4">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 calcmode="lin" valueType="num">
                                      <p:cBhvr>
                                        <p:cTn id="70" dur="1000" fill="hold"/>
                                        <p:tgtEl>
                                          <p:spTgt spid="4">
                                            <p:txEl>
                                              <p:pRg st="9" end="9"/>
                                            </p:txEl>
                                          </p:spTgt>
                                        </p:tgtEl>
                                        <p:attrNameLst>
                                          <p:attrName>ppt_w</p:attrName>
                                        </p:attrNameLst>
                                      </p:cBhvr>
                                      <p:tavLst>
                                        <p:tav tm="0">
                                          <p:val>
                                            <p:strVal val="#ppt_w*0.70"/>
                                          </p:val>
                                        </p:tav>
                                        <p:tav tm="100000">
                                          <p:val>
                                            <p:strVal val="#ppt_w"/>
                                          </p:val>
                                        </p:tav>
                                      </p:tavLst>
                                    </p:anim>
                                    <p:anim calcmode="lin" valueType="num">
                                      <p:cBhvr>
                                        <p:cTn id="71" dur="1000" fill="hold"/>
                                        <p:tgtEl>
                                          <p:spTgt spid="4">
                                            <p:txEl>
                                              <p:pRg st="9" end="9"/>
                                            </p:txEl>
                                          </p:spTgt>
                                        </p:tgtEl>
                                        <p:attrNameLst>
                                          <p:attrName>ppt_h</p:attrName>
                                        </p:attrNameLst>
                                      </p:cBhvr>
                                      <p:tavLst>
                                        <p:tav tm="0">
                                          <p:val>
                                            <p:strVal val="#ppt_h"/>
                                          </p:val>
                                        </p:tav>
                                        <p:tav tm="100000">
                                          <p:val>
                                            <p:strVal val="#ppt_h"/>
                                          </p:val>
                                        </p:tav>
                                      </p:tavLst>
                                    </p:anim>
                                    <p:animEffect transition="in" filter="fade">
                                      <p:cBhvr>
                                        <p:cTn id="72"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Legal review: country examples</a:t>
            </a:r>
            <a:endParaRPr lang="fr-CH" sz="3200" b="1" dirty="0">
              <a:latin typeface="Century Gothic" charset="0"/>
              <a:ea typeface="MS PGothic" charset="0"/>
              <a:cs typeface="MS PGothic" charset="0"/>
            </a:endParaRPr>
          </a:p>
        </p:txBody>
      </p:sp>
      <p:pic>
        <p:nvPicPr>
          <p:cNvPr id="14" name="Espace réservé du contenu 4"/>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2009303"/>
            <a:ext cx="2286000" cy="3228975"/>
          </a:xfrm>
        </p:spPr>
      </p:pic>
      <p:pic>
        <p:nvPicPr>
          <p:cNvPr id="15" name="Espace réservé du contenu 5"/>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130550" y="1944216"/>
            <a:ext cx="2286000" cy="3294062"/>
          </a:xfrm>
        </p:spPr>
      </p:pic>
      <p:pic>
        <p:nvPicPr>
          <p:cNvPr id="16" name="Imag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97538" y="1661641"/>
            <a:ext cx="2987675"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The </a:t>
            </a:r>
            <a:r>
              <a:rPr lang="fr-FR" b="1" dirty="0" err="1" smtClean="0">
                <a:latin typeface="Century Gothic" charset="0"/>
                <a:ea typeface="MS PGothic" charset="0"/>
                <a:cs typeface="MS PGothic" charset="0"/>
              </a:rPr>
              <a:t>seven</a:t>
            </a:r>
            <a:r>
              <a:rPr lang="fr-FR" b="1" dirty="0" smtClean="0">
                <a:latin typeface="Century Gothic" charset="0"/>
                <a:ea typeface="MS PGothic" charset="0"/>
                <a:cs typeface="MS PGothic" charset="0"/>
              </a:rPr>
              <a:t> stages</a:t>
            </a:r>
            <a:endParaRPr lang="fr-FR" b="1" dirty="0">
              <a:latin typeface="Century Gothic" charset="0"/>
              <a:ea typeface="MS PGothic" charset="0"/>
              <a:cs typeface="MS PGothic" charset="0"/>
            </a:endParaRP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39750" y="2132856"/>
            <a:ext cx="8443913" cy="2232248"/>
          </a:xfrm>
          <a:noFill/>
        </p:spPr>
      </p:pic>
      <p:sp>
        <p:nvSpPr>
          <p:cNvPr id="18" name="Flèche droite 4"/>
          <p:cNvSpPr/>
          <p:nvPr/>
        </p:nvSpPr>
        <p:spPr>
          <a:xfrm rot="3753588">
            <a:off x="1489793" y="2260702"/>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it-IT" sz="2800" dirty="0" err="1">
                <a:latin typeface="Century Gothic"/>
                <a:cs typeface="Century Gothic"/>
              </a:rPr>
              <a:t>Highlight</a:t>
            </a:r>
            <a:r>
              <a:rPr lang="it-IT" sz="2800" dirty="0">
                <a:latin typeface="Century Gothic"/>
                <a:cs typeface="Century Gothic"/>
              </a:rPr>
              <a:t> the </a:t>
            </a:r>
            <a:r>
              <a:rPr lang="it-IT" sz="2800" dirty="0" err="1">
                <a:latin typeface="Century Gothic"/>
                <a:cs typeface="Century Gothic"/>
              </a:rPr>
              <a:t>main</a:t>
            </a:r>
            <a:r>
              <a:rPr lang="it-IT" sz="2800" dirty="0">
                <a:latin typeface="Century Gothic"/>
                <a:cs typeface="Century Gothic"/>
              </a:rPr>
              <a:t> </a:t>
            </a:r>
            <a:r>
              <a:rPr lang="it-IT" sz="2800" dirty="0" err="1">
                <a:latin typeface="Century Gothic"/>
                <a:cs typeface="Century Gothic"/>
              </a:rPr>
              <a:t>undertakings</a:t>
            </a:r>
            <a:r>
              <a:rPr lang="it-IT" sz="2800" dirty="0">
                <a:latin typeface="Century Gothic"/>
                <a:cs typeface="Century Gothic"/>
              </a:rPr>
              <a:t> in </a:t>
            </a:r>
            <a:r>
              <a:rPr lang="it-IT" sz="2800" dirty="0" err="1">
                <a:latin typeface="Century Gothic"/>
                <a:cs typeface="Century Gothic"/>
              </a:rPr>
              <a:t>preparing</a:t>
            </a:r>
            <a:r>
              <a:rPr lang="it-IT" sz="2800" dirty="0">
                <a:latin typeface="Century Gothic"/>
                <a:cs typeface="Century Gothic"/>
              </a:rPr>
              <a:t> a law or policy-</a:t>
            </a:r>
            <a:r>
              <a:rPr lang="it-IT" sz="2800" dirty="0" err="1">
                <a:latin typeface="Century Gothic"/>
                <a:cs typeface="Century Gothic"/>
              </a:rPr>
              <a:t>making</a:t>
            </a:r>
            <a:r>
              <a:rPr lang="it-IT" sz="2800" dirty="0">
                <a:latin typeface="Century Gothic"/>
                <a:cs typeface="Century Gothic"/>
              </a:rPr>
              <a:t> </a:t>
            </a:r>
            <a:r>
              <a:rPr lang="it-IT" sz="2800" dirty="0" err="1">
                <a:latin typeface="Century Gothic"/>
                <a:cs typeface="Century Gothic"/>
              </a:rPr>
              <a:t>process</a:t>
            </a:r>
            <a:endParaRPr lang="it-IT" sz="2800" dirty="0">
              <a:latin typeface="Century Gothic"/>
              <a:cs typeface="Century Gothic"/>
            </a:endParaRPr>
          </a:p>
          <a:p>
            <a:pPr eaLnBrk="1" hangingPunct="1">
              <a:buFont typeface="Wingdings" charset="2"/>
              <a:buChar char="§"/>
            </a:pPr>
            <a:r>
              <a:rPr lang="it-IT" sz="2800" dirty="0" err="1">
                <a:latin typeface="Century Gothic"/>
                <a:cs typeface="Century Gothic"/>
              </a:rPr>
              <a:t>Explain</a:t>
            </a:r>
            <a:r>
              <a:rPr lang="it-IT" sz="2800" dirty="0">
                <a:latin typeface="Century Gothic"/>
                <a:cs typeface="Century Gothic"/>
              </a:rPr>
              <a:t> </a:t>
            </a:r>
            <a:r>
              <a:rPr lang="it-IT" sz="2800" dirty="0" err="1">
                <a:latin typeface="Century Gothic"/>
                <a:cs typeface="Century Gothic"/>
              </a:rPr>
              <a:t>why</a:t>
            </a:r>
            <a:r>
              <a:rPr lang="it-IT" sz="2800" dirty="0">
                <a:latin typeface="Century Gothic"/>
                <a:cs typeface="Century Gothic"/>
              </a:rPr>
              <a:t> </a:t>
            </a:r>
            <a:r>
              <a:rPr lang="it-IT" sz="2800" dirty="0" err="1">
                <a:latin typeface="Century Gothic"/>
                <a:cs typeface="Century Gothic"/>
              </a:rPr>
              <a:t>certain</a:t>
            </a:r>
            <a:r>
              <a:rPr lang="it-IT" sz="2800" dirty="0">
                <a:latin typeface="Century Gothic"/>
                <a:cs typeface="Century Gothic"/>
              </a:rPr>
              <a:t> </a:t>
            </a:r>
            <a:r>
              <a:rPr lang="it-IT" sz="2800" dirty="0" err="1">
                <a:latin typeface="Century Gothic"/>
                <a:cs typeface="Century Gothic"/>
              </a:rPr>
              <a:t>actions</a:t>
            </a:r>
            <a:r>
              <a:rPr lang="it-IT" sz="2800" dirty="0">
                <a:latin typeface="Century Gothic"/>
                <a:cs typeface="Century Gothic"/>
              </a:rPr>
              <a:t> </a:t>
            </a:r>
            <a:r>
              <a:rPr lang="it-IT" sz="2800" dirty="0" err="1">
                <a:latin typeface="Century Gothic"/>
                <a:cs typeface="Century Gothic"/>
              </a:rPr>
              <a:t>need</a:t>
            </a:r>
            <a:r>
              <a:rPr lang="it-IT" sz="2800" dirty="0">
                <a:latin typeface="Century Gothic"/>
                <a:cs typeface="Century Gothic"/>
              </a:rPr>
              <a:t> to be </a:t>
            </a:r>
            <a:r>
              <a:rPr lang="it-IT" sz="2800" dirty="0" err="1">
                <a:latin typeface="Century Gothic"/>
                <a:cs typeface="Century Gothic"/>
              </a:rPr>
              <a:t>taken</a:t>
            </a:r>
            <a:r>
              <a:rPr lang="it-IT" sz="2800" dirty="0">
                <a:latin typeface="Century Gothic"/>
                <a:cs typeface="Century Gothic"/>
              </a:rPr>
              <a:t> in </a:t>
            </a:r>
            <a:r>
              <a:rPr lang="it-IT" sz="2800" dirty="0" err="1">
                <a:latin typeface="Century Gothic"/>
                <a:cs typeface="Century Gothic"/>
              </a:rPr>
              <a:t>preparation</a:t>
            </a:r>
            <a:r>
              <a:rPr lang="it-IT" sz="2800" dirty="0">
                <a:latin typeface="Century Gothic"/>
                <a:cs typeface="Century Gothic"/>
              </a:rPr>
              <a:t> for </a:t>
            </a:r>
            <a:r>
              <a:rPr lang="it-IT" sz="2800" dirty="0" err="1">
                <a:latin typeface="Century Gothic"/>
                <a:cs typeface="Century Gothic"/>
              </a:rPr>
              <a:t>drafting</a:t>
            </a:r>
            <a:endParaRPr lang="it-IT" sz="2800" dirty="0">
              <a:latin typeface="Century Gothic"/>
              <a:cs typeface="Century Gothic"/>
            </a:endParaRPr>
          </a:p>
          <a:p>
            <a:pPr eaLnBrk="1" hangingPunct="1">
              <a:buFont typeface="Wingdings" charset="2"/>
              <a:buChar char="§"/>
            </a:pPr>
            <a:r>
              <a:rPr lang="it-IT" sz="2800" dirty="0" err="1">
                <a:latin typeface="Century Gothic"/>
                <a:cs typeface="Century Gothic"/>
              </a:rPr>
              <a:t>Suggest</a:t>
            </a:r>
            <a:r>
              <a:rPr lang="it-IT" sz="2800" dirty="0">
                <a:latin typeface="Century Gothic"/>
                <a:cs typeface="Century Gothic"/>
              </a:rPr>
              <a:t> ways of </a:t>
            </a:r>
            <a:r>
              <a:rPr lang="it-IT" sz="2800" dirty="0" err="1">
                <a:latin typeface="Century Gothic"/>
                <a:cs typeface="Century Gothic"/>
              </a:rPr>
              <a:t>increasing</a:t>
            </a:r>
            <a:r>
              <a:rPr lang="it-IT" sz="2800" dirty="0">
                <a:latin typeface="Century Gothic"/>
                <a:cs typeface="Century Gothic"/>
              </a:rPr>
              <a:t> </a:t>
            </a:r>
            <a:r>
              <a:rPr lang="it-IT" sz="2800" dirty="0" err="1">
                <a:latin typeface="Century Gothic"/>
                <a:cs typeface="Century Gothic"/>
              </a:rPr>
              <a:t>knowledge</a:t>
            </a:r>
            <a:r>
              <a:rPr lang="it-IT" sz="2800" dirty="0">
                <a:latin typeface="Century Gothic"/>
                <a:cs typeface="Century Gothic"/>
              </a:rPr>
              <a:t> and </a:t>
            </a:r>
            <a:r>
              <a:rPr lang="it-IT" sz="2800" dirty="0" err="1">
                <a:latin typeface="Century Gothic"/>
                <a:cs typeface="Century Gothic"/>
              </a:rPr>
              <a:t>undertanding</a:t>
            </a:r>
            <a:r>
              <a:rPr lang="it-IT" sz="2800" dirty="0">
                <a:latin typeface="Century Gothic"/>
                <a:cs typeface="Century Gothic"/>
              </a:rPr>
              <a:t> of </a:t>
            </a:r>
            <a:r>
              <a:rPr lang="it-IT" sz="2800" dirty="0" err="1">
                <a:latin typeface="Century Gothic"/>
                <a:cs typeface="Century Gothic"/>
              </a:rPr>
              <a:t>displacement</a:t>
            </a:r>
            <a:r>
              <a:rPr lang="it-IT" sz="2800" dirty="0">
                <a:latin typeface="Century Gothic"/>
                <a:cs typeface="Century Gothic"/>
              </a:rPr>
              <a:t> in the </a:t>
            </a:r>
            <a:r>
              <a:rPr lang="it-IT" sz="2800" dirty="0" err="1">
                <a:latin typeface="Century Gothic"/>
                <a:cs typeface="Century Gothic"/>
              </a:rPr>
              <a:t>initial</a:t>
            </a:r>
            <a:r>
              <a:rPr lang="it-IT" sz="2800" dirty="0">
                <a:latin typeface="Century Gothic"/>
                <a:cs typeface="Century Gothic"/>
              </a:rPr>
              <a:t> </a:t>
            </a:r>
            <a:r>
              <a:rPr lang="it-IT" sz="2800" dirty="0" err="1">
                <a:latin typeface="Century Gothic"/>
                <a:cs typeface="Century Gothic"/>
              </a:rPr>
              <a:t>stages</a:t>
            </a:r>
            <a:endParaRPr lang="it-IT" sz="2800" dirty="0">
              <a:latin typeface="Century Gothic"/>
              <a:cs typeface="Century Gothic"/>
            </a:endParaRPr>
          </a:p>
          <a:p>
            <a:pPr eaLnBrk="1" hangingPunct="1">
              <a:buFont typeface="Wingdings" charset="2"/>
              <a:buChar char="§"/>
            </a:pPr>
            <a:r>
              <a:rPr lang="it-IT" sz="2800" dirty="0" err="1">
                <a:latin typeface="Century Gothic"/>
                <a:cs typeface="Century Gothic"/>
              </a:rPr>
              <a:t>Understand</a:t>
            </a:r>
            <a:r>
              <a:rPr lang="it-IT" sz="2800" dirty="0">
                <a:latin typeface="Century Gothic"/>
                <a:cs typeface="Century Gothic"/>
              </a:rPr>
              <a:t> </a:t>
            </a:r>
            <a:r>
              <a:rPr lang="it-IT" sz="2800" dirty="0" err="1">
                <a:latin typeface="Century Gothic"/>
                <a:cs typeface="Century Gothic"/>
              </a:rPr>
              <a:t>why</a:t>
            </a:r>
            <a:r>
              <a:rPr lang="it-IT" sz="2800" dirty="0">
                <a:latin typeface="Century Gothic"/>
                <a:cs typeface="Century Gothic"/>
              </a:rPr>
              <a:t>, </a:t>
            </a:r>
            <a:r>
              <a:rPr lang="it-IT" sz="2800" dirty="0" err="1">
                <a:latin typeface="Century Gothic"/>
                <a:cs typeface="Century Gothic"/>
              </a:rPr>
              <a:t>when</a:t>
            </a:r>
            <a:r>
              <a:rPr lang="it-IT" sz="2800" dirty="0">
                <a:latin typeface="Century Gothic"/>
                <a:cs typeface="Century Gothic"/>
              </a:rPr>
              <a:t> and </a:t>
            </a:r>
            <a:r>
              <a:rPr lang="it-IT" sz="2800" dirty="0" err="1">
                <a:latin typeface="Century Gothic"/>
                <a:cs typeface="Century Gothic"/>
              </a:rPr>
              <a:t>how</a:t>
            </a:r>
            <a:r>
              <a:rPr lang="it-IT" sz="2800" dirty="0">
                <a:latin typeface="Century Gothic"/>
                <a:cs typeface="Century Gothic"/>
              </a:rPr>
              <a:t> to </a:t>
            </a:r>
            <a:r>
              <a:rPr lang="it-IT" sz="2800" dirty="0" err="1">
                <a:latin typeface="Century Gothic"/>
                <a:cs typeface="Century Gothic"/>
              </a:rPr>
              <a:t>conduct</a:t>
            </a:r>
            <a:r>
              <a:rPr lang="it-IT" sz="2800" dirty="0">
                <a:latin typeface="Century Gothic"/>
                <a:cs typeface="Century Gothic"/>
              </a:rPr>
              <a:t> a </a:t>
            </a:r>
            <a:r>
              <a:rPr lang="it-IT" sz="2800" dirty="0" err="1">
                <a:latin typeface="Century Gothic"/>
                <a:cs typeface="Century Gothic"/>
              </a:rPr>
              <a:t>review</a:t>
            </a:r>
            <a:r>
              <a:rPr lang="it-IT" sz="2800" dirty="0">
                <a:latin typeface="Century Gothic"/>
                <a:cs typeface="Century Gothic"/>
              </a:rPr>
              <a:t> of </a:t>
            </a:r>
            <a:r>
              <a:rPr lang="it-IT" sz="2800" dirty="0" err="1">
                <a:latin typeface="Century Gothic"/>
                <a:cs typeface="Century Gothic"/>
              </a:rPr>
              <a:t>national</a:t>
            </a:r>
            <a:r>
              <a:rPr lang="it-IT" sz="2800" dirty="0">
                <a:latin typeface="Century Gothic"/>
                <a:cs typeface="Century Gothic"/>
              </a:rPr>
              <a:t> </a:t>
            </a:r>
            <a:r>
              <a:rPr lang="it-IT" sz="2800" dirty="0" err="1" smtClean="0">
                <a:latin typeface="Century Gothic"/>
                <a:cs typeface="Century Gothic"/>
              </a:rPr>
              <a:t>legislation</a:t>
            </a:r>
            <a:endParaRPr lang="it-IT" sz="28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Preparatory steps</a:t>
            </a:r>
            <a:endParaRPr lang="fr-CH"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875" y="1557338"/>
            <a:ext cx="6786563"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a:latin typeface="Century Gothic"/>
                <a:cs typeface="Century Gothic"/>
              </a:rPr>
              <a:t>Knowledge</a:t>
            </a:r>
          </a:p>
        </p:txBody>
      </p:sp>
      <p:sp>
        <p:nvSpPr>
          <p:cNvPr id="21" name="CasellaDiTesto 21"/>
          <p:cNvSpPr txBox="1">
            <a:spLocks noChangeArrowheads="1"/>
          </p:cNvSpPr>
          <p:nvPr/>
        </p:nvSpPr>
        <p:spPr bwMode="auto">
          <a:xfrm>
            <a:off x="323850" y="5589588"/>
            <a:ext cx="2143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a:solidFill>
                  <a:srgbClr val="000000"/>
                </a:solidFill>
                <a:latin typeface="Century Gothic"/>
                <a:cs typeface="Century Gothic"/>
              </a:rPr>
              <a:t>Understanding</a:t>
            </a:r>
          </a:p>
        </p:txBody>
      </p:sp>
      <p:sp>
        <p:nvSpPr>
          <p:cNvPr id="22" name="CasellaDiTesto 22"/>
          <p:cNvSpPr txBox="1">
            <a:spLocks noChangeArrowheads="1"/>
          </p:cNvSpPr>
          <p:nvPr/>
        </p:nvSpPr>
        <p:spPr bwMode="auto">
          <a:xfrm>
            <a:off x="3059113" y="6301060"/>
            <a:ext cx="1714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dirty="0">
                <a:solidFill>
                  <a:srgbClr val="000000"/>
                </a:solidFill>
                <a:latin typeface="Century Gothic"/>
                <a:cs typeface="Century Gothic"/>
              </a:rPr>
              <a:t>Legal </a:t>
            </a:r>
            <a:r>
              <a:rPr lang="it-IT" b="1" dirty="0" err="1">
                <a:solidFill>
                  <a:srgbClr val="000000"/>
                </a:solidFill>
                <a:latin typeface="Century Gothic"/>
                <a:cs typeface="Century Gothic"/>
              </a:rPr>
              <a:t>review</a:t>
            </a:r>
            <a:endParaRPr lang="it-IT" b="1" dirty="0">
              <a:solidFill>
                <a:srgbClr val="000000"/>
              </a:solidFill>
              <a:latin typeface="Century Gothic"/>
              <a:cs typeface="Century Gothic"/>
            </a:endParaRPr>
          </a:p>
        </p:txBody>
      </p:sp>
      <p:sp>
        <p:nvSpPr>
          <p:cNvPr id="23" name="CasellaDiTesto 23"/>
          <p:cNvSpPr txBox="1">
            <a:spLocks noChangeArrowheads="1"/>
          </p:cNvSpPr>
          <p:nvPr/>
        </p:nvSpPr>
        <p:spPr bwMode="auto">
          <a:xfrm>
            <a:off x="4787900" y="5516563"/>
            <a:ext cx="2000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it-IT" b="1">
                <a:latin typeface="Century Gothic"/>
                <a:cs typeface="Century Gothic"/>
              </a:rPr>
              <a:t>Data collection</a:t>
            </a:r>
          </a:p>
        </p:txBody>
      </p:sp>
      <p:sp>
        <p:nvSpPr>
          <p:cNvPr id="24" name="CasellaDiTesto 24"/>
          <p:cNvSpPr txBox="1">
            <a:spLocks noChangeArrowheads="1"/>
          </p:cNvSpPr>
          <p:nvPr/>
        </p:nvSpPr>
        <p:spPr bwMode="auto">
          <a:xfrm>
            <a:off x="4932363" y="4868863"/>
            <a:ext cx="2214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a:solidFill>
                  <a:srgbClr val="000000"/>
                </a:solidFill>
                <a:latin typeface="Century Gothic"/>
                <a:cs typeface="Century Gothic"/>
              </a:rPr>
              <a:t>Sensitisation</a:t>
            </a:r>
          </a:p>
        </p:txBody>
      </p:sp>
      <p:sp>
        <p:nvSpPr>
          <p:cNvPr id="25" name="CasellaDiTesto 25"/>
          <p:cNvSpPr txBox="1">
            <a:spLocks noChangeArrowheads="1"/>
          </p:cNvSpPr>
          <p:nvPr/>
        </p:nvSpPr>
        <p:spPr bwMode="auto">
          <a:xfrm>
            <a:off x="1403350" y="3213100"/>
            <a:ext cx="928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a:solidFill>
                  <a:srgbClr val="FFFFFF"/>
                </a:solidFill>
                <a:latin typeface="Century Gothic"/>
                <a:cs typeface="Century Gothic"/>
              </a:rPr>
              <a:t>Type</a:t>
            </a:r>
          </a:p>
        </p:txBody>
      </p:sp>
      <p:sp>
        <p:nvSpPr>
          <p:cNvPr id="26" name="CasellaDiTesto 26"/>
          <p:cNvSpPr txBox="1">
            <a:spLocks noChangeArrowheads="1"/>
          </p:cNvSpPr>
          <p:nvPr/>
        </p:nvSpPr>
        <p:spPr bwMode="auto">
          <a:xfrm>
            <a:off x="4572000" y="2781300"/>
            <a:ext cx="1214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a:solidFill>
                  <a:schemeClr val="bg1"/>
                </a:solidFill>
                <a:latin typeface="Century Gothic"/>
                <a:cs typeface="Century Gothic"/>
              </a:rPr>
              <a:t>Scope</a:t>
            </a:r>
          </a:p>
        </p:txBody>
      </p:sp>
      <p:sp>
        <p:nvSpPr>
          <p:cNvPr id="27" name="CasellaDiTesto 27"/>
          <p:cNvSpPr txBox="1">
            <a:spLocks noChangeArrowheads="1"/>
          </p:cNvSpPr>
          <p:nvPr/>
        </p:nvSpPr>
        <p:spPr bwMode="auto">
          <a:xfrm>
            <a:off x="3492500" y="1989138"/>
            <a:ext cx="1714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a:solidFill>
                  <a:schemeClr val="bg1"/>
                </a:solidFill>
                <a:latin typeface="Century Gothic"/>
                <a:cs typeface="Century Gothic"/>
              </a:rPr>
              <a:t>Contents</a:t>
            </a:r>
          </a:p>
        </p:txBody>
      </p:sp>
      <p:sp>
        <p:nvSpPr>
          <p:cNvPr id="28" name="CasellaDiTesto 31"/>
          <p:cNvSpPr txBox="1">
            <a:spLocks noChangeArrowheads="1"/>
          </p:cNvSpPr>
          <p:nvPr/>
        </p:nvSpPr>
        <p:spPr bwMode="auto">
          <a:xfrm>
            <a:off x="1403350" y="2349500"/>
            <a:ext cx="2357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a:solidFill>
                  <a:srgbClr val="FFFFFF"/>
                </a:solidFill>
                <a:latin typeface="Century Gothic"/>
                <a:cs typeface="Century Gothic"/>
              </a:rPr>
              <a:t>Technical support </a:t>
            </a:r>
          </a:p>
        </p:txBody>
      </p:sp>
      <p:sp>
        <p:nvSpPr>
          <p:cNvPr id="29" name="Rettangolo arrotondato 33"/>
          <p:cNvSpPr/>
          <p:nvPr/>
        </p:nvSpPr>
        <p:spPr>
          <a:xfrm>
            <a:off x="7019925" y="4149725"/>
            <a:ext cx="2003425" cy="10715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sz="2000" b="1" dirty="0" err="1">
                <a:solidFill>
                  <a:schemeClr val="tx1"/>
                </a:solidFill>
                <a:latin typeface="Century Gothic"/>
                <a:cs typeface="Century Gothic"/>
              </a:rPr>
              <a:t>Displacement</a:t>
            </a:r>
            <a:r>
              <a:rPr lang="it-IT" sz="2000" b="1" dirty="0">
                <a:solidFill>
                  <a:schemeClr val="tx1"/>
                </a:solidFill>
                <a:latin typeface="Century Gothic"/>
                <a:cs typeface="Century Gothic"/>
              </a:rPr>
              <a:t> </a:t>
            </a:r>
            <a:r>
              <a:rPr lang="it-IT" sz="2000" b="1" dirty="0" err="1">
                <a:solidFill>
                  <a:schemeClr val="tx1"/>
                </a:solidFill>
                <a:latin typeface="Century Gothic"/>
                <a:cs typeface="Century Gothic"/>
              </a:rPr>
              <a:t>facts</a:t>
            </a:r>
            <a:r>
              <a:rPr lang="it-IT" sz="2000" b="1" dirty="0">
                <a:solidFill>
                  <a:schemeClr val="tx1"/>
                </a:solidFill>
                <a:latin typeface="Century Gothic"/>
                <a:cs typeface="Century Gothic"/>
              </a:rPr>
              <a:t> and </a:t>
            </a:r>
            <a:r>
              <a:rPr lang="it-IT" sz="2000" b="1" dirty="0" err="1">
                <a:solidFill>
                  <a:schemeClr val="tx1"/>
                </a:solidFill>
                <a:latin typeface="Century Gothic"/>
                <a:cs typeface="Century Gothic"/>
              </a:rPr>
              <a:t>concepts</a:t>
            </a:r>
            <a:endParaRPr lang="it-IT" sz="2000" b="1" dirty="0">
              <a:solidFill>
                <a:schemeClr val="tx1"/>
              </a:solidFill>
              <a:latin typeface="Century Gothic"/>
              <a:cs typeface="Century Gothic"/>
            </a:endParaRPr>
          </a:p>
        </p:txBody>
      </p:sp>
      <p:sp>
        <p:nvSpPr>
          <p:cNvPr id="30" name="Rettangolo arrotondato 34"/>
          <p:cNvSpPr/>
          <p:nvPr/>
        </p:nvSpPr>
        <p:spPr>
          <a:xfrm>
            <a:off x="7019925" y="2924175"/>
            <a:ext cx="2003425" cy="10715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it-IT" sz="2000" b="1" dirty="0" err="1">
                <a:solidFill>
                  <a:schemeClr val="tx1"/>
                </a:solidFill>
                <a:latin typeface="Century Gothic"/>
                <a:cs typeface="Century Gothic"/>
              </a:rPr>
              <a:t>Political</a:t>
            </a:r>
            <a:r>
              <a:rPr lang="it-IT" sz="2000" b="1" dirty="0">
                <a:solidFill>
                  <a:schemeClr val="tx1"/>
                </a:solidFill>
                <a:latin typeface="Century Gothic"/>
                <a:cs typeface="Century Gothic"/>
              </a:rPr>
              <a:t> </a:t>
            </a:r>
            <a:r>
              <a:rPr lang="it-IT" sz="2000" b="1" dirty="0" err="1">
                <a:solidFill>
                  <a:schemeClr val="tx1"/>
                </a:solidFill>
                <a:latin typeface="Century Gothic"/>
                <a:cs typeface="Century Gothic"/>
              </a:rPr>
              <a:t>decision-making</a:t>
            </a:r>
            <a:endParaRPr lang="it-IT" sz="2000" b="1" dirty="0">
              <a:solidFill>
                <a:schemeClr val="tx1"/>
              </a:solidFill>
              <a:latin typeface="Century Gothic"/>
              <a:cs typeface="Century Gothic"/>
            </a:endParaRPr>
          </a:p>
        </p:txBody>
      </p:sp>
      <p:sp>
        <p:nvSpPr>
          <p:cNvPr id="31" name="Rettangolo arrotondato 35"/>
          <p:cNvSpPr/>
          <p:nvPr/>
        </p:nvSpPr>
        <p:spPr>
          <a:xfrm>
            <a:off x="7019925" y="1700213"/>
            <a:ext cx="2003425" cy="107156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it-IT" sz="2000" b="1" dirty="0" err="1">
                <a:solidFill>
                  <a:schemeClr val="tx1"/>
                </a:solidFill>
                <a:latin typeface="Century Gothic"/>
                <a:cs typeface="Century Gothic"/>
              </a:rPr>
              <a:t>Technical</a:t>
            </a:r>
            <a:endParaRPr lang="it-IT" sz="2000" b="1" dirty="0">
              <a:solidFill>
                <a:schemeClr val="tx1"/>
              </a:solidFill>
              <a:latin typeface="Century Gothic"/>
              <a:cs typeface="Century Gothic"/>
            </a:endParaRPr>
          </a:p>
          <a:p>
            <a:pPr algn="ctr" eaLnBrk="1" hangingPunct="1">
              <a:defRPr/>
            </a:pPr>
            <a:r>
              <a:rPr lang="it-IT" sz="2000" b="1" dirty="0" err="1">
                <a:solidFill>
                  <a:schemeClr val="tx1"/>
                </a:solidFill>
                <a:latin typeface="Century Gothic"/>
                <a:cs typeface="Century Gothic"/>
              </a:rPr>
              <a:t>choices</a:t>
            </a:r>
            <a:endParaRPr lang="it-IT" sz="2000" b="1" dirty="0">
              <a:solidFill>
                <a:schemeClr val="tx1"/>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wipe(down)">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wipe(down)">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wipe(down)">
                                      <p:cBhvr>
                                        <p:cTn id="27" dur="500"/>
                                        <p:tgtEl>
                                          <p:spTgt spid="2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wipe(down)">
                                      <p:cBhvr>
                                        <p:cTn id="37" dur="500"/>
                                        <p:tgtEl>
                                          <p:spTgt spid="2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wipe(down)">
                                      <p:cBhvr>
                                        <p:cTn id="42" dur="500"/>
                                        <p:tgtEl>
                                          <p:spTgt spid="2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wipe(down)">
                                      <p:cBhvr>
                                        <p:cTn id="47" dur="500"/>
                                        <p:tgtEl>
                                          <p:spTgt spid="2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Knowledge and understanding</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67544" y="1557338"/>
            <a:ext cx="5472608"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a:latin typeface="Century Gothic"/>
                <a:cs typeface="Century Gothic"/>
              </a:rPr>
              <a:t>Knowledge</a:t>
            </a:r>
          </a:p>
        </p:txBody>
      </p:sp>
      <p:sp>
        <p:nvSpPr>
          <p:cNvPr id="21" name="CasellaDiTesto 21"/>
          <p:cNvSpPr txBox="1">
            <a:spLocks noChangeArrowheads="1"/>
          </p:cNvSpPr>
          <p:nvPr/>
        </p:nvSpPr>
        <p:spPr bwMode="auto">
          <a:xfrm>
            <a:off x="4139952" y="5589240"/>
            <a:ext cx="2143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err="1">
                <a:solidFill>
                  <a:srgbClr val="000000"/>
                </a:solidFill>
                <a:latin typeface="Century Gothic"/>
                <a:cs typeface="Century Gothic"/>
              </a:rPr>
              <a:t>Understanding</a:t>
            </a:r>
            <a:endParaRPr lang="it-IT" b="1" dirty="0">
              <a:solidFill>
                <a:srgbClr val="000000"/>
              </a:solidFill>
              <a:latin typeface="Century Gothic"/>
              <a:cs typeface="Century Gothic"/>
            </a:endParaRPr>
          </a:p>
        </p:txBody>
      </p:sp>
      <p:sp>
        <p:nvSpPr>
          <p:cNvPr id="16" name="Segnaposto contenuto 29"/>
          <p:cNvSpPr>
            <a:spLocks noGrp="1"/>
          </p:cNvSpPr>
          <p:nvPr>
            <p:ph sz="half" idx="2"/>
          </p:nvPr>
        </p:nvSpPr>
        <p:spPr>
          <a:xfrm>
            <a:off x="6012160" y="1484313"/>
            <a:ext cx="3131840" cy="3888903"/>
          </a:xfrm>
        </p:spPr>
        <p:txBody>
          <a:bodyPr>
            <a:noAutofit/>
          </a:bodyPr>
          <a:lstStyle/>
          <a:p>
            <a:pPr eaLnBrk="1" hangingPunct="1">
              <a:buFontTx/>
              <a:buNone/>
            </a:pPr>
            <a:r>
              <a:rPr lang="it-IT" sz="2000" b="1" dirty="0" err="1">
                <a:latin typeface="Century Gothic"/>
                <a:cs typeface="Century Gothic"/>
              </a:rPr>
              <a:t>Key</a:t>
            </a:r>
            <a:r>
              <a:rPr lang="it-IT" sz="2000" b="1" dirty="0">
                <a:latin typeface="Century Gothic"/>
                <a:cs typeface="Century Gothic"/>
              </a:rPr>
              <a:t> </a:t>
            </a:r>
            <a:r>
              <a:rPr lang="it-IT" sz="2000" b="1" dirty="0" err="1">
                <a:latin typeface="Century Gothic"/>
                <a:cs typeface="Century Gothic"/>
              </a:rPr>
              <a:t>notions</a:t>
            </a:r>
            <a:endParaRPr lang="it-IT" sz="2000" b="1" dirty="0">
              <a:latin typeface="Century Gothic"/>
              <a:cs typeface="Century Gothic"/>
            </a:endParaRPr>
          </a:p>
          <a:p>
            <a:pPr eaLnBrk="1" hangingPunct="1">
              <a:spcBef>
                <a:spcPts val="800"/>
              </a:spcBef>
              <a:buFont typeface="Wingdings" charset="2"/>
              <a:buChar char="§"/>
            </a:pPr>
            <a:r>
              <a:rPr lang="en-GB" sz="2000" dirty="0" smtClean="0">
                <a:latin typeface="Century Gothic"/>
                <a:cs typeface="Century Gothic"/>
              </a:rPr>
              <a:t>IDPs</a:t>
            </a:r>
          </a:p>
          <a:p>
            <a:pPr eaLnBrk="1" hangingPunct="1">
              <a:spcBef>
                <a:spcPts val="800"/>
              </a:spcBef>
              <a:buFont typeface="Wingdings" charset="2"/>
              <a:buChar char="§"/>
            </a:pPr>
            <a:r>
              <a:rPr lang="en-GB" sz="2000" dirty="0" smtClean="0">
                <a:latin typeface="Century Gothic"/>
                <a:cs typeface="Century Gothic"/>
              </a:rPr>
              <a:t>IDPs’ concerns</a:t>
            </a:r>
          </a:p>
          <a:p>
            <a:pPr eaLnBrk="1" hangingPunct="1">
              <a:spcBef>
                <a:spcPts val="800"/>
              </a:spcBef>
              <a:buFont typeface="Wingdings" charset="2"/>
              <a:buChar char="§"/>
            </a:pPr>
            <a:r>
              <a:rPr lang="en-GB" sz="2000" dirty="0" smtClean="0">
                <a:latin typeface="Century Gothic"/>
                <a:cs typeface="Century Gothic"/>
              </a:rPr>
              <a:t>Communities affected by displacement</a:t>
            </a:r>
          </a:p>
          <a:p>
            <a:pPr eaLnBrk="1" hangingPunct="1">
              <a:spcBef>
                <a:spcPts val="800"/>
              </a:spcBef>
              <a:buFont typeface="Wingdings" charset="2"/>
              <a:buChar char="§"/>
            </a:pPr>
            <a:r>
              <a:rPr lang="en-GB" sz="2000" dirty="0" smtClean="0">
                <a:latin typeface="Century Gothic"/>
                <a:cs typeface="Century Gothic"/>
              </a:rPr>
              <a:t>Displacement process</a:t>
            </a:r>
          </a:p>
          <a:p>
            <a:pPr eaLnBrk="1" hangingPunct="1">
              <a:spcBef>
                <a:spcPts val="800"/>
              </a:spcBef>
              <a:buFont typeface="Wingdings" charset="2"/>
              <a:buChar char="§"/>
            </a:pPr>
            <a:r>
              <a:rPr lang="en-GB" sz="2000" dirty="0" smtClean="0">
                <a:latin typeface="Century Gothic"/>
                <a:cs typeface="Century Gothic"/>
              </a:rPr>
              <a:t>Response</a:t>
            </a:r>
          </a:p>
          <a:p>
            <a:pPr eaLnBrk="1" hangingPunct="1">
              <a:spcBef>
                <a:spcPts val="800"/>
              </a:spcBef>
              <a:buFont typeface="Wingdings" charset="2"/>
              <a:buChar char="§"/>
            </a:pPr>
            <a:r>
              <a:rPr lang="en-GB" sz="2000" dirty="0" smtClean="0">
                <a:latin typeface="Century Gothic"/>
                <a:cs typeface="Century Gothic"/>
              </a:rPr>
              <a:t>Durable solutions</a:t>
            </a:r>
          </a:p>
          <a:p>
            <a:pPr eaLnBrk="1" hangingPunct="1">
              <a:buFont typeface="Arial" charset="0"/>
              <a:buNone/>
            </a:pPr>
            <a:endParaRPr lang="it-IT" sz="2000" dirty="0">
              <a:latin typeface="Century Gothic"/>
              <a:cs typeface="Century Gothic"/>
            </a:endParaRPr>
          </a:p>
          <a:p>
            <a:pPr eaLnBrk="1" hangingPunct="1">
              <a:buFontTx/>
              <a:buNone/>
            </a:pPr>
            <a:endParaRPr lang="it-IT" sz="1400" dirty="0">
              <a:latin typeface="Century Gothic"/>
              <a:cs typeface="Century Gothic"/>
            </a:endParaRPr>
          </a:p>
        </p:txBody>
      </p:sp>
    </p:spTree>
    <p:extLst>
      <p:ext uri="{BB962C8B-B14F-4D97-AF65-F5344CB8AC3E}">
        <p14:creationId xmlns:p14="http://schemas.microsoft.com/office/powerpoint/2010/main" val="3809316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additive="base">
                                        <p:cTn id="1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animEffect transition="in" filter="fade">
                                      <p:cBhvr>
                                        <p:cTn id="23" dur="1000"/>
                                        <p:tgtEl>
                                          <p:spTgt spid="16">
                                            <p:txEl>
                                              <p:pRg st="1" end="1"/>
                                            </p:txEl>
                                          </p:spTgt>
                                        </p:tgtEl>
                                      </p:cBhvr>
                                    </p:animEffect>
                                    <p:anim calcmode="lin" valueType="num">
                                      <p:cBhvr>
                                        <p:cTn id="24"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fade">
                                      <p:cBhvr>
                                        <p:cTn id="30" dur="1000"/>
                                        <p:tgtEl>
                                          <p:spTgt spid="16">
                                            <p:txEl>
                                              <p:pRg st="2" end="2"/>
                                            </p:txEl>
                                          </p:spTgt>
                                        </p:tgtEl>
                                      </p:cBhvr>
                                    </p:animEffect>
                                    <p:anim calcmode="lin" valueType="num">
                                      <p:cBhvr>
                                        <p:cTn id="31"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6">
                                            <p:txEl>
                                              <p:pRg st="3" end="3"/>
                                            </p:txEl>
                                          </p:spTgt>
                                        </p:tgtEl>
                                        <p:attrNameLst>
                                          <p:attrName>style.visibility</p:attrName>
                                        </p:attrNameLst>
                                      </p:cBhvr>
                                      <p:to>
                                        <p:strVal val="visible"/>
                                      </p:to>
                                    </p:set>
                                    <p:animEffect transition="in" filter="fade">
                                      <p:cBhvr>
                                        <p:cTn id="37" dur="1000"/>
                                        <p:tgtEl>
                                          <p:spTgt spid="16">
                                            <p:txEl>
                                              <p:pRg st="3" end="3"/>
                                            </p:txEl>
                                          </p:spTgt>
                                        </p:tgtEl>
                                      </p:cBhvr>
                                    </p:animEffect>
                                    <p:anim calcmode="lin" valueType="num">
                                      <p:cBhvr>
                                        <p:cTn id="38"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6">
                                            <p:txEl>
                                              <p:pRg st="4" end="4"/>
                                            </p:txEl>
                                          </p:spTgt>
                                        </p:tgtEl>
                                        <p:attrNameLst>
                                          <p:attrName>style.visibility</p:attrName>
                                        </p:attrNameLst>
                                      </p:cBhvr>
                                      <p:to>
                                        <p:strVal val="visible"/>
                                      </p:to>
                                    </p:set>
                                    <p:animEffect transition="in" filter="fade">
                                      <p:cBhvr>
                                        <p:cTn id="44" dur="1000"/>
                                        <p:tgtEl>
                                          <p:spTgt spid="16">
                                            <p:txEl>
                                              <p:pRg st="4" end="4"/>
                                            </p:txEl>
                                          </p:spTgt>
                                        </p:tgtEl>
                                      </p:cBhvr>
                                    </p:animEffect>
                                    <p:anim calcmode="lin" valueType="num">
                                      <p:cBhvr>
                                        <p:cTn id="45"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6">
                                            <p:txEl>
                                              <p:pRg st="5" end="5"/>
                                            </p:txEl>
                                          </p:spTgt>
                                        </p:tgtEl>
                                        <p:attrNameLst>
                                          <p:attrName>style.visibility</p:attrName>
                                        </p:attrNameLst>
                                      </p:cBhvr>
                                      <p:to>
                                        <p:strVal val="visible"/>
                                      </p:to>
                                    </p:set>
                                    <p:animEffect transition="in" filter="fade">
                                      <p:cBhvr>
                                        <p:cTn id="51" dur="1000"/>
                                        <p:tgtEl>
                                          <p:spTgt spid="16">
                                            <p:txEl>
                                              <p:pRg st="5" end="5"/>
                                            </p:txEl>
                                          </p:spTgt>
                                        </p:tgtEl>
                                      </p:cBhvr>
                                    </p:animEffect>
                                    <p:anim calcmode="lin" valueType="num">
                                      <p:cBhvr>
                                        <p:cTn id="52" dur="1000" fill="hold"/>
                                        <p:tgtEl>
                                          <p:spTgt spid="16">
                                            <p:txEl>
                                              <p:pRg st="5" end="5"/>
                                            </p:txEl>
                                          </p:spTgt>
                                        </p:tgtEl>
                                        <p:attrNameLst>
                                          <p:attrName>ppt_x</p:attrName>
                                        </p:attrNameLst>
                                      </p:cBhvr>
                                      <p:tavLst>
                                        <p:tav tm="0">
                                          <p:val>
                                            <p:strVal val="#ppt_x"/>
                                          </p:val>
                                        </p:tav>
                                        <p:tav tm="100000">
                                          <p:val>
                                            <p:strVal val="#ppt_x"/>
                                          </p:val>
                                        </p:tav>
                                      </p:tavLst>
                                    </p:anim>
                                    <p:anim calcmode="lin" valueType="num">
                                      <p:cBhvr>
                                        <p:cTn id="53" dur="1000" fill="hold"/>
                                        <p:tgtEl>
                                          <p:spTgt spid="1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xEl>
                                              <p:pRg st="6" end="6"/>
                                            </p:txEl>
                                          </p:spTgt>
                                        </p:tgtEl>
                                        <p:attrNameLst>
                                          <p:attrName>style.visibility</p:attrName>
                                        </p:attrNameLst>
                                      </p:cBhvr>
                                      <p:to>
                                        <p:strVal val="visible"/>
                                      </p:to>
                                    </p:set>
                                    <p:animEffect transition="in" filter="fade">
                                      <p:cBhvr>
                                        <p:cTn id="58" dur="1000"/>
                                        <p:tgtEl>
                                          <p:spTgt spid="16">
                                            <p:txEl>
                                              <p:pRg st="6" end="6"/>
                                            </p:txEl>
                                          </p:spTgt>
                                        </p:tgtEl>
                                      </p:cBhvr>
                                    </p:animEffect>
                                    <p:anim calcmode="lin" valueType="num">
                                      <p:cBhvr>
                                        <p:cTn id="59"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60"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Suggested actions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it-IT" sz="2800" dirty="0">
                <a:latin typeface="Century Gothic"/>
                <a:cs typeface="Century Gothic"/>
              </a:rPr>
              <a:t>Technical and </a:t>
            </a:r>
            <a:r>
              <a:rPr lang="it-IT" sz="2800" dirty="0" err="1">
                <a:latin typeface="Century Gothic"/>
                <a:cs typeface="Century Gothic"/>
              </a:rPr>
              <a:t>legal</a:t>
            </a:r>
            <a:r>
              <a:rPr lang="it-IT" sz="2800" dirty="0">
                <a:latin typeface="Century Gothic"/>
                <a:cs typeface="Century Gothic"/>
              </a:rPr>
              <a:t> workshops</a:t>
            </a:r>
          </a:p>
          <a:p>
            <a:pPr eaLnBrk="1" hangingPunct="1">
              <a:buFont typeface="Wingdings" charset="2"/>
              <a:buChar char="§"/>
            </a:pPr>
            <a:r>
              <a:rPr lang="it-IT" sz="2800" dirty="0">
                <a:latin typeface="Century Gothic"/>
                <a:cs typeface="Century Gothic"/>
              </a:rPr>
              <a:t>Multi-stakeholder </a:t>
            </a:r>
            <a:r>
              <a:rPr lang="it-IT" sz="2800" dirty="0" err="1">
                <a:latin typeface="Century Gothic"/>
                <a:cs typeface="Century Gothic"/>
              </a:rPr>
              <a:t>conferences</a:t>
            </a:r>
            <a:endParaRPr lang="it-IT" sz="2800" dirty="0">
              <a:latin typeface="Century Gothic"/>
              <a:cs typeface="Century Gothic"/>
            </a:endParaRPr>
          </a:p>
          <a:p>
            <a:pPr eaLnBrk="1" hangingPunct="1">
              <a:buFont typeface="Wingdings" charset="2"/>
              <a:buChar char="§"/>
            </a:pPr>
            <a:r>
              <a:rPr lang="it-IT" sz="2800" dirty="0">
                <a:latin typeface="Century Gothic"/>
                <a:cs typeface="Century Gothic"/>
              </a:rPr>
              <a:t>Field and </a:t>
            </a:r>
            <a:r>
              <a:rPr lang="it-IT" sz="2800" dirty="0" err="1">
                <a:latin typeface="Century Gothic"/>
                <a:cs typeface="Century Gothic"/>
              </a:rPr>
              <a:t>exposure</a:t>
            </a:r>
            <a:r>
              <a:rPr lang="it-IT" sz="2800" dirty="0">
                <a:latin typeface="Century Gothic"/>
                <a:cs typeface="Century Gothic"/>
              </a:rPr>
              <a:t> </a:t>
            </a:r>
            <a:r>
              <a:rPr lang="it-IT" sz="2800" dirty="0" err="1">
                <a:latin typeface="Century Gothic"/>
                <a:cs typeface="Century Gothic"/>
              </a:rPr>
              <a:t>visits</a:t>
            </a:r>
            <a:endParaRPr lang="it-IT" sz="2800" dirty="0">
              <a:latin typeface="Century Gothic"/>
              <a:cs typeface="Century Gothic"/>
            </a:endParaRPr>
          </a:p>
          <a:p>
            <a:pPr eaLnBrk="1" hangingPunct="1">
              <a:buFont typeface="Wingdings" charset="2"/>
              <a:buChar char="§"/>
            </a:pPr>
            <a:r>
              <a:rPr lang="it-IT" sz="2800" dirty="0">
                <a:latin typeface="Century Gothic"/>
                <a:cs typeface="Century Gothic"/>
              </a:rPr>
              <a:t>Joint </a:t>
            </a:r>
            <a:r>
              <a:rPr lang="it-IT" sz="2800" dirty="0" err="1">
                <a:latin typeface="Century Gothic"/>
                <a:cs typeface="Century Gothic"/>
              </a:rPr>
              <a:t>needs</a:t>
            </a:r>
            <a:r>
              <a:rPr lang="it-IT" sz="2800" dirty="0">
                <a:latin typeface="Century Gothic"/>
                <a:cs typeface="Century Gothic"/>
              </a:rPr>
              <a:t> </a:t>
            </a:r>
            <a:r>
              <a:rPr lang="it-IT" sz="2800" dirty="0" err="1">
                <a:latin typeface="Century Gothic"/>
                <a:cs typeface="Century Gothic"/>
              </a:rPr>
              <a:t>assessments</a:t>
            </a:r>
            <a:endParaRPr lang="it-IT" sz="2800" dirty="0">
              <a:latin typeface="Century Gothic"/>
              <a:cs typeface="Century Gothic"/>
            </a:endParaRPr>
          </a:p>
          <a:p>
            <a:pPr eaLnBrk="1" hangingPunct="1">
              <a:buFont typeface="Wingdings" charset="2"/>
              <a:buChar char="§"/>
            </a:pPr>
            <a:r>
              <a:rPr lang="it-IT" sz="2800" dirty="0">
                <a:latin typeface="Century Gothic"/>
                <a:cs typeface="Century Gothic"/>
              </a:rPr>
              <a:t>Public </a:t>
            </a:r>
            <a:r>
              <a:rPr lang="it-IT" sz="2800" dirty="0" err="1">
                <a:latin typeface="Century Gothic"/>
                <a:cs typeface="Century Gothic"/>
              </a:rPr>
              <a:t>hearings</a:t>
            </a:r>
            <a:endParaRPr lang="it-IT" sz="2800" dirty="0">
              <a:latin typeface="Century Gothic"/>
              <a:cs typeface="Century Gothic"/>
            </a:endParaRPr>
          </a:p>
          <a:p>
            <a:pPr eaLnBrk="1" hangingPunct="1">
              <a:buFont typeface="Wingdings" charset="2"/>
              <a:buChar char="§"/>
            </a:pPr>
            <a:r>
              <a:rPr lang="it-IT" sz="2800" dirty="0">
                <a:latin typeface="Century Gothic"/>
                <a:cs typeface="Century Gothic"/>
              </a:rPr>
              <a:t>Open </a:t>
            </a:r>
            <a:r>
              <a:rPr lang="it-IT" sz="2800" dirty="0" err="1">
                <a:latin typeface="Century Gothic"/>
                <a:cs typeface="Century Gothic"/>
              </a:rPr>
              <a:t>debates</a:t>
            </a:r>
            <a:endParaRPr lang="it-IT" sz="2800" dirty="0">
              <a:latin typeface="Century Gothic"/>
              <a:cs typeface="Century Gothic"/>
            </a:endParaRPr>
          </a:p>
          <a:p>
            <a:pPr eaLnBrk="1" hangingPunct="1">
              <a:buFont typeface="Wingdings" charset="2"/>
              <a:buChar char="§"/>
            </a:pPr>
            <a:r>
              <a:rPr lang="it-IT" sz="2800" dirty="0" err="1">
                <a:latin typeface="Century Gothic"/>
                <a:cs typeface="Century Gothic"/>
              </a:rPr>
              <a:t>Awareness-raising</a:t>
            </a:r>
            <a:r>
              <a:rPr lang="it-IT" sz="2800" dirty="0">
                <a:latin typeface="Century Gothic"/>
                <a:cs typeface="Century Gothic"/>
              </a:rPr>
              <a:t> </a:t>
            </a:r>
            <a:r>
              <a:rPr lang="it-IT" sz="2800" dirty="0" err="1" smtClean="0">
                <a:latin typeface="Century Gothic"/>
                <a:cs typeface="Century Gothic"/>
              </a:rPr>
              <a:t>campaigns</a:t>
            </a:r>
            <a:endParaRPr lang="it-IT" sz="2800" dirty="0">
              <a:latin typeface="Century Gothic"/>
              <a:cs typeface="Century Gothic"/>
            </a:endParaRPr>
          </a:p>
        </p:txBody>
      </p:sp>
    </p:spTree>
    <p:extLst>
      <p:ext uri="{BB962C8B-B14F-4D97-AF65-F5344CB8AC3E}">
        <p14:creationId xmlns:p14="http://schemas.microsoft.com/office/powerpoint/2010/main" val="242940071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Why a legal review?</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45006" y="1844899"/>
            <a:ext cx="4203458" cy="3815878"/>
          </a:xfrm>
          <a:noFill/>
        </p:spPr>
      </p:pic>
      <p:sp>
        <p:nvSpPr>
          <p:cNvPr id="20" name="CasellaDiTesto 20"/>
          <p:cNvSpPr txBox="1">
            <a:spLocks noChangeArrowheads="1"/>
          </p:cNvSpPr>
          <p:nvPr/>
        </p:nvSpPr>
        <p:spPr bwMode="auto">
          <a:xfrm>
            <a:off x="4472998" y="5373216"/>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latin typeface="Century Gothic"/>
                <a:cs typeface="Century Gothic"/>
              </a:rPr>
              <a:t>Legal </a:t>
            </a:r>
            <a:r>
              <a:rPr lang="it-IT" b="1" dirty="0" err="1" smtClean="0">
                <a:latin typeface="Century Gothic"/>
                <a:cs typeface="Century Gothic"/>
              </a:rPr>
              <a:t>review</a:t>
            </a:r>
            <a:endParaRPr lang="it-IT" b="1" dirty="0">
              <a:latin typeface="Century Gothic"/>
              <a:cs typeface="Century Gothic"/>
            </a:endParaRPr>
          </a:p>
        </p:txBody>
      </p:sp>
      <p:sp>
        <p:nvSpPr>
          <p:cNvPr id="16" name="Segnaposto contenuto 29"/>
          <p:cNvSpPr>
            <a:spLocks noGrp="1"/>
          </p:cNvSpPr>
          <p:nvPr>
            <p:ph sz="half" idx="2"/>
          </p:nvPr>
        </p:nvSpPr>
        <p:spPr>
          <a:xfrm>
            <a:off x="467544" y="1772345"/>
            <a:ext cx="3888432" cy="3888903"/>
          </a:xfrm>
        </p:spPr>
        <p:txBody>
          <a:bodyPr>
            <a:noAutofit/>
          </a:bodyPr>
          <a:lstStyle/>
          <a:p>
            <a:pPr eaLnBrk="1" hangingPunct="1">
              <a:buFontTx/>
              <a:buNone/>
            </a:pPr>
            <a:r>
              <a:rPr lang="it-IT" sz="2000" b="1" dirty="0" err="1">
                <a:latin typeface="Century Gothic"/>
                <a:cs typeface="Century Gothic"/>
              </a:rPr>
              <a:t>Objective</a:t>
            </a:r>
            <a:r>
              <a:rPr lang="it-IT" sz="2000" b="1" dirty="0">
                <a:latin typeface="Century Gothic"/>
                <a:cs typeface="Century Gothic"/>
              </a:rPr>
              <a:t> </a:t>
            </a:r>
          </a:p>
          <a:p>
            <a:pPr marL="0" indent="0" eaLnBrk="1" hangingPunct="1">
              <a:buFontTx/>
              <a:buNone/>
            </a:pPr>
            <a:r>
              <a:rPr lang="it-IT" sz="2000" dirty="0">
                <a:latin typeface="Century Gothic"/>
                <a:cs typeface="Century Gothic"/>
              </a:rPr>
              <a:t>To </a:t>
            </a:r>
            <a:r>
              <a:rPr lang="it-IT" sz="2000" dirty="0" err="1">
                <a:latin typeface="Century Gothic"/>
                <a:cs typeface="Century Gothic"/>
              </a:rPr>
              <a:t>determine</a:t>
            </a:r>
            <a:r>
              <a:rPr lang="it-IT" sz="2000" dirty="0">
                <a:latin typeface="Century Gothic"/>
                <a:cs typeface="Century Gothic"/>
              </a:rPr>
              <a:t> the </a:t>
            </a:r>
            <a:r>
              <a:rPr lang="it-IT" sz="2000" dirty="0" err="1">
                <a:latin typeface="Century Gothic"/>
                <a:cs typeface="Century Gothic"/>
              </a:rPr>
              <a:t>extent</a:t>
            </a:r>
            <a:r>
              <a:rPr lang="it-IT" sz="2000" dirty="0">
                <a:latin typeface="Century Gothic"/>
                <a:cs typeface="Century Gothic"/>
              </a:rPr>
              <a:t> to </a:t>
            </a:r>
            <a:r>
              <a:rPr lang="it-IT" sz="2000" dirty="0" err="1" smtClean="0">
                <a:latin typeface="Century Gothic"/>
                <a:cs typeface="Century Gothic"/>
              </a:rPr>
              <a:t>which</a:t>
            </a:r>
            <a:r>
              <a:rPr lang="it-IT" sz="2000" dirty="0" smtClean="0">
                <a:latin typeface="Century Gothic"/>
                <a:cs typeface="Century Gothic"/>
              </a:rPr>
              <a:t> </a:t>
            </a:r>
            <a:r>
              <a:rPr lang="it-IT" sz="2000" dirty="0">
                <a:latin typeface="Century Gothic"/>
                <a:cs typeface="Century Gothic"/>
              </a:rPr>
              <a:t>the </a:t>
            </a:r>
            <a:r>
              <a:rPr lang="it-IT" sz="2000" dirty="0" err="1">
                <a:latin typeface="Century Gothic"/>
                <a:cs typeface="Century Gothic"/>
              </a:rPr>
              <a:t>existing</a:t>
            </a:r>
            <a:r>
              <a:rPr lang="it-IT" sz="2000" dirty="0">
                <a:latin typeface="Century Gothic"/>
                <a:cs typeface="Century Gothic"/>
              </a:rPr>
              <a:t> </a:t>
            </a:r>
            <a:r>
              <a:rPr lang="it-IT" sz="2000" dirty="0" err="1">
                <a:latin typeface="Century Gothic"/>
                <a:cs typeface="Century Gothic"/>
              </a:rPr>
              <a:t>framework</a:t>
            </a:r>
            <a:r>
              <a:rPr lang="it-IT" sz="2000" dirty="0">
                <a:latin typeface="Century Gothic"/>
                <a:cs typeface="Century Gothic"/>
              </a:rPr>
              <a:t>:</a:t>
            </a:r>
          </a:p>
          <a:p>
            <a:pPr marL="457200" indent="-457200" eaLnBrk="1" hangingPunct="1">
              <a:buFont typeface="+mj-lt"/>
              <a:buAutoNum type="alphaLcPeriod"/>
            </a:pPr>
            <a:r>
              <a:rPr lang="it-IT" sz="2000" dirty="0" err="1" smtClean="0">
                <a:latin typeface="Century Gothic"/>
                <a:cs typeface="Century Gothic"/>
              </a:rPr>
              <a:t>addresses</a:t>
            </a:r>
            <a:r>
              <a:rPr lang="it-IT" sz="2000" dirty="0" smtClean="0">
                <a:latin typeface="Century Gothic"/>
                <a:cs typeface="Century Gothic"/>
              </a:rPr>
              <a:t> </a:t>
            </a:r>
            <a:r>
              <a:rPr lang="it-IT" sz="2000" dirty="0" err="1">
                <a:latin typeface="Century Gothic"/>
                <a:cs typeface="Century Gothic"/>
              </a:rPr>
              <a:t>displacement</a:t>
            </a:r>
            <a:r>
              <a:rPr lang="it-IT" sz="2000" dirty="0">
                <a:latin typeface="Century Gothic"/>
                <a:cs typeface="Century Gothic"/>
              </a:rPr>
              <a:t> </a:t>
            </a:r>
            <a:r>
              <a:rPr lang="it-IT" sz="2000" dirty="0" err="1">
                <a:latin typeface="Century Gothic"/>
                <a:cs typeface="Century Gothic"/>
              </a:rPr>
              <a:t>adequately</a:t>
            </a:r>
            <a:endParaRPr lang="it-IT" sz="2000" dirty="0">
              <a:latin typeface="Century Gothic"/>
              <a:cs typeface="Century Gothic"/>
            </a:endParaRPr>
          </a:p>
          <a:p>
            <a:pPr marL="457200" indent="-457200" eaLnBrk="1" hangingPunct="1">
              <a:buFont typeface="+mj-lt"/>
              <a:buAutoNum type="alphaLcPeriod"/>
            </a:pPr>
            <a:r>
              <a:rPr lang="it-IT" sz="2000" dirty="0" err="1" smtClean="0">
                <a:latin typeface="Century Gothic"/>
                <a:cs typeface="Century Gothic"/>
              </a:rPr>
              <a:t>creates</a:t>
            </a:r>
            <a:r>
              <a:rPr lang="it-IT" sz="2000" dirty="0" smtClean="0">
                <a:latin typeface="Century Gothic"/>
                <a:cs typeface="Century Gothic"/>
              </a:rPr>
              <a:t> </a:t>
            </a:r>
            <a:r>
              <a:rPr lang="it-IT" sz="2000" dirty="0" err="1">
                <a:latin typeface="Century Gothic"/>
                <a:cs typeface="Century Gothic"/>
              </a:rPr>
              <a:t>obstacles</a:t>
            </a:r>
            <a:r>
              <a:rPr lang="it-IT" sz="2000" dirty="0">
                <a:latin typeface="Century Gothic"/>
                <a:cs typeface="Century Gothic"/>
              </a:rPr>
              <a:t> to </a:t>
            </a:r>
            <a:r>
              <a:rPr lang="it-IT" sz="2000" dirty="0" err="1">
                <a:latin typeface="Century Gothic"/>
                <a:cs typeface="Century Gothic"/>
              </a:rPr>
              <a:t>IDPs</a:t>
            </a:r>
            <a:r>
              <a:rPr lang="it-IT" sz="2000" dirty="0">
                <a:latin typeface="Century Gothic"/>
                <a:cs typeface="Century Gothic"/>
              </a:rPr>
              <a:t>’ </a:t>
            </a:r>
            <a:r>
              <a:rPr lang="it-IT" sz="2000" dirty="0" err="1">
                <a:latin typeface="Century Gothic"/>
                <a:cs typeface="Century Gothic"/>
              </a:rPr>
              <a:t>protection</a:t>
            </a:r>
            <a:r>
              <a:rPr lang="it-IT" sz="2000" dirty="0">
                <a:latin typeface="Century Gothic"/>
                <a:cs typeface="Century Gothic"/>
              </a:rPr>
              <a:t> and </a:t>
            </a:r>
            <a:r>
              <a:rPr lang="it-IT" sz="2000" dirty="0" err="1">
                <a:latin typeface="Century Gothic"/>
                <a:cs typeface="Century Gothic"/>
              </a:rPr>
              <a:t>assistance</a:t>
            </a:r>
            <a:endParaRPr lang="it-IT" sz="2000" dirty="0">
              <a:latin typeface="Century Gothic"/>
              <a:cs typeface="Century Gothic"/>
            </a:endParaRPr>
          </a:p>
          <a:p>
            <a:pPr marL="457200" indent="-457200" eaLnBrk="1" hangingPunct="1">
              <a:buFont typeface="+mj-lt"/>
              <a:buAutoNum type="alphaLcPeriod"/>
            </a:pPr>
            <a:r>
              <a:rPr lang="it-IT" sz="2000" dirty="0" err="1" smtClean="0">
                <a:latin typeface="Century Gothic"/>
                <a:cs typeface="Century Gothic"/>
              </a:rPr>
              <a:t>contains</a:t>
            </a:r>
            <a:r>
              <a:rPr lang="it-IT" sz="2000" dirty="0" smtClean="0">
                <a:latin typeface="Century Gothic"/>
                <a:cs typeface="Century Gothic"/>
              </a:rPr>
              <a:t> </a:t>
            </a:r>
            <a:r>
              <a:rPr lang="it-IT" sz="2000" dirty="0">
                <a:latin typeface="Century Gothic"/>
                <a:cs typeface="Century Gothic"/>
              </a:rPr>
              <a:t>gaps </a:t>
            </a:r>
            <a:r>
              <a:rPr lang="it-IT" sz="2000" dirty="0" err="1">
                <a:latin typeface="Century Gothic"/>
                <a:cs typeface="Century Gothic"/>
              </a:rPr>
              <a:t>related</a:t>
            </a:r>
            <a:r>
              <a:rPr lang="it-IT" sz="2000" dirty="0">
                <a:latin typeface="Century Gothic"/>
                <a:cs typeface="Century Gothic"/>
              </a:rPr>
              <a:t> to </a:t>
            </a:r>
            <a:r>
              <a:rPr lang="it-IT" sz="2000" dirty="0" err="1">
                <a:latin typeface="Century Gothic"/>
                <a:cs typeface="Century Gothic"/>
              </a:rPr>
              <a:t>IDPs</a:t>
            </a:r>
            <a:r>
              <a:rPr lang="it-IT" sz="2000" dirty="0">
                <a:latin typeface="Century Gothic"/>
                <a:cs typeface="Century Gothic"/>
              </a:rPr>
              <a:t>’ </a:t>
            </a:r>
            <a:r>
              <a:rPr lang="it-IT" sz="2000" dirty="0" err="1">
                <a:latin typeface="Century Gothic"/>
                <a:cs typeface="Century Gothic"/>
              </a:rPr>
              <a:t>protection</a:t>
            </a:r>
            <a:r>
              <a:rPr lang="it-IT" sz="2000" dirty="0">
                <a:latin typeface="Century Gothic"/>
                <a:cs typeface="Century Gothic"/>
              </a:rPr>
              <a:t> and </a:t>
            </a:r>
            <a:r>
              <a:rPr lang="it-IT" sz="2000" dirty="0" err="1">
                <a:latin typeface="Century Gothic"/>
                <a:cs typeface="Century Gothic"/>
              </a:rPr>
              <a:t>assistance</a:t>
            </a:r>
            <a:endParaRPr lang="it-IT" sz="2000" dirty="0">
              <a:latin typeface="Century Gothic"/>
              <a:cs typeface="Century Gothic"/>
            </a:endParaRPr>
          </a:p>
        </p:txBody>
      </p:sp>
    </p:spTree>
    <p:extLst>
      <p:ext uri="{BB962C8B-B14F-4D97-AF65-F5344CB8AC3E}">
        <p14:creationId xmlns:p14="http://schemas.microsoft.com/office/powerpoint/2010/main" val="205694839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calcmode="lin" valueType="num">
                                      <p:cBhvr additive="base">
                                        <p:cTn id="1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 calcmode="lin" valueType="num">
                                      <p:cBhvr additive="base">
                                        <p:cTn id="18"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 calcmode="lin" valueType="num">
                                      <p:cBhvr additive="base">
                                        <p:cTn id="24"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
                                            <p:txEl>
                                              <p:pRg st="3" end="3"/>
                                            </p:txEl>
                                          </p:spTgt>
                                        </p:tgtEl>
                                        <p:attrNameLst>
                                          <p:attrName>style.visibility</p:attrName>
                                        </p:attrNameLst>
                                      </p:cBhvr>
                                      <p:to>
                                        <p:strVal val="visible"/>
                                      </p:to>
                                    </p:set>
                                    <p:anim calcmode="lin" valueType="num">
                                      <p:cBhvr additive="base">
                                        <p:cTn id="30"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xEl>
                                              <p:pRg st="4" end="4"/>
                                            </p:txEl>
                                          </p:spTgt>
                                        </p:tgtEl>
                                        <p:attrNameLst>
                                          <p:attrName>style.visibility</p:attrName>
                                        </p:attrNameLst>
                                      </p:cBhvr>
                                      <p:to>
                                        <p:strVal val="visible"/>
                                      </p:to>
                                    </p:set>
                                    <p:anim calcmode="lin" valueType="num">
                                      <p:cBhvr additive="base">
                                        <p:cTn id="36"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Do we need a legal review?</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eaLnBrk="1" hangingPunct="1">
              <a:buFontTx/>
              <a:buNone/>
            </a:pPr>
            <a:r>
              <a:rPr lang="it-IT" sz="2400" b="1" dirty="0" err="1" smtClean="0">
                <a:latin typeface="Century Gothic"/>
                <a:cs typeface="Century Gothic"/>
              </a:rPr>
              <a:t>Necessity</a:t>
            </a:r>
            <a:r>
              <a:rPr lang="it-IT" sz="2400" b="1" dirty="0" smtClean="0">
                <a:latin typeface="Century Gothic"/>
                <a:cs typeface="Century Gothic"/>
              </a:rPr>
              <a:t> and </a:t>
            </a:r>
            <a:r>
              <a:rPr lang="it-IT" sz="2400" b="1" dirty="0" err="1" smtClean="0">
                <a:latin typeface="Century Gothic"/>
                <a:cs typeface="Century Gothic"/>
              </a:rPr>
              <a:t>added</a:t>
            </a:r>
            <a:r>
              <a:rPr lang="it-IT" sz="2400" b="1" dirty="0" smtClean="0">
                <a:latin typeface="Century Gothic"/>
                <a:cs typeface="Century Gothic"/>
              </a:rPr>
              <a:t> </a:t>
            </a:r>
            <a:r>
              <a:rPr lang="it-IT" sz="2400" b="1" dirty="0" err="1" smtClean="0">
                <a:latin typeface="Century Gothic"/>
                <a:cs typeface="Century Gothic"/>
              </a:rPr>
              <a:t>value</a:t>
            </a:r>
            <a:endParaRPr lang="it-IT" sz="2400" b="1" dirty="0">
              <a:latin typeface="Century Gothic"/>
              <a:cs typeface="Century Gothic"/>
            </a:endParaRPr>
          </a:p>
          <a:p>
            <a:pPr eaLnBrk="1" hangingPunct="1">
              <a:buFont typeface="Wingdings" charset="2"/>
              <a:buChar char="§"/>
            </a:pPr>
            <a:r>
              <a:rPr lang="it-IT" sz="2000" b="1" dirty="0">
                <a:latin typeface="Century Gothic"/>
                <a:cs typeface="Century Gothic"/>
              </a:rPr>
              <a:t>Gaps </a:t>
            </a:r>
            <a:r>
              <a:rPr lang="it-IT" sz="2000" dirty="0">
                <a:latin typeface="Century Gothic"/>
                <a:cs typeface="Century Gothic"/>
              </a:rPr>
              <a:t>in </a:t>
            </a:r>
            <a:r>
              <a:rPr lang="it-IT" sz="2000" dirty="0" err="1">
                <a:latin typeface="Century Gothic"/>
                <a:cs typeface="Century Gothic"/>
              </a:rPr>
              <a:t>existing</a:t>
            </a:r>
            <a:r>
              <a:rPr lang="it-IT" sz="2000" dirty="0">
                <a:latin typeface="Century Gothic"/>
                <a:cs typeface="Century Gothic"/>
              </a:rPr>
              <a:t> </a:t>
            </a:r>
            <a:r>
              <a:rPr lang="it-IT" sz="2000" dirty="0" err="1">
                <a:latin typeface="Century Gothic"/>
                <a:cs typeface="Century Gothic"/>
              </a:rPr>
              <a:t>laws</a:t>
            </a:r>
            <a:r>
              <a:rPr lang="it-IT" sz="2000" dirty="0">
                <a:latin typeface="Century Gothic"/>
                <a:cs typeface="Century Gothic"/>
              </a:rPr>
              <a:t>?</a:t>
            </a:r>
          </a:p>
          <a:p>
            <a:pPr eaLnBrk="1" hangingPunct="1">
              <a:buFont typeface="Wingdings" charset="2"/>
              <a:buChar char="§"/>
            </a:pPr>
            <a:r>
              <a:rPr lang="it-IT" sz="2000" dirty="0" err="1">
                <a:latin typeface="Century Gothic"/>
                <a:cs typeface="Century Gothic"/>
              </a:rPr>
              <a:t>Unintended</a:t>
            </a:r>
            <a:r>
              <a:rPr lang="it-IT" sz="2000" dirty="0">
                <a:latin typeface="Century Gothic"/>
                <a:cs typeface="Century Gothic"/>
              </a:rPr>
              <a:t> </a:t>
            </a:r>
            <a:r>
              <a:rPr lang="it-IT" sz="2000" b="1" dirty="0" err="1">
                <a:latin typeface="Century Gothic"/>
                <a:cs typeface="Century Gothic"/>
              </a:rPr>
              <a:t>obstacles</a:t>
            </a:r>
            <a:r>
              <a:rPr lang="it-IT" sz="2000" dirty="0">
                <a:latin typeface="Century Gothic"/>
                <a:cs typeface="Century Gothic"/>
              </a:rPr>
              <a:t>?</a:t>
            </a:r>
          </a:p>
          <a:p>
            <a:pPr eaLnBrk="1" hangingPunct="1">
              <a:buFont typeface="Wingdings" charset="2"/>
              <a:buChar char="§"/>
            </a:pPr>
            <a:r>
              <a:rPr lang="it-IT" sz="2000" b="1" dirty="0" err="1">
                <a:latin typeface="Century Gothic"/>
                <a:cs typeface="Century Gothic"/>
              </a:rPr>
              <a:t>Contradictions</a:t>
            </a:r>
            <a:r>
              <a:rPr lang="it-IT" sz="2000" b="1" dirty="0">
                <a:latin typeface="Century Gothic"/>
                <a:cs typeface="Century Gothic"/>
              </a:rPr>
              <a:t> </a:t>
            </a:r>
            <a:r>
              <a:rPr lang="it-IT" sz="2000" dirty="0" err="1">
                <a:latin typeface="Century Gothic"/>
                <a:cs typeface="Century Gothic"/>
              </a:rPr>
              <a:t>between</a:t>
            </a:r>
            <a:r>
              <a:rPr lang="it-IT" sz="2000" dirty="0">
                <a:latin typeface="Century Gothic"/>
                <a:cs typeface="Century Gothic"/>
              </a:rPr>
              <a:t> </a:t>
            </a:r>
            <a:r>
              <a:rPr lang="it-IT" sz="2000" dirty="0" err="1">
                <a:latin typeface="Century Gothic"/>
                <a:cs typeface="Century Gothic"/>
              </a:rPr>
              <a:t>existing</a:t>
            </a:r>
            <a:r>
              <a:rPr lang="it-IT" sz="2000" dirty="0">
                <a:latin typeface="Century Gothic"/>
                <a:cs typeface="Century Gothic"/>
              </a:rPr>
              <a:t> </a:t>
            </a:r>
            <a:r>
              <a:rPr lang="it-IT" sz="2000" dirty="0" err="1">
                <a:latin typeface="Century Gothic"/>
                <a:cs typeface="Century Gothic"/>
              </a:rPr>
              <a:t>laws</a:t>
            </a:r>
            <a:r>
              <a:rPr lang="it-IT" sz="2000" dirty="0">
                <a:latin typeface="Century Gothic"/>
                <a:cs typeface="Century Gothic"/>
              </a:rPr>
              <a:t> and the new </a:t>
            </a:r>
            <a:r>
              <a:rPr lang="it-IT" sz="2000" dirty="0" err="1">
                <a:latin typeface="Century Gothic"/>
                <a:cs typeface="Century Gothic"/>
              </a:rPr>
              <a:t>instrument</a:t>
            </a:r>
            <a:r>
              <a:rPr lang="it-IT" sz="2000" dirty="0">
                <a:latin typeface="Century Gothic"/>
                <a:cs typeface="Century Gothic"/>
              </a:rPr>
              <a:t>?</a:t>
            </a:r>
          </a:p>
          <a:p>
            <a:pPr eaLnBrk="1" hangingPunct="1">
              <a:buFont typeface="Wingdings" charset="2"/>
              <a:buChar char="§"/>
            </a:pPr>
            <a:r>
              <a:rPr lang="it-IT" sz="2000" dirty="0" err="1">
                <a:latin typeface="Century Gothic"/>
                <a:cs typeface="Century Gothic"/>
              </a:rPr>
              <a:t>Does</a:t>
            </a:r>
            <a:r>
              <a:rPr lang="it-IT" sz="2000" dirty="0">
                <a:latin typeface="Century Gothic"/>
                <a:cs typeface="Century Gothic"/>
              </a:rPr>
              <a:t> </a:t>
            </a:r>
            <a:r>
              <a:rPr lang="it-IT" sz="2000" dirty="0" err="1">
                <a:latin typeface="Century Gothic"/>
                <a:cs typeface="Century Gothic"/>
              </a:rPr>
              <a:t>existing</a:t>
            </a:r>
            <a:r>
              <a:rPr lang="it-IT" sz="2000" dirty="0">
                <a:latin typeface="Century Gothic"/>
                <a:cs typeface="Century Gothic"/>
              </a:rPr>
              <a:t> </a:t>
            </a:r>
            <a:r>
              <a:rPr lang="it-IT" sz="2000" dirty="0" err="1">
                <a:latin typeface="Century Gothic"/>
                <a:cs typeface="Century Gothic"/>
              </a:rPr>
              <a:t>legislation</a:t>
            </a:r>
            <a:r>
              <a:rPr lang="it-IT" sz="2000" dirty="0">
                <a:latin typeface="Century Gothic"/>
                <a:cs typeface="Century Gothic"/>
              </a:rPr>
              <a:t> </a:t>
            </a:r>
            <a:r>
              <a:rPr lang="it-IT" sz="2000" b="1" dirty="0">
                <a:latin typeface="Century Gothic"/>
                <a:cs typeface="Century Gothic"/>
              </a:rPr>
              <a:t>facilitate </a:t>
            </a:r>
            <a:r>
              <a:rPr lang="it-IT" sz="2000" dirty="0" err="1">
                <a:latin typeface="Century Gothic"/>
                <a:cs typeface="Century Gothic"/>
              </a:rPr>
              <a:t>implementation</a:t>
            </a:r>
            <a:r>
              <a:rPr lang="it-IT" sz="2000" dirty="0">
                <a:latin typeface="Century Gothic"/>
                <a:cs typeface="Century Gothic"/>
              </a:rPr>
              <a:t> of the new </a:t>
            </a:r>
            <a:r>
              <a:rPr lang="it-IT" sz="2000" dirty="0" err="1">
                <a:latin typeface="Century Gothic"/>
                <a:cs typeface="Century Gothic"/>
              </a:rPr>
              <a:t>instrument</a:t>
            </a:r>
            <a:r>
              <a:rPr lang="it-IT" sz="2000" dirty="0">
                <a:latin typeface="Century Gothic"/>
                <a:cs typeface="Century Gothic"/>
              </a:rPr>
              <a:t>?</a:t>
            </a:r>
            <a:endParaRPr lang="it-IT" sz="2000" dirty="0">
              <a:latin typeface="Century Gothic"/>
              <a:cs typeface="Century Gothic"/>
            </a:endParaRPr>
          </a:p>
        </p:txBody>
      </p:sp>
      <p:sp>
        <p:nvSpPr>
          <p:cNvPr id="7" name="Segnaposto contenuto 29"/>
          <p:cNvSpPr>
            <a:spLocks noGrp="1"/>
          </p:cNvSpPr>
          <p:nvPr>
            <p:ph sz="half" idx="2"/>
          </p:nvPr>
        </p:nvSpPr>
        <p:spPr>
          <a:xfrm>
            <a:off x="4788024" y="1772345"/>
            <a:ext cx="3888432" cy="3888903"/>
          </a:xfrm>
        </p:spPr>
        <p:txBody>
          <a:bodyPr>
            <a:noAutofit/>
          </a:bodyPr>
          <a:lstStyle/>
          <a:p>
            <a:pPr eaLnBrk="1" hangingPunct="1">
              <a:buFontTx/>
              <a:buNone/>
            </a:pPr>
            <a:r>
              <a:rPr lang="it-IT" sz="2400" b="1" dirty="0" err="1" smtClean="0">
                <a:latin typeface="Century Gothic"/>
                <a:cs typeface="Century Gothic"/>
              </a:rPr>
              <a:t>Capacities</a:t>
            </a:r>
            <a:endParaRPr lang="it-IT" sz="2400" b="1" dirty="0" smtClean="0">
              <a:latin typeface="Century Gothic"/>
              <a:cs typeface="Century Gothic"/>
            </a:endParaRPr>
          </a:p>
          <a:p>
            <a:pPr eaLnBrk="1" hangingPunct="1">
              <a:buFont typeface="Wingdings" charset="2"/>
              <a:buChar char="§"/>
            </a:pPr>
            <a:r>
              <a:rPr lang="it-IT" sz="2000" dirty="0">
                <a:latin typeface="Century Gothic"/>
                <a:cs typeface="Century Gothic"/>
              </a:rPr>
              <a:t>Evaluation of </a:t>
            </a:r>
            <a:r>
              <a:rPr lang="it-IT" sz="2000" dirty="0" err="1">
                <a:latin typeface="Century Gothic"/>
                <a:cs typeface="Century Gothic"/>
              </a:rPr>
              <a:t>national</a:t>
            </a:r>
            <a:r>
              <a:rPr lang="it-IT" sz="2000" dirty="0">
                <a:latin typeface="Century Gothic"/>
                <a:cs typeface="Century Gothic"/>
              </a:rPr>
              <a:t> </a:t>
            </a:r>
            <a:r>
              <a:rPr lang="it-IT" sz="2000" dirty="0" err="1">
                <a:latin typeface="Century Gothic"/>
                <a:cs typeface="Century Gothic"/>
              </a:rPr>
              <a:t>capacity</a:t>
            </a:r>
            <a:r>
              <a:rPr lang="it-IT" sz="2000" dirty="0">
                <a:latin typeface="Century Gothic"/>
                <a:cs typeface="Century Gothic"/>
              </a:rPr>
              <a:t> and expertise</a:t>
            </a:r>
          </a:p>
          <a:p>
            <a:pPr eaLnBrk="1" hangingPunct="1">
              <a:buFont typeface="Wingdings" charset="2"/>
              <a:buChar char="§"/>
            </a:pPr>
            <a:r>
              <a:rPr lang="it-IT" sz="2000" dirty="0">
                <a:latin typeface="Century Gothic"/>
                <a:cs typeface="Century Gothic"/>
              </a:rPr>
              <a:t>Time </a:t>
            </a:r>
            <a:r>
              <a:rPr lang="it-IT" sz="2000" dirty="0" err="1">
                <a:latin typeface="Century Gothic"/>
                <a:cs typeface="Century Gothic"/>
              </a:rPr>
              <a:t>consuming</a:t>
            </a:r>
            <a:r>
              <a:rPr lang="it-IT" sz="2000" dirty="0">
                <a:latin typeface="Century Gothic"/>
                <a:cs typeface="Century Gothic"/>
              </a:rPr>
              <a:t> </a:t>
            </a:r>
            <a:r>
              <a:rPr lang="it-IT" sz="2000" dirty="0" err="1">
                <a:latin typeface="Century Gothic"/>
                <a:cs typeface="Century Gothic"/>
              </a:rPr>
              <a:t>process</a:t>
            </a:r>
            <a:r>
              <a:rPr lang="it-IT" sz="2000" dirty="0">
                <a:latin typeface="Century Gothic"/>
                <a:cs typeface="Century Gothic"/>
              </a:rPr>
              <a:t> (Law or policy?)</a:t>
            </a:r>
          </a:p>
          <a:p>
            <a:pPr eaLnBrk="1" hangingPunct="1">
              <a:buFont typeface="Wingdings" charset="2"/>
              <a:buChar char="§"/>
            </a:pPr>
            <a:r>
              <a:rPr lang="it-IT" sz="2000" dirty="0" err="1">
                <a:latin typeface="Century Gothic"/>
                <a:cs typeface="Century Gothic"/>
              </a:rPr>
              <a:t>Interpretation</a:t>
            </a:r>
            <a:r>
              <a:rPr lang="it-IT" sz="2000" dirty="0">
                <a:latin typeface="Century Gothic"/>
                <a:cs typeface="Century Gothic"/>
              </a:rPr>
              <a:t> of </a:t>
            </a:r>
            <a:r>
              <a:rPr lang="it-IT" sz="2000" dirty="0" err="1">
                <a:latin typeface="Century Gothic"/>
                <a:cs typeface="Century Gothic"/>
              </a:rPr>
              <a:t>existing</a:t>
            </a:r>
            <a:r>
              <a:rPr lang="it-IT" sz="2000" dirty="0">
                <a:latin typeface="Century Gothic"/>
                <a:cs typeface="Century Gothic"/>
              </a:rPr>
              <a:t> </a:t>
            </a:r>
            <a:r>
              <a:rPr lang="it-IT" sz="2000" dirty="0" err="1">
                <a:latin typeface="Century Gothic"/>
                <a:cs typeface="Century Gothic"/>
              </a:rPr>
              <a:t>laws</a:t>
            </a:r>
            <a:r>
              <a:rPr lang="it-IT" sz="2000" dirty="0">
                <a:latin typeface="Century Gothic"/>
                <a:cs typeface="Century Gothic"/>
              </a:rPr>
              <a:t> in light of </a:t>
            </a:r>
            <a:r>
              <a:rPr lang="it-IT" sz="2000" dirty="0" err="1">
                <a:latin typeface="Century Gothic"/>
                <a:cs typeface="Century Gothic"/>
              </a:rPr>
              <a:t>national</a:t>
            </a:r>
            <a:r>
              <a:rPr lang="it-IT" sz="2000" dirty="0">
                <a:latin typeface="Century Gothic"/>
                <a:cs typeface="Century Gothic"/>
              </a:rPr>
              <a:t> </a:t>
            </a:r>
            <a:r>
              <a:rPr lang="it-IT" sz="2000" dirty="0" err="1">
                <a:latin typeface="Century Gothic"/>
                <a:cs typeface="Century Gothic"/>
              </a:rPr>
              <a:t>regional</a:t>
            </a:r>
            <a:r>
              <a:rPr lang="it-IT" sz="2000" dirty="0">
                <a:latin typeface="Century Gothic"/>
                <a:cs typeface="Century Gothic"/>
              </a:rPr>
              <a:t> and </a:t>
            </a:r>
            <a:r>
              <a:rPr lang="it-IT" sz="2000" dirty="0" err="1">
                <a:latin typeface="Century Gothic"/>
                <a:cs typeface="Century Gothic"/>
              </a:rPr>
              <a:t>international</a:t>
            </a:r>
            <a:r>
              <a:rPr lang="it-IT" sz="2000" dirty="0">
                <a:latin typeface="Century Gothic"/>
                <a:cs typeface="Century Gothic"/>
              </a:rPr>
              <a:t> </a:t>
            </a:r>
            <a:r>
              <a:rPr lang="it-IT" sz="2000" dirty="0" err="1">
                <a:latin typeface="Century Gothic"/>
                <a:cs typeface="Century Gothic"/>
              </a:rPr>
              <a:t>standards</a:t>
            </a:r>
            <a:endParaRPr lang="it-IT" sz="2000" dirty="0">
              <a:latin typeface="Century Gothic"/>
              <a:cs typeface="Century Gothic"/>
            </a:endParaRPr>
          </a:p>
        </p:txBody>
      </p:sp>
      <p:sp>
        <p:nvSpPr>
          <p:cNvPr id="8" name="Esplosione 2 6"/>
          <p:cNvSpPr/>
          <p:nvPr/>
        </p:nvSpPr>
        <p:spPr>
          <a:xfrm>
            <a:off x="2987824" y="5399484"/>
            <a:ext cx="4429125" cy="1485900"/>
          </a:xfrm>
          <a:prstGeom prst="irregularSeal2">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it-IT" b="1">
                <a:solidFill>
                  <a:schemeClr val="bg1"/>
                </a:solidFill>
                <a:latin typeface="Century Gothic"/>
                <a:ea typeface="ＭＳ Ｐゴシック" charset="0"/>
                <a:cs typeface="Century Gothic"/>
              </a:rPr>
              <a:t>Before, during and after …</a:t>
            </a: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What to review?</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143321" y="1700213"/>
            <a:ext cx="8893175" cy="4393083"/>
          </a:xfrm>
        </p:spPr>
        <p:txBody>
          <a:bodyPr/>
          <a:lstStyle/>
          <a:p>
            <a:pPr eaLnBrk="1" hangingPunct="1">
              <a:spcBef>
                <a:spcPts val="800"/>
              </a:spcBef>
              <a:buFont typeface="Wingdings" charset="2"/>
              <a:buChar char="§"/>
            </a:pPr>
            <a:r>
              <a:rPr lang="fr-CH" sz="2300" dirty="0">
                <a:latin typeface="Century Gothic"/>
                <a:cs typeface="Century Gothic"/>
              </a:rPr>
              <a:t>Constitutional documents and bills of rights</a:t>
            </a:r>
          </a:p>
          <a:p>
            <a:pPr eaLnBrk="1" hangingPunct="1">
              <a:spcBef>
                <a:spcPts val="800"/>
              </a:spcBef>
              <a:buFont typeface="Wingdings" charset="2"/>
              <a:buChar char="§"/>
            </a:pPr>
            <a:r>
              <a:rPr lang="fr-CH" sz="2300" dirty="0">
                <a:latin typeface="Century Gothic"/>
                <a:cs typeface="Century Gothic"/>
              </a:rPr>
              <a:t>Disaster management and humanitarian laws and policies</a:t>
            </a:r>
          </a:p>
          <a:p>
            <a:pPr eaLnBrk="1" hangingPunct="1">
              <a:spcBef>
                <a:spcPts val="800"/>
              </a:spcBef>
              <a:buFont typeface="Wingdings" charset="2"/>
              <a:buChar char="§"/>
            </a:pPr>
            <a:r>
              <a:rPr lang="fr-CH" sz="2300" dirty="0">
                <a:latin typeface="Century Gothic"/>
                <a:cs typeface="Century Gothic"/>
              </a:rPr>
              <a:t>Land, property and housing laws and policies</a:t>
            </a:r>
          </a:p>
          <a:p>
            <a:pPr eaLnBrk="1" hangingPunct="1">
              <a:spcBef>
                <a:spcPts val="800"/>
              </a:spcBef>
              <a:buFont typeface="Wingdings" charset="2"/>
              <a:buChar char="§"/>
            </a:pPr>
            <a:r>
              <a:rPr lang="fr-CH" sz="2300" dirty="0">
                <a:latin typeface="Century Gothic"/>
                <a:cs typeface="Century Gothic"/>
              </a:rPr>
              <a:t>Birth, death, marriage and citizenship laws and policies</a:t>
            </a:r>
          </a:p>
          <a:p>
            <a:pPr eaLnBrk="1" hangingPunct="1">
              <a:spcBef>
                <a:spcPts val="800"/>
              </a:spcBef>
              <a:buFont typeface="Wingdings" charset="2"/>
              <a:buChar char="§"/>
            </a:pPr>
            <a:r>
              <a:rPr lang="fr-CH" sz="2300" dirty="0">
                <a:latin typeface="Century Gothic"/>
                <a:cs typeface="Century Gothic"/>
              </a:rPr>
              <a:t>Social security laws and policies</a:t>
            </a:r>
          </a:p>
          <a:p>
            <a:pPr eaLnBrk="1" hangingPunct="1">
              <a:spcBef>
                <a:spcPts val="800"/>
              </a:spcBef>
              <a:buFont typeface="Wingdings" charset="2"/>
              <a:buChar char="§"/>
            </a:pPr>
            <a:r>
              <a:rPr lang="fr-CH" sz="2300" dirty="0">
                <a:latin typeface="Century Gothic"/>
                <a:cs typeface="Century Gothic"/>
              </a:rPr>
              <a:t>Law enforcement and military regulations</a:t>
            </a:r>
          </a:p>
          <a:p>
            <a:pPr eaLnBrk="1" hangingPunct="1">
              <a:spcBef>
                <a:spcPts val="800"/>
              </a:spcBef>
              <a:buFont typeface="Wingdings" charset="2"/>
              <a:buChar char="§"/>
            </a:pPr>
            <a:r>
              <a:rPr lang="fr-CH" sz="2300" dirty="0">
                <a:latin typeface="Century Gothic"/>
                <a:cs typeface="Century Gothic"/>
              </a:rPr>
              <a:t>Court procedures and regulations</a:t>
            </a:r>
          </a:p>
          <a:p>
            <a:pPr eaLnBrk="1" hangingPunct="1">
              <a:spcBef>
                <a:spcPts val="800"/>
              </a:spcBef>
              <a:buFont typeface="Wingdings" charset="2"/>
              <a:buChar char="§"/>
            </a:pPr>
            <a:r>
              <a:rPr lang="fr-CH" sz="2300" dirty="0">
                <a:latin typeface="Century Gothic"/>
                <a:cs typeface="Century Gothic"/>
              </a:rPr>
              <a:t>Social services laws and policies </a:t>
            </a:r>
          </a:p>
          <a:p>
            <a:pPr eaLnBrk="1" hangingPunct="1">
              <a:spcBef>
                <a:spcPts val="800"/>
              </a:spcBef>
              <a:buFont typeface="Wingdings" charset="2"/>
              <a:buChar char="§"/>
            </a:pPr>
            <a:r>
              <a:rPr lang="fr-CH" sz="2300" dirty="0">
                <a:latin typeface="Century Gothic"/>
                <a:cs typeface="Century Gothic"/>
              </a:rPr>
              <a:t>Criminal law</a:t>
            </a:r>
            <a:endParaRPr lang="fr-CH" sz="23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7104</TotalTime>
  <Words>1918</Words>
  <Application>Microsoft Macintosh PowerPoint</Application>
  <PresentationFormat>On-screen Show (4:3)</PresentationFormat>
  <Paragraphs>174</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Perception</vt:lpstr>
      <vt:lpstr>Initiating the process: preparatory steps</vt:lpstr>
      <vt:lpstr>The seven stages</vt:lpstr>
      <vt:lpstr>Objectives</vt:lpstr>
      <vt:lpstr>Preparatory steps</vt:lpstr>
      <vt:lpstr>Knowledge and understanding</vt:lpstr>
      <vt:lpstr>Suggested actions</vt:lpstr>
      <vt:lpstr>Why a legal review?</vt:lpstr>
      <vt:lpstr>Do we need a legal review?</vt:lpstr>
      <vt:lpstr>What to review?</vt:lpstr>
      <vt:lpstr>How to review a legal framework</vt:lpstr>
      <vt:lpstr>Legal review: country examples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253</cp:revision>
  <dcterms:created xsi:type="dcterms:W3CDTF">2008-09-19T08:19:15Z</dcterms:created>
  <dcterms:modified xsi:type="dcterms:W3CDTF">2016-01-08T15:14:35Z</dcterms:modified>
</cp:coreProperties>
</file>