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0"/>
  </p:notesMasterIdLst>
  <p:handoutMasterIdLst>
    <p:handoutMasterId r:id="rId11"/>
  </p:handoutMasterIdLst>
  <p:sldIdLst>
    <p:sldId id="326" r:id="rId2"/>
    <p:sldId id="309" r:id="rId3"/>
    <p:sldId id="337" r:id="rId4"/>
    <p:sldId id="336" r:id="rId5"/>
    <p:sldId id="340" r:id="rId6"/>
    <p:sldId id="341" r:id="rId7"/>
    <p:sldId id="342" r:id="rId8"/>
    <p:sldId id="313" r:id="rId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9731" autoAdjust="0"/>
  </p:normalViewPr>
  <p:slideViewPr>
    <p:cSldViewPr>
      <p:cViewPr varScale="1">
        <p:scale>
          <a:sx n="85" d="100"/>
          <a:sy n="85" d="100"/>
        </p:scale>
        <p:origin x="-616" y="-96"/>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handoutMaster" Target="handoutMasters/handoutMaster1.xml"/><Relationship Id="rId12" Type="http://schemas.openxmlformats.org/officeDocument/2006/relationships/printerSettings" Target="printerSettings/printerSettings1.bin"/><Relationship Id="rId13" Type="http://schemas.openxmlformats.org/officeDocument/2006/relationships/commentAuthors" Target="commentAuthors.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lgn="just">
              <a:lnSpc>
                <a:spcPct val="107000"/>
              </a:lnSpc>
              <a:spcAft>
                <a:spcPts val="800"/>
              </a:spcAft>
              <a:tabLst>
                <a:tab pos="5940425" algn="l"/>
              </a:tabLst>
            </a:pPr>
            <a:r>
              <a:rPr lang="en-US" dirty="0" smtClean="0">
                <a:latin typeface="Calibri" charset="0"/>
                <a:ea typeface="MS PGothic" charset="0"/>
              </a:rPr>
              <a:t>Stakeholder will soon have to choose between the adoption of an specific instrument on internal displacement or amendments to existing legislation. If they opt for a new instrument, they will also have to decide a) which kind, and b) whether it cover all phases and causes of displacement or concentrate on specific issues.</a:t>
            </a:r>
          </a:p>
          <a:p>
            <a:pPr algn="just">
              <a:lnSpc>
                <a:spcPct val="107000"/>
              </a:lnSpc>
              <a:spcAft>
                <a:spcPts val="800"/>
              </a:spcAft>
              <a:tabLst>
                <a:tab pos="5940425" algn="l"/>
              </a:tabLst>
            </a:pPr>
            <a:endParaRPr lang="en-US" dirty="0" smtClean="0">
              <a:latin typeface="Calibri" charset="0"/>
              <a:ea typeface="MS PGothic" charset="0"/>
            </a:endParaRPr>
          </a:p>
          <a:p>
            <a:pPr algn="just">
              <a:lnSpc>
                <a:spcPct val="107000"/>
              </a:lnSpc>
              <a:spcAft>
                <a:spcPts val="800"/>
              </a:spcAft>
              <a:tabLst>
                <a:tab pos="5940425" algn="l"/>
              </a:tabLst>
            </a:pPr>
            <a:r>
              <a:rPr lang="en-US" dirty="0" smtClean="0">
                <a:latin typeface="Calibri" charset="0"/>
                <a:ea typeface="MS PGothic" charset="0"/>
              </a:rPr>
              <a:t>This session analyses the pros and cons of the different choices and concludes with the participants</a:t>
            </a:r>
            <a:r>
              <a:rPr lang="en-US" altLang="ja-JP" dirty="0" smtClean="0">
                <a:latin typeface="Calibri" charset="0"/>
                <a:ea typeface="MS PGothic" charset="0"/>
              </a:rPr>
              <a:t> formulating their preferences.</a:t>
            </a:r>
            <a:endParaRPr lang="fr-FR" dirty="0">
              <a:latin typeface="Arial" charset="0"/>
              <a:ea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endParaRPr lang="it-IT" dirty="0">
              <a:latin typeface="Arial"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3</a:t>
            </a:fld>
            <a:endParaRPr lang="it-IT"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altLang="fr-FR" sz="2400" kern="1200" dirty="0" smtClean="0">
                <a:solidFill>
                  <a:schemeClr val="tx1"/>
                </a:solidFill>
                <a:latin typeface="Arial" pitchFamily="34" charset="0"/>
                <a:ea typeface="MS PGothic" panose="020B0600070205080204" pitchFamily="34" charset="-128"/>
                <a:cs typeface="MS PGothic" charset="0"/>
              </a:rPr>
              <a:t>Most often it will be the legal review that does most to shape the decisions to be taken:</a:t>
            </a:r>
          </a:p>
          <a:p>
            <a:pPr>
              <a:defRPr/>
            </a:pPr>
            <a:endParaRPr lang="en-GB" altLang="fr-FR" sz="2400" b="1" kern="1200" dirty="0" smtClean="0">
              <a:solidFill>
                <a:schemeClr val="tx1"/>
              </a:solidFill>
              <a:latin typeface="Arial" pitchFamily="34" charset="0"/>
              <a:ea typeface="MS PGothic" panose="020B0600070205080204" pitchFamily="34" charset="-128"/>
              <a:cs typeface="MS PGothic" charset="0"/>
            </a:endParaRPr>
          </a:p>
          <a:p>
            <a:pPr>
              <a:defRPr/>
            </a:pPr>
            <a:r>
              <a:rPr lang="en-GB" altLang="fr-FR" sz="2400" b="1" kern="1200" dirty="0" smtClean="0">
                <a:solidFill>
                  <a:schemeClr val="tx1"/>
                </a:solidFill>
                <a:latin typeface="Arial" pitchFamily="34" charset="0"/>
                <a:ea typeface="MS PGothic" panose="020B0600070205080204" pitchFamily="34" charset="-128"/>
                <a:cs typeface="MS PGothic" charset="0"/>
              </a:rPr>
              <a:t>Scope</a:t>
            </a:r>
          </a:p>
          <a:p>
            <a:pPr>
              <a:defRPr/>
            </a:pPr>
            <a:endParaRPr lang="en-GB" altLang="fr-FR" sz="2400" b="1" kern="1200" dirty="0" smtClean="0">
              <a:solidFill>
                <a:schemeClr val="tx1"/>
              </a:solidFill>
              <a:latin typeface="Arial" pitchFamily="34" charset="0"/>
              <a:ea typeface="MS PGothic" panose="020B0600070205080204" pitchFamily="34" charset="-128"/>
              <a:cs typeface="MS PGothic" charset="0"/>
            </a:endParaRPr>
          </a:p>
          <a:p>
            <a:pPr>
              <a:defRPr/>
            </a:pPr>
            <a:r>
              <a:rPr lang="en-GB" dirty="0" smtClean="0">
                <a:ea typeface="ＭＳ Ｐゴシック" charset="0"/>
                <a:cs typeface="ＭＳ Ｐゴシック" charset="0"/>
              </a:rPr>
              <a:t>Will the instrument respond to a specific situation or will it have the aspiration of addressing current and future scenarios of internal displacement?</a:t>
            </a:r>
          </a:p>
          <a:p>
            <a:pPr>
              <a:defRPr/>
            </a:pPr>
            <a:endParaRPr lang="en-GB" altLang="fr-FR" sz="2400" b="1" kern="1200" dirty="0" smtClean="0">
              <a:solidFill>
                <a:schemeClr val="tx1"/>
              </a:solidFill>
              <a:latin typeface="Arial" pitchFamily="34" charset="0"/>
              <a:ea typeface="MS PGothic" panose="020B0600070205080204" pitchFamily="34" charset="-128"/>
              <a:cs typeface="MS PGothic" charset="0"/>
            </a:endParaRPr>
          </a:p>
          <a:p>
            <a:pPr>
              <a:defRPr/>
            </a:pPr>
            <a:r>
              <a:rPr lang="en-GB" altLang="fr-FR" sz="2400" b="1" kern="1200" dirty="0" smtClean="0">
                <a:solidFill>
                  <a:schemeClr val="tx1"/>
                </a:solidFill>
                <a:latin typeface="Arial" pitchFamily="34" charset="0"/>
                <a:ea typeface="MS PGothic" panose="020B0600070205080204" pitchFamily="34" charset="-128"/>
                <a:cs typeface="MS PGothic" charset="0"/>
              </a:rPr>
              <a:t>Full regulation</a:t>
            </a:r>
          </a:p>
          <a:p>
            <a:pPr>
              <a:defRPr/>
            </a:pPr>
            <a:endParaRPr lang="en-GB" altLang="fr-FR" sz="2400" b="1" kern="1200" dirty="0" smtClean="0">
              <a:solidFill>
                <a:schemeClr val="tx1"/>
              </a:solidFill>
              <a:latin typeface="Arial" pitchFamily="34" charset="0"/>
              <a:ea typeface="MS PGothic" panose="020B0600070205080204" pitchFamily="34" charset="-128"/>
              <a:cs typeface="MS PGothic" charset="0"/>
            </a:endParaRP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ＭＳ Ｐゴシック" charset="0"/>
              </a:rPr>
              <a:t>covers all causes and all phases of displacement</a:t>
            </a: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ＭＳ Ｐゴシック" charset="0"/>
              </a:rPr>
              <a:t>addresses current and future scenarios</a:t>
            </a:r>
          </a:p>
          <a:p>
            <a:pPr>
              <a:defRPr/>
            </a:pPr>
            <a:r>
              <a:rPr lang="en-GB" altLang="fr-FR" sz="1200" b="1" kern="1200" dirty="0" smtClean="0">
                <a:solidFill>
                  <a:schemeClr val="tx1"/>
                </a:solidFill>
                <a:latin typeface="Arial" pitchFamily="34" charset="0"/>
                <a:ea typeface="MS PGothic" panose="020B0600070205080204" pitchFamily="34" charset="-128"/>
                <a:cs typeface="ＭＳ Ｐゴシック" charset="0"/>
              </a:rPr>
              <a:t>=  comprehensive framework</a:t>
            </a:r>
          </a:p>
          <a:p>
            <a:pPr>
              <a:defRPr/>
            </a:pPr>
            <a:endParaRPr lang="en-GB" sz="1200" kern="1200" dirty="0" smtClean="0">
              <a:solidFill>
                <a:schemeClr val="tx1"/>
              </a:solidFill>
              <a:latin typeface="Arial" pitchFamily="34" charset="0"/>
              <a:ea typeface="MS PGothic" panose="020B0600070205080204" pitchFamily="34" charset="-128"/>
              <a:cs typeface="MS PGothic" charset="0"/>
            </a:endParaRPr>
          </a:p>
          <a:p>
            <a:pPr>
              <a:defRPr/>
            </a:pPr>
            <a:r>
              <a:rPr lang="en-GB" altLang="fr-FR" sz="1400" b="1" kern="1200" dirty="0" smtClean="0">
                <a:solidFill>
                  <a:schemeClr val="tx1"/>
                </a:solidFill>
                <a:latin typeface="Arial" pitchFamily="34" charset="0"/>
                <a:ea typeface="MS PGothic" panose="020B0600070205080204" pitchFamily="34" charset="-128"/>
                <a:cs typeface="MS PGothic" charset="0"/>
              </a:rPr>
              <a:t>Limited regulation</a:t>
            </a:r>
          </a:p>
          <a:p>
            <a:pPr>
              <a:defRPr/>
            </a:pPr>
            <a:endParaRPr lang="en-GB" altLang="fr-FR" sz="1400" b="1" kern="1200" dirty="0" smtClean="0">
              <a:solidFill>
                <a:schemeClr val="tx1"/>
              </a:solidFill>
              <a:latin typeface="Arial" pitchFamily="34" charset="0"/>
              <a:ea typeface="MS PGothic" panose="020B0600070205080204" pitchFamily="34" charset="-128"/>
              <a:cs typeface="MS PGothic" charset="0"/>
            </a:endParaRP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MS PGothic" charset="0"/>
              </a:rPr>
              <a:t>Limiting the scope of an instrument is possible and in some cases it is appropriate to do so</a:t>
            </a: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MS PGothic" charset="0"/>
              </a:rPr>
              <a:t>Could be limited to a particular cause, phase, geographical area, time-frame or issue</a:t>
            </a: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MS PGothic" charset="0"/>
              </a:rPr>
              <a:t>Care should be taken to ensure that limitations are not discriminatory</a:t>
            </a:r>
          </a:p>
          <a:p>
            <a:pPr>
              <a:defRPr/>
            </a:pPr>
            <a:endParaRPr lang="en-GB" altLang="fr-FR" sz="1200" kern="1200" dirty="0" smtClean="0">
              <a:solidFill>
                <a:schemeClr val="tx1"/>
              </a:solidFill>
              <a:latin typeface="Arial" pitchFamily="34" charset="0"/>
              <a:ea typeface="MS PGothic" panose="020B0600070205080204" pitchFamily="34" charset="-128"/>
              <a:cs typeface="MS PGothic" charset="0"/>
            </a:endParaRPr>
          </a:p>
          <a:p>
            <a:pPr>
              <a:defRPr/>
            </a:pPr>
            <a:r>
              <a:rPr lang="en-GB" altLang="fr-FR" sz="1200" kern="1200" dirty="0" smtClean="0">
                <a:solidFill>
                  <a:schemeClr val="tx1"/>
                </a:solidFill>
                <a:latin typeface="Arial" pitchFamily="34" charset="0"/>
                <a:ea typeface="MS PGothic" panose="020B0600070205080204" pitchFamily="34" charset="-128"/>
                <a:cs typeface="MS PGothic" charset="0"/>
              </a:rPr>
              <a:t>Examples of limited regulation:</a:t>
            </a:r>
          </a:p>
          <a:p>
            <a:pPr>
              <a:defRPr/>
            </a:pPr>
            <a:endParaRPr lang="en-GB" altLang="fr-FR" sz="1200" kern="1200" dirty="0" smtClean="0">
              <a:solidFill>
                <a:schemeClr val="tx1"/>
              </a:solidFill>
              <a:latin typeface="Arial" pitchFamily="34" charset="0"/>
              <a:ea typeface="MS PGothic" panose="020B0600070205080204" pitchFamily="34" charset="-128"/>
              <a:cs typeface="MS PGothic" charset="0"/>
            </a:endParaRP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MS PGothic" charset="0"/>
              </a:rPr>
              <a:t>Act no. 5233 on the Compensation of Damages that Occurred due to Terror and the Fight Against Terror, Turkey, 2004</a:t>
            </a: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MS PGothic" charset="0"/>
              </a:rPr>
              <a:t>National policy on resettlement and rehabilitation for project-affected families, India, 2003</a:t>
            </a: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MS PGothic" charset="0"/>
              </a:rPr>
              <a:t>Hurricane Education Recovery Act, US, 2006: adopted after hurricane Katrina to ensure that children from families who had to relocate were able to enrol in school</a:t>
            </a: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MS PGothic" charset="0"/>
              </a:rPr>
              <a:t>Relief programme for internally displaced people due to Conflict, Nepal, 2004</a:t>
            </a: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MS PGothic" charset="0"/>
              </a:rPr>
              <a:t>Norms for the resettlement of internally displaced populations, Angola, 2001</a:t>
            </a: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MS PGothic" charset="0"/>
              </a:rPr>
              <a:t>Protection strategy for disaster-affected people in the Federally Administered Tribal Areas (FATA), Pakistan, 2013</a:t>
            </a:r>
          </a:p>
          <a:p>
            <a:pPr>
              <a:defRPr/>
            </a:pPr>
            <a:endParaRPr lang="en-GB" sz="1200" kern="1200" dirty="0" smtClean="0">
              <a:solidFill>
                <a:schemeClr val="tx1"/>
              </a:solidFill>
              <a:latin typeface="Arial" pitchFamily="34" charset="0"/>
              <a:ea typeface="MS PGothic" panose="020B0600070205080204" pitchFamily="34" charset="-128"/>
              <a:cs typeface="MS PGothic" charset="0"/>
            </a:endParaRPr>
          </a:p>
          <a:p>
            <a:pPr>
              <a:defRPr/>
            </a:pPr>
            <a:r>
              <a:rPr lang="en-GB" sz="2600" b="1" kern="1200" dirty="0" smtClean="0">
                <a:solidFill>
                  <a:schemeClr val="tx1"/>
                </a:solidFill>
                <a:latin typeface="Arial" pitchFamily="34" charset="0"/>
                <a:ea typeface="MS PGothic" panose="020B0600070205080204" pitchFamily="34" charset="-128"/>
                <a:cs typeface="MS PGothic" charset="0"/>
              </a:rPr>
              <a:t>What should the minimum scope of an instrument be?</a:t>
            </a:r>
          </a:p>
          <a:p>
            <a:pPr>
              <a:defRPr/>
            </a:pPr>
            <a:r>
              <a:rPr lang="en-GB" sz="1200" kern="1200" dirty="0" smtClean="0">
                <a:solidFill>
                  <a:schemeClr val="tx1"/>
                </a:solidFill>
                <a:latin typeface="Arial" pitchFamily="34" charset="0"/>
                <a:ea typeface="MS PGothic" panose="020B0600070205080204" pitchFamily="34" charset="-128"/>
                <a:cs typeface="MS PGothic" charset="0"/>
              </a:rPr>
              <a:t> </a:t>
            </a:r>
          </a:p>
          <a:p>
            <a:pPr marL="171450" indent="-171450">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All challenges in the current situation?</a:t>
            </a:r>
          </a:p>
          <a:p>
            <a:pPr marL="171450" indent="-171450">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Flexible, adaptable to changing circumstances?</a:t>
            </a:r>
          </a:p>
          <a:p>
            <a:pPr marL="171450" indent="-171450">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Orientated to durable solutions or another specific issue?</a:t>
            </a:r>
          </a:p>
          <a:p>
            <a:pPr marL="171450" indent="-171450">
              <a:buFontTx/>
              <a:buChar char="-"/>
              <a:defRPr/>
            </a:pPr>
            <a:r>
              <a:rPr lang="en-GB" sz="1200" kern="1200" dirty="0" smtClean="0">
                <a:solidFill>
                  <a:schemeClr val="tx1"/>
                </a:solidFill>
                <a:latin typeface="Arial" pitchFamily="34" charset="0"/>
                <a:ea typeface="MS PGothic" panose="020B0600070205080204" pitchFamily="34" charset="-128"/>
                <a:cs typeface="MS PGothic" charset="0"/>
              </a:rPr>
              <a:t>A combination of the above?</a:t>
            </a:r>
          </a:p>
          <a:p>
            <a:pPr>
              <a:defRPr/>
            </a:pPr>
            <a:endParaRPr lang="en-GB" sz="1200" kern="1200" dirty="0">
              <a:solidFill>
                <a:schemeClr val="tx1"/>
              </a:solidFill>
              <a:latin typeface="Arial" pitchFamily="34" charset="0"/>
              <a:ea typeface="MS PGothic" panose="020B0600070205080204" pitchFamily="34" charset="-128"/>
              <a:cs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4</a:t>
            </a:fld>
            <a:endParaRPr lang="it-IT"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GB" b="1" dirty="0" smtClean="0">
                <a:latin typeface="Arial" charset="0"/>
                <a:ea typeface="MS PGothic" charset="0"/>
              </a:rPr>
              <a:t>Comprehensive instruments </a:t>
            </a:r>
            <a:r>
              <a:rPr lang="en-GB" dirty="0" smtClean="0">
                <a:latin typeface="Arial" charset="0"/>
                <a:ea typeface="MS PGothic" charset="0"/>
              </a:rPr>
              <a:t>such as those adopted in Afghanistan, Colombia, Kenya, Uganda, Ukraine and Yemen, and soon to be adopted in Somalia and Somaliland, cover all displacement issues and cut across all areas that require regulation.</a:t>
            </a:r>
            <a:r>
              <a:rPr lang="en-GB" sz="1200" dirty="0" smtClean="0">
                <a:latin typeface="Arial" charset="0"/>
                <a:ea typeface="MS PGothic" charset="0"/>
              </a:rPr>
              <a:t> The advantages of such instrument include that they:</a:t>
            </a:r>
          </a:p>
          <a:p>
            <a:pPr>
              <a:lnSpc>
                <a:spcPct val="80000"/>
              </a:lnSpc>
            </a:pPr>
            <a:endParaRPr lang="en-GB" sz="1200" dirty="0" smtClean="0">
              <a:latin typeface="Arial" charset="0"/>
              <a:ea typeface="MS PGothic" charset="0"/>
            </a:endParaRPr>
          </a:p>
          <a:p>
            <a:pPr>
              <a:lnSpc>
                <a:spcPct val="80000"/>
              </a:lnSpc>
              <a:buFontTx/>
              <a:buChar char="-"/>
            </a:pPr>
            <a:r>
              <a:rPr lang="en-GB" sz="1200" dirty="0" smtClean="0">
                <a:latin typeface="Arial" charset="0"/>
                <a:ea typeface="MS PGothic" charset="0"/>
              </a:rPr>
              <a:t>Address displacement in a comprehensive and consistent way</a:t>
            </a:r>
          </a:p>
          <a:p>
            <a:pPr>
              <a:lnSpc>
                <a:spcPct val="80000"/>
              </a:lnSpc>
              <a:buFontTx/>
              <a:buChar char="-"/>
            </a:pPr>
            <a:r>
              <a:rPr lang="en-GB" sz="1200" dirty="0" smtClean="0">
                <a:latin typeface="Arial" charset="0"/>
                <a:ea typeface="MS PGothic" charset="0"/>
              </a:rPr>
              <a:t>Reduce the risk of gaps</a:t>
            </a:r>
          </a:p>
          <a:p>
            <a:pPr>
              <a:lnSpc>
                <a:spcPct val="80000"/>
              </a:lnSpc>
              <a:buFontTx/>
              <a:buChar char="-"/>
            </a:pPr>
            <a:r>
              <a:rPr lang="en-GB" sz="1200" dirty="0" smtClean="0">
                <a:latin typeface="Arial" charset="0"/>
                <a:ea typeface="MS PGothic" charset="0"/>
              </a:rPr>
              <a:t>Are more flexible in terms of format and scope</a:t>
            </a:r>
          </a:p>
          <a:p>
            <a:pPr>
              <a:lnSpc>
                <a:spcPct val="80000"/>
              </a:lnSpc>
              <a:buFontTx/>
              <a:buChar char="-"/>
            </a:pPr>
            <a:r>
              <a:rPr lang="en-GB" sz="1200" dirty="0" smtClean="0">
                <a:latin typeface="Arial" charset="0"/>
                <a:ea typeface="MS PGothic" charset="0"/>
              </a:rPr>
              <a:t>Are easier to monitor in terms of implementation</a:t>
            </a:r>
          </a:p>
          <a:p>
            <a:pPr>
              <a:lnSpc>
                <a:spcPct val="80000"/>
              </a:lnSpc>
            </a:pPr>
            <a:endParaRPr lang="en-GB" sz="1200" dirty="0" smtClean="0">
              <a:latin typeface="Arial" charset="0"/>
              <a:ea typeface="MS PGothic" charset="0"/>
            </a:endParaRPr>
          </a:p>
          <a:p>
            <a:pPr>
              <a:lnSpc>
                <a:spcPct val="80000"/>
              </a:lnSpc>
            </a:pPr>
            <a:r>
              <a:rPr lang="en-GB" sz="1200" dirty="0" smtClean="0">
                <a:latin typeface="Arial" charset="0"/>
                <a:ea typeface="MS PGothic" charset="0"/>
              </a:rPr>
              <a:t>Their disadvantages include:</a:t>
            </a:r>
          </a:p>
          <a:p>
            <a:pPr>
              <a:lnSpc>
                <a:spcPct val="80000"/>
              </a:lnSpc>
            </a:pPr>
            <a:endParaRPr lang="en-GB" sz="1200" dirty="0" smtClean="0">
              <a:latin typeface="Arial" charset="0"/>
              <a:ea typeface="MS PGothic" charset="0"/>
            </a:endParaRPr>
          </a:p>
          <a:p>
            <a:pPr>
              <a:lnSpc>
                <a:spcPct val="80000"/>
              </a:lnSpc>
              <a:buFontTx/>
              <a:buChar char="-"/>
            </a:pPr>
            <a:r>
              <a:rPr lang="en-GB" sz="1200" dirty="0" smtClean="0">
                <a:latin typeface="Arial" charset="0"/>
                <a:ea typeface="MS PGothic" charset="0"/>
              </a:rPr>
              <a:t>Their cross-cutting nature means that many institutions need to be involved, which may cause obstacles, delays and difficulties in fostering ownership</a:t>
            </a:r>
          </a:p>
          <a:p>
            <a:pPr>
              <a:lnSpc>
                <a:spcPct val="80000"/>
              </a:lnSpc>
              <a:buFontTx/>
              <a:buChar char="-"/>
            </a:pPr>
            <a:r>
              <a:rPr lang="en-GB" sz="1200" dirty="0" smtClean="0">
                <a:latin typeface="Arial" charset="0"/>
                <a:ea typeface="MS PGothic" charset="0"/>
              </a:rPr>
              <a:t>There may be political resistance to the creation of such an instrument</a:t>
            </a:r>
          </a:p>
          <a:p>
            <a:pPr>
              <a:lnSpc>
                <a:spcPct val="80000"/>
              </a:lnSpc>
            </a:pPr>
            <a:endParaRPr lang="en-GB" sz="1200" dirty="0" smtClean="0">
              <a:latin typeface="Arial" charset="0"/>
              <a:ea typeface="MS PGothic" charset="0"/>
            </a:endParaRPr>
          </a:p>
          <a:p>
            <a:pPr>
              <a:lnSpc>
                <a:spcPct val="80000"/>
              </a:lnSpc>
            </a:pPr>
            <a:r>
              <a:rPr lang="en-GB" sz="1200" dirty="0" smtClean="0">
                <a:latin typeface="Arial" charset="0"/>
                <a:ea typeface="MS PGothic" charset="0"/>
              </a:rPr>
              <a:t>Example of Nigeria?</a:t>
            </a:r>
          </a:p>
          <a:p>
            <a:pPr>
              <a:lnSpc>
                <a:spcPct val="80000"/>
              </a:lnSpc>
            </a:pPr>
            <a:endParaRPr lang="en-GB" sz="1200" dirty="0" smtClean="0">
              <a:latin typeface="Arial" charset="0"/>
              <a:ea typeface="MS PGothic" charset="0"/>
            </a:endParaRPr>
          </a:p>
          <a:p>
            <a:pPr>
              <a:lnSpc>
                <a:spcPct val="80000"/>
              </a:lnSpc>
            </a:pPr>
            <a:r>
              <a:rPr lang="en-GB" sz="1200" b="1" dirty="0" smtClean="0">
                <a:latin typeface="Arial" charset="0"/>
                <a:ea typeface="MS PGothic" charset="0"/>
              </a:rPr>
              <a:t>Amendments</a:t>
            </a:r>
            <a:r>
              <a:rPr lang="en-GB" sz="1200" dirty="0" smtClean="0">
                <a:latin typeface="Arial" charset="0"/>
                <a:ea typeface="MS PGothic" charset="0"/>
              </a:rPr>
              <a:t> to laws, decrees, strategies and action plans on issues such as social welfare, education health, birth, registration and documentation. Advantages include:</a:t>
            </a:r>
          </a:p>
          <a:p>
            <a:pPr>
              <a:lnSpc>
                <a:spcPct val="80000"/>
              </a:lnSpc>
            </a:pPr>
            <a:endParaRPr lang="en-GB" sz="1200" dirty="0" smtClean="0">
              <a:latin typeface="Arial" charset="0"/>
              <a:ea typeface="MS PGothic" charset="0"/>
            </a:endParaRPr>
          </a:p>
          <a:p>
            <a:pPr>
              <a:lnSpc>
                <a:spcPct val="80000"/>
              </a:lnSpc>
              <a:buFontTx/>
              <a:buChar char="-"/>
            </a:pPr>
            <a:r>
              <a:rPr lang="en-GB" sz="1200" dirty="0" smtClean="0">
                <a:latin typeface="Arial" charset="0"/>
                <a:ea typeface="MS PGothic" charset="0"/>
              </a:rPr>
              <a:t>They tend to be legally binding</a:t>
            </a:r>
          </a:p>
          <a:p>
            <a:pPr>
              <a:lnSpc>
                <a:spcPct val="80000"/>
              </a:lnSpc>
              <a:buFontTx/>
              <a:buChar char="-"/>
            </a:pPr>
            <a:r>
              <a:rPr lang="en-GB" sz="1200" dirty="0" smtClean="0">
                <a:latin typeface="Arial" charset="0"/>
                <a:ea typeface="MS PGothic" charset="0"/>
              </a:rPr>
              <a:t>They automatically involve the relevant ministries because they are responsible for amending regulations under their remit</a:t>
            </a:r>
          </a:p>
          <a:p>
            <a:pPr>
              <a:lnSpc>
                <a:spcPct val="80000"/>
              </a:lnSpc>
              <a:buFontTx/>
              <a:buChar char="-"/>
            </a:pPr>
            <a:endParaRPr lang="en-GB" sz="1200" dirty="0" smtClean="0">
              <a:latin typeface="Arial" charset="0"/>
              <a:ea typeface="MS PGothic" charset="0"/>
            </a:endParaRPr>
          </a:p>
          <a:p>
            <a:pPr>
              <a:lnSpc>
                <a:spcPct val="80000"/>
              </a:lnSpc>
            </a:pPr>
            <a:r>
              <a:rPr lang="en-GB" sz="1200" dirty="0" smtClean="0">
                <a:latin typeface="Arial" charset="0"/>
                <a:ea typeface="MS PGothic" charset="0"/>
              </a:rPr>
              <a:t>Disadvantages include:</a:t>
            </a:r>
          </a:p>
          <a:p>
            <a:pPr>
              <a:lnSpc>
                <a:spcPct val="80000"/>
              </a:lnSpc>
            </a:pPr>
            <a:endParaRPr lang="en-GB" sz="1200" dirty="0" smtClean="0">
              <a:latin typeface="Arial" charset="0"/>
              <a:ea typeface="MS PGothic" charset="0"/>
            </a:endParaRPr>
          </a:p>
          <a:p>
            <a:pPr>
              <a:lnSpc>
                <a:spcPct val="80000"/>
              </a:lnSpc>
              <a:buFontTx/>
              <a:buChar char="-"/>
            </a:pPr>
            <a:r>
              <a:rPr lang="en-GB" sz="1200" dirty="0" smtClean="0">
                <a:latin typeface="Arial" charset="0"/>
                <a:ea typeface="MS PGothic" charset="0"/>
              </a:rPr>
              <a:t> They may well leave gaps</a:t>
            </a:r>
          </a:p>
          <a:p>
            <a:pPr>
              <a:lnSpc>
                <a:spcPct val="80000"/>
              </a:lnSpc>
              <a:buFontTx/>
              <a:buChar char="-"/>
            </a:pPr>
            <a:r>
              <a:rPr lang="en-GB" sz="1200" dirty="0" smtClean="0">
                <a:latin typeface="Arial" charset="0"/>
                <a:ea typeface="MS PGothic" charset="0"/>
              </a:rPr>
              <a:t> They may not include mechanisms for coordination and cooperation between ministries</a:t>
            </a:r>
          </a:p>
          <a:p>
            <a:pPr>
              <a:lnSpc>
                <a:spcPct val="80000"/>
              </a:lnSpc>
              <a:buFontTx/>
              <a:buChar char="-"/>
            </a:pPr>
            <a:r>
              <a:rPr lang="en-GB" sz="1200" dirty="0" smtClean="0">
                <a:latin typeface="Arial" charset="0"/>
                <a:ea typeface="MS PGothic" charset="0"/>
              </a:rPr>
              <a:t> They may create challenges because of a lack of knowledge and understanding of displacement </a:t>
            </a:r>
          </a:p>
          <a:p>
            <a:pPr>
              <a:lnSpc>
                <a:spcPct val="80000"/>
              </a:lnSpc>
            </a:pPr>
            <a:endParaRPr lang="en-GB" sz="1200" dirty="0" smtClean="0">
              <a:latin typeface="Arial" charset="0"/>
              <a:ea typeface="MS PGothic" charset="0"/>
            </a:endParaRPr>
          </a:p>
          <a:p>
            <a:pPr>
              <a:lnSpc>
                <a:spcPct val="80000"/>
              </a:lnSpc>
            </a:pPr>
            <a:r>
              <a:rPr lang="en-GB" sz="1200" dirty="0" smtClean="0">
                <a:latin typeface="Arial" charset="0"/>
                <a:ea typeface="MS PGothic" charset="0"/>
              </a:rPr>
              <a:t>In many circumstances it is possible and preferable to </a:t>
            </a:r>
            <a:r>
              <a:rPr lang="en-GB" sz="1200" b="1" dirty="0" smtClean="0">
                <a:latin typeface="Arial" charset="0"/>
                <a:ea typeface="MS PGothic" charset="0"/>
              </a:rPr>
              <a:t>combine the two models</a:t>
            </a:r>
            <a:r>
              <a:rPr lang="en-GB" sz="1200" dirty="0" smtClean="0">
                <a:latin typeface="Arial" charset="0"/>
                <a:ea typeface="MS PGothic" charset="0"/>
              </a:rPr>
              <a:t>.</a:t>
            </a:r>
          </a:p>
          <a:p>
            <a:pPr>
              <a:lnSpc>
                <a:spcPct val="80000"/>
              </a:lnSpc>
            </a:pPr>
            <a:endParaRPr lang="en-GB" sz="1200" dirty="0" smtClean="0">
              <a:latin typeface="Arial" charset="0"/>
              <a:ea typeface="MS PGothic" charset="0"/>
            </a:endParaRPr>
          </a:p>
          <a:p>
            <a:pPr>
              <a:lnSpc>
                <a:spcPct val="80000"/>
              </a:lnSpc>
            </a:pPr>
            <a:r>
              <a:rPr lang="en-GB" sz="1200" dirty="0" smtClean="0">
                <a:latin typeface="Arial" charset="0"/>
                <a:ea typeface="MS PGothic" charset="0"/>
              </a:rPr>
              <a:t>Example: Georgia adopted its </a:t>
            </a:r>
            <a:r>
              <a:rPr lang="en-GB" altLang="ja-JP" sz="1200" dirty="0" smtClean="0">
                <a:latin typeface="Arial" charset="0"/>
                <a:ea typeface="MS PGothic" charset="0"/>
              </a:rPr>
              <a:t>Law on Forcibly Displaced Persons– Persecuted Persons in 1996. A number of revisions took place in the following years to facilitate implementation and address changing circumstances. </a:t>
            </a:r>
          </a:p>
          <a:p>
            <a:pPr>
              <a:lnSpc>
                <a:spcPct val="80000"/>
              </a:lnSpc>
            </a:pPr>
            <a:endParaRPr lang="en-GB" sz="1200" dirty="0" smtClean="0">
              <a:latin typeface="Arial" charset="0"/>
              <a:ea typeface="MS PGothic" charset="0"/>
            </a:endParaRPr>
          </a:p>
          <a:p>
            <a:pPr>
              <a:lnSpc>
                <a:spcPct val="80000"/>
              </a:lnSpc>
            </a:pPr>
            <a:r>
              <a:rPr lang="en-GB" sz="1200" dirty="0" smtClean="0">
                <a:latin typeface="Arial" charset="0"/>
                <a:ea typeface="MS PGothic" charset="0"/>
              </a:rPr>
              <a:t>In 2014, the government adopted a new law that substantially amended previous legislation. It brings the definition of an IDP closer into line with that of the Guiding Principles, but does not go beyond the 1996 legislation in terms of the causes it addresses. Nor does it mention the prevention of displacement caused by disasters. The country is now in the process of developing </a:t>
            </a:r>
            <a:r>
              <a:rPr lang="en-GB" sz="1200" dirty="0" err="1" smtClean="0">
                <a:latin typeface="Arial" charset="0"/>
                <a:ea typeface="MS PGothic" charset="0"/>
              </a:rPr>
              <a:t>sectoral</a:t>
            </a:r>
            <a:r>
              <a:rPr lang="en-GB" sz="1200" dirty="0" smtClean="0">
                <a:latin typeface="Arial" charset="0"/>
                <a:ea typeface="MS PGothic" charset="0"/>
              </a:rPr>
              <a:t> legislation on the issue, and is considering an institutional arrangement within the ministry for IDPs to address it.</a:t>
            </a:r>
          </a:p>
          <a:p>
            <a:pPr>
              <a:lnSpc>
                <a:spcPct val="80000"/>
              </a:lnSpc>
            </a:pPr>
            <a:endParaRPr lang="en-GB" sz="1200" dirty="0" smtClean="0">
              <a:latin typeface="Arial" charset="0"/>
              <a:ea typeface="MS PGothic" charset="0"/>
            </a:endParaRPr>
          </a:p>
          <a:p>
            <a:pPr>
              <a:lnSpc>
                <a:spcPct val="80000"/>
              </a:lnSpc>
            </a:pPr>
            <a:endParaRPr lang="en-GB" sz="1200" dirty="0">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5</a:t>
            </a:fld>
            <a:endParaRPr lang="it-IT"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2400" b="1" dirty="0" smtClean="0">
                <a:latin typeface="Arial" charset="0"/>
                <a:ea typeface="MS PGothic" charset="0"/>
              </a:rPr>
              <a:t>National framework</a:t>
            </a:r>
            <a:r>
              <a:rPr lang="en-GB" sz="2400" dirty="0" smtClean="0">
                <a:latin typeface="Arial" charset="0"/>
                <a:ea typeface="MS PGothic" charset="0"/>
              </a:rPr>
              <a:t>: all laws, policies and strategies and action plans.</a:t>
            </a:r>
          </a:p>
          <a:p>
            <a:endParaRPr lang="en-GB" sz="2400" dirty="0" smtClean="0">
              <a:latin typeface="Arial" charset="0"/>
              <a:ea typeface="MS PGothic" charset="0"/>
            </a:endParaRPr>
          </a:p>
          <a:p>
            <a:r>
              <a:rPr lang="en-GB" sz="2400" dirty="0" smtClean="0">
                <a:latin typeface="Arial" charset="0"/>
                <a:ea typeface="MS PGothic" charset="0"/>
              </a:rPr>
              <a:t>National laws, policies and strategies need not be mutually exclusive, in fact they may be complementary.</a:t>
            </a:r>
          </a:p>
          <a:p>
            <a:endParaRPr lang="en-GB" sz="2400" dirty="0" smtClean="0">
              <a:latin typeface="Arial" charset="0"/>
              <a:ea typeface="MS PGothic" charset="0"/>
            </a:endParaRPr>
          </a:p>
          <a:p>
            <a:r>
              <a:rPr lang="en-GB" sz="2400" dirty="0" smtClean="0">
                <a:latin typeface="Arial" charset="0"/>
                <a:ea typeface="MS PGothic" charset="0"/>
              </a:rPr>
              <a:t>Different types of instrument respond to different needs.</a:t>
            </a:r>
          </a:p>
          <a:p>
            <a:endParaRPr lang="en-GB" sz="2400" dirty="0" smtClean="0">
              <a:latin typeface="Arial" charset="0"/>
              <a:ea typeface="MS PGothic" charset="0"/>
            </a:endParaRPr>
          </a:p>
          <a:p>
            <a:r>
              <a:rPr lang="en-GB" sz="2400" b="1" dirty="0" smtClean="0">
                <a:latin typeface="Arial" charset="0"/>
                <a:ea typeface="MS PGothic" charset="0"/>
              </a:rPr>
              <a:t>Laws</a:t>
            </a:r>
          </a:p>
          <a:p>
            <a:endParaRPr lang="en-GB" sz="2400" b="1" dirty="0" smtClean="0">
              <a:latin typeface="Arial" charset="0"/>
              <a:ea typeface="MS PGothic" charset="0"/>
            </a:endParaRPr>
          </a:p>
          <a:p>
            <a:pPr>
              <a:buFontTx/>
              <a:buChar char="-"/>
            </a:pPr>
            <a:r>
              <a:rPr lang="en-GB" sz="2400" dirty="0" smtClean="0">
                <a:latin typeface="Arial" charset="0"/>
                <a:ea typeface="MS PGothic" charset="0"/>
              </a:rPr>
              <a:t>Strengthen existing policies by amending or adapting them to make them compatible with their principles and goals </a:t>
            </a:r>
          </a:p>
          <a:p>
            <a:pPr>
              <a:buFontTx/>
              <a:buChar char="-"/>
            </a:pPr>
            <a:r>
              <a:rPr lang="en-GB" sz="2400" dirty="0" smtClean="0">
                <a:latin typeface="Arial" charset="0"/>
                <a:ea typeface="MS PGothic" charset="0"/>
              </a:rPr>
              <a:t>Enable the implementation of policies or action plans that address obstacles and gaps in the existing legal framework</a:t>
            </a:r>
          </a:p>
          <a:p>
            <a:endParaRPr lang="en-GB" sz="2400" dirty="0" smtClean="0">
              <a:latin typeface="Arial" charset="0"/>
              <a:ea typeface="MS PGothic" charset="0"/>
            </a:endParaRPr>
          </a:p>
          <a:p>
            <a:r>
              <a:rPr lang="en-GB" sz="2400" b="1" dirty="0" smtClean="0">
                <a:latin typeface="Arial" charset="0"/>
                <a:ea typeface="MS PGothic" charset="0"/>
              </a:rPr>
              <a:t>Policies, strategies and action plans</a:t>
            </a:r>
          </a:p>
          <a:p>
            <a:endParaRPr lang="en-GB" sz="2400" b="1" dirty="0" smtClean="0">
              <a:latin typeface="Arial" charset="0"/>
              <a:ea typeface="MS PGothic" charset="0"/>
            </a:endParaRPr>
          </a:p>
          <a:p>
            <a:pPr>
              <a:buFontTx/>
              <a:buChar char="-"/>
            </a:pPr>
            <a:r>
              <a:rPr lang="en-GB" sz="2400" dirty="0" smtClean="0">
                <a:latin typeface="Arial" charset="0"/>
                <a:ea typeface="MS PGothic" charset="0"/>
              </a:rPr>
              <a:t>Reinforce existing or new national legislation or facilitate its implementation</a:t>
            </a:r>
          </a:p>
          <a:p>
            <a:pPr>
              <a:buFontTx/>
              <a:buChar char="-"/>
            </a:pPr>
            <a:r>
              <a:rPr lang="en-GB" sz="2400" dirty="0" smtClean="0">
                <a:latin typeface="Arial" charset="0"/>
                <a:ea typeface="MS PGothic" charset="0"/>
              </a:rPr>
              <a:t>Pave the way for the introduction of legislation at a later stage</a:t>
            </a:r>
          </a:p>
          <a:p>
            <a:endParaRPr lang="en-GB" sz="2400" dirty="0" smtClean="0">
              <a:latin typeface="Arial" charset="0"/>
              <a:ea typeface="MS PGothic" charset="0"/>
            </a:endParaRPr>
          </a:p>
          <a:p>
            <a:r>
              <a:rPr lang="en-GB" sz="2400" dirty="0" smtClean="0">
                <a:latin typeface="Arial" charset="0"/>
                <a:ea typeface="MS PGothic" charset="0"/>
              </a:rPr>
              <a:t>Example: Kenya</a:t>
            </a:r>
          </a:p>
          <a:p>
            <a:endParaRPr lang="en-GB" sz="2400" dirty="0" smtClean="0">
              <a:latin typeface="Arial" charset="0"/>
              <a:ea typeface="MS PGothic" charset="0"/>
            </a:endParaRPr>
          </a:p>
          <a:p>
            <a:r>
              <a:rPr lang="en-GB" sz="2400" dirty="0" smtClean="0">
                <a:latin typeface="Arial" charset="0"/>
                <a:ea typeface="MS PGothic" charset="0"/>
              </a:rPr>
              <a:t>Until 2008, Kenya had no consistent and comprehensive framework on internal displacement, and interventions were ad hoc and not focussed on IDPs per se. The post-election violence of 2007 and 2008, however, prompted the authorities to officially recognise the phenomenon. The need for a policy was acknowledged in 2007, but the process of developing one did not start until 2009. </a:t>
            </a:r>
          </a:p>
          <a:p>
            <a:endParaRPr lang="en-GB" sz="2400" dirty="0" smtClean="0">
              <a:latin typeface="Arial" charset="0"/>
              <a:ea typeface="MS PGothic" charset="0"/>
            </a:endParaRPr>
          </a:p>
          <a:p>
            <a:r>
              <a:rPr lang="en-GB" sz="2400" dirty="0" smtClean="0">
                <a:latin typeface="Arial" charset="0"/>
                <a:ea typeface="MS PGothic" charset="0"/>
              </a:rPr>
              <a:t>The first draft policy was adopted in April 2010, but then had to be amended following the adoption of the country’s new later in the year. A review of the existing framework was then carried out to inform the development of a law on the implementation of the draft policy. The draft policy was amended again in 2012 to bring it into line with the provisions of a newly adopted land act with a view to protecting landless IDPs. </a:t>
            </a:r>
          </a:p>
          <a:p>
            <a:endParaRPr lang="en-GB" sz="2400" dirty="0" smtClean="0">
              <a:latin typeface="Arial" charset="0"/>
              <a:ea typeface="MS PGothic" charset="0"/>
            </a:endParaRPr>
          </a:p>
          <a:p>
            <a:r>
              <a:rPr lang="en-GB" sz="2400" dirty="0" smtClean="0">
                <a:latin typeface="Arial" charset="0"/>
                <a:ea typeface="MS PGothic" charset="0"/>
              </a:rPr>
              <a:t>In 2010 meantime, parliament established a select committee on the resettlement of IDPs with a mandate that included the drafting of a bill on internal displacement. The committee and the protection sub-working group started to work together based on the progress made up to that point by PWGID, which until then had been working mainly with the Ministry for Special Programmes – the line ministry for IDPs - and the Ministry of Justice. </a:t>
            </a:r>
          </a:p>
          <a:p>
            <a:endParaRPr lang="en-GB" sz="2400" dirty="0" smtClean="0">
              <a:latin typeface="Arial" charset="0"/>
              <a:ea typeface="MS PGothic" charset="0"/>
            </a:endParaRPr>
          </a:p>
          <a:p>
            <a:r>
              <a:rPr lang="en-GB" sz="2400" dirty="0" smtClean="0">
                <a:latin typeface="Arial" charset="0"/>
                <a:ea typeface="MS PGothic" charset="0"/>
              </a:rPr>
              <a:t>The synchronisation of the two processes has taken place via a series of consultative meetings and training workshops which lead to the amendment of the existing bill. The select committee’s final report was adopted in August 2012 and the president signed the act signed in December 2012. The cabinet endorsed the draft policy unanimously in October 2012, but no follow-up steps taken in terms of its final adoption.</a:t>
            </a:r>
          </a:p>
          <a:p>
            <a:endParaRPr lang="en-GB" sz="2400" dirty="0" smtClean="0">
              <a:latin typeface="Arial" charset="0"/>
              <a:ea typeface="MS PGothic" charset="0"/>
            </a:endParaRPr>
          </a:p>
          <a:p>
            <a:r>
              <a:rPr lang="en-GB" sz="2400" dirty="0" smtClean="0">
                <a:latin typeface="Arial" charset="0"/>
                <a:ea typeface="MS PGothic" charset="0"/>
              </a:rPr>
              <a:t>The policy process lost momentum after the end of the emergency, and there is a general feeling that the policy now in place is no longer needed.</a:t>
            </a:r>
          </a:p>
          <a:p>
            <a:endParaRPr lang="en-GB" sz="2400" dirty="0">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6</a:t>
            </a:fld>
            <a:endParaRPr lang="it-IT"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H" sz="2400" dirty="0" smtClean="0">
                <a:latin typeface="Arial" charset="0"/>
                <a:ea typeface="MS PGothic" charset="0"/>
              </a:rPr>
              <a:t>The development of a national instrument often reqiures additional capacity and expertise, in which case national authorities should request support via the UN resident coordinator or their counterpart in the international community.</a:t>
            </a:r>
          </a:p>
          <a:p>
            <a:endParaRPr lang="fr-CH" sz="2400" dirty="0" smtClean="0">
              <a:latin typeface="Arial" charset="0"/>
              <a:ea typeface="MS PGothic" charset="0"/>
            </a:endParaRPr>
          </a:p>
          <a:p>
            <a:r>
              <a:rPr lang="fr-CH" sz="2400" dirty="0" smtClean="0">
                <a:latin typeface="Arial" charset="0"/>
                <a:ea typeface="MS PGothic" charset="0"/>
              </a:rPr>
              <a:t>Such support can be specific and take many forms:</a:t>
            </a:r>
          </a:p>
          <a:p>
            <a:endParaRPr lang="fr-CH" sz="2400" dirty="0" smtClean="0">
              <a:latin typeface="Arial" charset="0"/>
              <a:ea typeface="MS PGothic" charset="0"/>
            </a:endParaRPr>
          </a:p>
          <a:p>
            <a:pPr>
              <a:buFontTx/>
              <a:buChar char="-"/>
            </a:pPr>
            <a:r>
              <a:rPr lang="fr-CH" sz="2400" dirty="0" smtClean="0">
                <a:latin typeface="Arial" charset="0"/>
                <a:ea typeface="MS PGothic" charset="0"/>
              </a:rPr>
              <a:t> Advising the authorities in charge of leading the process</a:t>
            </a:r>
          </a:p>
          <a:p>
            <a:pPr>
              <a:buFontTx/>
              <a:buChar char="-"/>
            </a:pPr>
            <a:r>
              <a:rPr lang="fr-CH" sz="2400" dirty="0" smtClean="0">
                <a:latin typeface="Arial" charset="0"/>
                <a:ea typeface="MS PGothic" charset="0"/>
              </a:rPr>
              <a:t> Facilitating consultations with stakeholders</a:t>
            </a:r>
          </a:p>
          <a:p>
            <a:pPr>
              <a:buFontTx/>
              <a:buChar char="-"/>
            </a:pPr>
            <a:r>
              <a:rPr lang="fr-CH" sz="2400" dirty="0" smtClean="0">
                <a:latin typeface="Arial" charset="0"/>
                <a:ea typeface="MS PGothic" charset="0"/>
              </a:rPr>
              <a:t> Undertaking a profiling exercise or other assessment</a:t>
            </a:r>
          </a:p>
          <a:p>
            <a:pPr>
              <a:buFontTx/>
              <a:buChar char="-"/>
            </a:pPr>
            <a:r>
              <a:rPr lang="fr-CH" sz="2400" dirty="0" smtClean="0">
                <a:latin typeface="Arial" charset="0"/>
                <a:ea typeface="MS PGothic" charset="0"/>
              </a:rPr>
              <a:t> Assisting in a legal review</a:t>
            </a:r>
          </a:p>
          <a:p>
            <a:pPr>
              <a:buFontTx/>
              <a:buChar char="-"/>
            </a:pPr>
            <a:r>
              <a:rPr lang="fr-CH" sz="2400" dirty="0" smtClean="0">
                <a:latin typeface="Arial" charset="0"/>
                <a:ea typeface="MS PGothic" charset="0"/>
              </a:rPr>
              <a:t> Assisting in tehcnical drafting</a:t>
            </a:r>
          </a:p>
          <a:p>
            <a:pPr>
              <a:buFontTx/>
              <a:buChar char="-"/>
            </a:pPr>
            <a:r>
              <a:rPr lang="fr-CH" sz="2400" dirty="0" smtClean="0">
                <a:latin typeface="Arial" charset="0"/>
                <a:ea typeface="MS PGothic" charset="0"/>
              </a:rPr>
              <a:t> Advising on and supporting implementation plans</a:t>
            </a:r>
          </a:p>
          <a:p>
            <a:endParaRPr lang="fr-CH" sz="2400" dirty="0" smtClean="0">
              <a:latin typeface="Arial" charset="0"/>
              <a:ea typeface="MS PGothic" charset="0"/>
            </a:endParaRPr>
          </a:p>
          <a:p>
            <a:r>
              <a:rPr lang="fr-CH" sz="2400" dirty="0" smtClean="0">
                <a:latin typeface="Arial" charset="0"/>
                <a:ea typeface="MS PGothic" charset="0"/>
              </a:rPr>
              <a:t>Or it may entail providing general advice throghout the whole process</a:t>
            </a:r>
          </a:p>
          <a:p>
            <a:pPr>
              <a:buFontTx/>
              <a:buChar char="-"/>
            </a:pPr>
            <a:endParaRPr lang="fr-CH" sz="2400" dirty="0">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7</a:t>
            </a:fld>
            <a:endParaRPr lang="it-IT"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defRPr/>
            </a:pPr>
            <a:r>
              <a:rPr lang="en-GB" dirty="0" smtClean="0">
                <a:latin typeface="Arial" charset="0"/>
                <a:ea typeface="ＭＳ Ｐゴシック" charset="0"/>
                <a:cs typeface="ＭＳ Ｐゴシック" charset="0"/>
              </a:rPr>
              <a:t>Suggested actions:</a:t>
            </a:r>
          </a:p>
          <a:p>
            <a:pPr>
              <a:defRPr/>
            </a:pPr>
            <a:endParaRPr lang="en-GB" dirty="0" smtClean="0">
              <a:latin typeface="Arial" charset="0"/>
              <a:ea typeface="ＭＳ Ｐゴシック" charset="0"/>
              <a:cs typeface="ＭＳ Ｐゴシック" charset="0"/>
            </a:endParaRPr>
          </a:p>
          <a:p>
            <a:pPr marL="171450" indent="-171450">
              <a:buFontTx/>
              <a:buChar char="-"/>
              <a:defRPr/>
            </a:pPr>
            <a:r>
              <a:rPr lang="en-GB" dirty="0" smtClean="0">
                <a:latin typeface="Arial" charset="0"/>
                <a:ea typeface="ＭＳ Ｐゴシック" charset="0"/>
                <a:cs typeface="ＭＳ Ｐゴシック" charset="0"/>
              </a:rPr>
              <a:t>Improve understanding of key notions and concepts</a:t>
            </a:r>
          </a:p>
          <a:p>
            <a:pPr marL="171450" indent="-171450">
              <a:buFontTx/>
              <a:buChar char="-"/>
              <a:defRPr/>
            </a:pPr>
            <a:r>
              <a:rPr lang="en-GB" dirty="0" smtClean="0">
                <a:latin typeface="Arial" charset="0"/>
                <a:ea typeface="ＭＳ Ｐゴシック" charset="0"/>
                <a:cs typeface="ＭＳ Ｐゴシック" charset="0"/>
              </a:rPr>
              <a:t>Increase knowledge of internal displacement and information on it</a:t>
            </a:r>
          </a:p>
          <a:p>
            <a:pPr marL="171450" indent="-171450">
              <a:buFontTx/>
              <a:buChar char="-"/>
              <a:defRPr/>
            </a:pPr>
            <a:r>
              <a:rPr lang="en-GB" dirty="0" smtClean="0">
                <a:latin typeface="Arial" charset="0"/>
                <a:ea typeface="ＭＳ Ｐゴシック" charset="0"/>
                <a:cs typeface="ＭＳ Ｐゴシック" charset="0"/>
              </a:rPr>
              <a:t>Collect and assess data</a:t>
            </a:r>
          </a:p>
          <a:p>
            <a:pPr marL="171450" indent="-171450">
              <a:buFontTx/>
              <a:buChar char="-"/>
              <a:defRPr/>
            </a:pPr>
            <a:r>
              <a:rPr lang="en-GB" dirty="0" smtClean="0">
                <a:latin typeface="Arial" charset="0"/>
                <a:ea typeface="ＭＳ Ｐゴシック" charset="0"/>
                <a:cs typeface="ＭＳ Ｐゴシック" charset="0"/>
              </a:rPr>
              <a:t>Determine whether or not to undertake a legal review </a:t>
            </a:r>
          </a:p>
          <a:p>
            <a:pPr marL="171450" indent="-171450">
              <a:buFontTx/>
              <a:buChar char="-"/>
              <a:defRPr/>
            </a:pPr>
            <a:r>
              <a:rPr lang="en-GB" dirty="0" smtClean="0">
                <a:latin typeface="Arial" charset="0"/>
                <a:ea typeface="ＭＳ Ｐゴシック" charset="0"/>
                <a:cs typeface="ＭＳ Ｐゴシック" charset="0"/>
              </a:rPr>
              <a:t>Decide on the scope of the instrument</a:t>
            </a:r>
          </a:p>
          <a:p>
            <a:pPr marL="171450" indent="-171450">
              <a:buFontTx/>
              <a:buChar char="-"/>
              <a:defRPr/>
            </a:pPr>
            <a:r>
              <a:rPr lang="en-GB" dirty="0" smtClean="0">
                <a:latin typeface="Arial" charset="0"/>
                <a:ea typeface="ＭＳ Ｐゴシック" charset="0"/>
                <a:cs typeface="ＭＳ Ｐゴシック" charset="0"/>
              </a:rPr>
              <a:t>Decide on the type of instrument</a:t>
            </a:r>
          </a:p>
          <a:p>
            <a:pPr marL="171450" indent="-171450">
              <a:buFontTx/>
              <a:buChar char="-"/>
              <a:defRPr/>
            </a:pPr>
            <a:r>
              <a:rPr lang="en-GB" dirty="0" smtClean="0">
                <a:latin typeface="Arial" charset="0"/>
                <a:ea typeface="ＭＳ Ｐゴシック" charset="0"/>
                <a:cs typeface="ＭＳ Ｐゴシック" charset="0"/>
              </a:rPr>
              <a:t>Request support if needed</a:t>
            </a:r>
            <a:endParaRPr lang="en-GB" dirty="0">
              <a:latin typeface="Arial" charset="0"/>
              <a:ea typeface="ＭＳ Ｐゴシック" charset="0"/>
              <a:cs typeface="ＭＳ Ｐゴシック"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8</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a:t>
            </a:fld>
            <a:endParaRPr lang="en-GB"/>
          </a:p>
        </p:txBody>
      </p:sp>
    </p:spTree>
    <p:extLst>
      <p:ext uri="{BB962C8B-B14F-4D97-AF65-F5344CB8AC3E}">
        <p14:creationId xmlns:p14="http://schemas.microsoft.com/office/powerpoint/2010/main" val="1414245876"/>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a:t>
            </a:fld>
            <a:endParaRPr lang="en-GB"/>
          </a:p>
        </p:txBody>
      </p:sp>
    </p:spTree>
    <p:extLst>
      <p:ext uri="{BB962C8B-B14F-4D97-AF65-F5344CB8AC3E}">
        <p14:creationId xmlns:p14="http://schemas.microsoft.com/office/powerpoint/2010/main" val="3709962958"/>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a:t>
            </a:fld>
            <a:endParaRPr lang="en-GB"/>
          </a:p>
        </p:txBody>
      </p:sp>
    </p:spTree>
    <p:extLst>
      <p:ext uri="{BB962C8B-B14F-4D97-AF65-F5344CB8AC3E}">
        <p14:creationId xmlns:p14="http://schemas.microsoft.com/office/powerpoint/2010/main" val="111915762"/>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a:t>
            </a:fld>
            <a:endParaRPr lang="en-GB"/>
          </a:p>
        </p:txBody>
      </p:sp>
    </p:spTree>
    <p:extLst>
      <p:ext uri="{BB962C8B-B14F-4D97-AF65-F5344CB8AC3E}">
        <p14:creationId xmlns:p14="http://schemas.microsoft.com/office/powerpoint/2010/main" val="2497043706"/>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a:t>
            </a:fld>
            <a:endParaRPr lang="en-US"/>
          </a:p>
        </p:txBody>
      </p:sp>
    </p:spTree>
    <p:extLst>
      <p:ext uri="{BB962C8B-B14F-4D97-AF65-F5344CB8AC3E}">
        <p14:creationId xmlns:p14="http://schemas.microsoft.com/office/powerpoint/2010/main" val="2812814165"/>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08/01/16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a:t>
            </a:fld>
            <a:endParaRPr lang="en-GB"/>
          </a:p>
        </p:txBody>
      </p:sp>
    </p:spTree>
    <p:extLst>
      <p:ext uri="{BB962C8B-B14F-4D97-AF65-F5344CB8AC3E}">
        <p14:creationId xmlns:p14="http://schemas.microsoft.com/office/powerpoint/2010/main" val="373426118"/>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08/01/16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a:t>
            </a:fld>
            <a:endParaRPr lang="en-GB"/>
          </a:p>
        </p:txBody>
      </p:sp>
    </p:spTree>
    <p:extLst>
      <p:ext uri="{BB962C8B-B14F-4D97-AF65-F5344CB8AC3E}">
        <p14:creationId xmlns:p14="http://schemas.microsoft.com/office/powerpoint/2010/main" val="3043674269"/>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a:t>
            </a:fld>
            <a:endParaRPr lang="en-GB"/>
          </a:p>
        </p:txBody>
      </p:sp>
    </p:spTree>
    <p:extLst>
      <p:ext uri="{BB962C8B-B14F-4D97-AF65-F5344CB8AC3E}">
        <p14:creationId xmlns:p14="http://schemas.microsoft.com/office/powerpoint/2010/main" val="1860329904"/>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a:t>
            </a:fld>
            <a:endParaRPr lang="en-GB"/>
          </a:p>
        </p:txBody>
      </p:sp>
    </p:spTree>
    <p:extLst>
      <p:ext uri="{BB962C8B-B14F-4D97-AF65-F5344CB8AC3E}">
        <p14:creationId xmlns:p14="http://schemas.microsoft.com/office/powerpoint/2010/main" val="285852149"/>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a:t>
            </a:fld>
            <a:endParaRPr lang="en-GB"/>
          </a:p>
        </p:txBody>
      </p:sp>
    </p:spTree>
    <p:extLst>
      <p:ext uri="{BB962C8B-B14F-4D97-AF65-F5344CB8AC3E}">
        <p14:creationId xmlns:p14="http://schemas.microsoft.com/office/powerpoint/2010/main" val="3083211467"/>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08/01/16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a:t>
            </a:fld>
            <a:endParaRPr lang="en-GB"/>
          </a:p>
        </p:txBody>
      </p:sp>
    </p:spTree>
    <p:extLst>
      <p:ext uri="{BB962C8B-B14F-4D97-AF65-F5344CB8AC3E}">
        <p14:creationId xmlns:p14="http://schemas.microsoft.com/office/powerpoint/2010/main" val="891627860"/>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a:t>
            </a:fld>
            <a:endParaRPr lang="en-GB"/>
          </a:p>
        </p:txBody>
      </p:sp>
    </p:spTree>
    <p:extLst>
      <p:ext uri="{BB962C8B-B14F-4D97-AF65-F5344CB8AC3E}">
        <p14:creationId xmlns:p14="http://schemas.microsoft.com/office/powerpoint/2010/main" val="3481637162"/>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08/01/16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err="1" smtClean="0">
                <a:latin typeface="Century Gothic" charset="0"/>
                <a:ea typeface="MS PGothic" charset="0"/>
                <a:cs typeface="MS PGothic" charset="0"/>
              </a:rPr>
              <a:t>Preparation</a:t>
            </a:r>
            <a:r>
              <a:rPr lang="fr-FR" b="1" dirty="0" smtClean="0">
                <a:latin typeface="Century Gothic" charset="0"/>
                <a:ea typeface="MS PGothic" charset="0"/>
                <a:cs typeface="MS PGothic" charset="0"/>
              </a:rPr>
              <a:t>:</a:t>
            </a:r>
            <a:br>
              <a:rPr lang="fr-FR" b="1" dirty="0" smtClean="0">
                <a:latin typeface="Century Gothic" charset="0"/>
                <a:ea typeface="MS PGothic" charset="0"/>
                <a:cs typeface="MS PGothic" charset="0"/>
              </a:rPr>
            </a:br>
            <a:r>
              <a:rPr lang="fr-FR" b="1" dirty="0" smtClean="0">
                <a:latin typeface="Century Gothic" charset="0"/>
                <a:ea typeface="MS PGothic" charset="0"/>
                <a:cs typeface="MS PGothic" charset="0"/>
              </a:rPr>
              <a:t>Scope and type</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a:latin typeface="Century Gothic" charset="0"/>
                <a:ea typeface="MS PGothic" charset="0"/>
                <a:cs typeface="MS PGothic" charset="0"/>
              </a:rPr>
              <a:t>Objectives</a:t>
            </a:r>
          </a:p>
        </p:txBody>
      </p:sp>
      <p:sp>
        <p:nvSpPr>
          <p:cNvPr id="9219" name="Rectangle 3"/>
          <p:cNvSpPr>
            <a:spLocks noGrp="1" noChangeArrowheads="1"/>
          </p:cNvSpPr>
          <p:nvPr>
            <p:ph idx="1"/>
          </p:nvPr>
        </p:nvSpPr>
        <p:spPr>
          <a:xfrm>
            <a:off x="395288" y="1628775"/>
            <a:ext cx="7416800" cy="4032250"/>
          </a:xfrm>
        </p:spPr>
        <p:txBody>
          <a:bodyPr rtlCol="0">
            <a:normAutofit/>
          </a:bodyPr>
          <a:lstStyle/>
          <a:p>
            <a:pPr eaLnBrk="1" hangingPunct="1">
              <a:buFont typeface="Wingdings" charset="2"/>
              <a:buChar char="§"/>
            </a:pPr>
            <a:r>
              <a:rPr lang="it-IT" sz="2800" dirty="0">
                <a:cs typeface="Century Gothic"/>
              </a:rPr>
              <a:t>To </a:t>
            </a:r>
            <a:r>
              <a:rPr lang="it-IT" sz="2800" dirty="0" err="1">
                <a:cs typeface="Century Gothic"/>
              </a:rPr>
              <a:t>give</a:t>
            </a:r>
            <a:r>
              <a:rPr lang="it-IT" sz="2800" dirty="0">
                <a:cs typeface="Century Gothic"/>
              </a:rPr>
              <a:t> a </a:t>
            </a:r>
            <a:r>
              <a:rPr lang="it-IT" sz="2800" dirty="0" err="1">
                <a:cs typeface="Century Gothic"/>
              </a:rPr>
              <a:t>clear</a:t>
            </a:r>
            <a:r>
              <a:rPr lang="it-IT" sz="2800" dirty="0">
                <a:cs typeface="Century Gothic"/>
              </a:rPr>
              <a:t> </a:t>
            </a:r>
            <a:r>
              <a:rPr lang="it-IT" sz="2800" dirty="0" err="1">
                <a:cs typeface="Century Gothic"/>
              </a:rPr>
              <a:t>overview</a:t>
            </a:r>
            <a:r>
              <a:rPr lang="it-IT" sz="2800" dirty="0">
                <a:cs typeface="Century Gothic"/>
              </a:rPr>
              <a:t> of the </a:t>
            </a:r>
            <a:r>
              <a:rPr lang="it-IT" sz="2800" dirty="0" err="1">
                <a:cs typeface="Century Gothic"/>
              </a:rPr>
              <a:t>different</a:t>
            </a:r>
            <a:r>
              <a:rPr lang="it-IT" sz="2800" dirty="0">
                <a:cs typeface="Century Gothic"/>
              </a:rPr>
              <a:t> </a:t>
            </a:r>
            <a:r>
              <a:rPr lang="it-IT" sz="2800" dirty="0" err="1">
                <a:cs typeface="Century Gothic"/>
              </a:rPr>
              <a:t>types</a:t>
            </a:r>
            <a:r>
              <a:rPr lang="it-IT" sz="2800" dirty="0">
                <a:cs typeface="Century Gothic"/>
              </a:rPr>
              <a:t> and scope of </a:t>
            </a:r>
            <a:r>
              <a:rPr lang="it-IT" sz="2800" dirty="0" err="1">
                <a:cs typeface="Century Gothic"/>
              </a:rPr>
              <a:t>national</a:t>
            </a:r>
            <a:r>
              <a:rPr lang="it-IT" sz="2800" dirty="0">
                <a:cs typeface="Century Gothic"/>
              </a:rPr>
              <a:t> </a:t>
            </a:r>
            <a:r>
              <a:rPr lang="it-IT" sz="2800" dirty="0" err="1">
                <a:cs typeface="Century Gothic"/>
              </a:rPr>
              <a:t>instruments</a:t>
            </a:r>
            <a:r>
              <a:rPr lang="it-IT" sz="2800" dirty="0">
                <a:cs typeface="Century Gothic"/>
              </a:rPr>
              <a:t> on </a:t>
            </a:r>
            <a:r>
              <a:rPr lang="it-IT" sz="2800" dirty="0" err="1">
                <a:cs typeface="Century Gothic"/>
              </a:rPr>
              <a:t>internal</a:t>
            </a:r>
            <a:r>
              <a:rPr lang="it-IT" sz="2800" dirty="0">
                <a:cs typeface="Century Gothic"/>
              </a:rPr>
              <a:t> </a:t>
            </a:r>
            <a:r>
              <a:rPr lang="it-IT" sz="2800" dirty="0" err="1">
                <a:cs typeface="Century Gothic"/>
              </a:rPr>
              <a:t>displacement</a:t>
            </a:r>
            <a:r>
              <a:rPr lang="it-IT" sz="2800" dirty="0">
                <a:cs typeface="Century Gothic"/>
              </a:rPr>
              <a:t>  </a:t>
            </a:r>
          </a:p>
          <a:p>
            <a:pPr eaLnBrk="1" hangingPunct="1">
              <a:buFont typeface="Wingdings" charset="2"/>
              <a:buChar char="§"/>
            </a:pPr>
            <a:r>
              <a:rPr lang="it-IT" sz="2800" dirty="0">
                <a:cs typeface="Century Gothic"/>
              </a:rPr>
              <a:t>To </a:t>
            </a:r>
            <a:r>
              <a:rPr lang="it-IT" sz="2800" dirty="0" err="1">
                <a:cs typeface="Century Gothic"/>
              </a:rPr>
              <a:t>define</a:t>
            </a:r>
            <a:r>
              <a:rPr lang="it-IT" sz="2800" dirty="0">
                <a:cs typeface="Century Gothic"/>
              </a:rPr>
              <a:t> the </a:t>
            </a:r>
            <a:r>
              <a:rPr lang="it-IT" sz="2800" dirty="0" err="1">
                <a:cs typeface="Century Gothic"/>
              </a:rPr>
              <a:t>type</a:t>
            </a:r>
            <a:r>
              <a:rPr lang="it-IT" sz="2800" dirty="0">
                <a:cs typeface="Century Gothic"/>
              </a:rPr>
              <a:t> and scope of a </a:t>
            </a:r>
            <a:r>
              <a:rPr lang="it-IT" sz="2800" dirty="0" err="1">
                <a:cs typeface="Century Gothic"/>
              </a:rPr>
              <a:t>national</a:t>
            </a:r>
            <a:r>
              <a:rPr lang="it-IT" sz="2800" dirty="0">
                <a:cs typeface="Century Gothic"/>
              </a:rPr>
              <a:t> </a:t>
            </a:r>
            <a:r>
              <a:rPr lang="it-IT" sz="2800" dirty="0" err="1">
                <a:cs typeface="Century Gothic"/>
              </a:rPr>
              <a:t>instrument</a:t>
            </a:r>
            <a:r>
              <a:rPr lang="it-IT" sz="2800" dirty="0">
                <a:cs typeface="Century Gothic"/>
              </a:rPr>
              <a:t> </a:t>
            </a:r>
            <a:r>
              <a:rPr lang="it-IT" sz="2800" dirty="0" err="1">
                <a:cs typeface="Century Gothic"/>
              </a:rPr>
              <a:t>required</a:t>
            </a:r>
            <a:r>
              <a:rPr lang="it-IT" sz="2800" dirty="0">
                <a:cs typeface="Century Gothic"/>
              </a:rPr>
              <a:t> for the country in </a:t>
            </a:r>
            <a:r>
              <a:rPr lang="it-IT" sz="2800" dirty="0" err="1">
                <a:cs typeface="Century Gothic"/>
              </a:rPr>
              <a:t>question</a:t>
            </a:r>
            <a:endParaRPr lang="it-IT" sz="2800" dirty="0">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The instrument</a:t>
            </a:r>
            <a:endParaRPr lang="fr-CH" sz="3200" b="1" dirty="0">
              <a:latin typeface="Century Gothic" charset="0"/>
              <a:ea typeface="MS PGothic" charset="0"/>
              <a:cs typeface="MS PGothic" charset="0"/>
            </a:endParaRPr>
          </a:p>
        </p:txBody>
      </p:sp>
      <p:sp>
        <p:nvSpPr>
          <p:cNvPr id="16" name="Segnaposto contenuto 29"/>
          <p:cNvSpPr>
            <a:spLocks noGrp="1"/>
          </p:cNvSpPr>
          <p:nvPr>
            <p:ph sz="half" idx="2"/>
          </p:nvPr>
        </p:nvSpPr>
        <p:spPr>
          <a:xfrm>
            <a:off x="467544" y="1772345"/>
            <a:ext cx="3960440" cy="3888903"/>
          </a:xfrm>
        </p:spPr>
        <p:txBody>
          <a:bodyPr>
            <a:noAutofit/>
          </a:bodyPr>
          <a:lstStyle/>
          <a:p>
            <a:pPr marL="0" indent="0" eaLnBrk="1" hangingPunct="1">
              <a:buFontTx/>
              <a:buNone/>
            </a:pPr>
            <a:r>
              <a:rPr lang="it-IT" sz="2400" b="1" dirty="0" smtClean="0">
                <a:latin typeface="Century Gothic"/>
                <a:cs typeface="Century Gothic"/>
              </a:rPr>
              <a:t>An </a:t>
            </a:r>
            <a:r>
              <a:rPr lang="it-IT" sz="2400" b="1" dirty="0" err="1" smtClean="0">
                <a:latin typeface="Century Gothic"/>
                <a:cs typeface="Century Gothic"/>
              </a:rPr>
              <a:t>effective</a:t>
            </a:r>
            <a:r>
              <a:rPr lang="it-IT" sz="2400" b="1" dirty="0" smtClean="0">
                <a:latin typeface="Century Gothic"/>
                <a:cs typeface="Century Gothic"/>
              </a:rPr>
              <a:t> </a:t>
            </a:r>
            <a:r>
              <a:rPr lang="it-IT" sz="2400" b="1" dirty="0" err="1" smtClean="0">
                <a:latin typeface="Century Gothic"/>
                <a:cs typeface="Century Gothic"/>
              </a:rPr>
              <a:t>instrument</a:t>
            </a:r>
            <a:r>
              <a:rPr lang="it-IT" sz="2400" b="1" dirty="0" smtClean="0">
                <a:latin typeface="Century Gothic"/>
                <a:cs typeface="Century Gothic"/>
              </a:rPr>
              <a:t> </a:t>
            </a:r>
            <a:r>
              <a:rPr lang="it-IT" sz="2400" b="1" dirty="0" err="1" smtClean="0">
                <a:latin typeface="Century Gothic"/>
                <a:cs typeface="Century Gothic"/>
              </a:rPr>
              <a:t>should</a:t>
            </a:r>
            <a:r>
              <a:rPr lang="it-IT" sz="2400" b="1" dirty="0" smtClean="0">
                <a:latin typeface="Century Gothic"/>
                <a:cs typeface="Century Gothic"/>
              </a:rPr>
              <a:t>:</a:t>
            </a:r>
            <a:endParaRPr lang="it-IT" sz="2400" b="1" dirty="0">
              <a:latin typeface="Century Gothic"/>
              <a:cs typeface="Century Gothic"/>
            </a:endParaRPr>
          </a:p>
          <a:p>
            <a:pPr marL="302400" indent="-302400" eaLnBrk="1" fontAlgn="auto" hangingPunct="1">
              <a:spcAft>
                <a:spcPts val="0"/>
              </a:spcAft>
              <a:buFontTx/>
              <a:buAutoNum type="arabicPeriod"/>
              <a:defRPr/>
            </a:pPr>
            <a:r>
              <a:rPr lang="fr-CH" sz="2000" dirty="0" smtClean="0"/>
              <a:t>Be </a:t>
            </a:r>
            <a:r>
              <a:rPr lang="fr-CH" sz="2000" dirty="0"/>
              <a:t>binding or politically supported</a:t>
            </a:r>
          </a:p>
          <a:p>
            <a:pPr marL="302400" indent="-302400" eaLnBrk="1" fontAlgn="auto" hangingPunct="1">
              <a:spcAft>
                <a:spcPts val="0"/>
              </a:spcAft>
              <a:buFontTx/>
              <a:buAutoNum type="arabicPeriod"/>
              <a:defRPr/>
            </a:pPr>
            <a:r>
              <a:rPr lang="fr-CH" sz="2000" dirty="0" smtClean="0"/>
              <a:t>Establish </a:t>
            </a:r>
            <a:r>
              <a:rPr lang="fr-CH" sz="2000" dirty="0"/>
              <a:t>roles and responsibilities</a:t>
            </a:r>
          </a:p>
          <a:p>
            <a:pPr marL="302400" indent="-302400" eaLnBrk="1" fontAlgn="auto" hangingPunct="1">
              <a:spcAft>
                <a:spcPts val="0"/>
              </a:spcAft>
              <a:buFontTx/>
              <a:buAutoNum type="arabicPeriod"/>
              <a:defRPr/>
            </a:pPr>
            <a:r>
              <a:rPr lang="fr-CH" sz="2000" dirty="0" smtClean="0"/>
              <a:t>Allocate </a:t>
            </a:r>
            <a:r>
              <a:rPr lang="fr-CH" sz="2000" dirty="0"/>
              <a:t>resources to those responsible for activities</a:t>
            </a:r>
          </a:p>
        </p:txBody>
      </p:sp>
      <p:sp>
        <p:nvSpPr>
          <p:cNvPr id="7" name="Segnaposto contenuto 29"/>
          <p:cNvSpPr>
            <a:spLocks noGrp="1"/>
          </p:cNvSpPr>
          <p:nvPr>
            <p:ph sz="half" idx="2"/>
          </p:nvPr>
        </p:nvSpPr>
        <p:spPr>
          <a:xfrm>
            <a:off x="4788024" y="1772345"/>
            <a:ext cx="3888432" cy="3888903"/>
          </a:xfrm>
        </p:spPr>
        <p:txBody>
          <a:bodyPr>
            <a:noAutofit/>
          </a:bodyPr>
          <a:lstStyle/>
          <a:p>
            <a:pPr marL="0" indent="0" eaLnBrk="1" hangingPunct="1">
              <a:buFontTx/>
              <a:buNone/>
            </a:pPr>
            <a:r>
              <a:rPr lang="it-IT" sz="2400" b="1" dirty="0" smtClean="0">
                <a:latin typeface="Century Gothic"/>
                <a:cs typeface="Century Gothic"/>
              </a:rPr>
              <a:t>The ‘right’ </a:t>
            </a:r>
            <a:r>
              <a:rPr lang="it-IT" sz="2400" b="1" dirty="0" err="1" smtClean="0">
                <a:latin typeface="Century Gothic"/>
                <a:cs typeface="Century Gothic"/>
              </a:rPr>
              <a:t>instrument</a:t>
            </a:r>
            <a:r>
              <a:rPr lang="it-IT" sz="2400" b="1" dirty="0" smtClean="0">
                <a:latin typeface="Century Gothic"/>
                <a:cs typeface="Century Gothic"/>
              </a:rPr>
              <a:t> </a:t>
            </a:r>
            <a:r>
              <a:rPr lang="it-IT" sz="2400" b="1" dirty="0" err="1" smtClean="0">
                <a:latin typeface="Century Gothic"/>
                <a:cs typeface="Century Gothic"/>
              </a:rPr>
              <a:t>should</a:t>
            </a:r>
            <a:r>
              <a:rPr lang="it-IT" sz="2400" b="1" dirty="0" smtClean="0">
                <a:latin typeface="Century Gothic"/>
                <a:cs typeface="Century Gothic"/>
              </a:rPr>
              <a:t>:</a:t>
            </a:r>
            <a:endParaRPr lang="it-IT" sz="2400" b="1" dirty="0" smtClean="0">
              <a:latin typeface="Century Gothic"/>
              <a:cs typeface="Century Gothic"/>
            </a:endParaRPr>
          </a:p>
          <a:p>
            <a:pPr marL="313200" indent="-313200" eaLnBrk="1" hangingPunct="1">
              <a:buFont typeface="+mj-lt"/>
              <a:buAutoNum type="arabicPeriod"/>
            </a:pPr>
            <a:r>
              <a:rPr lang="en-GB" sz="2000" dirty="0" smtClean="0">
                <a:cs typeface="Century Gothic"/>
              </a:rPr>
              <a:t>Address the situation in question</a:t>
            </a:r>
          </a:p>
          <a:p>
            <a:pPr marL="313200" indent="-313200" eaLnBrk="1" hangingPunct="1">
              <a:buFont typeface="+mj-lt"/>
              <a:buAutoNum type="arabicPeriod"/>
            </a:pPr>
            <a:r>
              <a:rPr lang="en-GB" sz="2000" dirty="0" smtClean="0">
                <a:cs typeface="Century Gothic"/>
              </a:rPr>
              <a:t>Be appropriate to the </a:t>
            </a:r>
            <a:r>
              <a:rPr lang="en-GB" sz="2000" dirty="0" err="1" smtClean="0">
                <a:cs typeface="Century Gothic"/>
              </a:rPr>
              <a:t>country’slegal</a:t>
            </a:r>
            <a:r>
              <a:rPr lang="en-GB" sz="2000" dirty="0" smtClean="0">
                <a:cs typeface="Century Gothic"/>
              </a:rPr>
              <a:t> tradition</a:t>
            </a:r>
          </a:p>
          <a:p>
            <a:pPr marL="313200" indent="-313200" eaLnBrk="1" hangingPunct="1">
              <a:buFont typeface="+mj-lt"/>
              <a:buAutoNum type="arabicPeriod"/>
            </a:pPr>
            <a:r>
              <a:rPr lang="en-GB" sz="2000" dirty="0" smtClean="0">
                <a:cs typeface="Century Gothic"/>
              </a:rPr>
              <a:t>Take the political landscape into account</a:t>
            </a:r>
            <a:endParaRPr lang="en-GB" sz="2000" dirty="0">
              <a:cs typeface="Century Gothic"/>
            </a:endParaRPr>
          </a:p>
        </p:txBody>
      </p:sp>
    </p:spTree>
    <p:extLst>
      <p:ext uri="{BB962C8B-B14F-4D97-AF65-F5344CB8AC3E}">
        <p14:creationId xmlns:p14="http://schemas.microsoft.com/office/powerpoint/2010/main" val="29997689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Comprehensive or partial?</a:t>
            </a:r>
            <a:endParaRPr lang="fr-CH" sz="3200" b="1" dirty="0">
              <a:latin typeface="Century Gothic" charset="0"/>
              <a:ea typeface="MS PGothic" charset="0"/>
              <a:cs typeface="MS PGothic" charset="0"/>
            </a:endParaRPr>
          </a:p>
        </p:txBody>
      </p:sp>
      <p:pic>
        <p:nvPicPr>
          <p:cNvPr id="19" name="Picture 9" descr="C:\Users\utente\Desktop\1194984711121414406tree_branches_and_roots_01.svg.hi.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24526" y="1844899"/>
            <a:ext cx="4203458" cy="3815878"/>
          </a:xfrm>
          <a:noFill/>
        </p:spPr>
      </p:pic>
      <p:sp>
        <p:nvSpPr>
          <p:cNvPr id="20" name="CasellaDiTesto 20"/>
          <p:cNvSpPr txBox="1">
            <a:spLocks noChangeArrowheads="1"/>
          </p:cNvSpPr>
          <p:nvPr/>
        </p:nvSpPr>
        <p:spPr bwMode="auto">
          <a:xfrm>
            <a:off x="1979712" y="2348880"/>
            <a:ext cx="1928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smtClean="0">
                <a:solidFill>
                  <a:schemeClr val="bg1"/>
                </a:solidFill>
                <a:latin typeface="Century Gothic"/>
                <a:cs typeface="Century Gothic"/>
              </a:rPr>
              <a:t>Scope</a:t>
            </a:r>
            <a:endParaRPr lang="it-IT" b="1" dirty="0">
              <a:solidFill>
                <a:schemeClr val="bg1"/>
              </a:solidFill>
              <a:latin typeface="Century Gothic"/>
              <a:cs typeface="Century Gothic"/>
            </a:endParaRPr>
          </a:p>
        </p:txBody>
      </p:sp>
      <p:sp>
        <p:nvSpPr>
          <p:cNvPr id="7" name="Segnaposto contenuto 29"/>
          <p:cNvSpPr>
            <a:spLocks noGrp="1"/>
          </p:cNvSpPr>
          <p:nvPr>
            <p:ph sz="half" idx="2"/>
          </p:nvPr>
        </p:nvSpPr>
        <p:spPr>
          <a:xfrm>
            <a:off x="4283968" y="1556792"/>
            <a:ext cx="4608637" cy="4176464"/>
          </a:xfrm>
        </p:spPr>
        <p:txBody>
          <a:bodyPr rtlCol="0">
            <a:noAutofit/>
          </a:bodyPr>
          <a:lstStyle/>
          <a:p>
            <a:pPr marL="108000" indent="-108000" eaLnBrk="1" fontAlgn="auto" hangingPunct="1">
              <a:spcAft>
                <a:spcPts val="0"/>
              </a:spcAft>
              <a:buFont typeface="Wingdings" charset="2"/>
              <a:buChar char="§"/>
              <a:defRPr/>
            </a:pPr>
            <a:r>
              <a:rPr lang="it-IT" altLang="fr-FR" sz="2000" dirty="0" smtClean="0">
                <a:ea typeface="+mn-ea"/>
                <a:cs typeface="+mn-cs"/>
              </a:rPr>
              <a:t> All </a:t>
            </a:r>
            <a:r>
              <a:rPr lang="it-IT" altLang="fr-FR" sz="2000" dirty="0" smtClean="0">
                <a:ea typeface="+mn-ea"/>
                <a:cs typeface="+mn-cs"/>
              </a:rPr>
              <a:t>causes </a:t>
            </a:r>
          </a:p>
          <a:p>
            <a:pPr marL="108000" indent="-108000" eaLnBrk="1" fontAlgn="auto" hangingPunct="1">
              <a:spcAft>
                <a:spcPts val="0"/>
              </a:spcAft>
              <a:buFont typeface="Wingdings" charset="2"/>
              <a:buChar char="§"/>
              <a:defRPr/>
            </a:pPr>
            <a:r>
              <a:rPr lang="it-IT" altLang="fr-FR" sz="2000" dirty="0" smtClean="0">
                <a:ea typeface="+mn-ea"/>
                <a:cs typeface="+mn-cs"/>
              </a:rPr>
              <a:t> All </a:t>
            </a:r>
            <a:r>
              <a:rPr lang="it-IT" altLang="fr-FR" sz="2000" dirty="0" err="1" smtClean="0">
                <a:ea typeface="+mn-ea"/>
                <a:cs typeface="+mn-cs"/>
              </a:rPr>
              <a:t>phases</a:t>
            </a:r>
            <a:endParaRPr lang="it-IT" altLang="fr-FR" sz="2000" dirty="0" smtClean="0">
              <a:ea typeface="+mn-ea"/>
              <a:cs typeface="+mn-cs"/>
            </a:endParaRPr>
          </a:p>
          <a:p>
            <a:pPr marL="108000" indent="-108000" eaLnBrk="1" fontAlgn="auto" hangingPunct="1">
              <a:spcAft>
                <a:spcPts val="0"/>
              </a:spcAft>
              <a:buFont typeface="Wingdings" charset="2"/>
              <a:buChar char="§"/>
              <a:defRPr/>
            </a:pPr>
            <a:endParaRPr lang="it-IT" altLang="fr-FR" sz="2000" dirty="0">
              <a:ea typeface="+mn-ea"/>
              <a:cs typeface="+mn-cs"/>
            </a:endParaRPr>
          </a:p>
          <a:p>
            <a:pPr marL="108000" indent="-108000" eaLnBrk="1" fontAlgn="auto" hangingPunct="1">
              <a:spcAft>
                <a:spcPts val="0"/>
              </a:spcAft>
              <a:buFont typeface="Wingdings" charset="2"/>
              <a:buChar char="§"/>
              <a:defRPr/>
            </a:pPr>
            <a:r>
              <a:rPr lang="it-IT" altLang="fr-FR" sz="2000" dirty="0" smtClean="0">
                <a:ea typeface="+mn-ea"/>
                <a:cs typeface="+mn-cs"/>
              </a:rPr>
              <a:t> A </a:t>
            </a:r>
            <a:r>
              <a:rPr lang="it-IT" altLang="fr-FR" sz="2000" dirty="0" smtClean="0">
                <a:ea typeface="+mn-ea"/>
                <a:cs typeface="+mn-cs"/>
              </a:rPr>
              <a:t>cause</a:t>
            </a:r>
          </a:p>
          <a:p>
            <a:pPr marL="108000" indent="-108000" eaLnBrk="1" fontAlgn="auto" hangingPunct="1">
              <a:spcAft>
                <a:spcPts val="0"/>
              </a:spcAft>
              <a:buFont typeface="Wingdings" charset="2"/>
              <a:buChar char="§"/>
              <a:defRPr/>
            </a:pPr>
            <a:r>
              <a:rPr lang="it-IT" altLang="fr-FR" sz="2000" dirty="0" smtClean="0">
                <a:ea typeface="+mn-ea"/>
                <a:cs typeface="+mn-cs"/>
              </a:rPr>
              <a:t> An </a:t>
            </a:r>
            <a:r>
              <a:rPr lang="it-IT" altLang="fr-FR" sz="2000" dirty="0" smtClean="0">
                <a:ea typeface="+mn-ea"/>
                <a:cs typeface="+mn-cs"/>
              </a:rPr>
              <a:t>area</a:t>
            </a:r>
          </a:p>
          <a:p>
            <a:pPr marL="108000" indent="-108000" eaLnBrk="1" fontAlgn="auto" hangingPunct="1">
              <a:spcAft>
                <a:spcPts val="0"/>
              </a:spcAft>
              <a:buFont typeface="Wingdings" charset="2"/>
              <a:buChar char="§"/>
              <a:defRPr/>
            </a:pPr>
            <a:r>
              <a:rPr lang="it-IT" altLang="fr-FR" sz="2000" dirty="0" smtClean="0">
                <a:ea typeface="+mn-ea"/>
                <a:cs typeface="+mn-cs"/>
              </a:rPr>
              <a:t> A </a:t>
            </a:r>
            <a:r>
              <a:rPr lang="it-IT" altLang="fr-FR" sz="2000" dirty="0" smtClean="0">
                <a:ea typeface="+mn-ea"/>
                <a:cs typeface="+mn-cs"/>
              </a:rPr>
              <a:t>phase</a:t>
            </a:r>
          </a:p>
          <a:p>
            <a:pPr marL="108000" indent="-108000" eaLnBrk="1" fontAlgn="auto" hangingPunct="1">
              <a:spcAft>
                <a:spcPts val="0"/>
              </a:spcAft>
              <a:buFont typeface="Wingdings" charset="2"/>
              <a:buChar char="§"/>
              <a:defRPr/>
            </a:pPr>
            <a:r>
              <a:rPr lang="it-IT" altLang="fr-FR" sz="2000" dirty="0" smtClean="0">
                <a:ea typeface="+mn-ea"/>
                <a:cs typeface="+mn-cs"/>
              </a:rPr>
              <a:t> A </a:t>
            </a:r>
            <a:r>
              <a:rPr lang="it-IT" altLang="fr-FR" sz="2000" dirty="0" smtClean="0">
                <a:ea typeface="+mn-ea"/>
                <a:cs typeface="+mn-cs"/>
              </a:rPr>
              <a:t>theme</a:t>
            </a:r>
          </a:p>
        </p:txBody>
      </p:sp>
      <p:sp>
        <p:nvSpPr>
          <p:cNvPr id="8" name="Rounded Rectangle 7"/>
          <p:cNvSpPr/>
          <p:nvPr/>
        </p:nvSpPr>
        <p:spPr>
          <a:xfrm>
            <a:off x="5867400" y="1484313"/>
            <a:ext cx="2992438" cy="1368425"/>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CH" b="1" dirty="0"/>
              <a:t>Kampala Convention and Great Lakes Pact require full domestication</a:t>
            </a:r>
          </a:p>
        </p:txBody>
      </p:sp>
      <p:sp>
        <p:nvSpPr>
          <p:cNvPr id="9" name="Rounded Rectangle 8"/>
          <p:cNvSpPr/>
          <p:nvPr/>
        </p:nvSpPr>
        <p:spPr>
          <a:xfrm>
            <a:off x="5867400" y="3141663"/>
            <a:ext cx="3025775" cy="57626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fr-CH" b="1" dirty="0"/>
              <a:t>Displacement caused by conflict</a:t>
            </a:r>
          </a:p>
        </p:txBody>
      </p:sp>
      <p:sp>
        <p:nvSpPr>
          <p:cNvPr id="10" name="Rounded Rectangle 9"/>
          <p:cNvSpPr/>
          <p:nvPr/>
        </p:nvSpPr>
        <p:spPr>
          <a:xfrm>
            <a:off x="5867400" y="4797425"/>
            <a:ext cx="3025775" cy="504825"/>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r>
              <a:rPr lang="fr-CH" b="1" dirty="0" err="1"/>
              <a:t>Property</a:t>
            </a:r>
            <a:r>
              <a:rPr lang="fr-CH" b="1" dirty="0"/>
              <a:t> compensation</a:t>
            </a:r>
          </a:p>
        </p:txBody>
      </p:sp>
      <p:sp>
        <p:nvSpPr>
          <p:cNvPr id="11" name="Rounded Rectangle 10"/>
          <p:cNvSpPr/>
          <p:nvPr/>
        </p:nvSpPr>
        <p:spPr>
          <a:xfrm>
            <a:off x="5867400" y="4292600"/>
            <a:ext cx="3025775" cy="50323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fr-CH" b="1" dirty="0"/>
              <a:t>Durable solutions</a:t>
            </a:r>
          </a:p>
        </p:txBody>
      </p:sp>
      <p:sp>
        <p:nvSpPr>
          <p:cNvPr id="12" name="Rounded Rectangle 11"/>
          <p:cNvSpPr/>
          <p:nvPr/>
        </p:nvSpPr>
        <p:spPr>
          <a:xfrm>
            <a:off x="5867400" y="3716338"/>
            <a:ext cx="3025775" cy="576262"/>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fr-CH" b="1" dirty="0"/>
              <a:t>Areas affected by disasters</a:t>
            </a:r>
          </a:p>
        </p:txBody>
      </p:sp>
    </p:spTree>
    <p:extLst>
      <p:ext uri="{BB962C8B-B14F-4D97-AF65-F5344CB8AC3E}">
        <p14:creationId xmlns:p14="http://schemas.microsoft.com/office/powerpoint/2010/main" val="2056948397"/>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Displacement-specific v sectoral</a:t>
            </a:r>
            <a:endParaRPr lang="fr-CH" sz="3200" b="1" dirty="0">
              <a:latin typeface="Century Gothic" charset="0"/>
              <a:ea typeface="MS PGothic" charset="0"/>
              <a:cs typeface="MS PGothic" charset="0"/>
            </a:endParaRPr>
          </a:p>
        </p:txBody>
      </p:sp>
      <p:sp>
        <p:nvSpPr>
          <p:cNvPr id="16" name="Segnaposto contenuto 29"/>
          <p:cNvSpPr>
            <a:spLocks noGrp="1"/>
          </p:cNvSpPr>
          <p:nvPr>
            <p:ph sz="half" idx="2"/>
          </p:nvPr>
        </p:nvSpPr>
        <p:spPr>
          <a:xfrm>
            <a:off x="467544" y="1772345"/>
            <a:ext cx="3960440" cy="3888903"/>
          </a:xfrm>
        </p:spPr>
        <p:txBody>
          <a:bodyPr>
            <a:noAutofit/>
          </a:bodyPr>
          <a:lstStyle/>
          <a:p>
            <a:pPr marL="0" indent="0" eaLnBrk="1" hangingPunct="1">
              <a:buFontTx/>
              <a:buNone/>
            </a:pPr>
            <a:r>
              <a:rPr lang="it-IT" sz="2400" b="1" dirty="0" err="1" smtClean="0">
                <a:latin typeface="Century Gothic"/>
                <a:cs typeface="Century Gothic"/>
              </a:rPr>
              <a:t>Displacement-specific</a:t>
            </a:r>
            <a:endParaRPr lang="it-IT" sz="2400" b="1" dirty="0">
              <a:latin typeface="Century Gothic"/>
              <a:cs typeface="Century Gothic"/>
            </a:endParaRPr>
          </a:p>
          <a:p>
            <a:pPr eaLnBrk="1" fontAlgn="auto" hangingPunct="1">
              <a:spcAft>
                <a:spcPts val="0"/>
              </a:spcAft>
              <a:buFont typeface="Wingdings" charset="2"/>
              <a:buChar char="§"/>
              <a:defRPr/>
            </a:pPr>
            <a:r>
              <a:rPr lang="it-IT" sz="2000" dirty="0"/>
              <a:t>A single </a:t>
            </a:r>
            <a:r>
              <a:rPr lang="it-IT" sz="2000" dirty="0" err="1"/>
              <a:t>integrated</a:t>
            </a:r>
            <a:r>
              <a:rPr lang="it-IT" sz="2000" dirty="0"/>
              <a:t> </a:t>
            </a:r>
            <a:r>
              <a:rPr lang="it-IT" sz="2000" dirty="0" err="1"/>
              <a:t>instrument</a:t>
            </a:r>
            <a:r>
              <a:rPr lang="it-IT" sz="2000" dirty="0"/>
              <a:t> </a:t>
            </a:r>
            <a:r>
              <a:rPr lang="it-IT" sz="2000" dirty="0" err="1"/>
              <a:t>that</a:t>
            </a:r>
            <a:r>
              <a:rPr lang="it-IT" sz="2000" dirty="0"/>
              <a:t> </a:t>
            </a:r>
            <a:r>
              <a:rPr lang="it-IT" sz="2000" dirty="0" err="1"/>
              <a:t>covers</a:t>
            </a:r>
            <a:r>
              <a:rPr lang="it-IT" sz="2000" dirty="0"/>
              <a:t> </a:t>
            </a:r>
            <a:r>
              <a:rPr lang="it-IT" sz="2000" dirty="0" err="1"/>
              <a:t>all</a:t>
            </a:r>
            <a:r>
              <a:rPr lang="it-IT" sz="2000" dirty="0"/>
              <a:t> </a:t>
            </a:r>
            <a:r>
              <a:rPr lang="it-IT" sz="2000" dirty="0" err="1"/>
              <a:t>displacement</a:t>
            </a:r>
            <a:r>
              <a:rPr lang="it-IT" sz="2000" dirty="0"/>
              <a:t> </a:t>
            </a:r>
            <a:r>
              <a:rPr lang="it-IT" sz="2000" dirty="0" err="1"/>
              <a:t>issues</a:t>
            </a:r>
            <a:endParaRPr lang="it-IT" sz="2000" dirty="0"/>
          </a:p>
          <a:p>
            <a:pPr eaLnBrk="1" fontAlgn="auto" hangingPunct="1">
              <a:spcAft>
                <a:spcPts val="0"/>
              </a:spcAft>
              <a:buFont typeface="Wingdings" charset="2"/>
              <a:buChar char="§"/>
              <a:defRPr/>
            </a:pPr>
            <a:r>
              <a:rPr lang="it-IT" sz="2000" dirty="0"/>
              <a:t>Afghanistan, Kenya, Uganda, Ukraine and Yemen, </a:t>
            </a:r>
            <a:r>
              <a:rPr lang="it-IT" sz="2000" dirty="0" err="1"/>
              <a:t>soon</a:t>
            </a:r>
            <a:r>
              <a:rPr lang="it-IT" sz="2000" dirty="0"/>
              <a:t> Somalia and </a:t>
            </a:r>
            <a:r>
              <a:rPr lang="it-IT" sz="2000" dirty="0" err="1"/>
              <a:t>Somaliland</a:t>
            </a:r>
            <a:r>
              <a:rPr lang="it-IT" sz="2000" dirty="0"/>
              <a:t>, </a:t>
            </a:r>
            <a:r>
              <a:rPr lang="it-IT" sz="2000" dirty="0" err="1"/>
              <a:t>draft</a:t>
            </a:r>
            <a:r>
              <a:rPr lang="it-IT" sz="2000" dirty="0"/>
              <a:t> in Nigeria </a:t>
            </a:r>
          </a:p>
        </p:txBody>
      </p:sp>
      <p:sp>
        <p:nvSpPr>
          <p:cNvPr id="7" name="Segnaposto contenuto 29"/>
          <p:cNvSpPr>
            <a:spLocks noGrp="1"/>
          </p:cNvSpPr>
          <p:nvPr>
            <p:ph sz="half" idx="2"/>
          </p:nvPr>
        </p:nvSpPr>
        <p:spPr>
          <a:xfrm>
            <a:off x="4788024" y="1772345"/>
            <a:ext cx="3888432" cy="2088703"/>
          </a:xfrm>
        </p:spPr>
        <p:txBody>
          <a:bodyPr>
            <a:noAutofit/>
          </a:bodyPr>
          <a:lstStyle/>
          <a:p>
            <a:pPr marL="0" indent="0" eaLnBrk="1" hangingPunct="1">
              <a:buFontTx/>
              <a:buNone/>
            </a:pPr>
            <a:r>
              <a:rPr lang="it-IT" sz="2400" b="1" dirty="0" err="1" smtClean="0">
                <a:latin typeface="Century Gothic"/>
                <a:cs typeface="Century Gothic"/>
              </a:rPr>
              <a:t>Sectoral</a:t>
            </a:r>
            <a:endParaRPr lang="it-IT" sz="2400" b="1" dirty="0" smtClean="0">
              <a:latin typeface="Century Gothic"/>
              <a:cs typeface="Century Gothic"/>
            </a:endParaRPr>
          </a:p>
          <a:p>
            <a:pPr eaLnBrk="1" hangingPunct="1">
              <a:buFont typeface="Wingdings" charset="2"/>
              <a:buChar char="§"/>
            </a:pPr>
            <a:r>
              <a:rPr lang="it-IT" sz="2000" dirty="0" err="1" smtClean="0">
                <a:cs typeface="Century Gothic"/>
              </a:rPr>
              <a:t>Address</a:t>
            </a:r>
            <a:r>
              <a:rPr lang="it-IT" sz="2000" dirty="0" smtClean="0">
                <a:cs typeface="Century Gothic"/>
              </a:rPr>
              <a:t> </a:t>
            </a:r>
            <a:r>
              <a:rPr lang="it-IT" sz="2000" dirty="0" err="1">
                <a:cs typeface="Century Gothic"/>
              </a:rPr>
              <a:t>displacement</a:t>
            </a:r>
            <a:r>
              <a:rPr lang="it-IT" sz="2000" dirty="0">
                <a:cs typeface="Century Gothic"/>
              </a:rPr>
              <a:t> </a:t>
            </a:r>
            <a:r>
              <a:rPr lang="it-IT" sz="2000" dirty="0" err="1">
                <a:cs typeface="Century Gothic"/>
              </a:rPr>
              <a:t>issues</a:t>
            </a:r>
            <a:r>
              <a:rPr lang="it-IT" sz="2000" dirty="0">
                <a:cs typeface="Century Gothic"/>
              </a:rPr>
              <a:t> via the </a:t>
            </a:r>
            <a:r>
              <a:rPr lang="it-IT" sz="2000" dirty="0" err="1">
                <a:cs typeface="Century Gothic"/>
              </a:rPr>
              <a:t>amendment</a:t>
            </a:r>
            <a:r>
              <a:rPr lang="it-IT" sz="2000" dirty="0">
                <a:cs typeface="Century Gothic"/>
              </a:rPr>
              <a:t> or </a:t>
            </a:r>
            <a:r>
              <a:rPr lang="it-IT" sz="2000" dirty="0" err="1">
                <a:cs typeface="Century Gothic"/>
              </a:rPr>
              <a:t>alteration</a:t>
            </a:r>
            <a:r>
              <a:rPr lang="it-IT" sz="2000" dirty="0">
                <a:cs typeface="Century Gothic"/>
              </a:rPr>
              <a:t> of </a:t>
            </a:r>
            <a:r>
              <a:rPr lang="it-IT" sz="2000" dirty="0" err="1">
                <a:cs typeface="Century Gothic"/>
              </a:rPr>
              <a:t>existing</a:t>
            </a:r>
            <a:r>
              <a:rPr lang="it-IT" sz="2000" dirty="0">
                <a:cs typeface="Century Gothic"/>
              </a:rPr>
              <a:t> </a:t>
            </a:r>
            <a:r>
              <a:rPr lang="it-IT" sz="2000" dirty="0" err="1">
                <a:cs typeface="Century Gothic"/>
              </a:rPr>
              <a:t>legisation</a:t>
            </a:r>
            <a:r>
              <a:rPr lang="it-IT" sz="2000" dirty="0">
                <a:cs typeface="Century Gothic"/>
              </a:rPr>
              <a:t> and </a:t>
            </a:r>
            <a:r>
              <a:rPr lang="it-IT" sz="2000" dirty="0" err="1">
                <a:cs typeface="Century Gothic"/>
              </a:rPr>
              <a:t>regulations</a:t>
            </a:r>
            <a:r>
              <a:rPr lang="it-IT" sz="2000" dirty="0">
                <a:cs typeface="Century Gothic"/>
              </a:rPr>
              <a:t> </a:t>
            </a:r>
          </a:p>
        </p:txBody>
      </p:sp>
      <p:sp>
        <p:nvSpPr>
          <p:cNvPr id="5" name="CasellaDiTesto 5"/>
          <p:cNvSpPr txBox="1">
            <a:spLocks noChangeArrowheads="1"/>
          </p:cNvSpPr>
          <p:nvPr/>
        </p:nvSpPr>
        <p:spPr bwMode="auto">
          <a:xfrm>
            <a:off x="4860033" y="4038163"/>
            <a:ext cx="3744415" cy="830997"/>
          </a:xfrm>
          <a:prstGeom prst="rect">
            <a:avLst/>
          </a:prstGeom>
          <a:noFill/>
          <a:ln>
            <a:noFill/>
          </a:ln>
          <a:extLst/>
        </p:spPr>
        <p:txBody>
          <a:bodyPr wrap="square">
            <a:spAutoFit/>
          </a:bodyPr>
          <a:lstStyle>
            <a:lvl1pPr>
              <a:defRPr sz="2400">
                <a:solidFill>
                  <a:schemeClr val="tx1"/>
                </a:solidFill>
                <a:latin typeface="Calibri" charset="0"/>
                <a:ea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sz="1500">
                <a:solidFill>
                  <a:schemeClr val="tx1"/>
                </a:solidFill>
                <a:latin typeface="Calibri" charset="0"/>
                <a:ea typeface="ＭＳ Ｐゴシック" charset="0"/>
              </a:defRPr>
            </a:lvl4pPr>
            <a:lvl5pPr marL="2057400" indent="-228600">
              <a:defRPr sz="1500">
                <a:solidFill>
                  <a:schemeClr val="tx1"/>
                </a:solidFill>
                <a:latin typeface="Calibri" charset="0"/>
                <a:ea typeface="ＭＳ Ｐゴシック" charset="0"/>
              </a:defRPr>
            </a:lvl5pPr>
            <a:lvl6pPr marL="2514600" indent="-228600" eaLnBrk="0" fontAlgn="base" hangingPunct="0">
              <a:spcAft>
                <a:spcPct val="0"/>
              </a:spcAft>
              <a:buFont typeface="Arial" charset="0"/>
              <a:buChar char="»"/>
              <a:defRPr sz="1500">
                <a:solidFill>
                  <a:schemeClr val="tx1"/>
                </a:solidFill>
                <a:latin typeface="Calibri" charset="0"/>
                <a:ea typeface="ＭＳ Ｐゴシック" charset="0"/>
              </a:defRPr>
            </a:lvl6pPr>
            <a:lvl7pPr marL="2971800" indent="-228600" eaLnBrk="0" fontAlgn="base" hangingPunct="0">
              <a:spcAft>
                <a:spcPct val="0"/>
              </a:spcAft>
              <a:buFont typeface="Arial" charset="0"/>
              <a:buChar char="»"/>
              <a:defRPr sz="1500">
                <a:solidFill>
                  <a:schemeClr val="tx1"/>
                </a:solidFill>
                <a:latin typeface="Calibri" charset="0"/>
                <a:ea typeface="ＭＳ Ｐゴシック" charset="0"/>
              </a:defRPr>
            </a:lvl7pPr>
            <a:lvl8pPr marL="3429000" indent="-228600" eaLnBrk="0" fontAlgn="base" hangingPunct="0">
              <a:spcAft>
                <a:spcPct val="0"/>
              </a:spcAft>
              <a:buFont typeface="Arial" charset="0"/>
              <a:buChar char="»"/>
              <a:defRPr sz="1500">
                <a:solidFill>
                  <a:schemeClr val="tx1"/>
                </a:solidFill>
                <a:latin typeface="Calibri" charset="0"/>
                <a:ea typeface="ＭＳ Ｐゴシック" charset="0"/>
              </a:defRPr>
            </a:lvl8pPr>
            <a:lvl9pPr marL="3886200" indent="-228600" eaLnBrk="0" fontAlgn="base" hangingPunct="0">
              <a:spcAft>
                <a:spcPct val="0"/>
              </a:spcAft>
              <a:buFont typeface="Arial" charset="0"/>
              <a:buChar char="»"/>
              <a:defRPr sz="1500">
                <a:solidFill>
                  <a:schemeClr val="tx1"/>
                </a:solidFill>
                <a:latin typeface="Calibri" charset="0"/>
                <a:ea typeface="ＭＳ Ｐゴシック" charset="0"/>
              </a:defRPr>
            </a:lvl9pPr>
          </a:lstStyle>
          <a:p>
            <a:pPr eaLnBrk="1" hangingPunct="1">
              <a:defRPr/>
            </a:pPr>
            <a:r>
              <a:rPr lang="it-IT" b="1" dirty="0" smtClean="0">
                <a:solidFill>
                  <a:schemeClr val="tx1">
                    <a:lumMod val="75000"/>
                    <a:lumOff val="25000"/>
                  </a:schemeClr>
                </a:solidFill>
                <a:latin typeface="+mn-lt"/>
                <a:ea typeface="MS PGothic" charset="0"/>
              </a:rPr>
              <a:t>Combination of the </a:t>
            </a:r>
            <a:r>
              <a:rPr lang="it-IT" b="1" dirty="0" err="1" smtClean="0">
                <a:solidFill>
                  <a:schemeClr val="tx1">
                    <a:lumMod val="75000"/>
                    <a:lumOff val="25000"/>
                  </a:schemeClr>
                </a:solidFill>
                <a:latin typeface="+mn-lt"/>
                <a:ea typeface="MS PGothic" charset="0"/>
              </a:rPr>
              <a:t>two</a:t>
            </a:r>
            <a:r>
              <a:rPr lang="it-IT" b="1" dirty="0" smtClean="0">
                <a:solidFill>
                  <a:schemeClr val="tx1">
                    <a:lumMod val="75000"/>
                    <a:lumOff val="25000"/>
                  </a:schemeClr>
                </a:solidFill>
                <a:latin typeface="+mn-lt"/>
                <a:ea typeface="MS PGothic" charset="0"/>
              </a:rPr>
              <a:t> (</a:t>
            </a:r>
            <a:r>
              <a:rPr lang="it-IT" b="1" dirty="0" err="1" smtClean="0">
                <a:solidFill>
                  <a:schemeClr val="tx1">
                    <a:lumMod val="75000"/>
                    <a:lumOff val="25000"/>
                  </a:schemeClr>
                </a:solidFill>
                <a:latin typeface="+mn-lt"/>
                <a:ea typeface="MS PGothic" charset="0"/>
              </a:rPr>
              <a:t>as</a:t>
            </a:r>
            <a:r>
              <a:rPr lang="it-IT" b="1" dirty="0" smtClean="0">
                <a:solidFill>
                  <a:schemeClr val="tx1">
                    <a:lumMod val="75000"/>
                    <a:lumOff val="25000"/>
                  </a:schemeClr>
                </a:solidFill>
                <a:latin typeface="+mn-lt"/>
                <a:ea typeface="MS PGothic" charset="0"/>
              </a:rPr>
              <a:t> in Georgia)?</a:t>
            </a:r>
          </a:p>
        </p:txBody>
      </p:sp>
    </p:spTree>
    <p:extLst>
      <p:ext uri="{BB962C8B-B14F-4D97-AF65-F5344CB8AC3E}">
        <p14:creationId xmlns:p14="http://schemas.microsoft.com/office/powerpoint/2010/main" val="2837889394"/>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en-GB" sz="3200" b="1" dirty="0" smtClean="0">
                <a:latin typeface="Century Gothic" charset="0"/>
                <a:ea typeface="MS PGothic" charset="0"/>
                <a:cs typeface="MS PGothic" charset="0"/>
              </a:rPr>
              <a:t>“What’s your type?”</a:t>
            </a:r>
            <a:endParaRPr lang="en-GB" sz="3200" b="1" dirty="0">
              <a:latin typeface="Century Gothic" charset="0"/>
              <a:ea typeface="MS PGothic" charset="0"/>
              <a:cs typeface="MS PGothic" charset="0"/>
            </a:endParaRPr>
          </a:p>
        </p:txBody>
      </p:sp>
      <p:pic>
        <p:nvPicPr>
          <p:cNvPr id="19" name="Picture 9" descr="C:\Users\utente\Desktop\1194984711121414406tree_branches_and_roots_01.svg.hi.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24526" y="1412776"/>
            <a:ext cx="3807450" cy="3456384"/>
          </a:xfrm>
          <a:noFill/>
        </p:spPr>
      </p:pic>
      <p:sp>
        <p:nvSpPr>
          <p:cNvPr id="20" name="CasellaDiTesto 20"/>
          <p:cNvSpPr txBox="1">
            <a:spLocks noChangeArrowheads="1"/>
          </p:cNvSpPr>
          <p:nvPr/>
        </p:nvSpPr>
        <p:spPr bwMode="auto">
          <a:xfrm>
            <a:off x="179512" y="2060848"/>
            <a:ext cx="1928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err="1" smtClean="0">
                <a:solidFill>
                  <a:schemeClr val="bg1"/>
                </a:solidFill>
                <a:latin typeface="Century Gothic"/>
                <a:cs typeface="Century Gothic"/>
              </a:rPr>
              <a:t>Type</a:t>
            </a:r>
            <a:endParaRPr lang="it-IT" b="1" dirty="0">
              <a:solidFill>
                <a:schemeClr val="bg1"/>
              </a:solidFill>
              <a:latin typeface="Century Gothic"/>
              <a:cs typeface="Century Gothic"/>
            </a:endParaRPr>
          </a:p>
        </p:txBody>
      </p:sp>
      <p:sp>
        <p:nvSpPr>
          <p:cNvPr id="13" name="Segnaposto contenuto 11"/>
          <p:cNvSpPr txBox="1">
            <a:spLocks/>
          </p:cNvSpPr>
          <p:nvPr/>
        </p:nvSpPr>
        <p:spPr>
          <a:xfrm>
            <a:off x="395536" y="5201816"/>
            <a:ext cx="4392488" cy="1467544"/>
          </a:xfrm>
          <a:prstGeom prst="rect">
            <a:avLst/>
          </a:prstGeom>
          <a:solidFill>
            <a:srgbClr val="C0D5EA">
              <a:alpha val="38823"/>
            </a:srgbClr>
          </a:solidFill>
        </p:spPr>
        <p:txBody>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eaLnBrk="1" hangingPunct="1">
              <a:buNone/>
              <a:defRPr/>
            </a:pPr>
            <a:r>
              <a:rPr lang="fr-CH" sz="1800" dirty="0" smtClean="0"/>
              <a:t>The </a:t>
            </a:r>
            <a:r>
              <a:rPr lang="fr-CH" sz="1800" dirty="0"/>
              <a:t>Kampala Convention and Great Lakes Pact require domestication by law, but article 3.2 of the convention also envisages policies, strategies and action plans as appropriate </a:t>
            </a:r>
            <a:endParaRPr lang="fr-CH" sz="1800" dirty="0"/>
          </a:p>
        </p:txBody>
      </p:sp>
      <p:sp>
        <p:nvSpPr>
          <p:cNvPr id="14" name="Segnaposto contenuto 29"/>
          <p:cNvSpPr>
            <a:spLocks noGrp="1"/>
          </p:cNvSpPr>
          <p:nvPr>
            <p:ph sz="half" idx="2"/>
          </p:nvPr>
        </p:nvSpPr>
        <p:spPr>
          <a:xfrm>
            <a:off x="4067944" y="1484784"/>
            <a:ext cx="4679504" cy="3672408"/>
          </a:xfrm>
        </p:spPr>
        <p:txBody>
          <a:bodyPr rtlCol="0">
            <a:normAutofit fontScale="77500" lnSpcReduction="20000"/>
          </a:bodyPr>
          <a:lstStyle/>
          <a:p>
            <a:pPr marL="0" indent="0" eaLnBrk="1" fontAlgn="auto" hangingPunct="1">
              <a:spcAft>
                <a:spcPts val="0"/>
              </a:spcAft>
              <a:buFontTx/>
              <a:buNone/>
              <a:defRPr/>
            </a:pPr>
            <a:r>
              <a:rPr lang="it-IT" altLang="fr-FR" sz="2600" b="1" dirty="0" err="1" smtClean="0">
                <a:ea typeface="+mn-ea"/>
                <a:cs typeface="+mn-cs"/>
              </a:rPr>
              <a:t>Laws</a:t>
            </a:r>
            <a:r>
              <a:rPr lang="it-IT" altLang="fr-FR" sz="2600" dirty="0" smtClean="0">
                <a:ea typeface="+mn-ea"/>
                <a:cs typeface="+mn-cs"/>
              </a:rPr>
              <a:t> and other </a:t>
            </a:r>
            <a:r>
              <a:rPr lang="it-IT" altLang="fr-FR" sz="2600" dirty="0" err="1" smtClean="0">
                <a:ea typeface="+mn-ea"/>
                <a:cs typeface="+mn-cs"/>
              </a:rPr>
              <a:t>binding</a:t>
            </a:r>
            <a:r>
              <a:rPr lang="it-IT" altLang="fr-FR" sz="2600" dirty="0" smtClean="0">
                <a:ea typeface="+mn-ea"/>
                <a:cs typeface="+mn-cs"/>
              </a:rPr>
              <a:t> </a:t>
            </a:r>
            <a:r>
              <a:rPr lang="it-IT" altLang="fr-FR" sz="2600" dirty="0" err="1" smtClean="0">
                <a:ea typeface="+mn-ea"/>
                <a:cs typeface="+mn-cs"/>
              </a:rPr>
              <a:t>legislation</a:t>
            </a:r>
            <a:r>
              <a:rPr lang="it-IT" altLang="fr-FR" sz="2600" dirty="0" smtClean="0">
                <a:ea typeface="+mn-ea"/>
                <a:cs typeface="+mn-cs"/>
              </a:rPr>
              <a:t>:</a:t>
            </a:r>
          </a:p>
          <a:p>
            <a:pPr eaLnBrk="1" fontAlgn="auto" hangingPunct="1">
              <a:spcAft>
                <a:spcPts val="0"/>
              </a:spcAft>
              <a:buFont typeface="Wingdings" charset="2"/>
              <a:buChar char="§"/>
              <a:defRPr/>
            </a:pPr>
            <a:r>
              <a:rPr lang="it-IT" altLang="fr-FR" sz="2600" dirty="0" err="1" smtClean="0">
                <a:ea typeface="+mn-ea"/>
                <a:cs typeface="+mn-cs"/>
              </a:rPr>
              <a:t>Strengthen</a:t>
            </a:r>
            <a:r>
              <a:rPr lang="it-IT" altLang="fr-FR" sz="2600" dirty="0" smtClean="0">
                <a:ea typeface="+mn-ea"/>
                <a:cs typeface="+mn-cs"/>
              </a:rPr>
              <a:t> existing policies by amending domestic laws</a:t>
            </a:r>
          </a:p>
          <a:p>
            <a:pPr eaLnBrk="1" fontAlgn="auto" hangingPunct="1">
              <a:spcAft>
                <a:spcPts val="0"/>
              </a:spcAft>
              <a:buFont typeface="Wingdings" charset="2"/>
              <a:buChar char="§"/>
              <a:defRPr/>
            </a:pPr>
            <a:r>
              <a:rPr lang="it-IT" altLang="fr-FR" sz="2600" dirty="0" err="1" smtClean="0">
                <a:ea typeface="+mn-ea"/>
                <a:cs typeface="+mn-cs"/>
              </a:rPr>
              <a:t>Enable</a:t>
            </a:r>
            <a:r>
              <a:rPr lang="it-IT" altLang="fr-FR" sz="2600" dirty="0" smtClean="0">
                <a:ea typeface="+mn-ea"/>
                <a:cs typeface="+mn-cs"/>
              </a:rPr>
              <a:t> policy </a:t>
            </a:r>
            <a:r>
              <a:rPr lang="it-IT" altLang="fr-FR" sz="2600" dirty="0" err="1" smtClean="0">
                <a:ea typeface="+mn-ea"/>
                <a:cs typeface="+mn-cs"/>
              </a:rPr>
              <a:t>implementation</a:t>
            </a:r>
            <a:endParaRPr lang="it-IT" altLang="fr-FR" sz="2400" dirty="0" smtClean="0">
              <a:ea typeface="+mn-ea"/>
              <a:cs typeface="+mn-cs"/>
            </a:endParaRPr>
          </a:p>
          <a:p>
            <a:pPr marL="0" indent="0" eaLnBrk="1" fontAlgn="auto" hangingPunct="1">
              <a:spcAft>
                <a:spcPts val="0"/>
              </a:spcAft>
              <a:buFontTx/>
              <a:buNone/>
              <a:defRPr/>
            </a:pPr>
            <a:r>
              <a:rPr lang="it-IT" altLang="fr-FR" sz="2600" b="1" dirty="0" smtClean="0">
                <a:ea typeface="+mn-ea"/>
                <a:cs typeface="+mn-cs"/>
              </a:rPr>
              <a:t>Policies</a:t>
            </a:r>
            <a:r>
              <a:rPr lang="it-IT" altLang="fr-FR" sz="2600" dirty="0" smtClean="0">
                <a:ea typeface="+mn-ea"/>
                <a:cs typeface="+mn-cs"/>
              </a:rPr>
              <a:t>, </a:t>
            </a:r>
            <a:r>
              <a:rPr lang="it-IT" altLang="fr-FR" sz="2600" b="1" dirty="0" err="1" smtClean="0">
                <a:ea typeface="+mn-ea"/>
                <a:cs typeface="+mn-cs"/>
              </a:rPr>
              <a:t>strategies</a:t>
            </a:r>
            <a:r>
              <a:rPr lang="it-IT" altLang="fr-FR" sz="2600" dirty="0" smtClean="0">
                <a:ea typeface="+mn-ea"/>
                <a:cs typeface="+mn-cs"/>
              </a:rPr>
              <a:t> and </a:t>
            </a:r>
            <a:r>
              <a:rPr lang="it-IT" altLang="fr-FR" sz="2600" b="1" dirty="0" err="1" smtClean="0">
                <a:ea typeface="+mn-ea"/>
                <a:cs typeface="+mn-cs"/>
              </a:rPr>
              <a:t>action</a:t>
            </a:r>
            <a:r>
              <a:rPr lang="it-IT" altLang="fr-FR" sz="2600" b="1" dirty="0" smtClean="0">
                <a:ea typeface="+mn-ea"/>
                <a:cs typeface="+mn-cs"/>
              </a:rPr>
              <a:t> </a:t>
            </a:r>
            <a:r>
              <a:rPr lang="it-IT" altLang="fr-FR" sz="2600" b="1" dirty="0" err="1" smtClean="0">
                <a:ea typeface="+mn-ea"/>
                <a:cs typeface="+mn-cs"/>
              </a:rPr>
              <a:t>plans</a:t>
            </a:r>
            <a:r>
              <a:rPr lang="it-IT" altLang="fr-FR" sz="2600" dirty="0" smtClean="0">
                <a:ea typeface="+mn-ea"/>
                <a:cs typeface="+mn-cs"/>
              </a:rPr>
              <a:t>: </a:t>
            </a:r>
            <a:endParaRPr lang="it-IT" altLang="fr-FR" sz="2600" b="1" dirty="0" smtClean="0">
              <a:ea typeface="+mn-ea"/>
              <a:cs typeface="+mn-cs"/>
            </a:endParaRPr>
          </a:p>
          <a:p>
            <a:pPr eaLnBrk="1" fontAlgn="auto" hangingPunct="1">
              <a:spcAft>
                <a:spcPts val="0"/>
              </a:spcAft>
              <a:buFont typeface="Wingdings" charset="2"/>
              <a:buChar char="§"/>
              <a:defRPr/>
            </a:pPr>
            <a:r>
              <a:rPr lang="it-IT" altLang="fr-FR" sz="2600" dirty="0" smtClean="0">
                <a:ea typeface="+mn-ea"/>
                <a:cs typeface="+mn-cs"/>
              </a:rPr>
              <a:t>Are not binding but may create obligations for civil servants</a:t>
            </a:r>
          </a:p>
          <a:p>
            <a:pPr eaLnBrk="1" fontAlgn="auto" hangingPunct="1">
              <a:spcAft>
                <a:spcPts val="0"/>
              </a:spcAft>
              <a:buFont typeface="Wingdings" charset="2"/>
              <a:buChar char="§"/>
              <a:defRPr/>
            </a:pPr>
            <a:r>
              <a:rPr lang="it-IT" altLang="fr-FR" sz="2600" dirty="0" smtClean="0">
                <a:ea typeface="+mn-ea"/>
                <a:cs typeface="+mn-cs"/>
              </a:rPr>
              <a:t>Often complement or pave the way for an act</a:t>
            </a:r>
          </a:p>
        </p:txBody>
      </p:sp>
    </p:spTree>
    <p:extLst>
      <p:ext uri="{BB962C8B-B14F-4D97-AF65-F5344CB8AC3E}">
        <p14:creationId xmlns:p14="http://schemas.microsoft.com/office/powerpoint/2010/main" val="3988788911"/>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1000"/>
                                        <p:tgtEl>
                                          <p:spTgt spid="14">
                                            <p:txEl>
                                              <p:pRg st="0" end="0"/>
                                            </p:txEl>
                                          </p:spTgt>
                                        </p:tgtEl>
                                      </p:cBhvr>
                                    </p:animEffect>
                                    <p:anim calcmode="lin" valueType="num">
                                      <p:cBhvr>
                                        <p:cTn id="1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Effect transition="in" filter="fade">
                                      <p:cBhvr>
                                        <p:cTn id="17" dur="1000"/>
                                        <p:tgtEl>
                                          <p:spTgt spid="14">
                                            <p:txEl>
                                              <p:pRg st="1" end="1"/>
                                            </p:txEl>
                                          </p:spTgt>
                                        </p:tgtEl>
                                      </p:cBhvr>
                                    </p:animEffect>
                                    <p:anim calcmode="lin" valueType="num">
                                      <p:cBhvr>
                                        <p:cTn id="18"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14">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4">
                                            <p:txEl>
                                              <p:pRg st="2" end="2"/>
                                            </p:txEl>
                                          </p:spTgt>
                                        </p:tgtEl>
                                        <p:attrNameLst>
                                          <p:attrName>style.visibility</p:attrName>
                                        </p:attrNameLst>
                                      </p:cBhvr>
                                      <p:to>
                                        <p:strVal val="visible"/>
                                      </p:to>
                                    </p:set>
                                    <p:animEffect transition="in" filter="fade">
                                      <p:cBhvr>
                                        <p:cTn id="22" dur="1000"/>
                                        <p:tgtEl>
                                          <p:spTgt spid="14">
                                            <p:txEl>
                                              <p:pRg st="2" end="2"/>
                                            </p:txEl>
                                          </p:spTgt>
                                        </p:tgtEl>
                                      </p:cBhvr>
                                    </p:animEffect>
                                    <p:anim calcmode="lin" valueType="num">
                                      <p:cBhvr>
                                        <p:cTn id="23" dur="1000" fill="hold"/>
                                        <p:tgtEl>
                                          <p:spTgt spid="14">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1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4">
                                            <p:txEl>
                                              <p:pRg st="3" end="3"/>
                                            </p:txEl>
                                          </p:spTgt>
                                        </p:tgtEl>
                                        <p:attrNameLst>
                                          <p:attrName>style.visibility</p:attrName>
                                        </p:attrNameLst>
                                      </p:cBhvr>
                                      <p:to>
                                        <p:strVal val="visible"/>
                                      </p:to>
                                    </p:set>
                                    <p:animEffect transition="in" filter="fade">
                                      <p:cBhvr>
                                        <p:cTn id="29" dur="1000"/>
                                        <p:tgtEl>
                                          <p:spTgt spid="14">
                                            <p:txEl>
                                              <p:pRg st="3" end="3"/>
                                            </p:txEl>
                                          </p:spTgt>
                                        </p:tgtEl>
                                      </p:cBhvr>
                                    </p:animEffect>
                                    <p:anim calcmode="lin" valueType="num">
                                      <p:cBhvr>
                                        <p:cTn id="30" dur="1000" fill="hold"/>
                                        <p:tgtEl>
                                          <p:spTgt spid="1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1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4">
                                            <p:txEl>
                                              <p:pRg st="4" end="4"/>
                                            </p:txEl>
                                          </p:spTgt>
                                        </p:tgtEl>
                                        <p:attrNameLst>
                                          <p:attrName>style.visibility</p:attrName>
                                        </p:attrNameLst>
                                      </p:cBhvr>
                                      <p:to>
                                        <p:strVal val="visible"/>
                                      </p:to>
                                    </p:set>
                                    <p:animEffect transition="in" filter="fade">
                                      <p:cBhvr>
                                        <p:cTn id="34" dur="1000"/>
                                        <p:tgtEl>
                                          <p:spTgt spid="14">
                                            <p:txEl>
                                              <p:pRg st="4" end="4"/>
                                            </p:txEl>
                                          </p:spTgt>
                                        </p:tgtEl>
                                      </p:cBhvr>
                                    </p:animEffect>
                                    <p:anim calcmode="lin" valueType="num">
                                      <p:cBhvr>
                                        <p:cTn id="35" dur="1000" fill="hold"/>
                                        <p:tgtEl>
                                          <p:spTgt spid="1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14">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4">
                                            <p:txEl>
                                              <p:pRg st="5" end="5"/>
                                            </p:txEl>
                                          </p:spTgt>
                                        </p:tgtEl>
                                        <p:attrNameLst>
                                          <p:attrName>style.visibility</p:attrName>
                                        </p:attrNameLst>
                                      </p:cBhvr>
                                      <p:to>
                                        <p:strVal val="visible"/>
                                      </p:to>
                                    </p:set>
                                    <p:animEffect transition="in" filter="fade">
                                      <p:cBhvr>
                                        <p:cTn id="39" dur="1000"/>
                                        <p:tgtEl>
                                          <p:spTgt spid="14">
                                            <p:txEl>
                                              <p:pRg st="5" end="5"/>
                                            </p:txEl>
                                          </p:spTgt>
                                        </p:tgtEl>
                                      </p:cBhvr>
                                    </p:animEffect>
                                    <p:anim calcmode="lin" valueType="num">
                                      <p:cBhvr>
                                        <p:cTn id="40" dur="1000" fill="hold"/>
                                        <p:tgtEl>
                                          <p:spTgt spid="14">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1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en-GB" sz="3200" b="1" dirty="0" smtClean="0">
                <a:latin typeface="Century Gothic" charset="0"/>
                <a:ea typeface="MS PGothic" charset="0"/>
                <a:cs typeface="MS PGothic" charset="0"/>
              </a:rPr>
              <a:t>Additional capacity and expertise</a:t>
            </a:r>
            <a:endParaRPr lang="en-GB" sz="3200" b="1" dirty="0">
              <a:latin typeface="Century Gothic" charset="0"/>
              <a:ea typeface="MS PGothic" charset="0"/>
              <a:cs typeface="MS PGothic" charset="0"/>
            </a:endParaRPr>
          </a:p>
        </p:txBody>
      </p:sp>
      <p:pic>
        <p:nvPicPr>
          <p:cNvPr id="19" name="Picture 9" descr="C:\Users\utente\Desktop\1194984711121414406tree_branches_and_roots_01.svg.hi.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24526" y="1772816"/>
            <a:ext cx="3807450" cy="3456384"/>
          </a:xfrm>
          <a:noFill/>
        </p:spPr>
      </p:pic>
      <p:sp>
        <p:nvSpPr>
          <p:cNvPr id="20" name="CasellaDiTesto 20"/>
          <p:cNvSpPr txBox="1">
            <a:spLocks noChangeArrowheads="1"/>
          </p:cNvSpPr>
          <p:nvPr/>
        </p:nvSpPr>
        <p:spPr bwMode="auto">
          <a:xfrm>
            <a:off x="842988" y="1990581"/>
            <a:ext cx="19288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smtClean="0">
                <a:solidFill>
                  <a:schemeClr val="bg1"/>
                </a:solidFill>
                <a:latin typeface="Century Gothic"/>
                <a:cs typeface="Century Gothic"/>
              </a:rPr>
              <a:t>Technical </a:t>
            </a:r>
            <a:r>
              <a:rPr lang="it-IT" b="1" dirty="0" err="1" smtClean="0">
                <a:solidFill>
                  <a:schemeClr val="bg1"/>
                </a:solidFill>
                <a:latin typeface="Century Gothic"/>
                <a:cs typeface="Century Gothic"/>
              </a:rPr>
              <a:t>support</a:t>
            </a:r>
            <a:endParaRPr lang="it-IT" b="1" dirty="0">
              <a:solidFill>
                <a:schemeClr val="bg1"/>
              </a:solidFill>
              <a:latin typeface="Century Gothic"/>
              <a:cs typeface="Century Gothic"/>
            </a:endParaRPr>
          </a:p>
        </p:txBody>
      </p:sp>
      <p:sp>
        <p:nvSpPr>
          <p:cNvPr id="14" name="Segnaposto contenuto 29"/>
          <p:cNvSpPr>
            <a:spLocks noGrp="1"/>
          </p:cNvSpPr>
          <p:nvPr>
            <p:ph sz="half" idx="2"/>
          </p:nvPr>
        </p:nvSpPr>
        <p:spPr>
          <a:xfrm>
            <a:off x="3995936" y="1844824"/>
            <a:ext cx="4679504" cy="3672408"/>
          </a:xfrm>
        </p:spPr>
        <p:txBody>
          <a:bodyPr rtlCol="0">
            <a:normAutofit fontScale="77500" lnSpcReduction="20000"/>
          </a:bodyPr>
          <a:lstStyle/>
          <a:p>
            <a:pPr eaLnBrk="1" fontAlgn="auto" hangingPunct="1">
              <a:spcAft>
                <a:spcPts val="0"/>
              </a:spcAft>
              <a:buFont typeface="Wingdings" charset="2"/>
              <a:buChar char="§"/>
              <a:defRPr/>
            </a:pPr>
            <a:r>
              <a:rPr lang="it-IT" altLang="fr-FR" sz="2600" dirty="0" err="1"/>
              <a:t>Advisory</a:t>
            </a:r>
            <a:r>
              <a:rPr lang="it-IT" altLang="fr-FR" sz="2600" dirty="0"/>
              <a:t> </a:t>
            </a:r>
            <a:r>
              <a:rPr lang="it-IT" altLang="fr-FR" sz="2600" dirty="0" err="1"/>
              <a:t>role</a:t>
            </a:r>
            <a:r>
              <a:rPr lang="it-IT" altLang="fr-FR" sz="2600" dirty="0"/>
              <a:t> to the </a:t>
            </a:r>
            <a:r>
              <a:rPr lang="it-IT" altLang="fr-FR" sz="2600" dirty="0" err="1"/>
              <a:t>lead</a:t>
            </a:r>
            <a:r>
              <a:rPr lang="it-IT" altLang="fr-FR" sz="2600" dirty="0"/>
              <a:t> authority</a:t>
            </a:r>
          </a:p>
          <a:p>
            <a:pPr eaLnBrk="1" fontAlgn="auto" hangingPunct="1">
              <a:spcAft>
                <a:spcPts val="0"/>
              </a:spcAft>
              <a:buFont typeface="Wingdings" charset="2"/>
              <a:buChar char="§"/>
              <a:defRPr/>
            </a:pPr>
            <a:r>
              <a:rPr lang="it-IT" altLang="fr-FR" sz="2600" dirty="0"/>
              <a:t>Facilitate </a:t>
            </a:r>
            <a:r>
              <a:rPr lang="it-IT" altLang="fr-FR" sz="2600" dirty="0" err="1"/>
              <a:t>consultations</a:t>
            </a:r>
            <a:r>
              <a:rPr lang="it-IT" altLang="fr-FR" sz="2600" dirty="0"/>
              <a:t> with </a:t>
            </a:r>
            <a:r>
              <a:rPr lang="it-IT" altLang="fr-FR" sz="2600" dirty="0" err="1"/>
              <a:t>stakeholders</a:t>
            </a:r>
            <a:endParaRPr lang="it-IT" altLang="fr-FR" sz="2600" dirty="0"/>
          </a:p>
          <a:p>
            <a:pPr eaLnBrk="1" fontAlgn="auto" hangingPunct="1">
              <a:spcAft>
                <a:spcPts val="0"/>
              </a:spcAft>
              <a:buFont typeface="Wingdings" charset="2"/>
              <a:buChar char="§"/>
              <a:defRPr/>
            </a:pPr>
            <a:r>
              <a:rPr lang="it-IT" altLang="fr-FR" sz="2600" dirty="0" err="1"/>
              <a:t>Undertake</a:t>
            </a:r>
            <a:r>
              <a:rPr lang="it-IT" altLang="fr-FR" sz="2600" dirty="0"/>
              <a:t> or assist in </a:t>
            </a:r>
            <a:r>
              <a:rPr lang="it-IT" altLang="fr-FR" sz="2600" dirty="0" err="1"/>
              <a:t>profiling</a:t>
            </a:r>
            <a:r>
              <a:rPr lang="it-IT" altLang="fr-FR" sz="2600" dirty="0"/>
              <a:t> </a:t>
            </a:r>
            <a:r>
              <a:rPr lang="it-IT" altLang="fr-FR" sz="2600" dirty="0" err="1"/>
              <a:t>exercise</a:t>
            </a:r>
            <a:endParaRPr lang="it-IT" altLang="fr-FR" sz="2600" dirty="0"/>
          </a:p>
          <a:p>
            <a:pPr eaLnBrk="1" fontAlgn="auto" hangingPunct="1">
              <a:spcAft>
                <a:spcPts val="0"/>
              </a:spcAft>
              <a:buFont typeface="Wingdings" charset="2"/>
              <a:buChar char="§"/>
              <a:defRPr/>
            </a:pPr>
            <a:r>
              <a:rPr lang="it-IT" altLang="fr-FR" sz="2600" dirty="0" err="1"/>
              <a:t>Undertake</a:t>
            </a:r>
            <a:r>
              <a:rPr lang="it-IT" altLang="fr-FR" sz="2600" dirty="0"/>
              <a:t> or assist in </a:t>
            </a:r>
            <a:r>
              <a:rPr lang="it-IT" altLang="fr-FR" sz="2600" dirty="0" err="1"/>
              <a:t>legal</a:t>
            </a:r>
            <a:r>
              <a:rPr lang="it-IT" altLang="fr-FR" sz="2600" dirty="0"/>
              <a:t> </a:t>
            </a:r>
            <a:r>
              <a:rPr lang="it-IT" altLang="fr-FR" sz="2600" dirty="0" err="1"/>
              <a:t>review</a:t>
            </a:r>
            <a:endParaRPr lang="it-IT" altLang="fr-FR" sz="2600" dirty="0"/>
          </a:p>
          <a:p>
            <a:pPr eaLnBrk="1" fontAlgn="auto" hangingPunct="1">
              <a:spcAft>
                <a:spcPts val="0"/>
              </a:spcAft>
              <a:buFont typeface="Wingdings" charset="2"/>
              <a:buChar char="§"/>
              <a:defRPr/>
            </a:pPr>
            <a:r>
              <a:rPr lang="it-IT" altLang="fr-FR" sz="2600" dirty="0"/>
              <a:t>Assist in </a:t>
            </a:r>
            <a:r>
              <a:rPr lang="it-IT" altLang="fr-FR" sz="2600" dirty="0" err="1"/>
              <a:t>technical</a:t>
            </a:r>
            <a:r>
              <a:rPr lang="it-IT" altLang="fr-FR" sz="2600" dirty="0"/>
              <a:t> </a:t>
            </a:r>
            <a:r>
              <a:rPr lang="it-IT" altLang="fr-FR" sz="2600" dirty="0" err="1"/>
              <a:t>drafting</a:t>
            </a:r>
            <a:endParaRPr lang="it-IT" altLang="fr-FR" sz="2600" dirty="0"/>
          </a:p>
          <a:p>
            <a:pPr eaLnBrk="1" fontAlgn="auto" hangingPunct="1">
              <a:spcAft>
                <a:spcPts val="0"/>
              </a:spcAft>
              <a:buFont typeface="Wingdings" charset="2"/>
              <a:buChar char="§"/>
              <a:defRPr/>
            </a:pPr>
            <a:r>
              <a:rPr lang="it-IT" altLang="fr-FR" sz="2600" dirty="0" err="1"/>
              <a:t>Advisory</a:t>
            </a:r>
            <a:r>
              <a:rPr lang="it-IT" altLang="fr-FR" sz="2600" dirty="0"/>
              <a:t> </a:t>
            </a:r>
            <a:r>
              <a:rPr lang="it-IT" altLang="fr-FR" sz="2600" dirty="0" err="1"/>
              <a:t>role</a:t>
            </a:r>
            <a:r>
              <a:rPr lang="it-IT" altLang="fr-FR" sz="2600" dirty="0"/>
              <a:t> and </a:t>
            </a:r>
            <a:r>
              <a:rPr lang="it-IT" altLang="fr-FR" sz="2600" dirty="0" err="1"/>
              <a:t>support</a:t>
            </a:r>
            <a:r>
              <a:rPr lang="it-IT" altLang="fr-FR" sz="2600" dirty="0"/>
              <a:t> in </a:t>
            </a:r>
            <a:r>
              <a:rPr lang="it-IT" altLang="fr-FR" sz="2600" dirty="0" err="1" smtClean="0"/>
              <a:t>implementation</a:t>
            </a:r>
            <a:endParaRPr lang="it-IT" altLang="fr-FR" sz="2600" dirty="0"/>
          </a:p>
        </p:txBody>
      </p:sp>
    </p:spTree>
    <p:extLst>
      <p:ext uri="{BB962C8B-B14F-4D97-AF65-F5344CB8AC3E}">
        <p14:creationId xmlns:p14="http://schemas.microsoft.com/office/powerpoint/2010/main" val="1070945520"/>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1000"/>
                                        <p:tgtEl>
                                          <p:spTgt spid="14">
                                            <p:txEl>
                                              <p:pRg st="0" end="0"/>
                                            </p:txEl>
                                          </p:spTgt>
                                        </p:tgtEl>
                                      </p:cBhvr>
                                    </p:animEffect>
                                    <p:anim calcmode="lin" valueType="num">
                                      <p:cBhvr>
                                        <p:cTn id="1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xEl>
                                              <p:pRg st="1" end="1"/>
                                            </p:txEl>
                                          </p:spTgt>
                                        </p:tgtEl>
                                        <p:attrNameLst>
                                          <p:attrName>style.visibility</p:attrName>
                                        </p:attrNameLst>
                                      </p:cBhvr>
                                      <p:to>
                                        <p:strVal val="visible"/>
                                      </p:to>
                                    </p:set>
                                    <p:animEffect transition="in" filter="fade">
                                      <p:cBhvr>
                                        <p:cTn id="19" dur="1000"/>
                                        <p:tgtEl>
                                          <p:spTgt spid="14">
                                            <p:txEl>
                                              <p:pRg st="1" end="1"/>
                                            </p:txEl>
                                          </p:spTgt>
                                        </p:tgtEl>
                                      </p:cBhvr>
                                    </p:animEffect>
                                    <p:anim calcmode="lin" valueType="num">
                                      <p:cBhvr>
                                        <p:cTn id="20"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4">
                                            <p:txEl>
                                              <p:pRg st="2" end="2"/>
                                            </p:txEl>
                                          </p:spTgt>
                                        </p:tgtEl>
                                        <p:attrNameLst>
                                          <p:attrName>style.visibility</p:attrName>
                                        </p:attrNameLst>
                                      </p:cBhvr>
                                      <p:to>
                                        <p:strVal val="visible"/>
                                      </p:to>
                                    </p:set>
                                    <p:animEffect transition="in" filter="fade">
                                      <p:cBhvr>
                                        <p:cTn id="26" dur="1000"/>
                                        <p:tgtEl>
                                          <p:spTgt spid="14">
                                            <p:txEl>
                                              <p:pRg st="2" end="2"/>
                                            </p:txEl>
                                          </p:spTgt>
                                        </p:tgtEl>
                                      </p:cBhvr>
                                    </p:animEffect>
                                    <p:anim calcmode="lin" valueType="num">
                                      <p:cBhvr>
                                        <p:cTn id="27" dur="1000" fill="hold"/>
                                        <p:tgtEl>
                                          <p:spTgt spid="14">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1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4">
                                            <p:txEl>
                                              <p:pRg st="3" end="3"/>
                                            </p:txEl>
                                          </p:spTgt>
                                        </p:tgtEl>
                                        <p:attrNameLst>
                                          <p:attrName>style.visibility</p:attrName>
                                        </p:attrNameLst>
                                      </p:cBhvr>
                                      <p:to>
                                        <p:strVal val="visible"/>
                                      </p:to>
                                    </p:set>
                                    <p:animEffect transition="in" filter="fade">
                                      <p:cBhvr>
                                        <p:cTn id="33" dur="1000"/>
                                        <p:tgtEl>
                                          <p:spTgt spid="14">
                                            <p:txEl>
                                              <p:pRg st="3" end="3"/>
                                            </p:txEl>
                                          </p:spTgt>
                                        </p:tgtEl>
                                      </p:cBhvr>
                                    </p:animEffect>
                                    <p:anim calcmode="lin" valueType="num">
                                      <p:cBhvr>
                                        <p:cTn id="34" dur="1000" fill="hold"/>
                                        <p:tgtEl>
                                          <p:spTgt spid="14">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1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4">
                                            <p:txEl>
                                              <p:pRg st="4" end="4"/>
                                            </p:txEl>
                                          </p:spTgt>
                                        </p:tgtEl>
                                        <p:attrNameLst>
                                          <p:attrName>style.visibility</p:attrName>
                                        </p:attrNameLst>
                                      </p:cBhvr>
                                      <p:to>
                                        <p:strVal val="visible"/>
                                      </p:to>
                                    </p:set>
                                    <p:animEffect transition="in" filter="fade">
                                      <p:cBhvr>
                                        <p:cTn id="40" dur="1000"/>
                                        <p:tgtEl>
                                          <p:spTgt spid="14">
                                            <p:txEl>
                                              <p:pRg st="4" end="4"/>
                                            </p:txEl>
                                          </p:spTgt>
                                        </p:tgtEl>
                                      </p:cBhvr>
                                    </p:animEffect>
                                    <p:anim calcmode="lin" valueType="num">
                                      <p:cBhvr>
                                        <p:cTn id="41" dur="1000" fill="hold"/>
                                        <p:tgtEl>
                                          <p:spTgt spid="14">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1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4">
                                            <p:txEl>
                                              <p:pRg st="5" end="5"/>
                                            </p:txEl>
                                          </p:spTgt>
                                        </p:tgtEl>
                                        <p:attrNameLst>
                                          <p:attrName>style.visibility</p:attrName>
                                        </p:attrNameLst>
                                      </p:cBhvr>
                                      <p:to>
                                        <p:strVal val="visible"/>
                                      </p:to>
                                    </p:set>
                                    <p:animEffect transition="in" filter="fade">
                                      <p:cBhvr>
                                        <p:cTn id="47" dur="1000"/>
                                        <p:tgtEl>
                                          <p:spTgt spid="14">
                                            <p:txEl>
                                              <p:pRg st="5" end="5"/>
                                            </p:txEl>
                                          </p:spTgt>
                                        </p:tgtEl>
                                      </p:cBhvr>
                                    </p:animEffect>
                                    <p:anim calcmode="lin" valueType="num">
                                      <p:cBhvr>
                                        <p:cTn id="48" dur="1000" fill="hold"/>
                                        <p:tgtEl>
                                          <p:spTgt spid="14">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1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Checklist</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8712968" cy="4393083"/>
          </a:xfrm>
        </p:spPr>
        <p:txBody>
          <a:bodyPr/>
          <a:lstStyle/>
          <a:p>
            <a:pPr eaLnBrk="1" hangingPunct="1">
              <a:buFont typeface="Wingdings" charset="2"/>
              <a:buChar char="§"/>
            </a:pPr>
            <a:r>
              <a:rPr lang="fr-CH" dirty="0">
                <a:latin typeface="Century Gothic"/>
                <a:ea typeface="MS PGothic" charset="0"/>
                <a:cs typeface="Century Gothic"/>
              </a:rPr>
              <a:t>Common understanding of displacement</a:t>
            </a:r>
          </a:p>
          <a:p>
            <a:pPr eaLnBrk="1" hangingPunct="1">
              <a:buFont typeface="Wingdings" charset="2"/>
              <a:buChar char="§"/>
            </a:pPr>
            <a:r>
              <a:rPr lang="fr-CH" dirty="0">
                <a:latin typeface="Century Gothic"/>
                <a:ea typeface="MS PGothic" charset="0"/>
                <a:cs typeface="Century Gothic"/>
              </a:rPr>
              <a:t>Knowledge and information enhanced</a:t>
            </a:r>
          </a:p>
          <a:p>
            <a:pPr eaLnBrk="1" hangingPunct="1">
              <a:buFont typeface="Wingdings" charset="2"/>
              <a:buChar char="§"/>
            </a:pPr>
            <a:r>
              <a:rPr lang="fr-CH" dirty="0">
                <a:latin typeface="Century Gothic"/>
                <a:ea typeface="MS PGothic" charset="0"/>
                <a:cs typeface="Century Gothic"/>
              </a:rPr>
              <a:t>Stakeholders mapped</a:t>
            </a:r>
          </a:p>
          <a:p>
            <a:pPr eaLnBrk="1" hangingPunct="1">
              <a:buFont typeface="Wingdings" charset="2"/>
              <a:buChar char="§"/>
            </a:pPr>
            <a:r>
              <a:rPr lang="fr-CH" dirty="0">
                <a:latin typeface="Century Gothic"/>
                <a:ea typeface="MS PGothic" charset="0"/>
                <a:cs typeface="Century Gothic"/>
              </a:rPr>
              <a:t>Data collected or being collected</a:t>
            </a:r>
          </a:p>
          <a:p>
            <a:pPr eaLnBrk="1" hangingPunct="1">
              <a:buFont typeface="Wingdings" charset="2"/>
              <a:buChar char="§"/>
            </a:pPr>
            <a:r>
              <a:rPr lang="fr-CH" dirty="0">
                <a:latin typeface="Century Gothic"/>
                <a:ea typeface="MS PGothic" charset="0"/>
                <a:cs typeface="Century Gothic"/>
              </a:rPr>
              <a:t>Legal review done or being done</a:t>
            </a:r>
          </a:p>
          <a:p>
            <a:pPr eaLnBrk="1" hangingPunct="1">
              <a:buFont typeface="Wingdings" charset="2"/>
              <a:buChar char="§"/>
            </a:pPr>
            <a:r>
              <a:rPr lang="fr-CH" dirty="0">
                <a:latin typeface="Century Gothic"/>
                <a:ea typeface="MS PGothic" charset="0"/>
                <a:cs typeface="Century Gothic"/>
              </a:rPr>
              <a:t>Decision taken on scope of instrument</a:t>
            </a:r>
          </a:p>
          <a:p>
            <a:pPr eaLnBrk="1" hangingPunct="1">
              <a:buFont typeface="Wingdings" charset="2"/>
              <a:buChar char="§"/>
            </a:pPr>
            <a:r>
              <a:rPr lang="fr-CH" dirty="0">
                <a:latin typeface="Century Gothic"/>
                <a:ea typeface="MS PGothic" charset="0"/>
                <a:cs typeface="Century Gothic"/>
              </a:rPr>
              <a:t>Decision taken on type of instrument</a:t>
            </a:r>
          </a:p>
          <a:p>
            <a:pPr eaLnBrk="1" hangingPunct="1">
              <a:buFont typeface="Wingdings" charset="2"/>
              <a:buChar char="§"/>
            </a:pPr>
            <a:r>
              <a:rPr lang="fr-CH" dirty="0">
                <a:latin typeface="Century Gothic"/>
                <a:ea typeface="MS PGothic" charset="0"/>
                <a:cs typeface="Century Gothic"/>
              </a:rPr>
              <a:t>External support </a:t>
            </a:r>
            <a:r>
              <a:rPr lang="fr-CH" dirty="0" smtClean="0">
                <a:latin typeface="Century Gothic"/>
                <a:ea typeface="MS PGothic" charset="0"/>
                <a:cs typeface="Century Gothic"/>
              </a:rPr>
              <a:t>requested</a:t>
            </a:r>
            <a:endParaRPr lang="fr-CH" dirty="0">
              <a:latin typeface="Century Gothic"/>
              <a:ea typeface="MS PGothic" charset="0"/>
              <a:cs typeface="Century Gothic"/>
            </a:endParaRPr>
          </a:p>
        </p:txBody>
      </p:sp>
      <p:pic>
        <p:nvPicPr>
          <p:cNvPr id="4" name="Picture 2" descr="C:\Users\jacopo.giorgi\AppData\Local\Microsoft\Windows\Temporary Internet Files\Content.IE5\U0JMT0WT\MC900297177[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1700808"/>
            <a:ext cx="2376264" cy="327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7130</TotalTime>
  <Words>1630</Words>
  <Application>Microsoft Macintosh PowerPoint</Application>
  <PresentationFormat>On-screen Show (4:3)</PresentationFormat>
  <Paragraphs>180</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Perception</vt:lpstr>
      <vt:lpstr>Preparation: Scope and type</vt:lpstr>
      <vt:lpstr>Objectives</vt:lpstr>
      <vt:lpstr>The instrument</vt:lpstr>
      <vt:lpstr>Comprehensive or partial?</vt:lpstr>
      <vt:lpstr>Displacement-specific v sectoral</vt:lpstr>
      <vt:lpstr>“What’s your type?”</vt:lpstr>
      <vt:lpstr>Additional capacity and expertise</vt:lpstr>
      <vt:lpstr>Checklist</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256</cp:revision>
  <dcterms:created xsi:type="dcterms:W3CDTF">2008-09-19T08:19:15Z</dcterms:created>
  <dcterms:modified xsi:type="dcterms:W3CDTF">2016-01-08T16:39:21Z</dcterms:modified>
</cp:coreProperties>
</file>