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7"/>
  </p:notesMasterIdLst>
  <p:handoutMasterIdLst>
    <p:handoutMasterId r:id="rId18"/>
  </p:handoutMasterIdLst>
  <p:sldIdLst>
    <p:sldId id="326" r:id="rId2"/>
    <p:sldId id="309" r:id="rId3"/>
    <p:sldId id="337" r:id="rId4"/>
    <p:sldId id="343" r:id="rId5"/>
    <p:sldId id="344" r:id="rId6"/>
    <p:sldId id="359" r:id="rId7"/>
    <p:sldId id="345" r:id="rId8"/>
    <p:sldId id="360" r:id="rId9"/>
    <p:sldId id="353" r:id="rId10"/>
    <p:sldId id="354" r:id="rId11"/>
    <p:sldId id="355" r:id="rId12"/>
    <p:sldId id="357" r:id="rId13"/>
    <p:sldId id="356" r:id="rId14"/>
    <p:sldId id="358" r:id="rId15"/>
    <p:sldId id="313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7" clrIdx="0"/>
  <p:cmAuthor id="1" name="Jeremy Lennar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25" autoAdjust="0"/>
  </p:normalViewPr>
  <p:slideViewPr>
    <p:cSldViewPr>
      <p:cViewPr varScale="1">
        <p:scale>
          <a:sx n="61" d="100"/>
          <a:sy n="61" d="100"/>
        </p:scale>
        <p:origin x="165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A98E92-5EB3-45AE-A489-377123E0971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77E4B39-395E-409B-98BE-4FA93A48E515}">
      <dgm:prSet phldrT="[Testo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pt-PT"/>
            <a:t>Plano de trabalho preliminar</a:t>
          </a:r>
        </a:p>
      </dgm:t>
    </dgm:pt>
    <dgm:pt modelId="{4EADCB83-ADB5-4846-8318-E354FF13C510}" type="parTrans" cxnId="{221B35A2-0BFB-4F75-B033-744BFB18F0B8}">
      <dgm:prSet/>
      <dgm:spPr/>
      <dgm:t>
        <a:bodyPr/>
        <a:lstStyle/>
        <a:p>
          <a:endParaRPr lang="it-IT"/>
        </a:p>
      </dgm:t>
    </dgm:pt>
    <dgm:pt modelId="{CCFF7A53-480C-4306-9512-9E08007AA88F}" type="sibTrans" cxnId="{221B35A2-0BFB-4F75-B033-744BFB18F0B8}">
      <dgm:prSet/>
      <dgm:spPr/>
      <dgm:t>
        <a:bodyPr/>
        <a:lstStyle/>
        <a:p>
          <a:endParaRPr lang="it-IT"/>
        </a:p>
      </dgm:t>
    </dgm:pt>
    <dgm:pt modelId="{DFED99EF-90AF-4AB9-9B51-D887A558B208}">
      <dgm:prSet phldrT="[Testo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Preparação do documento de referência do projeto.</a:t>
          </a:r>
        </a:p>
      </dgm:t>
    </dgm:pt>
    <dgm:pt modelId="{FAD6ADAE-EB62-40E2-90E0-0AC561396966}" type="parTrans" cxnId="{FD29EDB0-7711-40B9-986C-5AB01D251F90}">
      <dgm:prSet/>
      <dgm:spPr/>
      <dgm:t>
        <a:bodyPr/>
        <a:lstStyle/>
        <a:p>
          <a:endParaRPr lang="it-IT"/>
        </a:p>
      </dgm:t>
    </dgm:pt>
    <dgm:pt modelId="{DF2073D9-B9FE-46B2-A2A2-96BE22BAFB51}" type="sibTrans" cxnId="{FD29EDB0-7711-40B9-986C-5AB01D251F90}">
      <dgm:prSet/>
      <dgm:spPr/>
      <dgm:t>
        <a:bodyPr/>
        <a:lstStyle/>
        <a:p>
          <a:endParaRPr lang="it-IT"/>
        </a:p>
      </dgm:t>
    </dgm:pt>
    <dgm:pt modelId="{EEAE1314-596C-466F-BCA9-6B2736B1F6F4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pt-PT"/>
            <a:t>Elaboração</a:t>
          </a:r>
        </a:p>
      </dgm:t>
    </dgm:pt>
    <dgm:pt modelId="{A1528D58-02DE-4556-A9FE-091DC35F746B}" type="parTrans" cxnId="{78F54DB2-F44F-42BA-8EE9-C5CE55D7BDFE}">
      <dgm:prSet/>
      <dgm:spPr/>
      <dgm:t>
        <a:bodyPr/>
        <a:lstStyle/>
        <a:p>
          <a:endParaRPr lang="it-IT"/>
        </a:p>
      </dgm:t>
    </dgm:pt>
    <dgm:pt modelId="{3CEEA894-1CDF-457E-80EE-F68663D87FFD}" type="sibTrans" cxnId="{78F54DB2-F44F-42BA-8EE9-C5CE55D7BDFE}">
      <dgm:prSet/>
      <dgm:spPr/>
      <dgm:t>
        <a:bodyPr/>
        <a:lstStyle/>
        <a:p>
          <a:endParaRPr lang="it-IT"/>
        </a:p>
      </dgm:t>
    </dgm:pt>
    <dgm:pt modelId="{EC249DB0-AEC1-4345-AFB5-54A37E65EBF9}">
      <dgm:prSet phldrT="[Testo]"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Documento de trabalho.</a:t>
          </a:r>
        </a:p>
      </dgm:t>
    </dgm:pt>
    <dgm:pt modelId="{5BC7E55C-80B3-4CAE-A1B8-0E9BB4D294A6}" type="parTrans" cxnId="{4D966895-B6CD-4D1E-B708-9DC036E6B7BB}">
      <dgm:prSet/>
      <dgm:spPr/>
      <dgm:t>
        <a:bodyPr/>
        <a:lstStyle/>
        <a:p>
          <a:endParaRPr lang="it-IT"/>
        </a:p>
      </dgm:t>
    </dgm:pt>
    <dgm:pt modelId="{789B0941-60ED-4AA8-86D1-D731C897979A}" type="sibTrans" cxnId="{4D966895-B6CD-4D1E-B708-9DC036E6B7BB}">
      <dgm:prSet/>
      <dgm:spPr/>
      <dgm:t>
        <a:bodyPr/>
        <a:lstStyle/>
        <a:p>
          <a:endParaRPr lang="it-IT"/>
        </a:p>
      </dgm:t>
    </dgm:pt>
    <dgm:pt modelId="{A75774D6-AE09-49AB-B87F-EBBBEE07C12A}">
      <dgm:prSet phldrT="[Testo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pt-PT"/>
            <a:t>Processo inclusivo e transparente</a:t>
          </a:r>
        </a:p>
      </dgm:t>
    </dgm:pt>
    <dgm:pt modelId="{DA939069-CBBB-42E5-873E-4E227426262C}" type="parTrans" cxnId="{4D7809F6-AEA9-4D35-8E98-B365764FB8A3}">
      <dgm:prSet/>
      <dgm:spPr/>
      <dgm:t>
        <a:bodyPr/>
        <a:lstStyle/>
        <a:p>
          <a:endParaRPr lang="it-IT"/>
        </a:p>
      </dgm:t>
    </dgm:pt>
    <dgm:pt modelId="{38B4E34A-B37E-4F9C-815F-65D2A48E9A5A}" type="sibTrans" cxnId="{4D7809F6-AEA9-4D35-8E98-B365764FB8A3}">
      <dgm:prSet/>
      <dgm:spPr/>
      <dgm:t>
        <a:bodyPr/>
        <a:lstStyle/>
        <a:p>
          <a:endParaRPr lang="it-IT"/>
        </a:p>
      </dgm:t>
    </dgm:pt>
    <dgm:pt modelId="{1F8BAE20-AFE0-4E7A-B233-FFDCF2E58689}">
      <dgm:prSet phldrT="[Testo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PDIs no cerne do processo.</a:t>
          </a:r>
        </a:p>
      </dgm:t>
    </dgm:pt>
    <dgm:pt modelId="{5061D0DB-E7AD-46E3-AB35-498C9ABA986F}" type="parTrans" cxnId="{0F579B5D-DFE2-4EFE-AA72-A6D4B433FE9A}">
      <dgm:prSet/>
      <dgm:spPr/>
      <dgm:t>
        <a:bodyPr/>
        <a:lstStyle/>
        <a:p>
          <a:endParaRPr lang="it-IT"/>
        </a:p>
      </dgm:t>
    </dgm:pt>
    <dgm:pt modelId="{5281AA93-8FDA-4F73-B7BC-E1E58A8E6797}" type="sibTrans" cxnId="{0F579B5D-DFE2-4EFE-AA72-A6D4B433FE9A}">
      <dgm:prSet/>
      <dgm:spPr/>
      <dgm:t>
        <a:bodyPr/>
        <a:lstStyle/>
        <a:p>
          <a:endParaRPr lang="it-IT"/>
        </a:p>
      </dgm:t>
    </dgm:pt>
    <dgm:pt modelId="{E88E2F2F-381E-4D22-9E3C-7EA1B0B91B7E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Planear, preparar e realizar reuniões.</a:t>
          </a:r>
        </a:p>
      </dgm:t>
    </dgm:pt>
    <dgm:pt modelId="{F0B9B927-5F02-4B39-A187-C14C1A1B0648}" type="parTrans" cxnId="{583EA47A-244C-4527-AAFE-EBB7FE230D1B}">
      <dgm:prSet/>
      <dgm:spPr/>
      <dgm:t>
        <a:bodyPr/>
        <a:lstStyle/>
        <a:p>
          <a:endParaRPr lang="it-IT"/>
        </a:p>
      </dgm:t>
    </dgm:pt>
    <dgm:pt modelId="{B38886F2-64B3-4AF5-AB80-C47B689864B2}" type="sibTrans" cxnId="{583EA47A-244C-4527-AAFE-EBB7FE230D1B}">
      <dgm:prSet/>
      <dgm:spPr/>
      <dgm:t>
        <a:bodyPr/>
        <a:lstStyle/>
        <a:p>
          <a:endParaRPr lang="it-IT"/>
        </a:p>
      </dgm:t>
    </dgm:pt>
    <dgm:pt modelId="{E95ADAEF-FB47-4F62-9F44-D522F9119FD1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Consultas.</a:t>
          </a:r>
        </a:p>
      </dgm:t>
    </dgm:pt>
    <dgm:pt modelId="{949B954D-B7E0-411C-8826-1153408E6351}" type="parTrans" cxnId="{2CB66AEC-6490-4016-9236-75CCC657753C}">
      <dgm:prSet/>
      <dgm:spPr/>
      <dgm:t>
        <a:bodyPr/>
        <a:lstStyle/>
        <a:p>
          <a:endParaRPr lang="it-IT"/>
        </a:p>
      </dgm:t>
    </dgm:pt>
    <dgm:pt modelId="{A448DFE1-D881-497E-B63A-996B5EC06E20}" type="sibTrans" cxnId="{2CB66AEC-6490-4016-9236-75CCC657753C}">
      <dgm:prSet/>
      <dgm:spPr/>
      <dgm:t>
        <a:bodyPr/>
        <a:lstStyle/>
        <a:p>
          <a:endParaRPr lang="it-IT"/>
        </a:p>
      </dgm:t>
    </dgm:pt>
    <dgm:pt modelId="{3E611E16-DE6C-44C9-A2EB-09A2C4C6B802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Análise.</a:t>
          </a:r>
        </a:p>
      </dgm:t>
    </dgm:pt>
    <dgm:pt modelId="{DBE59991-D736-414C-870B-5A700FCB490D}" type="parTrans" cxnId="{0E9E1EAB-48E2-4AB6-8DF2-F986A1993F5F}">
      <dgm:prSet/>
      <dgm:spPr/>
      <dgm:t>
        <a:bodyPr/>
        <a:lstStyle/>
        <a:p>
          <a:endParaRPr lang="it-IT"/>
        </a:p>
      </dgm:t>
    </dgm:pt>
    <dgm:pt modelId="{94C49434-2102-4FCF-87C3-D723C9AC1071}" type="sibTrans" cxnId="{0E9E1EAB-48E2-4AB6-8DF2-F986A1993F5F}">
      <dgm:prSet/>
      <dgm:spPr/>
      <dgm:t>
        <a:bodyPr/>
        <a:lstStyle/>
        <a:p>
          <a:endParaRPr lang="it-IT"/>
        </a:p>
      </dgm:t>
    </dgm:pt>
    <dgm:pt modelId="{074DAA8B-82D7-42FC-9DBF-2C730D7E9743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Glossário de noções básicas.</a:t>
          </a:r>
        </a:p>
      </dgm:t>
    </dgm:pt>
    <dgm:pt modelId="{BF5A80C5-64CF-43CF-94B5-A186D7C9A415}" type="parTrans" cxnId="{6B0AD90E-1F8C-42CF-A6A8-6A303736BC2A}">
      <dgm:prSet/>
      <dgm:spPr/>
      <dgm:t>
        <a:bodyPr/>
        <a:lstStyle/>
        <a:p>
          <a:endParaRPr lang="it-IT"/>
        </a:p>
      </dgm:t>
    </dgm:pt>
    <dgm:pt modelId="{06C96CC5-D5C1-45C8-9CA5-94B353D85D6E}" type="sibTrans" cxnId="{6B0AD90E-1F8C-42CF-A6A8-6A303736BC2A}">
      <dgm:prSet/>
      <dgm:spPr/>
      <dgm:t>
        <a:bodyPr/>
        <a:lstStyle/>
        <a:p>
          <a:endParaRPr lang="it-IT"/>
        </a:p>
      </dgm:t>
    </dgm:pt>
    <dgm:pt modelId="{20944834-B762-426E-A340-BF3072E87C0B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Descrever.</a:t>
          </a:r>
        </a:p>
      </dgm:t>
    </dgm:pt>
    <dgm:pt modelId="{EAB21100-51A4-4F8F-920B-49679B22BA86}" type="parTrans" cxnId="{4432BCCF-4E5C-46AB-BA44-B607E0D7C98C}">
      <dgm:prSet/>
      <dgm:spPr/>
      <dgm:t>
        <a:bodyPr/>
        <a:lstStyle/>
        <a:p>
          <a:endParaRPr lang="it-IT"/>
        </a:p>
      </dgm:t>
    </dgm:pt>
    <dgm:pt modelId="{2C489883-8C99-42B2-A0A2-9BA844491BC6}" type="sibTrans" cxnId="{4432BCCF-4E5C-46AB-BA44-B607E0D7C98C}">
      <dgm:prSet/>
      <dgm:spPr/>
      <dgm:t>
        <a:bodyPr/>
        <a:lstStyle/>
        <a:p>
          <a:endParaRPr lang="it-IT"/>
        </a:p>
      </dgm:t>
    </dgm:pt>
    <dgm:pt modelId="{BAB0527D-320D-4337-8252-4E469FCA5354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Combinar os componentes num projeto abrangente.</a:t>
          </a:r>
        </a:p>
      </dgm:t>
    </dgm:pt>
    <dgm:pt modelId="{83100C19-2921-4160-94A3-3C1C7CB63FA3}" type="parTrans" cxnId="{9CC8B75F-FA87-4D16-9C8A-76CF52DAB6D1}">
      <dgm:prSet/>
      <dgm:spPr/>
      <dgm:t>
        <a:bodyPr/>
        <a:lstStyle/>
        <a:p>
          <a:endParaRPr lang="it-IT"/>
        </a:p>
      </dgm:t>
    </dgm:pt>
    <dgm:pt modelId="{37D1200B-A9A8-4DF2-BFF6-3D17BC7D8A91}" type="sibTrans" cxnId="{9CC8B75F-FA87-4D16-9C8A-76CF52DAB6D1}">
      <dgm:prSet/>
      <dgm:spPr/>
      <dgm:t>
        <a:bodyPr/>
        <a:lstStyle/>
        <a:p>
          <a:endParaRPr lang="it-IT"/>
        </a:p>
      </dgm:t>
    </dgm:pt>
    <dgm:pt modelId="{87E08330-E407-4D6C-B29A-2BF40EE2003F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Informação, consulta e participação.</a:t>
          </a:r>
        </a:p>
      </dgm:t>
    </dgm:pt>
    <dgm:pt modelId="{D917BE94-D9A2-4C0C-87A2-4D481A14A8B4}" type="parTrans" cxnId="{520F762B-E932-4CC9-BD41-D61FB0FE0444}">
      <dgm:prSet/>
      <dgm:spPr/>
      <dgm:t>
        <a:bodyPr/>
        <a:lstStyle/>
        <a:p>
          <a:endParaRPr lang="it-IT"/>
        </a:p>
      </dgm:t>
    </dgm:pt>
    <dgm:pt modelId="{D16536D2-8D2D-4ABA-AD8E-4C186800E391}" type="sibTrans" cxnId="{520F762B-E932-4CC9-BD41-D61FB0FE0444}">
      <dgm:prSet/>
      <dgm:spPr/>
      <dgm:t>
        <a:bodyPr/>
        <a:lstStyle/>
        <a:p>
          <a:endParaRPr lang="it-IT"/>
        </a:p>
      </dgm:t>
    </dgm:pt>
    <dgm:pt modelId="{3FD75094-C800-451C-9C05-05E8EE7AEF98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Publicar as intenções e atualizações regulares.</a:t>
          </a:r>
        </a:p>
      </dgm:t>
    </dgm:pt>
    <dgm:pt modelId="{0623FE00-D0BF-4CD8-BFD4-A29F4CAEBB24}" type="parTrans" cxnId="{038BD23F-EC40-4644-99E3-C621F0EC71A2}">
      <dgm:prSet/>
      <dgm:spPr/>
      <dgm:t>
        <a:bodyPr/>
        <a:lstStyle/>
        <a:p>
          <a:endParaRPr lang="it-IT"/>
        </a:p>
      </dgm:t>
    </dgm:pt>
    <dgm:pt modelId="{8DD0AFB0-9F4A-4B2E-BB76-7D40B852AE08}" type="sibTrans" cxnId="{038BD23F-EC40-4644-99E3-C621F0EC71A2}">
      <dgm:prSet/>
      <dgm:spPr/>
      <dgm:t>
        <a:bodyPr/>
        <a:lstStyle/>
        <a:p>
          <a:endParaRPr lang="it-IT"/>
        </a:p>
      </dgm:t>
    </dgm:pt>
    <dgm:pt modelId="{4FC250A1-89D0-4EB9-A5AB-F49C5F323F45}" type="pres">
      <dgm:prSet presAssocID="{A5A98E92-5EB3-45AE-A489-377123E09715}" presName="Name0" presStyleCnt="0">
        <dgm:presLayoutVars>
          <dgm:dir/>
          <dgm:animLvl val="lvl"/>
          <dgm:resizeHandles val="exact"/>
        </dgm:presLayoutVars>
      </dgm:prSet>
      <dgm:spPr/>
    </dgm:pt>
    <dgm:pt modelId="{C752F7B3-CBC4-4C7B-B882-0BFA11C1EFED}" type="pres">
      <dgm:prSet presAssocID="{977E4B39-395E-409B-98BE-4FA93A48E515}" presName="linNode" presStyleCnt="0"/>
      <dgm:spPr/>
    </dgm:pt>
    <dgm:pt modelId="{F7196835-7925-4630-95FB-9A7BE9888A1C}" type="pres">
      <dgm:prSet presAssocID="{977E4B39-395E-409B-98BE-4FA93A48E515}" presName="parentText" presStyleLbl="node1" presStyleIdx="0" presStyleCnt="3" custScaleX="104211">
        <dgm:presLayoutVars>
          <dgm:chMax val="1"/>
          <dgm:bulletEnabled val="1"/>
        </dgm:presLayoutVars>
      </dgm:prSet>
      <dgm:spPr/>
    </dgm:pt>
    <dgm:pt modelId="{B3A2D1D2-D3AE-441F-9A9A-9BCBB539EE27}" type="pres">
      <dgm:prSet presAssocID="{977E4B39-395E-409B-98BE-4FA93A48E515}" presName="descendantText" presStyleLbl="alignAccFollowNode1" presStyleIdx="0" presStyleCnt="3" custScaleX="136005">
        <dgm:presLayoutVars>
          <dgm:bulletEnabled val="1"/>
        </dgm:presLayoutVars>
      </dgm:prSet>
      <dgm:spPr/>
    </dgm:pt>
    <dgm:pt modelId="{2B64203B-D6D9-4C18-B24A-9C0C8223F0E3}" type="pres">
      <dgm:prSet presAssocID="{CCFF7A53-480C-4306-9512-9E08007AA88F}" presName="sp" presStyleCnt="0"/>
      <dgm:spPr/>
    </dgm:pt>
    <dgm:pt modelId="{2340F3F8-D4DF-4D90-978F-49CD11FAC61D}" type="pres">
      <dgm:prSet presAssocID="{EEAE1314-596C-466F-BCA9-6B2736B1F6F4}" presName="linNode" presStyleCnt="0"/>
      <dgm:spPr/>
    </dgm:pt>
    <dgm:pt modelId="{D5DE6DBC-BEDD-45C0-97D2-62E7CC706E6B}" type="pres">
      <dgm:prSet presAssocID="{EEAE1314-596C-466F-BCA9-6B2736B1F6F4}" presName="parentText" presStyleLbl="node1" presStyleIdx="1" presStyleCnt="3" custScaleX="85391">
        <dgm:presLayoutVars>
          <dgm:chMax val="1"/>
          <dgm:bulletEnabled val="1"/>
        </dgm:presLayoutVars>
      </dgm:prSet>
      <dgm:spPr/>
    </dgm:pt>
    <dgm:pt modelId="{308FDDC2-C6A7-4738-96A7-AD724C056B68}" type="pres">
      <dgm:prSet presAssocID="{EEAE1314-596C-466F-BCA9-6B2736B1F6F4}" presName="descendantText" presStyleLbl="alignAccFollowNode1" presStyleIdx="1" presStyleCnt="3" custScaleX="95034" custLinFactNeighborX="353" custLinFactNeighborY="-1741">
        <dgm:presLayoutVars>
          <dgm:bulletEnabled val="1"/>
        </dgm:presLayoutVars>
      </dgm:prSet>
      <dgm:spPr/>
    </dgm:pt>
    <dgm:pt modelId="{A702F283-5C06-4AA9-B883-0B24A0CD13E3}" type="pres">
      <dgm:prSet presAssocID="{3CEEA894-1CDF-457E-80EE-F68663D87FFD}" presName="sp" presStyleCnt="0"/>
      <dgm:spPr/>
    </dgm:pt>
    <dgm:pt modelId="{9438B9F1-F7ED-4407-AA11-319D5FE48D89}" type="pres">
      <dgm:prSet presAssocID="{A75774D6-AE09-49AB-B87F-EBBBEE07C12A}" presName="linNode" presStyleCnt="0"/>
      <dgm:spPr/>
    </dgm:pt>
    <dgm:pt modelId="{BA290AB7-14E5-4EA7-AD14-E1E9E6C7CC98}" type="pres">
      <dgm:prSet presAssocID="{A75774D6-AE09-49AB-B87F-EBBBEE07C12A}" presName="parentText" presStyleLbl="node1" presStyleIdx="2" presStyleCnt="3" custScaleX="86702" custLinFactNeighborX="-9" custLinFactNeighborY="-400">
        <dgm:presLayoutVars>
          <dgm:chMax val="1"/>
          <dgm:bulletEnabled val="1"/>
        </dgm:presLayoutVars>
      </dgm:prSet>
      <dgm:spPr/>
    </dgm:pt>
    <dgm:pt modelId="{FF8E9E48-2968-4AAC-9A3A-3C5075D8D363}" type="pres">
      <dgm:prSet presAssocID="{A75774D6-AE09-49AB-B87F-EBBBEE07C12A}" presName="descendantText" presStyleLbl="alignAccFollowNode1" presStyleIdx="2" presStyleCnt="3" custScaleX="81087" custLinFactNeighborX="-958" custLinFactNeighborY="-265">
        <dgm:presLayoutVars>
          <dgm:bulletEnabled val="1"/>
        </dgm:presLayoutVars>
      </dgm:prSet>
      <dgm:spPr/>
    </dgm:pt>
  </dgm:ptLst>
  <dgm:cxnLst>
    <dgm:cxn modelId="{7BCC7A09-17C4-2549-943C-1AB8D7A97897}" type="presOf" srcId="{A75774D6-AE09-49AB-B87F-EBBBEE07C12A}" destId="{BA290AB7-14E5-4EA7-AD14-E1E9E6C7CC98}" srcOrd="0" destOrd="0" presId="urn:microsoft.com/office/officeart/2005/8/layout/vList5"/>
    <dgm:cxn modelId="{6B0AD90E-1F8C-42CF-A6A8-6A303736BC2A}" srcId="{EEAE1314-596C-466F-BCA9-6B2736B1F6F4}" destId="{074DAA8B-82D7-42FC-9DBF-2C730D7E9743}" srcOrd="1" destOrd="0" parTransId="{BF5A80C5-64CF-43CF-94B5-A186D7C9A415}" sibTransId="{06C96CC5-D5C1-45C8-9CA5-94B353D85D6E}"/>
    <dgm:cxn modelId="{520F762B-E932-4CC9-BD41-D61FB0FE0444}" srcId="{A75774D6-AE09-49AB-B87F-EBBBEE07C12A}" destId="{87E08330-E407-4D6C-B29A-2BF40EE2003F}" srcOrd="1" destOrd="0" parTransId="{D917BE94-D9A2-4C0C-87A2-4D481A14A8B4}" sibTransId="{D16536D2-8D2D-4ABA-AD8E-4C186800E391}"/>
    <dgm:cxn modelId="{0F8F6D38-BA38-3A48-A332-3E7AE466E3DF}" type="presOf" srcId="{3FD75094-C800-451C-9C05-05E8EE7AEF98}" destId="{FF8E9E48-2968-4AAC-9A3A-3C5075D8D363}" srcOrd="0" destOrd="2" presId="urn:microsoft.com/office/officeart/2005/8/layout/vList5"/>
    <dgm:cxn modelId="{038BD23F-EC40-4644-99E3-C621F0EC71A2}" srcId="{A75774D6-AE09-49AB-B87F-EBBBEE07C12A}" destId="{3FD75094-C800-451C-9C05-05E8EE7AEF98}" srcOrd="2" destOrd="0" parTransId="{0623FE00-D0BF-4CD8-BFD4-A29F4CAEBB24}" sibTransId="{8DD0AFB0-9F4A-4B2E-BB76-7D40B852AE08}"/>
    <dgm:cxn modelId="{0F579B5D-DFE2-4EFE-AA72-A6D4B433FE9A}" srcId="{A75774D6-AE09-49AB-B87F-EBBBEE07C12A}" destId="{1F8BAE20-AFE0-4E7A-B233-FFDCF2E58689}" srcOrd="0" destOrd="0" parTransId="{5061D0DB-E7AD-46E3-AB35-498C9ABA986F}" sibTransId="{5281AA93-8FDA-4F73-B7BC-E1E58A8E6797}"/>
    <dgm:cxn modelId="{9CC8B75F-FA87-4D16-9C8A-76CF52DAB6D1}" srcId="{EEAE1314-596C-466F-BCA9-6B2736B1F6F4}" destId="{BAB0527D-320D-4337-8252-4E469FCA5354}" srcOrd="3" destOrd="0" parTransId="{83100C19-2921-4160-94A3-3C1C7CB63FA3}" sibTransId="{37D1200B-A9A8-4DF2-BFF6-3D17BC7D8A91}"/>
    <dgm:cxn modelId="{296A7979-BBB5-8D48-ABF5-7959D722BC11}" type="presOf" srcId="{EC249DB0-AEC1-4345-AFB5-54A37E65EBF9}" destId="{308FDDC2-C6A7-4738-96A7-AD724C056B68}" srcOrd="0" destOrd="0" presId="urn:microsoft.com/office/officeart/2005/8/layout/vList5"/>
    <dgm:cxn modelId="{583EA47A-244C-4527-AAFE-EBB7FE230D1B}" srcId="{977E4B39-395E-409B-98BE-4FA93A48E515}" destId="{E88E2F2F-381E-4D22-9E3C-7EA1B0B91B7E}" srcOrd="1" destOrd="0" parTransId="{F0B9B927-5F02-4B39-A187-C14C1A1B0648}" sibTransId="{B38886F2-64B3-4AF5-AB80-C47B689864B2}"/>
    <dgm:cxn modelId="{2614CC86-CBAE-624E-839A-6D3B9402F22D}" type="presOf" srcId="{EEAE1314-596C-466F-BCA9-6B2736B1F6F4}" destId="{D5DE6DBC-BEDD-45C0-97D2-62E7CC706E6B}" srcOrd="0" destOrd="0" presId="urn:microsoft.com/office/officeart/2005/8/layout/vList5"/>
    <dgm:cxn modelId="{4738B78D-8B1E-384E-B4C7-0D1FFE5F11B7}" type="presOf" srcId="{20944834-B762-426E-A340-BF3072E87C0B}" destId="{308FDDC2-C6A7-4738-96A7-AD724C056B68}" srcOrd="0" destOrd="2" presId="urn:microsoft.com/office/officeart/2005/8/layout/vList5"/>
    <dgm:cxn modelId="{4D966895-B6CD-4D1E-B708-9DC036E6B7BB}" srcId="{EEAE1314-596C-466F-BCA9-6B2736B1F6F4}" destId="{EC249DB0-AEC1-4345-AFB5-54A37E65EBF9}" srcOrd="0" destOrd="0" parTransId="{5BC7E55C-80B3-4CAE-A1B8-0E9BB4D294A6}" sibTransId="{789B0941-60ED-4AA8-86D1-D731C897979A}"/>
    <dgm:cxn modelId="{221B35A2-0BFB-4F75-B033-744BFB18F0B8}" srcId="{A5A98E92-5EB3-45AE-A489-377123E09715}" destId="{977E4B39-395E-409B-98BE-4FA93A48E515}" srcOrd="0" destOrd="0" parTransId="{4EADCB83-ADB5-4846-8318-E354FF13C510}" sibTransId="{CCFF7A53-480C-4306-9512-9E08007AA88F}"/>
    <dgm:cxn modelId="{0E9E1EAB-48E2-4AB6-8DF2-F986A1993F5F}" srcId="{977E4B39-395E-409B-98BE-4FA93A48E515}" destId="{3E611E16-DE6C-44C9-A2EB-09A2C4C6B802}" srcOrd="3" destOrd="0" parTransId="{DBE59991-D736-414C-870B-5A700FCB490D}" sibTransId="{94C49434-2102-4FCF-87C3-D723C9AC1071}"/>
    <dgm:cxn modelId="{FD29EDB0-7711-40B9-986C-5AB01D251F90}" srcId="{977E4B39-395E-409B-98BE-4FA93A48E515}" destId="{DFED99EF-90AF-4AB9-9B51-D887A558B208}" srcOrd="0" destOrd="0" parTransId="{FAD6ADAE-EB62-40E2-90E0-0AC561396966}" sibTransId="{DF2073D9-B9FE-46B2-A2A2-96BE22BAFB51}"/>
    <dgm:cxn modelId="{7CDB2FB1-1FEB-DE4F-AACF-7C91A8CB1655}" type="presOf" srcId="{BAB0527D-320D-4337-8252-4E469FCA5354}" destId="{308FDDC2-C6A7-4738-96A7-AD724C056B68}" srcOrd="0" destOrd="3" presId="urn:microsoft.com/office/officeart/2005/8/layout/vList5"/>
    <dgm:cxn modelId="{78F54DB2-F44F-42BA-8EE9-C5CE55D7BDFE}" srcId="{A5A98E92-5EB3-45AE-A489-377123E09715}" destId="{EEAE1314-596C-466F-BCA9-6B2736B1F6F4}" srcOrd="1" destOrd="0" parTransId="{A1528D58-02DE-4556-A9FE-091DC35F746B}" sibTransId="{3CEEA894-1CDF-457E-80EE-F68663D87FFD}"/>
    <dgm:cxn modelId="{89354FBD-7067-F24F-847A-9A26D0A32EB6}" type="presOf" srcId="{074DAA8B-82D7-42FC-9DBF-2C730D7E9743}" destId="{308FDDC2-C6A7-4738-96A7-AD724C056B68}" srcOrd="0" destOrd="1" presId="urn:microsoft.com/office/officeart/2005/8/layout/vList5"/>
    <dgm:cxn modelId="{C934F2C9-96A3-AD4C-A44D-3EB3FC9818BA}" type="presOf" srcId="{87E08330-E407-4D6C-B29A-2BF40EE2003F}" destId="{FF8E9E48-2968-4AAC-9A3A-3C5075D8D363}" srcOrd="0" destOrd="1" presId="urn:microsoft.com/office/officeart/2005/8/layout/vList5"/>
    <dgm:cxn modelId="{4432BCCF-4E5C-46AB-BA44-B607E0D7C98C}" srcId="{EEAE1314-596C-466F-BCA9-6B2736B1F6F4}" destId="{20944834-B762-426E-A340-BF3072E87C0B}" srcOrd="2" destOrd="0" parTransId="{EAB21100-51A4-4F8F-920B-49679B22BA86}" sibTransId="{2C489883-8C99-42B2-A0A2-9BA844491BC6}"/>
    <dgm:cxn modelId="{7095E0D5-3801-714A-AD79-F85FCEEDF24F}" type="presOf" srcId="{E88E2F2F-381E-4D22-9E3C-7EA1B0B91B7E}" destId="{B3A2D1D2-D3AE-441F-9A9A-9BCBB539EE27}" srcOrd="0" destOrd="1" presId="urn:microsoft.com/office/officeart/2005/8/layout/vList5"/>
    <dgm:cxn modelId="{46907FD8-76DA-6E4C-B91F-A896A6E1C516}" type="presOf" srcId="{1F8BAE20-AFE0-4E7A-B233-FFDCF2E58689}" destId="{FF8E9E48-2968-4AAC-9A3A-3C5075D8D363}" srcOrd="0" destOrd="0" presId="urn:microsoft.com/office/officeart/2005/8/layout/vList5"/>
    <dgm:cxn modelId="{FFC002DA-F15C-6A40-8A17-484962048748}" type="presOf" srcId="{A5A98E92-5EB3-45AE-A489-377123E09715}" destId="{4FC250A1-89D0-4EB9-A5AB-F49C5F323F45}" srcOrd="0" destOrd="0" presId="urn:microsoft.com/office/officeart/2005/8/layout/vList5"/>
    <dgm:cxn modelId="{564107DE-6BC8-8B4A-AD98-56DA02EB012A}" type="presOf" srcId="{DFED99EF-90AF-4AB9-9B51-D887A558B208}" destId="{B3A2D1D2-D3AE-441F-9A9A-9BCBB539EE27}" srcOrd="0" destOrd="0" presId="urn:microsoft.com/office/officeart/2005/8/layout/vList5"/>
    <dgm:cxn modelId="{076CB5E1-28FF-6145-83E0-3E42B2FE0944}" type="presOf" srcId="{977E4B39-395E-409B-98BE-4FA93A48E515}" destId="{F7196835-7925-4630-95FB-9A7BE9888A1C}" srcOrd="0" destOrd="0" presId="urn:microsoft.com/office/officeart/2005/8/layout/vList5"/>
    <dgm:cxn modelId="{2CB66AEC-6490-4016-9236-75CCC657753C}" srcId="{977E4B39-395E-409B-98BE-4FA93A48E515}" destId="{E95ADAEF-FB47-4F62-9F44-D522F9119FD1}" srcOrd="2" destOrd="0" parTransId="{949B954D-B7E0-411C-8826-1153408E6351}" sibTransId="{A448DFE1-D881-497E-B63A-996B5EC06E20}"/>
    <dgm:cxn modelId="{573F2DF5-15FA-F749-A3DC-4AE8766B6C28}" type="presOf" srcId="{E95ADAEF-FB47-4F62-9F44-D522F9119FD1}" destId="{B3A2D1D2-D3AE-441F-9A9A-9BCBB539EE27}" srcOrd="0" destOrd="2" presId="urn:microsoft.com/office/officeart/2005/8/layout/vList5"/>
    <dgm:cxn modelId="{4D7809F6-AEA9-4D35-8E98-B365764FB8A3}" srcId="{A5A98E92-5EB3-45AE-A489-377123E09715}" destId="{A75774D6-AE09-49AB-B87F-EBBBEE07C12A}" srcOrd="2" destOrd="0" parTransId="{DA939069-CBBB-42E5-873E-4E227426262C}" sibTransId="{38B4E34A-B37E-4F9C-815F-65D2A48E9A5A}"/>
    <dgm:cxn modelId="{AD7538FE-6B45-BC49-A874-40E3C00F4982}" type="presOf" srcId="{3E611E16-DE6C-44C9-A2EB-09A2C4C6B802}" destId="{B3A2D1D2-D3AE-441F-9A9A-9BCBB539EE27}" srcOrd="0" destOrd="3" presId="urn:microsoft.com/office/officeart/2005/8/layout/vList5"/>
    <dgm:cxn modelId="{22951C80-E4E9-A54B-BC49-6F9A5F2DCC36}" type="presParOf" srcId="{4FC250A1-89D0-4EB9-A5AB-F49C5F323F45}" destId="{C752F7B3-CBC4-4C7B-B882-0BFA11C1EFED}" srcOrd="0" destOrd="0" presId="urn:microsoft.com/office/officeart/2005/8/layout/vList5"/>
    <dgm:cxn modelId="{C018543F-1784-0C40-8639-9F2AD625CBC4}" type="presParOf" srcId="{C752F7B3-CBC4-4C7B-B882-0BFA11C1EFED}" destId="{F7196835-7925-4630-95FB-9A7BE9888A1C}" srcOrd="0" destOrd="0" presId="urn:microsoft.com/office/officeart/2005/8/layout/vList5"/>
    <dgm:cxn modelId="{124C9302-8196-DB4A-BF29-0E9077FA182C}" type="presParOf" srcId="{C752F7B3-CBC4-4C7B-B882-0BFA11C1EFED}" destId="{B3A2D1D2-D3AE-441F-9A9A-9BCBB539EE27}" srcOrd="1" destOrd="0" presId="urn:microsoft.com/office/officeart/2005/8/layout/vList5"/>
    <dgm:cxn modelId="{A897CBE1-8EE0-BD4D-808F-43364BD089C9}" type="presParOf" srcId="{4FC250A1-89D0-4EB9-A5AB-F49C5F323F45}" destId="{2B64203B-D6D9-4C18-B24A-9C0C8223F0E3}" srcOrd="1" destOrd="0" presId="urn:microsoft.com/office/officeart/2005/8/layout/vList5"/>
    <dgm:cxn modelId="{223D8D5C-192E-784E-98BE-0D5C3043236A}" type="presParOf" srcId="{4FC250A1-89D0-4EB9-A5AB-F49C5F323F45}" destId="{2340F3F8-D4DF-4D90-978F-49CD11FAC61D}" srcOrd="2" destOrd="0" presId="urn:microsoft.com/office/officeart/2005/8/layout/vList5"/>
    <dgm:cxn modelId="{40C8AA61-7F87-7249-92C9-60AE014985FB}" type="presParOf" srcId="{2340F3F8-D4DF-4D90-978F-49CD11FAC61D}" destId="{D5DE6DBC-BEDD-45C0-97D2-62E7CC706E6B}" srcOrd="0" destOrd="0" presId="urn:microsoft.com/office/officeart/2005/8/layout/vList5"/>
    <dgm:cxn modelId="{DF4BB1F4-8A5A-1041-AF7E-0C3ABF2BFCBC}" type="presParOf" srcId="{2340F3F8-D4DF-4D90-978F-49CD11FAC61D}" destId="{308FDDC2-C6A7-4738-96A7-AD724C056B68}" srcOrd="1" destOrd="0" presId="urn:microsoft.com/office/officeart/2005/8/layout/vList5"/>
    <dgm:cxn modelId="{0E9B3668-D441-F741-B1EB-2CA0D50B3A1E}" type="presParOf" srcId="{4FC250A1-89D0-4EB9-A5AB-F49C5F323F45}" destId="{A702F283-5C06-4AA9-B883-0B24A0CD13E3}" srcOrd="3" destOrd="0" presId="urn:microsoft.com/office/officeart/2005/8/layout/vList5"/>
    <dgm:cxn modelId="{D04FA5D6-404C-844F-A25F-E72B796CCA5D}" type="presParOf" srcId="{4FC250A1-89D0-4EB9-A5AB-F49C5F323F45}" destId="{9438B9F1-F7ED-4407-AA11-319D5FE48D89}" srcOrd="4" destOrd="0" presId="urn:microsoft.com/office/officeart/2005/8/layout/vList5"/>
    <dgm:cxn modelId="{98FF231D-95E9-C549-AB49-FD04FE511B34}" type="presParOf" srcId="{9438B9F1-F7ED-4407-AA11-319D5FE48D89}" destId="{BA290AB7-14E5-4EA7-AD14-E1E9E6C7CC98}" srcOrd="0" destOrd="0" presId="urn:microsoft.com/office/officeart/2005/8/layout/vList5"/>
    <dgm:cxn modelId="{E820B05B-B1B1-DE40-9D72-744A499430F3}" type="presParOf" srcId="{9438B9F1-F7ED-4407-AA11-319D5FE48D89}" destId="{FF8E9E48-2968-4AAC-9A3A-3C5075D8D36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2D1D2-D3AE-441F-9A9A-9BCBB539EE27}">
      <dsp:nvSpPr>
        <dsp:cNvPr id="0" name=""/>
        <dsp:cNvSpPr/>
      </dsp:nvSpPr>
      <dsp:spPr>
        <a:xfrm rot="5400000">
          <a:off x="5095891" y="-2308750"/>
          <a:ext cx="1193577" cy="6113993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Preparação do documento de referência do projeto.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Planear, preparar e realizar reuniões.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Consultas.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Análise.</a:t>
          </a:r>
        </a:p>
      </dsp:txBody>
      <dsp:txXfrm rot="-5400000">
        <a:off x="2635683" y="209724"/>
        <a:ext cx="6055727" cy="1077045"/>
      </dsp:txXfrm>
    </dsp:sp>
    <dsp:sp modelId="{F7196835-7925-4630-95FB-9A7BE9888A1C}">
      <dsp:nvSpPr>
        <dsp:cNvPr id="0" name=""/>
        <dsp:cNvSpPr/>
      </dsp:nvSpPr>
      <dsp:spPr>
        <a:xfrm>
          <a:off x="528" y="2260"/>
          <a:ext cx="2635155" cy="1491971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Plano de trabalho preliminar</a:t>
          </a:r>
        </a:p>
      </dsp:txBody>
      <dsp:txXfrm>
        <a:off x="73360" y="75092"/>
        <a:ext cx="2489491" cy="1346307"/>
      </dsp:txXfrm>
    </dsp:sp>
    <dsp:sp modelId="{308FDDC2-C6A7-4738-96A7-AD724C056B68}">
      <dsp:nvSpPr>
        <dsp:cNvPr id="0" name=""/>
        <dsp:cNvSpPr/>
      </dsp:nvSpPr>
      <dsp:spPr>
        <a:xfrm rot="5400000">
          <a:off x="4765754" y="-366978"/>
          <a:ext cx="1193577" cy="5322029"/>
        </a:xfrm>
        <a:prstGeom prst="round2SameRect">
          <a:avLst/>
        </a:prstGeom>
        <a:solidFill>
          <a:schemeClr val="accent6">
            <a:lumMod val="20000"/>
            <a:lumOff val="80000"/>
            <a:alpha val="89804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Documento de trabalho.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Glossário de noções básicas.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Descrever.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Combinar os componentes num projeto abrangente.</a:t>
          </a:r>
        </a:p>
      </dsp:txBody>
      <dsp:txXfrm rot="-5400000">
        <a:off x="2701528" y="1755514"/>
        <a:ext cx="5263763" cy="1077045"/>
      </dsp:txXfrm>
    </dsp:sp>
    <dsp:sp modelId="{D5DE6DBC-BEDD-45C0-97D2-62E7CC706E6B}">
      <dsp:nvSpPr>
        <dsp:cNvPr id="0" name=""/>
        <dsp:cNvSpPr/>
      </dsp:nvSpPr>
      <dsp:spPr>
        <a:xfrm>
          <a:off x="528" y="1568830"/>
          <a:ext cx="2689879" cy="1491971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Elaboração</a:t>
          </a:r>
        </a:p>
      </dsp:txBody>
      <dsp:txXfrm>
        <a:off x="73360" y="1641662"/>
        <a:ext cx="2544215" cy="1346307"/>
      </dsp:txXfrm>
    </dsp:sp>
    <dsp:sp modelId="{FF8E9E48-2968-4AAC-9A3A-3C5075D8D363}">
      <dsp:nvSpPr>
        <dsp:cNvPr id="0" name=""/>
        <dsp:cNvSpPr/>
      </dsp:nvSpPr>
      <dsp:spPr>
        <a:xfrm rot="5400000">
          <a:off x="4375228" y="1607734"/>
          <a:ext cx="1193577" cy="4540978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PDIs no cerne do processo.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Informação, consulta e participação.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Publicar as intenções e atualizações regulares.</a:t>
          </a:r>
        </a:p>
      </dsp:txBody>
      <dsp:txXfrm rot="-5400000">
        <a:off x="2701528" y="3339700"/>
        <a:ext cx="4482712" cy="1077045"/>
      </dsp:txXfrm>
    </dsp:sp>
    <dsp:sp modelId="{BA290AB7-14E5-4EA7-AD14-E1E9E6C7CC98}">
      <dsp:nvSpPr>
        <dsp:cNvPr id="0" name=""/>
        <dsp:cNvSpPr/>
      </dsp:nvSpPr>
      <dsp:spPr>
        <a:xfrm>
          <a:off x="24" y="3129432"/>
          <a:ext cx="2731177" cy="14919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Processo inclusivo e transparente</a:t>
          </a:r>
        </a:p>
      </dsp:txBody>
      <dsp:txXfrm>
        <a:off x="72856" y="3202264"/>
        <a:ext cx="2585513" cy="13463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Um instrumento nacional sobre as PDI deve abordar a forma como as medidas de proteção e assistência devem ser tomadas durante a deslocação. No mínimo, deve abordar os direitos definidos nos Princípios Orientadores, o que equivale a uma codificação dos direitos individuais das PDI.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Consulte um ou dois dos Princípios Orientadores e ilustre a estrutura das suas disposições: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Como declaração geral de direitos humanos.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Em termos da sua relevância prática para as PDI.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Uma lei ou política deve: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Fazer o reconhecimento explícito destes direitos.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Determinar que a assistência deve ser mensurável de acordo com os quatro “A” - ao dispor, acessível, aceitável e adaptável.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Determinar que a assistência deve ser dada no que respeita aos princípios humanitários gerais de humanidade, imparcialidade, independência e neutralidade, e ao facto de que não devem causar danos.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endParaRPr lang="it-IT" dirty="0">
              <a:latin typeface="Arial" charset="0"/>
              <a:ea typeface="MS PGothic" charset="0"/>
            </a:endParaRPr>
          </a:p>
        </p:txBody>
      </p:sp>
      <p:sp>
        <p:nvSpPr>
          <p:cNvPr id="675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9F347DBD-58AD-F94A-B4DE-5D1DBEF4D08F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6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O direito a compensações eficazes por danos sofridos no decurso, ou como consequência, da deslocação.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É possível distinguir, pelo menos, dois tipos de danos: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Físicos e mentais.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Privação de terra e propriedade.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As vítimas devem receber compensação e reparação pelos danos físicos e mentais. 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As habitações, terras e propriedades devem ser restituídas proprietário legítimo, o que levanta a questão de posse. Pode sempre ser provado? O direito a utilizar, que é independente dos direitos de propriedade, mas pode colidir com os mesmos, deve também ser considerado. 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Nos casos em que não seja possível restituir a propriedade, o que deve acontecer? Deve ser garantida uma compensação equitativa pela perda. Isto é importante para a obtenção de soluções duradouras.  </a:t>
            </a:r>
          </a:p>
        </p:txBody>
      </p:sp>
      <p:sp>
        <p:nvSpPr>
          <p:cNvPr id="696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DFB1E81E-2247-FF42-BD5A-CE3CD4020EB8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it-IT">
              <a:latin typeface="Arial" charset="0"/>
              <a:ea typeface="MS PGothic" charset="0"/>
            </a:endParaRPr>
          </a:p>
        </p:txBody>
      </p:sp>
      <p:sp>
        <p:nvSpPr>
          <p:cNvPr id="737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4983F1BD-555B-D34A-A331-0AECE4ABD617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Antes de o governo ou parlamento adotar o instrumento preliminar, este pode beneficiar da validação, o que dá mais uma oportunidade para alterações e retificações. 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O processo de validação pode ajudar a: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Aumentar o apoio dado ao instrumento.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Assegurar a sua implementação eficaz.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Consolidar o instrumento preliminar.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Ao chegar a esta fase, os legisladores e decisores políticos devem perguntar-se o seguinte: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Queremos ou precisamos de um processo de validação e, se sim, porquê?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Quem deve participar no processo?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Como vamos apresentar o conteúdo aos diferentes intervenientes e que tipo de contributos procuramos?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A que autoridade e em que idioma, duração e formato queremos apresentar o projeto final para adoção?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Quando é oportuno apresentá-lo?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Exemplo: workshop de validação no Afeganistão, 2013.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Medidas de defesa para avançar rumo à adoção.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Exemplo: Quénia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Os esforços do executivo para adotar a política foram lentos. Através do GTPDI, as OSC continuaram a exercer pressão para acelerar o processo, incluindo através da proposta de perguntas ao ministério de execução, através do parlamento, num esforço para o responsabilizar.</a:t>
            </a:r>
          </a:p>
          <a:p>
            <a:pPr>
              <a:lnSpc>
                <a:spcPct val="80000"/>
              </a:lnSpc>
            </a:pPr>
            <a:endParaRPr lang="en-GB" sz="11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endParaRPr lang="it-IT" sz="1100" dirty="0">
              <a:latin typeface="Arial" charset="0"/>
              <a:ea typeface="MS PGothic" charset="0"/>
            </a:endParaRPr>
          </a:p>
        </p:txBody>
      </p:sp>
      <p:sp>
        <p:nvSpPr>
          <p:cNvPr id="7168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052A832B-76B6-234A-9957-71A784009C98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fr-CH">
              <a:latin typeface="Arial" charset="0"/>
              <a:ea typeface="MS PGothic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E84A25D7-592C-F84A-BD03-FB0056D60BD6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15</a:t>
            </a:fld>
            <a:endParaRPr lang="it-I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 debate sobre a fase de elaboração é bastante complexo, por ter pelo menos duas dimensões: definir o conteúdo que um instrumento qualitativo sobre as deslocações internas deve incluir e estabelecer os requisitos procedimentais para facilitar a sua adoção.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Os objetivos desta sessão são: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Dar estrutura e organização à fase de elaboração.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Manter consultas eficazes com todos os intervenientes sobre o conteúdo do projeto.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Estabelecer o conteúdo e outras características do novo instrumento.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Codificar os direitos e obrigações associadas das PDI em todas as fases da resposta às deslocações.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endParaRPr lang="fr-CH" dirty="0">
              <a:latin typeface="Arial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pt-PT" b="1">
                <a:ea typeface="ＭＳ Ｐゴシック" charset="0"/>
                <a:cs typeface="ＭＳ Ｐゴシック" charset="0"/>
              </a:rPr>
              <a:t>Definir um plano de trabalho preliminar para o desenvolvimento de um instrumento nacional</a:t>
            </a:r>
          </a:p>
          <a:p>
            <a:pPr>
              <a:defRPr/>
            </a:pPr>
            <a:endParaRPr lang="en-GB" b="1" dirty="0">
              <a:ea typeface="ＭＳ Ｐゴシック" charset="0"/>
              <a:cs typeface="ＭＳ Ｐゴシック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pt-PT"/>
              <a:t>Em princípio, as fases do processo de elaboração: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pt-PT"/>
              <a:t> Especificam as </a:t>
            </a:r>
            <a:r>
              <a:rPr lang="pt-PT" b="1">
                <a:ea typeface="ＭＳ Ｐゴシック" charset="0"/>
                <a:cs typeface="ＭＳ Ｐゴシック" charset="0"/>
              </a:rPr>
              <a:t>tarefas e objetivos 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Documento de referência do projeto.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Planear, preparar e realizar reuniões.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Consultas.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Análise.</a:t>
            </a:r>
          </a:p>
          <a:p>
            <a:pPr>
              <a:buFont typeface="Arial" pitchFamily="34" charset="0"/>
              <a:buNone/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pt-PT"/>
              <a:t> Atribuem </a:t>
            </a:r>
            <a:r>
              <a:rPr lang="pt-PT" b="1">
                <a:ea typeface="ＭＳ Ｐゴシック" charset="0"/>
                <a:cs typeface="ＭＳ Ｐゴシック" charset="0"/>
              </a:rPr>
              <a:t>responsabilidades</a:t>
            </a:r>
            <a:r>
              <a:rPr lang="pt-PT" i="1">
                <a:ea typeface="ＭＳ Ｐゴシック" charset="0"/>
                <a:cs typeface="ＭＳ Ｐゴシック" charset="0"/>
              </a:rPr>
              <a:t> </a:t>
            </a:r>
            <a:r>
              <a:rPr lang="pt-PT"/>
              <a:t>da elaboração: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À agência principal.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A um redator especialista, para contribuir de forma regular, sobretudo nas reuniões do comité de direção.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Ao comité de redação.</a:t>
            </a:r>
          </a:p>
          <a:p>
            <a:pPr>
              <a:buFont typeface="Arial" pitchFamily="34" charset="0"/>
              <a:buNone/>
              <a:defRPr/>
            </a:pPr>
            <a:r>
              <a:rPr lang="pt-PT"/>
              <a:t>	- Aos parceiros de consulta.</a:t>
            </a:r>
          </a:p>
          <a:p>
            <a:pPr>
              <a:buFont typeface="Arial" pitchFamily="34" charset="0"/>
              <a:buNone/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 b="1">
                <a:ea typeface="ＭＳ Ｐゴシック" charset="0"/>
                <a:cs typeface="ＭＳ Ｐゴシック" charset="0"/>
              </a:rPr>
              <a:t>Redigir o instrumento nacional</a:t>
            </a:r>
          </a:p>
          <a:p>
            <a:pPr>
              <a:defRPr/>
            </a:pPr>
            <a:endParaRPr lang="en-GB" b="1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/>
              <a:t>Isto deve ser um processo estruturado, passo a passo, que permite o envolvimento de todas as partes relevantes em cada passo.</a:t>
            </a:r>
          </a:p>
          <a:p>
            <a:pPr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/>
              <a:t>- Preparação de um documento de trabalho.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Preparação de um glossário.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Descrição preliminar.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Cronograma anotado, com explicações breves do conteúdo previsto.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Divisão do processo de elaboração para permitir uma consulta mais aprofundada sobre certos elementos.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Combinação dos diferentes componentes num projeto completo e abrangente.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Validação e adoção.</a:t>
            </a:r>
          </a:p>
          <a:p>
            <a:pPr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 b="1">
                <a:ea typeface="ＭＳ Ｐゴシック" charset="0"/>
                <a:cs typeface="ＭＳ Ｐゴシック" charset="0"/>
              </a:rPr>
              <a:t>Conduzir um processo de elaboração inclusivo e transparente</a:t>
            </a:r>
          </a:p>
          <a:p>
            <a:pPr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/>
              <a:t>Responsabilidade: uma abordagem ascendente com as PDI no seu centro. 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Inclusividade: informação, consultas e participação.</a:t>
            </a:r>
          </a:p>
          <a:p>
            <a:pPr marL="171450" indent="-171450">
              <a:buFontTx/>
              <a:buChar char="-"/>
              <a:defRPr/>
            </a:pPr>
            <a:r>
              <a:rPr lang="pt-PT"/>
              <a:t>Transparência.</a:t>
            </a:r>
          </a:p>
          <a:p>
            <a:pPr>
              <a:defRPr/>
            </a:pPr>
            <a:endParaRPr lang="en-GB" dirty="0">
              <a:ea typeface="ＭＳ Ｐゴシック" charset="0"/>
              <a:cs typeface="ＭＳ Ｐゴシック" charset="0"/>
            </a:endParaRP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MS PGothic" charset="0"/>
              </a:rPr>
              <a:t> Declaração pública da intenção de elaboração do projeto.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MS PGothic" charset="0"/>
              </a:rPr>
              <a:t> Atualizações regulares sobre o processo.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MS PGothic" charset="0"/>
              </a:rPr>
              <a:t> Esclarecimento do conteúdo e do que pode ser esperado das PDI e de outros afetados pela deslocação.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MS PGothic" charset="0"/>
              </a:rPr>
              <a:t> Inclusão atempada e significativa dos intervenientes.</a:t>
            </a:r>
          </a:p>
          <a:p>
            <a:pPr lvl="1">
              <a:buFontTx/>
              <a:buChar char="-"/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ＭＳ Ｐゴシック" charset="0"/>
              <a:cs typeface="MS PGothic" charset="0"/>
            </a:endParaRPr>
          </a:p>
          <a:p>
            <a:pPr lvl="1"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MS PGothic" charset="0"/>
              </a:rPr>
              <a:t>O último aspeto pode ter um impacto decisivo na eventual legitimidade do novo instrumento.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3</a:t>
            </a:fld>
            <a:endParaRPr lang="it-IT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A principal responsabilidade dos deputados é a preparação e análise do projeto legislativo. Porém, não tendem a envolver-se no desenvolvimento e elaboração detalhados do instrumento. O seu papel consiste em quatro funções principais, de acordo com o diapositivo.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4</a:t>
            </a:fld>
            <a:endParaRPr lang="it-IT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Este dispositivo visa relembrar a sessão 4 sobre as funções previamente definidas dos intervenientes relevantes no processo de elaboração. </a:t>
            </a:r>
          </a:p>
          <a:p>
            <a:endParaRPr lang="it-IT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Este dispositivo visa relembrar a sessão quatro sobre as funções e responsabilidades dos intervenientes no processo de elaboração. 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Há geralmente </a:t>
            </a:r>
            <a:r>
              <a:rPr lang="pt-PT" u="sng">
                <a:latin typeface="Arial" charset="0"/>
                <a:ea typeface="MS PGothic" charset="0"/>
              </a:rPr>
              <a:t>quatro funções principais</a:t>
            </a:r>
            <a:r>
              <a:rPr lang="pt-PT">
                <a:latin typeface="Arial" charset="0"/>
                <a:ea typeface="MS PGothic" charset="0"/>
              </a:rPr>
              <a:t>: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redator especialista.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comité de redação: pessoas com conhecimento especializado. Dependendo da sua dimensão, pode ser integrado no comité de direção.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comité de direção: incumbido de debater os textos produzidos pelo comité de direção. Formado por representantes de vários intervenientes.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Os parceiros de consulta: os que não estão diretamente envolvidos no processo, incluindo as PDI e outros afetados pela deslocação.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5</a:t>
            </a:fld>
            <a:endParaRPr lang="it-IT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 sz="900">
                <a:latin typeface="Arial" charset="0"/>
                <a:ea typeface="MS PGothic" charset="0"/>
              </a:rPr>
              <a:t>As leis-modelo servem de apoio aos redatores parlamentares e governamentais que podem não ter o conhecimento necessário sobre as deslocações internas. As leis-modelo podem ser muito úteis para generalistas, mas não estão à altura, nem devem substituir as consultas alargadas que são a única forma de assegurar um instrumento eficaz.</a:t>
            </a:r>
          </a:p>
          <a:p>
            <a:endParaRPr lang="fr-CH" sz="900" dirty="0">
              <a:latin typeface="Arial" charset="0"/>
              <a:ea typeface="MS PGothic" charset="0"/>
            </a:endParaRPr>
          </a:p>
          <a:p>
            <a:r>
              <a:rPr lang="pt-PT" sz="900">
                <a:latin typeface="Arial" charset="0"/>
                <a:ea typeface="MS PGothic" charset="0"/>
              </a:rPr>
              <a:t>Consulte a apresentação Olabisi da lei-modelo da UA. </a:t>
            </a: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6</a:t>
            </a:fld>
            <a:endParaRPr lang="it-IT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A questão das </a:t>
            </a:r>
            <a:r>
              <a:rPr lang="pt-PT" sz="900" b="1">
                <a:latin typeface="Arial" charset="0"/>
                <a:ea typeface="MS PGothic" charset="0"/>
              </a:rPr>
              <a:t>definições</a:t>
            </a:r>
            <a:r>
              <a:rPr lang="pt-PT" sz="900">
                <a:latin typeface="Arial" charset="0"/>
                <a:ea typeface="MS PGothic" charset="0"/>
              </a:rPr>
              <a:t> foi abordada na sessão dois.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Princípios básicos: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A lista podia ser longa, mas no mínimo, responsabilidade nacional, não discriminação e participação das PDI. Todos eles foram abrangidos previamente no workshop, mas isto podia ser uma oportunidade de reiterar as principais mensagens e dar exemplos adicionais.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Identificação da autoridade responsável: 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Consultar a Convenção de Kampala, artigo 3.2(b) e o protocolo sobre as PDI do Pacto dos Grandes Lagos, artigo 6.4.c.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Perguntas a responder: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Qual o papel da autoridade responsável?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Que tipo de autoridade? 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           - Pode ser criado um departamento governamental ou portefólio ministerial.</a:t>
            </a:r>
          </a:p>
          <a:p>
            <a:pPr lvl="1"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 Pode ser criada uma autoridade, comité, grupo de direção ou força operacional para além dos departamentos existentes.</a:t>
            </a:r>
          </a:p>
          <a:p>
            <a:pPr lvl="1"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 Um ponto focal nacional pode ser posicionado num departamento ou comité existente.</a:t>
            </a:r>
          </a:p>
          <a:p>
            <a:pPr lvl="1"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Por exemplo, o Uganda nomeou o Departamento de Preparação em Caso de Catástrofe e Refugiados no gabinete do primeiro-ministro, como ponto focal. A carta atualmente em debate nas Filipinas atribui a função à comissão de direitos humanos do país, um organismo externo e autónomo.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Aspetos financeiros: 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- </a:t>
            </a:r>
            <a:r>
              <a:rPr lang="pt-PT" sz="900">
                <a:latin typeface="Arial" charset="0"/>
                <a:ea typeface="MS PGothic" charset="0"/>
              </a:rPr>
              <a:t>Consultar a Convenção de Kampala, artigo 3.2.d.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Reiterar a necessidade de assegurar a atribuição suficiente de recursos.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Salientar que as modalidades de financiamento devem ser adequadas, previsíveis e não discriminatórias.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Salientar a necessidade de criar mecanismos para a supervisão orçamental.</a:t>
            </a: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7</a:t>
            </a:fld>
            <a:endParaRPr lang="it-IT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Os participantes são divididos em grupos, recebendo um ponto por cada resposta certa. O objetivo é relembrar aos participantes as principais disposições legais e princípios a incluir num instrumento nacional. </a:t>
            </a:r>
          </a:p>
          <a:p>
            <a:endParaRPr lang="fr-FR" dirty="0">
              <a:latin typeface="Arial" charset="0"/>
              <a:ea typeface="MS PGothic" charset="0"/>
            </a:endParaRPr>
          </a:p>
          <a:p>
            <a:endParaRPr lang="fr-FR" dirty="0">
              <a:latin typeface="Arial" charset="0"/>
              <a:ea typeface="MS PGothic" charset="0"/>
            </a:endParaRPr>
          </a:p>
        </p:txBody>
      </p:sp>
      <p:sp>
        <p:nvSpPr>
          <p:cNvPr id="583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FC44077-1EC1-7A49-ADD2-523EA225383F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Isto serve para lembrar que um instrumento nacional abrangente deve abordar as três fases da deslocação e os direitos associados a cada uma delas, conforme debatido na sessão dois: </a:t>
            </a:r>
          </a:p>
          <a:p>
            <a:endParaRPr lang="fr-FR" dirty="0">
              <a:latin typeface="Arial" charset="0"/>
              <a:ea typeface="MS PGothic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9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-243408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990854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08756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Elaboração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olo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Recapitulação: que direitos?</a:t>
            </a:r>
          </a:p>
        </p:txBody>
      </p:sp>
      <p:graphicFrame>
        <p:nvGraphicFramePr>
          <p:cNvPr id="9" name="Segnaposto contenuto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71107544"/>
              </p:ext>
            </p:extLst>
          </p:nvPr>
        </p:nvGraphicFramePr>
        <p:xfrm>
          <a:off x="323404" y="1268413"/>
          <a:ext cx="4464620" cy="4789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4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3806">
                <a:tc>
                  <a:txBody>
                    <a:bodyPr/>
                    <a:lstStyle/>
                    <a:p>
                      <a:r>
                        <a:rPr lang="pt-PT" sz="1600">
                          <a:solidFill>
                            <a:schemeClr val="tx1"/>
                          </a:solidFill>
                        </a:rPr>
                        <a:t>Direitos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Century Gothic"/>
                          <a:cs typeface="Century Gothic"/>
                        </a:rPr>
                        <a:t>Convenção de Kampala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Vida, segurança e proteção contra a violência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9.1.b. 9.1.c. 9.1.d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496">
                <a:tc>
                  <a:txBody>
                    <a:bodyPr/>
                    <a:lstStyle/>
                    <a:p>
                      <a:r>
                        <a:rPr lang="pt-PT" sz="1800"/>
                        <a:t>Alimentação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9.2.b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182">
                <a:tc>
                  <a:txBody>
                    <a:bodyPr/>
                    <a:lstStyle/>
                    <a:p>
                      <a:r>
                        <a:rPr lang="pt-PT" sz="1800"/>
                        <a:t>Água e saneamento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9.2.b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182">
                <a:tc>
                  <a:txBody>
                    <a:bodyPr/>
                    <a:lstStyle/>
                    <a:p>
                      <a:r>
                        <a:rPr lang="pt-PT" sz="1800"/>
                        <a:t>Habitação adequada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9.2.b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Assistência médica e cuidados de saúde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9.2.b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9.2.d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Propriedade, proteção contra violações de HTP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spcBef>
                          <a:spcPct val="20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entury Gothic"/>
                          <a:cs typeface="Century Gothic"/>
                        </a:rPr>
                        <a:t>9.2.i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Segnaposto contenuto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6638122"/>
              </p:ext>
            </p:extLst>
          </p:nvPr>
        </p:nvGraphicFramePr>
        <p:xfrm>
          <a:off x="4787900" y="1268413"/>
          <a:ext cx="4154488" cy="432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036">
                <a:tc>
                  <a:txBody>
                    <a:bodyPr/>
                    <a:lstStyle/>
                    <a:p>
                      <a:r>
                        <a:rPr lang="pt-PT" sz="1800" b="0">
                          <a:solidFill>
                            <a:schemeClr val="tx1"/>
                          </a:solidFill>
                        </a:rPr>
                        <a:t>Liberdade de movimento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b="0">
                          <a:solidFill>
                            <a:schemeClr val="tx1"/>
                          </a:solidFill>
                        </a:rPr>
                        <a:t>9.1.a</a:t>
                      </a:r>
                    </a:p>
                    <a:p>
                      <a:pPr algn="ctr"/>
                      <a:r>
                        <a:rPr lang="pt-PT" sz="1800" b="0">
                          <a:solidFill>
                            <a:schemeClr val="tx1"/>
                          </a:solidFill>
                        </a:rPr>
                        <a:t>9.2.f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541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Reconhecimento perante a lei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endParaRPr lang="it-IT" sz="1800" dirty="0"/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16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Vida familiar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9.2.h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377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Educação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9.2.b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7325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Trabalho e padrão de vida adequado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9.2.b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43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Participação em assuntos públicos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9.2.l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31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Ajuda humanitária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9.3</a:t>
                      </a:r>
                    </a:p>
                  </a:txBody>
                  <a:tcPr marT="45714" marB="45714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87843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Compensação e acesso à justiça</a:t>
            </a:r>
          </a:p>
        </p:txBody>
      </p:sp>
      <p:sp>
        <p:nvSpPr>
          <p:cNvPr id="5" name="Nastro perforato 4"/>
          <p:cNvSpPr/>
          <p:nvPr/>
        </p:nvSpPr>
        <p:spPr>
          <a:xfrm>
            <a:off x="1908175" y="2924175"/>
            <a:ext cx="1733550" cy="2214563"/>
          </a:xfrm>
          <a:prstGeom prst="flowChartPunchedTa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Privação de terra e propriedade</a:t>
            </a:r>
          </a:p>
        </p:txBody>
      </p:sp>
      <p:sp>
        <p:nvSpPr>
          <p:cNvPr id="7" name="Nastro perforato 6"/>
          <p:cNvSpPr/>
          <p:nvPr/>
        </p:nvSpPr>
        <p:spPr>
          <a:xfrm>
            <a:off x="1908175" y="1341438"/>
            <a:ext cx="1733550" cy="200025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Físicos e mentais</a:t>
            </a:r>
          </a:p>
          <a:p>
            <a:pPr algn="ctr">
              <a:defRPr/>
            </a:pPr>
            <a:r>
              <a:rPr lang="pt-PT" b="1"/>
              <a:t>físicos e mentais</a:t>
            </a:r>
          </a:p>
        </p:txBody>
      </p:sp>
      <p:cxnSp>
        <p:nvCxnSpPr>
          <p:cNvPr id="9" name="Connettore 2 8"/>
          <p:cNvCxnSpPr>
            <a:cxnSpLocks noChangeShapeType="1"/>
          </p:cNvCxnSpPr>
          <p:nvPr/>
        </p:nvCxnSpPr>
        <p:spPr bwMode="auto">
          <a:xfrm>
            <a:off x="3708400" y="2205038"/>
            <a:ext cx="577850" cy="952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ttore 2 9"/>
          <p:cNvCxnSpPr>
            <a:cxnSpLocks noChangeShapeType="1"/>
          </p:cNvCxnSpPr>
          <p:nvPr/>
        </p:nvCxnSpPr>
        <p:spPr bwMode="auto">
          <a:xfrm flipV="1">
            <a:off x="3708400" y="3573463"/>
            <a:ext cx="64928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splosione 2 10"/>
          <p:cNvSpPr/>
          <p:nvPr/>
        </p:nvSpPr>
        <p:spPr>
          <a:xfrm rot="21093428">
            <a:off x="-68060" y="3325231"/>
            <a:ext cx="2345856" cy="2686050"/>
          </a:xfrm>
          <a:prstGeom prst="irregularSeal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Abusos dos direitos humanos</a:t>
            </a:r>
          </a:p>
        </p:txBody>
      </p:sp>
      <p:sp>
        <p:nvSpPr>
          <p:cNvPr id="12" name="Rettangolo arrotondato 11"/>
          <p:cNvSpPr/>
          <p:nvPr/>
        </p:nvSpPr>
        <p:spPr>
          <a:xfrm>
            <a:off x="4427538" y="1628775"/>
            <a:ext cx="2000250" cy="1143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chemeClr val="bg1"/>
                </a:solidFill>
              </a:rPr>
              <a:t>Compensação e satisfação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4427538" y="3213100"/>
            <a:ext cx="2000250" cy="785813"/>
          </a:xfrm>
          <a:prstGeom prst="roundRect">
            <a:avLst/>
          </a:prstGeom>
          <a:solidFill>
            <a:schemeClr val="accent5">
              <a:alpha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rgbClr val="FFFFFF"/>
                </a:solidFill>
              </a:rPr>
              <a:t>Restituição</a:t>
            </a:r>
          </a:p>
        </p:txBody>
      </p:sp>
      <p:sp>
        <p:nvSpPr>
          <p:cNvPr id="15" name="Rettangolo arrotondato 14"/>
          <p:cNvSpPr/>
          <p:nvPr/>
        </p:nvSpPr>
        <p:spPr>
          <a:xfrm>
            <a:off x="4427538" y="4724400"/>
            <a:ext cx="2000250" cy="785813"/>
          </a:xfrm>
          <a:prstGeom prst="roundRect">
            <a:avLst/>
          </a:prstGeom>
          <a:solidFill>
            <a:schemeClr val="accent5">
              <a:alpha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rgbClr val="FFFFFF"/>
                </a:solidFill>
              </a:rPr>
              <a:t>Compensação</a:t>
            </a:r>
          </a:p>
        </p:txBody>
      </p:sp>
      <p:cxnSp>
        <p:nvCxnSpPr>
          <p:cNvPr id="18" name="Connettore 2 17"/>
          <p:cNvCxnSpPr>
            <a:cxnSpLocks noChangeShapeType="1"/>
          </p:cNvCxnSpPr>
          <p:nvPr/>
        </p:nvCxnSpPr>
        <p:spPr bwMode="auto">
          <a:xfrm rot="5400000">
            <a:off x="5114132" y="4326731"/>
            <a:ext cx="501650" cy="1587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8" name="CasellaDiTesto 20"/>
          <p:cNvSpPr txBox="1">
            <a:spLocks noChangeArrowheads="1"/>
          </p:cNvSpPr>
          <p:nvPr/>
        </p:nvSpPr>
        <p:spPr bwMode="auto">
          <a:xfrm>
            <a:off x="6605910" y="1372840"/>
            <a:ext cx="235540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 tipo de compensação?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Quem é responsável?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funciona o processo de reclamação?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Quem pode reclamar?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funciona a restituição de HTP?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decidir quanto à compensação?</a:t>
            </a:r>
          </a:p>
        </p:txBody>
      </p:sp>
      <p:sp>
        <p:nvSpPr>
          <p:cNvPr id="25" name="Freccia a destra 24"/>
          <p:cNvSpPr/>
          <p:nvPr/>
        </p:nvSpPr>
        <p:spPr>
          <a:xfrm rot="4384344">
            <a:off x="-355600" y="1738313"/>
            <a:ext cx="2071687" cy="123983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Deslocação</a:t>
            </a:r>
          </a:p>
        </p:txBody>
      </p:sp>
    </p:spTree>
    <p:extLst>
      <p:ext uri="{BB962C8B-B14F-4D97-AF65-F5344CB8AC3E}">
        <p14:creationId xmlns:p14="http://schemas.microsoft.com/office/powerpoint/2010/main" val="3225579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  <p:bldP spid="15" grpId="0" animBg="1"/>
      <p:bldP spid="29708" grpId="0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pPr eaLnBrk="1" hangingPunct="1"/>
            <a:r>
              <a:rPr lang="pt-PT" sz="3600" b="1">
                <a:latin typeface="Calibri" charset="0"/>
                <a:ea typeface="MS PGothic" charset="0"/>
              </a:rPr>
              <a:t>Validação e adoção</a:t>
            </a:r>
          </a:p>
        </p:txBody>
      </p:sp>
      <p:pic>
        <p:nvPicPr>
          <p:cNvPr id="72707" name="Picture 6" descr="C:\Users\jacopo.giorgi\Downloads\idmc-201309-national-instruments-on-internal-displacement-en-graph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889250"/>
            <a:ext cx="8229600" cy="1947863"/>
          </a:xfrm>
          <a:noFill/>
        </p:spPr>
      </p:pic>
      <p:sp>
        <p:nvSpPr>
          <p:cNvPr id="5" name="Freccia in giù 4"/>
          <p:cNvSpPr/>
          <p:nvPr/>
        </p:nvSpPr>
        <p:spPr>
          <a:xfrm rot="20112584">
            <a:off x="4849388" y="1644650"/>
            <a:ext cx="744538" cy="1471613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383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sz="3600" b="1">
                <a:latin typeface="Century Gothic"/>
                <a:ea typeface="MS PGothic" charset="0"/>
                <a:cs typeface="Century Gothic"/>
              </a:rPr>
              <a:t>Validação e adoção</a:t>
            </a:r>
          </a:p>
        </p:txBody>
      </p:sp>
      <p:sp>
        <p:nvSpPr>
          <p:cNvPr id="70659" name="Segnaposto testo 4"/>
          <p:cNvSpPr>
            <a:spLocks noGrp="1"/>
          </p:cNvSpPr>
          <p:nvPr>
            <p:ph type="body" idx="1"/>
          </p:nvPr>
        </p:nvSpPr>
        <p:spPr>
          <a:xfrm>
            <a:off x="457200" y="1524595"/>
            <a:ext cx="4040188" cy="647700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/>
                <a:ea typeface="MS PGothic" charset="0"/>
                <a:cs typeface="Century Gothic"/>
              </a:rPr>
              <a:t>Validação ou não?</a:t>
            </a:r>
          </a:p>
        </p:txBody>
      </p:sp>
      <p:sp>
        <p:nvSpPr>
          <p:cNvPr id="70660" name="Segnaposto contenuto 2"/>
          <p:cNvSpPr>
            <a:spLocks noGrp="1"/>
          </p:cNvSpPr>
          <p:nvPr>
            <p:ph sz="half" idx="2"/>
          </p:nvPr>
        </p:nvSpPr>
        <p:spPr>
          <a:xfrm>
            <a:off x="457200" y="2243732"/>
            <a:ext cx="3971925" cy="40655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Consolidar o conteúdo do instrumento preliminar.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Obter apoio de todas as partes.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Determinar quem participará.</a:t>
            </a:r>
          </a:p>
          <a:p>
            <a:pPr eaLnBrk="1" hangingPunct="1">
              <a:buFont typeface="Wingdings" charset="2"/>
              <a:buChar char="§"/>
            </a:pPr>
            <a:endParaRPr lang="it-IT" sz="1600" dirty="0">
              <a:latin typeface="Century Gothic"/>
              <a:ea typeface="MS PGothic" charset="0"/>
              <a:cs typeface="Century Gothic"/>
            </a:endParaRPr>
          </a:p>
        </p:txBody>
      </p:sp>
      <p:sp>
        <p:nvSpPr>
          <p:cNvPr id="70661" name="Segnaposto testo 5"/>
          <p:cNvSpPr>
            <a:spLocks noGrp="1"/>
          </p:cNvSpPr>
          <p:nvPr>
            <p:ph type="body" sz="quarter" idx="3"/>
          </p:nvPr>
        </p:nvSpPr>
        <p:spPr>
          <a:xfrm>
            <a:off x="4500563" y="1524595"/>
            <a:ext cx="4041775" cy="639762"/>
          </a:xfrm>
        </p:spPr>
        <p:txBody>
          <a:bodyPr/>
          <a:lstStyle/>
          <a:p>
            <a:pPr eaLnBrk="1" hangingPunct="1"/>
            <a:r>
              <a:rPr lang="pt-PT" sz="2800" b="1" dirty="0">
                <a:latin typeface="Century Gothic"/>
                <a:ea typeface="MS PGothic" charset="0"/>
                <a:cs typeface="Century Gothic"/>
              </a:rPr>
              <a:t> Adoção</a:t>
            </a:r>
          </a:p>
        </p:txBody>
      </p:sp>
      <p:sp>
        <p:nvSpPr>
          <p:cNvPr id="70662" name="Segnaposto contenuto 6"/>
          <p:cNvSpPr>
            <a:spLocks noGrp="1"/>
          </p:cNvSpPr>
          <p:nvPr>
            <p:ph sz="quarter" idx="4"/>
          </p:nvPr>
        </p:nvSpPr>
        <p:spPr>
          <a:xfrm>
            <a:off x="4714877" y="2200369"/>
            <a:ext cx="4177034" cy="39512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Principal expressão do compromisso do estado.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Texto final e aplicável.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Deliberações finais e últimas alterações.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Adoção de acordo com os procedimentos nacionais.</a:t>
            </a:r>
          </a:p>
        </p:txBody>
      </p:sp>
    </p:spTree>
    <p:extLst>
      <p:ext uri="{BB962C8B-B14F-4D97-AF65-F5344CB8AC3E}">
        <p14:creationId xmlns:p14="http://schemas.microsoft.com/office/powerpoint/2010/main" val="361223328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olo 2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sz="3600" b="1">
                <a:latin typeface="Calibri" charset="0"/>
                <a:ea typeface="MS PGothic" charset="0"/>
              </a:rPr>
              <a:t>Conclusões</a:t>
            </a:r>
          </a:p>
        </p:txBody>
      </p:sp>
      <p:sp>
        <p:nvSpPr>
          <p:cNvPr id="25604" name="Segnaposto contenuto 29"/>
          <p:cNvSpPr>
            <a:spLocks noGrp="1"/>
          </p:cNvSpPr>
          <p:nvPr>
            <p:ph sz="half" idx="2"/>
          </p:nvPr>
        </p:nvSpPr>
        <p:spPr>
          <a:xfrm>
            <a:off x="323850" y="1700808"/>
            <a:ext cx="5616302" cy="4608511"/>
          </a:xfrm>
        </p:spPr>
        <p:txBody>
          <a:bodyPr>
            <a:no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Elaborar um instrumento nacional é um processo faseado que requer um planeamento cuidadoso.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A participação das PDI e de outros afetados pela deslocação deve ser assegurada.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Uma lei ou política deve incluir um conjunto mínimo de conteúdos.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Deve ser dado enfoque à prevenção, direitos das PDI e condições para obtenção de soluções duradouras.</a:t>
            </a:r>
          </a:p>
          <a:p>
            <a:pPr eaLnBrk="1" hangingPunct="1">
              <a:buFont typeface="Wingdings" charset="2"/>
              <a:buChar char="§"/>
            </a:pPr>
            <a:endParaRPr lang="it-IT" sz="2300" dirty="0">
              <a:ea typeface="MS PGothic" charset="0"/>
              <a:cs typeface="Century Gothic"/>
            </a:endParaRPr>
          </a:p>
          <a:p>
            <a:pPr eaLnBrk="1" hangingPunct="1">
              <a:buFont typeface="Wingdings" charset="2"/>
              <a:buChar char="§"/>
            </a:pPr>
            <a:endParaRPr lang="it-IT" sz="2300" dirty="0" err="1">
              <a:ea typeface="MS PGothic" charset="0"/>
              <a:cs typeface="Century Gothic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41972" r="-41972"/>
          <a:stretch>
            <a:fillRect/>
          </a:stretch>
        </p:blipFill>
        <p:spPr>
          <a:xfrm>
            <a:off x="5004048" y="980728"/>
            <a:ext cx="4824536" cy="4980456"/>
          </a:xfrm>
        </p:spPr>
      </p:pic>
    </p:spTree>
    <p:extLst>
      <p:ext uri="{BB962C8B-B14F-4D97-AF65-F5344CB8AC3E}">
        <p14:creationId xmlns:p14="http://schemas.microsoft.com/office/powerpoint/2010/main" val="3742053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Lista de verificação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7848872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Definir um plano de trabalho preliminar para o processo de elaboração.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Redigir o instrumento nacional, passo a passo.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Efetuar consultas inclusivas e transparentes aos intervenientes.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Decidir se deve levar a cabo um processo                                de validação e quem participará.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Validar o conteúdo e finalizar o projeto                               preliminar.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Fazer as deliberações finais quanto ao                                 projeto preliminar.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Adotar o texto final.</a:t>
            </a:r>
          </a:p>
        </p:txBody>
      </p:sp>
      <p:pic>
        <p:nvPicPr>
          <p:cNvPr id="4" name="Picture 2" descr="C:\Users\jacopo.giorgi\AppData\Local\Microsoft\Windows\Temporary Internet Files\Content.IE5\U0JMT0WT\MC900297177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933056"/>
            <a:ext cx="17234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Objetivos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4"/>
            <a:ext cx="7416800" cy="4464521"/>
          </a:xfrm>
        </p:spPr>
        <p:txBody>
          <a:bodyPr rtlCol="0">
            <a:normAutofit fontScale="92500" lnSpcReduction="2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Organizar o processo de elaboração para um instrumento nacional sobre as deslocações internas.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Assegurar que todos os intervenientes são devidamente consultados sobre a definição do conteúdo.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Enunciar todos os elementos necessários para uma lei ou política sobre deslocações internas.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Enunciar os direitos das PDI durante todas as fases da deslocação.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Ações sugeridas</a:t>
            </a:r>
          </a:p>
        </p:txBody>
      </p:sp>
      <p:graphicFrame>
        <p:nvGraphicFramePr>
          <p:cNvPr id="8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627901"/>
              </p:ext>
            </p:extLst>
          </p:nvPr>
        </p:nvGraphicFramePr>
        <p:xfrm>
          <a:off x="214282" y="1391655"/>
          <a:ext cx="8750206" cy="4629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asellaDiTesto 3"/>
          <p:cNvSpPr txBox="1">
            <a:spLocks noChangeArrowheads="1"/>
          </p:cNvSpPr>
          <p:nvPr/>
        </p:nvSpPr>
        <p:spPr bwMode="auto">
          <a:xfrm rot="19643270">
            <a:off x="7907061" y="1848519"/>
            <a:ext cx="1271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pt-PT" b="1" i="1" dirty="0">
                <a:latin typeface="Century Gothic"/>
                <a:cs typeface="Century Gothic"/>
              </a:rPr>
              <a:t>Para cada fase…</a:t>
            </a:r>
          </a:p>
        </p:txBody>
      </p:sp>
    </p:spTree>
    <p:extLst>
      <p:ext uri="{BB962C8B-B14F-4D97-AF65-F5344CB8AC3E}">
        <p14:creationId xmlns:p14="http://schemas.microsoft.com/office/powerpoint/2010/main" val="299976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Papel do deputado</a:t>
            </a:r>
          </a:p>
        </p:txBody>
      </p:sp>
      <p:sp>
        <p:nvSpPr>
          <p:cNvPr id="16" name="Segnaposto contenuto 29"/>
          <p:cNvSpPr>
            <a:spLocks noGrp="1"/>
          </p:cNvSpPr>
          <p:nvPr>
            <p:ph sz="half" idx="2"/>
          </p:nvPr>
        </p:nvSpPr>
        <p:spPr>
          <a:xfrm>
            <a:off x="395536" y="1772345"/>
            <a:ext cx="5040560" cy="388890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Assegurar que os projetos preparados pela equipa, departamentos e sociedade civil contêm as características essenciais.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Identificar lacunas no projeto legislativo e propor alterações.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Garantir que o debate parlamentar inclui uma discussão sobre a carta.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Apresentar a carta aos constituintes e à sociedade civil e incentivar a comentários.</a:t>
            </a:r>
          </a:p>
        </p:txBody>
      </p:sp>
      <p:pic>
        <p:nvPicPr>
          <p:cNvPr id="6" name="Picture 2" descr="C:\Users\jacopo.giorgi\Desktop\Liberian_Capitol_Build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2120" y="1916832"/>
            <a:ext cx="3015325" cy="2880022"/>
          </a:xfrm>
          <a:noFill/>
        </p:spPr>
      </p:pic>
    </p:spTree>
    <p:extLst>
      <p:ext uri="{BB962C8B-B14F-4D97-AF65-F5344CB8AC3E}">
        <p14:creationId xmlns:p14="http://schemas.microsoft.com/office/powerpoint/2010/main" val="108576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Quem é quem?</a:t>
            </a:r>
          </a:p>
        </p:txBody>
      </p:sp>
      <p:sp>
        <p:nvSpPr>
          <p:cNvPr id="7" name="Ovale 2"/>
          <p:cNvSpPr/>
          <p:nvPr/>
        </p:nvSpPr>
        <p:spPr>
          <a:xfrm>
            <a:off x="467545" y="1484784"/>
            <a:ext cx="8280920" cy="464343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it-IT" dirty="0"/>
          </a:p>
        </p:txBody>
      </p:sp>
      <p:sp>
        <p:nvSpPr>
          <p:cNvPr id="8" name="Ovale 5"/>
          <p:cNvSpPr/>
          <p:nvPr/>
        </p:nvSpPr>
        <p:spPr>
          <a:xfrm>
            <a:off x="2465388" y="2330922"/>
            <a:ext cx="4554537" cy="302418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Ovale 4"/>
          <p:cNvSpPr/>
          <p:nvPr/>
        </p:nvSpPr>
        <p:spPr>
          <a:xfrm>
            <a:off x="3849688" y="3245322"/>
            <a:ext cx="1785937" cy="1785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>
                <a:solidFill>
                  <a:schemeClr val="bg1"/>
                </a:solidFill>
              </a:rPr>
              <a:t>Agência </a:t>
            </a:r>
          </a:p>
          <a:p>
            <a:pPr algn="ctr" eaLnBrk="1" hangingPunct="1">
              <a:defRPr/>
            </a:pPr>
            <a:r>
              <a:rPr lang="pt-PT" b="1">
                <a:solidFill>
                  <a:schemeClr val="bg1"/>
                </a:solidFill>
              </a:rPr>
              <a:t>principal</a:t>
            </a:r>
          </a:p>
        </p:txBody>
      </p:sp>
      <p:sp>
        <p:nvSpPr>
          <p:cNvPr id="10" name="CasellaDiTesto 7"/>
          <p:cNvSpPr txBox="1">
            <a:spLocks noChangeArrowheads="1"/>
          </p:cNvSpPr>
          <p:nvPr/>
        </p:nvSpPr>
        <p:spPr bwMode="auto">
          <a:xfrm>
            <a:off x="3924300" y="1610197"/>
            <a:ext cx="164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pt-PT" b="1">
                <a:solidFill>
                  <a:schemeClr val="bg1"/>
                </a:solidFill>
              </a:rPr>
              <a:t>Parceiros</a:t>
            </a:r>
          </a:p>
          <a:p>
            <a:pPr algn="ctr" eaLnBrk="1" hangingPunct="1"/>
            <a:r>
              <a:rPr lang="pt-PT" b="1">
                <a:solidFill>
                  <a:schemeClr val="bg1"/>
                </a:solidFill>
              </a:rPr>
              <a:t>de consulta</a:t>
            </a:r>
          </a:p>
        </p:txBody>
      </p:sp>
      <p:sp>
        <p:nvSpPr>
          <p:cNvPr id="11" name="ZoneTexte 7"/>
          <p:cNvSpPr txBox="1">
            <a:spLocks noChangeArrowheads="1"/>
          </p:cNvSpPr>
          <p:nvPr/>
        </p:nvSpPr>
        <p:spPr bwMode="auto">
          <a:xfrm>
            <a:off x="3779043" y="2326457"/>
            <a:ext cx="19272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/>
            <a:r>
              <a:rPr lang="pt-PT" b="1" dirty="0">
                <a:solidFill>
                  <a:schemeClr val="bg1"/>
                </a:solidFill>
              </a:rPr>
              <a:t>Comité de direção ou redação </a:t>
            </a:r>
          </a:p>
        </p:txBody>
      </p:sp>
    </p:spTree>
    <p:extLst>
      <p:ext uri="{BB962C8B-B14F-4D97-AF65-F5344CB8AC3E}">
        <p14:creationId xmlns:p14="http://schemas.microsoft.com/office/powerpoint/2010/main" val="262065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Utilização de leis-modelo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8352928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ea typeface="MS PGothic" charset="0"/>
                <a:cs typeface="Century Gothic"/>
              </a:rPr>
              <a:t>As leis-modelo existem para ajudar à nacionalização da Convenção de Kampala e do protocolo dos Grandes Lagos.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ea typeface="MS PGothic" charset="0"/>
                <a:cs typeface="Century Gothic"/>
              </a:rPr>
              <a:t>Servem essencialmente como fonte de inspiração e orientação para a nacionalização.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ea typeface="MS PGothic" charset="0"/>
                <a:cs typeface="Century Gothic"/>
              </a:rPr>
              <a:t>Aviso: não são contextualizadas, nem específicas de um país ou situação.</a:t>
            </a:r>
          </a:p>
          <a:p>
            <a:pPr marL="0" indent="0" eaLnBrk="1" hangingPunct="1">
              <a:buNone/>
            </a:pPr>
            <a:endParaRPr lang="fr-CH" sz="2400" dirty="0">
              <a:ea typeface="MS PGothic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872146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Elementos gerais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8712968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/>
              <a:t>Definições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PDIs.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Pessoas afetadas pela deslocação.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Princípios básicos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Responsabilidade nacional.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Não discriminação.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Participação.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Identificação da autoridade responsável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Mecanismos de coordenação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Aspetos financeiros</a:t>
            </a:r>
          </a:p>
        </p:txBody>
      </p:sp>
    </p:spTree>
    <p:extLst>
      <p:ext uri="{BB962C8B-B14F-4D97-AF65-F5344CB8AC3E}">
        <p14:creationId xmlns:p14="http://schemas.microsoft.com/office/powerpoint/2010/main" val="917696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pPr eaLnBrk="1" hangingPunct="1"/>
            <a:r>
              <a:rPr lang="pt-PT" sz="3600" b="1">
                <a:latin typeface="Century Gothic"/>
                <a:ea typeface="MS PGothic" charset="0"/>
                <a:cs typeface="Century Gothic"/>
              </a:rPr>
              <a:t>Quiz!</a:t>
            </a:r>
          </a:p>
        </p:txBody>
      </p:sp>
      <p:sp>
        <p:nvSpPr>
          <p:cNvPr id="36867" name="Espace réservé du contenu 4"/>
          <p:cNvSpPr>
            <a:spLocks noGrp="1"/>
          </p:cNvSpPr>
          <p:nvPr>
            <p:ph idx="1"/>
          </p:nvPr>
        </p:nvSpPr>
        <p:spPr>
          <a:xfrm>
            <a:off x="457200" y="1783358"/>
            <a:ext cx="8229600" cy="4525962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 sz="2300" dirty="0">
                <a:latin typeface="Century Gothic"/>
                <a:ea typeface="MS PGothic" charset="0"/>
                <a:cs typeface="Century Gothic"/>
              </a:rPr>
              <a:t>Que artigos da Convenção de Kampala se referem à prevenção da deslocação?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 dirty="0">
                <a:latin typeface="Century Gothic"/>
                <a:ea typeface="MS PGothic" charset="0"/>
                <a:cs typeface="Century Gothic"/>
              </a:rPr>
              <a:t>Pode dar exemplos de deslocação arbitrária?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 dirty="0">
                <a:latin typeface="Century Gothic"/>
                <a:ea typeface="MS PGothic" charset="0"/>
                <a:cs typeface="Century Gothic"/>
              </a:rPr>
              <a:t>Consegue encontrar um artigo da Convenção de Kampala que aborda as necessidades específicas das mulheres e crianças?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 dirty="0">
                <a:latin typeface="Century Gothic"/>
                <a:ea typeface="MS PGothic" charset="0"/>
                <a:cs typeface="Century Gothic"/>
              </a:rPr>
              <a:t>Quais são as três opções de habitação para soluções duradouras?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 dirty="0">
                <a:latin typeface="Century Gothic"/>
                <a:ea typeface="MS PGothic" charset="0"/>
                <a:cs typeface="Century Gothic"/>
              </a:rPr>
              <a:t>Consegue indicar os dois princípios que devem sustentar a obtenção de soluções duradouras?</a:t>
            </a:r>
          </a:p>
        </p:txBody>
      </p:sp>
    </p:spTree>
    <p:extLst>
      <p:ext uri="{BB962C8B-B14F-4D97-AF65-F5344CB8AC3E}">
        <p14:creationId xmlns:p14="http://schemas.microsoft.com/office/powerpoint/2010/main" val="330985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312489" y="0"/>
            <a:ext cx="8435975" cy="1196975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Disposições fundamentais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7488832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/>
              <a:t>Proibição de deslocação arbitrária (Convenção de Kampala, artigo 4.4). 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Prevenção da deslocação (artigos 4.1 e 4.2). 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Proteção e assistência às PDI (artigo 9).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Soluções duradouras (artigo 11).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Compensação e acesso à justiça (artigo 12).</a:t>
            </a:r>
          </a:p>
          <a:p>
            <a:pPr marL="0" indent="0" eaLnBrk="1" hangingPunct="1">
              <a:buNone/>
            </a:pPr>
            <a:endParaRPr lang="fr-CH" dirty="0">
              <a:ea typeface="MS PGothic" charset="0"/>
              <a:cs typeface="Century Gothic"/>
            </a:endParaRPr>
          </a:p>
          <a:p>
            <a:pPr marL="0" indent="0" eaLnBrk="1" hangingPunct="1">
              <a:buNone/>
            </a:pPr>
            <a:r>
              <a:rPr lang="pt-PT"/>
              <a:t>Não esquecer a participação das comunidades de acolhimento e de pessoas com necessidades específicas!</a:t>
            </a:r>
          </a:p>
          <a:p>
            <a:pPr eaLnBrk="1" hangingPunct="1">
              <a:buFont typeface="Wingdings" charset="2"/>
              <a:buChar char="§"/>
            </a:pPr>
            <a:endParaRPr lang="fr-CH" dirty="0">
              <a:ea typeface="MS PGothic" charset="0"/>
              <a:cs typeface="Century Gothic"/>
            </a:endParaRPr>
          </a:p>
          <a:p>
            <a:pPr eaLnBrk="1" hangingPunct="1">
              <a:buFont typeface="Wingdings" charset="2"/>
              <a:buChar char="§"/>
            </a:pPr>
            <a:endParaRPr lang="fr-CH" dirty="0">
              <a:ea typeface="MS PGothic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8598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7484</TotalTime>
  <Words>2176</Words>
  <Application>Microsoft Office PowerPoint</Application>
  <PresentationFormat>Affichage à l'écran (4:3)</PresentationFormat>
  <Paragraphs>287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Wingdings</vt:lpstr>
      <vt:lpstr>Wingdings 2</vt:lpstr>
      <vt:lpstr>Perception</vt:lpstr>
      <vt:lpstr>Elaboração</vt:lpstr>
      <vt:lpstr>Objetivos</vt:lpstr>
      <vt:lpstr>Ações sugeridas</vt:lpstr>
      <vt:lpstr>Papel do deputado</vt:lpstr>
      <vt:lpstr>Quem é quem?</vt:lpstr>
      <vt:lpstr>Utilização de leis-modelo</vt:lpstr>
      <vt:lpstr>Elementos gerais</vt:lpstr>
      <vt:lpstr>Quiz!</vt:lpstr>
      <vt:lpstr>Disposições fundamentais</vt:lpstr>
      <vt:lpstr>Recapitulação: que direitos?</vt:lpstr>
      <vt:lpstr>Compensação e acesso à justiça</vt:lpstr>
      <vt:lpstr>Validação e adoção</vt:lpstr>
      <vt:lpstr>Validação e adoção</vt:lpstr>
      <vt:lpstr>Conclusões</vt:lpstr>
      <vt:lpstr>Lista de verificação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Vincent</cp:lastModifiedBy>
  <cp:revision>270</cp:revision>
  <dcterms:created xsi:type="dcterms:W3CDTF">2008-09-19T08:19:15Z</dcterms:created>
  <dcterms:modified xsi:type="dcterms:W3CDTF">2021-01-20T14:22:42Z</dcterms:modified>
</cp:coreProperties>
</file>