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47" r:id="rId2"/>
  </p:sldMasterIdLst>
  <p:notesMasterIdLst>
    <p:notesMasterId r:id="rId10"/>
  </p:notesMasterIdLst>
  <p:sldIdLst>
    <p:sldId id="270" r:id="rId3"/>
    <p:sldId id="258" r:id="rId4"/>
    <p:sldId id="259" r:id="rId5"/>
    <p:sldId id="267" r:id="rId6"/>
    <p:sldId id="269" r:id="rId7"/>
    <p:sldId id="260" r:id="rId8"/>
    <p:sldId id="268" r:id="rId9"/>
  </p:sldIdLst>
  <p:sldSz cx="9144000" cy="5715000" type="screen16x10"/>
  <p:notesSz cx="6858000" cy="9144000"/>
  <p:defaultTextStyle>
    <a:defPPr>
      <a:defRPr lang="fr-FR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80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phie crozet" initials="sc" lastIdx="2" clrIdx="0"/>
  <p:cmAuthor id="2" name="Jeremy Lennard" initials="" lastIdx="7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C7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44" autoAdjust="0"/>
    <p:restoredTop sz="60321" autoAdjust="0"/>
  </p:normalViewPr>
  <p:slideViewPr>
    <p:cSldViewPr snapToGrid="0">
      <p:cViewPr varScale="1">
        <p:scale>
          <a:sx n="51" d="100"/>
          <a:sy n="51" d="100"/>
        </p:scale>
        <p:origin x="198" y="72"/>
      </p:cViewPr>
      <p:guideLst>
        <p:guide orient="horz" pos="2160"/>
        <p:guide pos="3840"/>
        <p:guide orient="horz" pos="180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6D5815-CD79-4E7B-AEE4-5D31CA3558A2}" type="datetimeFigureOut">
              <a:rPr lang="fr-FR" smtClean="0"/>
              <a:t>20/01/2021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32803-633C-47B0-9FD9-EA1E7571B4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5656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goo.gl/6r4ubn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goo.gl/Dvyq2A." TargetMode="External"/><Relationship Id="rId4" Type="http://schemas.openxmlformats.org/officeDocument/2006/relationships/hyperlink" Target="http://goo.gl/0k44ZV.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60438" y="1143000"/>
            <a:ext cx="49371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noProof="0"/>
              <a:t>O objetivo desta primeira sessão é explicar a fundamentação lógica do workshop para o país X e esclarecer a sua finalidade.</a:t>
            </a:r>
            <a:r>
              <a:rPr lang="pt-PT" baseline="0" noProof="0"/>
              <a:t> Os primeiros diapositivos podem ser adaptados consoante as especificidades do país. O principal resultado do workshop será a elaboração de um plano de ação sobre o desenvolvimento e implementação de um instrumento nacional sobre as deslocações internas que envolve todas as partes interessadas. É importante salientar que os participantes do workshop provêm de diferentes organizações e instituições como funcionários governamentais, membros do Parlamento, ONGs, OSCs, representantes de PDIs e organizações internacionais e refletem as partes interessadas no processo. </a:t>
            </a:r>
          </a:p>
          <a:p>
            <a:endParaRPr lang="en-GB" baseline="0" dirty="0"/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93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/>
              <a:t>Este pacote de formação foi concebido pela equipa operacional do grupo de proteção global sobre lei e política para apoiar as autoridades nacionais e outras partes interessadas no desenvolvimento de um instrumento nacional sobre as deslocações internas.</a:t>
            </a:r>
            <a:r>
              <a:rPr lang="pt-PT" baseline="0"/>
              <a:t> </a:t>
            </a:r>
            <a:r>
              <a:rPr kumimoji="0" lang="pt-PT" sz="1200" b="0" i="0" u="none" strike="noStrike" cap="none" normalizeH="0" baseline="0" noProof="0">
                <a:ln>
                  <a:noFill/>
                </a:ln>
                <a:solidFill>
                  <a:srgbClr val="000000"/>
                </a:solidFill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São cada vez mais os estados que desenvolveram instrumentos nacionais, estando essas leis ou políticas em conformidade com as normas internacionais. Fizeram-no por vários motivos, incluindo o reconhecimento de que abordar e resolver as deslocações é um processo moroso e complexo que requer uma base sólida, legal e política com os compromissos necessários em termos de capacidade. Esses esforços devem ser incentivados e apoiados. A elaboração de leis e políticas nacionais é uma tarefa intrinsecamente soberana e faz parte da principal responsabilidade de um estado para com a sua população deslocada, mas o processo requer muitas vezes apoio técnico ou de formação. </a:t>
            </a:r>
          </a:p>
          <a:p>
            <a:endParaRPr lang="fr-FR" baseline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32803-633C-47B0-9FD9-EA1E7571B417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0559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32803-633C-47B0-9FD9-EA1E7571B417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423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60438" y="1143000"/>
            <a:ext cx="4937125" cy="3086100"/>
          </a:xfrm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/>
              <a:t>O pacote de formação baseia-se, em grande medida, no processo de sete etapas definido em Instrumentos Nacionais sobre as Deslocações Internas:</a:t>
            </a:r>
            <a:r>
              <a:rPr lang="pt-PT" sz="12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Guia para o seu Desenvolvimento, publicado por</a:t>
            </a:r>
            <a:r>
              <a:rPr lang="pt-PT" sz="1200" baseline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pt-PT" sz="12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DMC-NRC/Brookings-LSE em agosto de 2013, sendo que o</a:t>
            </a:r>
            <a:r>
              <a:rPr lang="pt-PT" sz="1200" baseline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workshop visa conduzir os participantes até à implementação. A metodologia é participativa e todas as opiniões são bem-vindas. Os participantes realizarão atividades e falarão sobre questões associadas ao desenvolvimento de um instrumento nacional em grupo, e terão discussões e debates plenários durante o workshop.</a:t>
            </a: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755358A-4038-43F8-BA97-6AFBC0F11638}" type="slidenum">
              <a:rPr lang="it-IT" altLang="fr-FR"/>
              <a:pPr>
                <a:spcBef>
                  <a:spcPct val="0"/>
                </a:spcBef>
              </a:pPr>
              <a:t>5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937516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 sz="12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 agenda deve ser mostrada neste diapositivo.</a:t>
            </a:r>
            <a:r>
              <a:rPr lang="pt-PT" sz="1200" baseline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Em seguida, deve ser explicado como desenrolar-se-á o workshop.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 sz="12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Após uma introdução geral sobre deslocações internas, os participantes definirão a situação no seu país: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pt-PT" sz="1200" b="1"/>
              <a:t>Normas:</a:t>
            </a:r>
            <a:r>
              <a:rPr lang="pt-PT" sz="1200"/>
              <a:t> análise das obrigações do país para com as PDI ao abrigo dos quadros legais internacionais e regionais.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pt-PT" sz="1200" b="1"/>
              <a:t>Contexto nacional:</a:t>
            </a:r>
            <a:r>
              <a:rPr lang="pt-PT" sz="1200"/>
              <a:t> compreender a natureza das deslocações no país e avaliar os passos de uma resposta nacional.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pt-PT" sz="1200" b="1"/>
              <a:t>Processo e conteúdo:</a:t>
            </a:r>
            <a:r>
              <a:rPr lang="pt-PT" sz="1200"/>
              <a:t> </a:t>
            </a:r>
          </a:p>
          <a:p>
            <a:pPr marL="742950" lvl="1" indent="-285750" algn="just">
              <a:buFont typeface="+mj-lt"/>
              <a:buAutoNum type="alphaLcPeriod"/>
            </a:pPr>
            <a:r>
              <a:rPr lang="pt-PT" sz="1200" i="1"/>
              <a:t>Preparação do processo. </a:t>
            </a:r>
          </a:p>
          <a:p>
            <a:pPr marL="742950" lvl="1" indent="-285750" algn="just">
              <a:buFont typeface="+mj-lt"/>
              <a:buAutoNum type="alphaLcPeriod"/>
            </a:pPr>
            <a:r>
              <a:rPr lang="pt-PT" sz="1200" i="1"/>
              <a:t>Desenvolvimento –</a:t>
            </a:r>
            <a:r>
              <a:rPr lang="pt-PT" sz="1200" i="1" baseline="0"/>
              <a:t> </a:t>
            </a:r>
            <a:r>
              <a:rPr lang="pt-PT" sz="1200" i="0" baseline="0"/>
              <a:t>consulta, elaboração, validação e adoção.</a:t>
            </a:r>
          </a:p>
          <a:p>
            <a:pPr marL="742950" lvl="1" indent="-285750" algn="just">
              <a:buFont typeface="+mj-lt"/>
              <a:buAutoNum type="alphaLcPeriod"/>
            </a:pPr>
            <a:r>
              <a:rPr lang="pt-PT" sz="1200" i="1"/>
              <a:t>Implementação</a:t>
            </a:r>
            <a:r>
              <a:rPr lang="pt-PT" sz="1200"/>
              <a:t> – planeamento e coordenação, conhecimento e capacidades, monitorização e avaliação.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pt-PT" sz="12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Os debates e os exercícios práticos abordarão as decisões sobre o processo, âmbito, formato, tipo e conteúdo de um instrumento nacional sobre as deslocações internas.  </a:t>
            </a:r>
          </a:p>
          <a:p>
            <a:pPr marL="342900" lvl="0" indent="-342900" algn="just">
              <a:buFont typeface="+mj-lt"/>
              <a:buAutoNum type="arabicPeriod"/>
            </a:pPr>
            <a:r>
              <a:rPr lang="pt-PT" sz="1200" b="1"/>
              <a:t>Plano de ação:</a:t>
            </a:r>
            <a:r>
              <a:rPr lang="pt-PT" sz="1200"/>
              <a:t> com base na primeira à terceira sessões, os participantes definem um plano de ação nacional para o desenvolvimento de um instrumento nacional, incluindo a atribuição de papéis e responsabilidades.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32803-633C-47B0-9FD9-EA1E7571B417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3542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60438" y="1143000"/>
            <a:ext cx="4937125" cy="3086100"/>
          </a:xfrm>
          <a:ln/>
        </p:spPr>
      </p:sp>
      <p:sp>
        <p:nvSpPr>
          <p:cNvPr id="45059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/>
              <a:t>O conteúdo do workshop baseia-se em três ferramentas principais:</a:t>
            </a:r>
          </a:p>
          <a:p>
            <a:endParaRPr lang="it-IT" altLang="fr-FR" dirty="0"/>
          </a:p>
          <a:p>
            <a:r>
              <a:rPr lang="pt-PT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Brookings-Berna, Proteção de Pessoas Deslocadas Internamente: Manual para Legisladores e Decisores Políticos, Brookings, outubro de 2008, disponível em </a:t>
            </a:r>
            <a:r>
              <a:rPr lang="pt-PT" sz="1200" u="sng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http://goo.gl/6r4ubn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IDMC/Brookings, Instrumentos Nacionais sobre as Deslocações Internas: Guia para o seu Desenvolvimento, agosto de 2013, disponível em </a:t>
            </a:r>
            <a:r>
              <a:rPr lang="pt-PT" sz="1200" u="sng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http://goo.gl/0k44ZV.</a:t>
            </a:r>
            <a:r>
              <a:rPr lang="pt-PT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ACNUR/UIP, Deslocações Internas: Responsabilidade e Ação, manual para deputados, outubro de 2013, disponível em </a:t>
            </a:r>
            <a:r>
              <a:rPr lang="pt-PT" sz="1200" u="sng">
                <a:solidFill>
                  <a:schemeClr val="tx1"/>
                </a:solidFill>
                <a:latin typeface="+mn-lt"/>
                <a:ea typeface="+mn-ea"/>
                <a:cs typeface="+mn-cs"/>
                <a:hlinkClick r:id="rId5"/>
              </a:rPr>
              <a:t>http://goo.gl/Dvyq2A.</a:t>
            </a:r>
            <a:r>
              <a:rPr lang="pt-PT"/>
              <a:t> </a:t>
            </a:r>
          </a:p>
          <a:p>
            <a:endParaRPr lang="it-IT" altLang="fr-FR" dirty="0"/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pt-PT" sz="120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 pacote de formação centra-se na utilização e aplicação destas ferramentas ao país em causa com o objetivo de aumentar a sua capacidade de elaboração de leis, políticas e apoio a processos consultivos. </a:t>
            </a:r>
          </a:p>
          <a:p>
            <a:pPr marL="0" marR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altLang="fr-FR" sz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fr-FR" sz="11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it-IT" altLang="fr-FR" dirty="0"/>
          </a:p>
        </p:txBody>
      </p:sp>
      <p:sp>
        <p:nvSpPr>
          <p:cNvPr id="45060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E04241A-637B-4AAE-BB58-1165122E6CE5}" type="slidenum">
              <a:rPr lang="it-IT" altLang="fr-FR" smtClean="0"/>
              <a:pPr>
                <a:spcBef>
                  <a:spcPct val="0"/>
                </a:spcBef>
              </a:pPr>
              <a:t>7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652392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7108"/>
            <a:ext cx="6858000" cy="1989667"/>
          </a:xfrm>
        </p:spPr>
        <p:txBody>
          <a:bodyPr anchor="b">
            <a:normAutofit/>
          </a:bodyPr>
          <a:lstStyle>
            <a:lvl1pPr algn="ctr">
              <a:defRPr sz="47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56616" indent="0" algn="ctr">
              <a:buNone/>
              <a:defRPr sz="2200"/>
            </a:lvl2pPr>
            <a:lvl3pPr marL="713232" indent="0" algn="ctr">
              <a:buNone/>
              <a:defRPr sz="1900"/>
            </a:lvl3pPr>
            <a:lvl4pPr marL="1069848" indent="0" algn="ctr">
              <a:buNone/>
              <a:defRPr sz="1600"/>
            </a:lvl4pPr>
            <a:lvl5pPr marL="1426464" indent="0" algn="ctr">
              <a:buNone/>
              <a:defRPr sz="1600"/>
            </a:lvl5pPr>
            <a:lvl6pPr marL="1783080" indent="0" algn="ctr">
              <a:buNone/>
              <a:defRPr sz="1600"/>
            </a:lvl6pPr>
            <a:lvl7pPr marL="2139696" indent="0" algn="ctr">
              <a:buNone/>
              <a:defRPr sz="1600"/>
            </a:lvl7pPr>
            <a:lvl8pPr marL="2496312" indent="0" algn="ctr">
              <a:buNone/>
              <a:defRPr sz="1600"/>
            </a:lvl8pPr>
            <a:lvl9pPr marL="2852928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475239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610976"/>
      </p:ext>
    </p:extLst>
  </p:cSld>
  <p:clrMapOvr>
    <a:masterClrMapping/>
  </p:clrMapOvr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00302"/>
            <a:ext cx="1971675" cy="484319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6" y="300302"/>
            <a:ext cx="5800725" cy="4843198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980947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scan006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4872304"/>
            <a:ext cx="1028700" cy="84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scan006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872304"/>
            <a:ext cx="1028700" cy="842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5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A83AF-B921-40FD-A1C1-213544015980}" type="slidenum">
              <a:rPr lang="en-US" altLang="fr-FR">
                <a:solidFill>
                  <a:srgbClr val="000000"/>
                </a:solidFill>
              </a:rPr>
              <a:pPr>
                <a:defRPr/>
              </a:pPr>
              <a:t>‹N°›</a:t>
            </a:fld>
            <a:endParaRPr lang="en-US" altLang="fr-FR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741872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797766"/>
            <a:ext cx="8915400" cy="731520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28795"/>
            <a:ext cx="8001000" cy="3186206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87863"/>
            <a:ext cx="8915400" cy="762000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953000"/>
            <a:ext cx="8001000" cy="7620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941294"/>
            <a:ext cx="7988300" cy="32385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CH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6999"/>
            <a:ext cx="8915400" cy="1905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4570506"/>
            <a:ext cx="8001000" cy="6477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162969"/>
            <a:ext cx="3566160" cy="306784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162969"/>
            <a:ext cx="3566160" cy="306784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56883"/>
            <a:ext cx="2133600" cy="304271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1681428"/>
            <a:ext cx="3566160" cy="731573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2554941"/>
            <a:ext cx="3566160" cy="26758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1681428"/>
            <a:ext cx="3566160" cy="731573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2554941"/>
            <a:ext cx="3566160" cy="26758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56883"/>
            <a:ext cx="2133600" cy="304271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56883"/>
            <a:ext cx="2895600" cy="304271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420471"/>
            <a:ext cx="3383280" cy="1323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420471"/>
            <a:ext cx="3383280" cy="1323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420471"/>
            <a:ext cx="3383280" cy="1323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420471"/>
            <a:ext cx="3383280" cy="1323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420471"/>
            <a:ext cx="3383280" cy="1323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420471"/>
            <a:ext cx="3383280" cy="1323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666521"/>
      </p:ext>
    </p:extLst>
  </p:cSld>
  <p:clrMapOvr>
    <a:masterClrMapping/>
  </p:clrMapOvr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37260"/>
            <a:ext cx="8915400" cy="7620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159000"/>
            <a:ext cx="3566160" cy="307181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1699259"/>
            <a:ext cx="3566160" cy="35204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56883"/>
            <a:ext cx="2133600" cy="304271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37260"/>
            <a:ext cx="8915400" cy="7620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8" y="1706880"/>
            <a:ext cx="3427413" cy="35052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H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699260"/>
            <a:ext cx="4572000" cy="35204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56883"/>
            <a:ext cx="2133600" cy="304271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429000"/>
            <a:ext cx="8915400" cy="731520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168588"/>
            <a:ext cx="8001000" cy="1546413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941294"/>
            <a:ext cx="7988300" cy="248412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CH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429000"/>
            <a:ext cx="8915400" cy="731520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168588"/>
            <a:ext cx="8001000" cy="1546413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56883"/>
            <a:ext cx="2133600" cy="304271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941294"/>
            <a:ext cx="3986784" cy="248412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CH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941294"/>
            <a:ext cx="3986784" cy="248412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CH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429000"/>
            <a:ext cx="8915400" cy="731520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168588"/>
            <a:ext cx="8001000" cy="1546413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56883"/>
            <a:ext cx="2133600" cy="304271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941294"/>
            <a:ext cx="6601968" cy="248412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CH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941294"/>
            <a:ext cx="1371600" cy="123444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CH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190974"/>
            <a:ext cx="1371600" cy="123444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fr-CH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941295"/>
            <a:ext cx="914400" cy="4611065"/>
          </a:xfrm>
        </p:spPr>
        <p:txBody>
          <a:bodyPr vert="eaVert" lIns="274320" tIns="685800" bIns="685800"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445559"/>
            <a:ext cx="6426200" cy="378525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7022"/>
            <a:ext cx="7886700" cy="2376007"/>
          </a:xfrm>
        </p:spPr>
        <p:txBody>
          <a:bodyPr anchor="b">
            <a:normAutofit/>
          </a:bodyPr>
          <a:lstStyle>
            <a:lvl1pPr>
              <a:defRPr sz="47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793861"/>
            <a:ext cx="7886700" cy="1250156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698694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524001"/>
            <a:ext cx="3886200" cy="3626114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4001"/>
            <a:ext cx="3886200" cy="3626114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622073"/>
      </p:ext>
    </p:extLst>
  </p:cSld>
  <p:clrMapOvr>
    <a:masterClrMapping/>
  </p:clrMapOvr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401544"/>
            <a:ext cx="3867150" cy="688083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089626"/>
            <a:ext cx="3867150" cy="3067104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6" y="1401542"/>
            <a:ext cx="3886201" cy="68808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6" y="2089626"/>
            <a:ext cx="3886201" cy="3067104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165677"/>
      </p:ext>
    </p:extLst>
  </p:cSld>
  <p:clrMapOvr>
    <a:masterClrMapping/>
  </p:clrMapOvr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075872"/>
      </p:ext>
    </p:extLst>
  </p:cSld>
  <p:clrMapOvr>
    <a:masterClrMapping/>
  </p:clrMapOvr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443951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81000"/>
            <a:ext cx="2948940" cy="1333498"/>
          </a:xfrm>
        </p:spPr>
        <p:txBody>
          <a:bodyPr anchor="b">
            <a:normAutofit/>
          </a:bodyPr>
          <a:lstStyle>
            <a:lvl1pPr>
              <a:defRPr sz="25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825500"/>
            <a:ext cx="4629150" cy="4064000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714499"/>
            <a:ext cx="2948940" cy="3175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641851"/>
      </p:ext>
    </p:extLst>
  </p:cSld>
  <p:clrMapOvr>
    <a:masterClrMapping/>
  </p:clrMapOvr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81000"/>
            <a:ext cx="2948940" cy="1333500"/>
          </a:xfrm>
        </p:spPr>
        <p:txBody>
          <a:bodyPr anchor="b">
            <a:normAutofit/>
          </a:bodyPr>
          <a:lstStyle>
            <a:lvl1pPr>
              <a:defRPr sz="25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825500"/>
            <a:ext cx="4629150" cy="4064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714500"/>
            <a:ext cx="2948940" cy="3175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791427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04803"/>
            <a:ext cx="7886700" cy="1104635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524001"/>
            <a:ext cx="7886700" cy="3626114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62"/>
            <a:ext cx="20574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62"/>
            <a:ext cx="30861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5296962"/>
            <a:ext cx="20574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667500" y="5423963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1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058" y="4491941"/>
            <a:ext cx="1155700" cy="66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8879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72" r:id="rId12"/>
  </p:sldLayoutIdLst>
  <p:transition spd="slow">
    <p:push dir="u"/>
  </p:transition>
  <p:txStyles>
    <p:titleStyle>
      <a:lvl1pPr algn="l" defTabSz="713232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8308" indent="-178308" algn="l" defTabSz="713232" rtl="0" eaLnBrk="1" latinLnBrk="0" hangingPunct="1">
        <a:lnSpc>
          <a:spcPct val="90000"/>
        </a:lnSpc>
        <a:spcBef>
          <a:spcPts val="780"/>
        </a:spcBef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24" indent="-178308" algn="l" defTabSz="713232" rtl="0" eaLnBrk="1" latinLnBrk="0" hangingPunct="1">
        <a:lnSpc>
          <a:spcPct val="90000"/>
        </a:lnSpc>
        <a:spcBef>
          <a:spcPts val="390"/>
        </a:spcBef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lnSpc>
          <a:spcPct val="90000"/>
        </a:lnSpc>
        <a:spcBef>
          <a:spcPts val="390"/>
        </a:spcBef>
        <a:buFont typeface="Wingdings 2" pitchFamily="18" charset="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lnSpc>
          <a:spcPct val="90000"/>
        </a:lnSpc>
        <a:spcBef>
          <a:spcPts val="390"/>
        </a:spcBef>
        <a:buFont typeface="Wingdings 2" pitchFamily="18" charset="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lnSpc>
          <a:spcPct val="90000"/>
        </a:lnSpc>
        <a:spcBef>
          <a:spcPts val="390"/>
        </a:spcBef>
        <a:buFont typeface="Wingdings 2" pitchFamily="18" charset="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Wingdings 2" pitchFamily="18" charset="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Wingdings 2" pitchFamily="18" charset="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Wingdings 2" pitchFamily="18" charset="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Wingdings 2" pitchFamily="18" charset="2"/>
        <a:buChar char="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" y="936547"/>
            <a:ext cx="8913813" cy="7620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162969"/>
            <a:ext cx="7610476" cy="3058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56883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56883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5474230"/>
            <a:ext cx="4572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63D4F9-65AE-4E47-A6F4-FF77F59D65C2}" type="slidenum">
              <a:rPr lang="en-US" altLang="fr-FR" smtClean="0">
                <a:solidFill>
                  <a:srgbClr val="000000"/>
                </a:solidFill>
                <a:ea typeface="ＭＳ Ｐゴシック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‹N°›</a:t>
            </a:fld>
            <a:endParaRPr lang="en-US" altLang="fr-FR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1" y="0"/>
            <a:ext cx="7999413" cy="1524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1" y="5562600"/>
            <a:ext cx="7999413" cy="1524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667500" y="5423963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E6B072-A7C3-4808-BE2E-6A521C48748D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Image 1"/>
          <p:cNvPicPr/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058" y="4491941"/>
            <a:ext cx="1155700" cy="6604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  <p:sldLayoutId id="2147483760" r:id="rId13"/>
    <p:sldLayoutId id="2147483761" r:id="rId14"/>
    <p:sldLayoutId id="2147483762" r:id="rId15"/>
  </p:sldLayoutIdLst>
  <p:transition spd="slow">
    <p:push dir="u"/>
  </p:transition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pt-PT" sz="2400" b="1" cap="small" dirty="0">
                <a:ea typeface="ＭＳ Ｐゴシック" panose="020B0600070205080204" pitchFamily="34" charset="-128"/>
              </a:rPr>
              <a:t>Bem-vindo… ao nosso workshop de lei e política! </a:t>
            </a:r>
          </a:p>
        </p:txBody>
      </p:sp>
      <p:pic>
        <p:nvPicPr>
          <p:cNvPr id="8" name="Picture 13" descr="ECHO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118" y="4609630"/>
            <a:ext cx="770323" cy="7404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10" descr="https://pbs.twimg.com/profile_images/2226122424/UNHCR_Logo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894" y="4621392"/>
            <a:ext cx="735911" cy="728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IDMC logo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24" y="4727225"/>
            <a:ext cx="2379701" cy="529166"/>
          </a:xfrm>
          <a:prstGeom prst="rect">
            <a:avLst/>
          </a:prstGeom>
        </p:spPr>
      </p:pic>
      <p:pic>
        <p:nvPicPr>
          <p:cNvPr id="15" name="Image 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267" y="4561606"/>
            <a:ext cx="1379659" cy="788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339461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"/>
            <a:ext cx="8229600" cy="1181365"/>
          </a:xfrm>
        </p:spPr>
        <p:txBody>
          <a:bodyPr>
            <a:normAutofit/>
          </a:bodyPr>
          <a:lstStyle/>
          <a:p>
            <a:r>
              <a:rPr lang="pt-PT" sz="2800" b="1"/>
              <a:t>Objetivos do pacote de formação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8521"/>
            <a:ext cx="8229600" cy="3686617"/>
          </a:xfrm>
        </p:spPr>
        <p:txBody>
          <a:bodyPr>
            <a:normAutofit/>
          </a:bodyPr>
          <a:lstStyle/>
          <a:p>
            <a:r>
              <a:rPr lang="pt-PT"/>
              <a:t>O objetivo é dotar os envolvidos no desenvolvimento de um instrumento nacional sobre as deslocações internas de competências técnicas para tal em termos de processo e conteúdo.</a:t>
            </a:r>
          </a:p>
          <a:p>
            <a:pPr marL="0" indent="0">
              <a:buNone/>
            </a:pPr>
            <a:r>
              <a:rPr lang="pt-PT"/>
              <a:t>  </a:t>
            </a:r>
          </a:p>
          <a:p>
            <a:r>
              <a:rPr lang="pt-PT"/>
              <a:t>Esses instrumentos visam contribuir para a prevenção das deslocações, proteção das PDI e outras pessoas afetadas pelas deslocações e obtenção de soluções duradouras.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900565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"/>
            <a:ext cx="8229600" cy="1181365"/>
          </a:xfrm>
        </p:spPr>
        <p:txBody>
          <a:bodyPr>
            <a:normAutofit/>
          </a:bodyPr>
          <a:lstStyle/>
          <a:p>
            <a:r>
              <a:rPr lang="pt-PT" sz="2800" b="1"/>
              <a:t>Objetivos do workshop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60502"/>
            <a:ext cx="8229600" cy="3644637"/>
          </a:xfrm>
        </p:spPr>
        <p:txBody>
          <a:bodyPr/>
          <a:lstStyle/>
          <a:p>
            <a:pPr lvl="0"/>
            <a:r>
              <a:rPr lang="pt-PT"/>
              <a:t>Definir a fundamentação lógica para o desenvolvimento de um instrumento nacional sobre as deslocações internas e a sua relevância para o país X.</a:t>
            </a:r>
          </a:p>
          <a:p>
            <a:pPr lvl="0"/>
            <a:r>
              <a:rPr lang="pt-PT"/>
              <a:t>Identificar o melhor tipo de instrumento e conteúdo para o país X.</a:t>
            </a:r>
          </a:p>
          <a:p>
            <a:pPr lvl="0"/>
            <a:r>
              <a:rPr lang="pt-PT"/>
              <a:t>Planear, organizar e orientar um processo consultivo nacional sobre o desenvolvimento de um instrumento.</a:t>
            </a:r>
          </a:p>
        </p:txBody>
      </p:sp>
    </p:spTree>
    <p:extLst>
      <p:ext uri="{BB962C8B-B14F-4D97-AF65-F5344CB8AC3E}">
        <p14:creationId xmlns:p14="http://schemas.microsoft.com/office/powerpoint/2010/main" val="363512880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"/>
            <a:ext cx="8229600" cy="1181365"/>
          </a:xfrm>
        </p:spPr>
        <p:txBody>
          <a:bodyPr>
            <a:normAutofit/>
          </a:bodyPr>
          <a:lstStyle/>
          <a:p>
            <a:r>
              <a:rPr lang="pt-PT" sz="2800" b="1"/>
              <a:t>E você? 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>
          <a:xfrm>
            <a:off x="457200" y="1799167"/>
            <a:ext cx="8229600" cy="3305970"/>
          </a:xfrm>
        </p:spPr>
        <p:txBody>
          <a:bodyPr/>
          <a:lstStyle/>
          <a:p>
            <a:r>
              <a:rPr lang="pt-PT"/>
              <a:t>Apresentação dos participantes. </a:t>
            </a:r>
          </a:p>
          <a:p>
            <a:pPr marL="0" indent="0">
              <a:buNone/>
            </a:pPr>
            <a:endParaRPr lang="fr-FR" dirty="0"/>
          </a:p>
          <a:p>
            <a:r>
              <a:rPr lang="pt-PT"/>
              <a:t>Quais as suas expectativas? </a:t>
            </a:r>
          </a:p>
        </p:txBody>
      </p:sp>
    </p:spTree>
    <p:extLst>
      <p:ext uri="{BB962C8B-B14F-4D97-AF65-F5344CB8AC3E}">
        <p14:creationId xmlns:p14="http://schemas.microsoft.com/office/powerpoint/2010/main" val="279708891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olo 1"/>
          <p:cNvSpPr>
            <a:spLocks noGrp="1"/>
          </p:cNvSpPr>
          <p:nvPr>
            <p:ph type="title"/>
          </p:nvPr>
        </p:nvSpPr>
        <p:spPr>
          <a:xfrm>
            <a:off x="457200" y="3"/>
            <a:ext cx="8229600" cy="1181365"/>
          </a:xfrm>
        </p:spPr>
        <p:txBody>
          <a:bodyPr>
            <a:normAutofit/>
          </a:bodyPr>
          <a:lstStyle/>
          <a:p>
            <a:r>
              <a:rPr lang="pt-PT" sz="2800" b="1"/>
              <a:t>As sete etapas</a:t>
            </a:r>
          </a:p>
        </p:txBody>
      </p:sp>
      <p:pic>
        <p:nvPicPr>
          <p:cNvPr id="37891" name="Picture 6" descr="C:\Users\jacopo.giorgi\Downloads\idmc-201309-national-instruments-on-internal-displacement-en-graph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10891" y="2093148"/>
            <a:ext cx="6332934" cy="1669815"/>
          </a:xfrm>
          <a:noFill/>
        </p:spPr>
      </p:pic>
    </p:spTree>
    <p:extLst>
      <p:ext uri="{BB962C8B-B14F-4D97-AF65-F5344CB8AC3E}">
        <p14:creationId xmlns:p14="http://schemas.microsoft.com/office/powerpoint/2010/main" val="132948529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"/>
            <a:ext cx="8229600" cy="1181365"/>
          </a:xfrm>
        </p:spPr>
        <p:txBody>
          <a:bodyPr>
            <a:normAutofit/>
          </a:bodyPr>
          <a:lstStyle/>
          <a:p>
            <a:r>
              <a:rPr lang="pt-PT" sz="2800" b="1"/>
              <a:t>Agenda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1810278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olo 1"/>
          <p:cNvSpPr>
            <a:spLocks noGrp="1"/>
          </p:cNvSpPr>
          <p:nvPr>
            <p:ph type="title"/>
          </p:nvPr>
        </p:nvSpPr>
        <p:spPr>
          <a:xfrm>
            <a:off x="457200" y="3"/>
            <a:ext cx="8229600" cy="1181365"/>
          </a:xfrm>
        </p:spPr>
        <p:txBody>
          <a:bodyPr>
            <a:normAutofit/>
          </a:bodyPr>
          <a:lstStyle/>
          <a:p>
            <a:r>
              <a:rPr lang="pt-PT" sz="2800" b="1"/>
              <a:t>Escolher as ferramentas adequadas</a:t>
            </a:r>
          </a:p>
        </p:txBody>
      </p:sp>
      <p:pic>
        <p:nvPicPr>
          <p:cNvPr id="44036" name="Picture 16" descr="C:\Users\utente\Desktop\UNHCR-IPU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96325" y="1963796"/>
            <a:ext cx="1922098" cy="844756"/>
          </a:xfrm>
          <a:noFill/>
        </p:spPr>
      </p:pic>
      <p:pic>
        <p:nvPicPr>
          <p:cNvPr id="44035" name="Picture 9" descr="C:\Users\utente\Desktop\Brookings_Manual_IDP_200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066" y="2024066"/>
            <a:ext cx="1324410" cy="1902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17" descr="C:\Users\utente\Desktop\national instrument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451" y="2881022"/>
            <a:ext cx="1272978" cy="178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8" descr="C:\Users\utente\Desktop\PROTECTION ND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421" y="3010370"/>
            <a:ext cx="1250845" cy="17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9" descr="C:\Users\utente\Desktop\FN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145" y="2869996"/>
            <a:ext cx="1322399" cy="1866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20" descr="C:\Users\utente\Desktop\144659-Handbook for the Protection of Internally Displaced Persons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748" y="1270000"/>
            <a:ext cx="1173928" cy="163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21" descr="C:\Users\utente\Desktop\FDS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938" y="1293518"/>
            <a:ext cx="1132985" cy="1515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2" name="CasellaDiTesto 9"/>
          <p:cNvSpPr txBox="1">
            <a:spLocks noChangeArrowheads="1"/>
          </p:cNvSpPr>
          <p:nvPr/>
        </p:nvSpPr>
        <p:spPr bwMode="auto">
          <a:xfrm>
            <a:off x="3702992" y="1959386"/>
            <a:ext cx="803672" cy="41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pt-PT" sz="1100" b="1">
                <a:solidFill>
                  <a:schemeClr val="bg1"/>
                </a:solidFill>
              </a:rPr>
              <a:t>UIP do ACNUR</a:t>
            </a:r>
          </a:p>
        </p:txBody>
      </p:sp>
    </p:spTree>
    <p:extLst>
      <p:ext uri="{BB962C8B-B14F-4D97-AF65-F5344CB8AC3E}">
        <p14:creationId xmlns:p14="http://schemas.microsoft.com/office/powerpoint/2010/main" val="5740678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ercep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1127</TotalTime>
  <Words>806</Words>
  <Application>Microsoft Office PowerPoint</Application>
  <PresentationFormat>Affichage à l'écran (16:10)</PresentationFormat>
  <Paragraphs>45</Paragraphs>
  <Slides>7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Wingdings 2</vt:lpstr>
      <vt:lpstr>HDOfficeLightV0</vt:lpstr>
      <vt:lpstr>Perception</vt:lpstr>
      <vt:lpstr>Bem-vindo… ao nosso workshop de lei e política! </vt:lpstr>
      <vt:lpstr>Objetivos do pacote de formação</vt:lpstr>
      <vt:lpstr>Objetivos do workshop </vt:lpstr>
      <vt:lpstr>E você? </vt:lpstr>
      <vt:lpstr>As sete etapas</vt:lpstr>
      <vt:lpstr>Agenda</vt:lpstr>
      <vt:lpstr>Escolher as ferramentas adequadas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……Law and Policy Workshop !</dc:title>
  <dc:creator>sophie crozet</dc:creator>
  <cp:lastModifiedBy>Vincent</cp:lastModifiedBy>
  <cp:revision>38</cp:revision>
  <dcterms:created xsi:type="dcterms:W3CDTF">2015-11-02T08:25:27Z</dcterms:created>
  <dcterms:modified xsi:type="dcterms:W3CDTF">2021-01-20T11:46:01Z</dcterms:modified>
</cp:coreProperties>
</file>