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3"/>
  </p:notesMasterIdLst>
  <p:handoutMasterIdLst>
    <p:handoutMasterId r:id="rId14"/>
  </p:handoutMasterIdLst>
  <p:sldIdLst>
    <p:sldId id="326" r:id="rId2"/>
    <p:sldId id="324" r:id="rId3"/>
    <p:sldId id="309" r:id="rId4"/>
    <p:sldId id="320" r:id="rId5"/>
    <p:sldId id="334" r:id="rId6"/>
    <p:sldId id="335" r:id="rId7"/>
    <p:sldId id="336" r:id="rId8"/>
    <p:sldId id="337" r:id="rId9"/>
    <p:sldId id="313" r:id="rId10"/>
    <p:sldId id="338" r:id="rId11"/>
    <p:sldId id="329" r:id="rId1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731" autoAdjust="0"/>
  </p:normalViewPr>
  <p:slideViewPr>
    <p:cSldViewPr>
      <p:cViewPr varScale="1">
        <p:scale>
          <a:sx n="43" d="100"/>
          <a:sy n="43" d="100"/>
        </p:scale>
        <p:origin x="2166" y="4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‹N°›</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it-IT" noProof="0"/>
              <a:t>Click to edit Master text styles</a:t>
            </a:r>
          </a:p>
          <a:p>
            <a:pPr lvl="1"/>
            <a:r>
              <a:rPr lang="it-IT" noProof="0"/>
              <a:t>Second level</a:t>
            </a:r>
          </a:p>
          <a:p>
            <a:pPr lvl="2"/>
            <a:r>
              <a:rPr lang="it-IT" noProof="0"/>
              <a:t>Third level</a:t>
            </a:r>
          </a:p>
          <a:p>
            <a:pPr lvl="3"/>
            <a:r>
              <a:rPr lang="it-IT" noProof="0"/>
              <a:t>Fourth level</a:t>
            </a:r>
          </a:p>
          <a:p>
            <a:pPr lvl="4"/>
            <a:r>
              <a:rPr lang="it-IT" noProof="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‹N°›</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a:lnSpc>
                <a:spcPct val="90000"/>
              </a:lnSpc>
            </a:pPr>
            <a:endParaRPr lang="it-IT" dirty="0">
              <a:latin typeface="Arial" charset="0"/>
            </a:endParaRPr>
          </a:p>
          <a:p>
            <a:pPr>
              <a:lnSpc>
                <a:spcPct val="90000"/>
              </a:lnSpc>
            </a:pPr>
            <a:r>
              <a:rPr lang="pt-PT">
                <a:latin typeface="Arial" charset="0"/>
              </a:rPr>
              <a:t>Exemplo: República Centro-Africana, Brookings, 2011:</a:t>
            </a:r>
          </a:p>
          <a:p>
            <a:pPr>
              <a:lnSpc>
                <a:spcPct val="90000"/>
              </a:lnSpc>
            </a:pPr>
            <a:r>
              <a:rPr lang="pt-PT">
                <a:latin typeface="Arial" charset="0"/>
              </a:rPr>
              <a:t>mediante um pedido do governo e com o apoio do ACNUR foi nomeado um perito para levar a cabo um estudo sobre o quadro nacional.</a:t>
            </a:r>
          </a:p>
          <a:p>
            <a:pPr>
              <a:lnSpc>
                <a:spcPct val="90000"/>
              </a:lnSpc>
            </a:pPr>
            <a:r>
              <a:rPr lang="pt-PT">
                <a:latin typeface="Arial" charset="0"/>
              </a:rPr>
              <a:t>O estudo começou pela análise do panorama de desafios políticos, sociais e económicos existentes que impedem ou afetam a resposta às PDI.</a:t>
            </a:r>
          </a:p>
          <a:p>
            <a:pPr>
              <a:lnSpc>
                <a:spcPct val="90000"/>
              </a:lnSpc>
            </a:pPr>
            <a:endParaRPr lang="it-IT" dirty="0">
              <a:latin typeface="Arial" charset="0"/>
            </a:endParaRPr>
          </a:p>
          <a:p>
            <a:pPr>
              <a:lnSpc>
                <a:spcPct val="90000"/>
              </a:lnSpc>
            </a:pPr>
            <a:r>
              <a:rPr lang="pt-PT">
                <a:latin typeface="Arial" charset="0"/>
              </a:rPr>
              <a:t>Depois avançou para se centrar mais especificamente nas leis e políticas relevantes.</a:t>
            </a:r>
          </a:p>
          <a:p>
            <a:pPr>
              <a:lnSpc>
                <a:spcPct val="90000"/>
              </a:lnSpc>
              <a:buFontTx/>
              <a:buChar char="-"/>
            </a:pPr>
            <a:r>
              <a:rPr lang="pt-PT">
                <a:latin typeface="Arial" charset="0"/>
              </a:rPr>
              <a:t>Identificou 67 elementos que deviam constar da legislação nacional, necessários para responder adequadamente aos problemas de deslocação interna.</a:t>
            </a:r>
          </a:p>
          <a:p>
            <a:pPr>
              <a:lnSpc>
                <a:spcPct val="90000"/>
              </a:lnSpc>
              <a:buFontTx/>
              <a:buChar char="-"/>
            </a:pPr>
            <a:r>
              <a:rPr lang="pt-PT">
                <a:latin typeface="Arial" charset="0"/>
              </a:rPr>
              <a:t>Além disso, avaliou o quadro normativo atual, em comparação com a CIRGL e a CK.</a:t>
            </a:r>
          </a:p>
          <a:p>
            <a:pPr>
              <a:lnSpc>
                <a:spcPct val="90000"/>
              </a:lnSpc>
            </a:pPr>
            <a:endParaRPr lang="it-IT" dirty="0">
              <a:latin typeface="Arial" charset="0"/>
            </a:endParaRPr>
          </a:p>
          <a:p>
            <a:pPr>
              <a:lnSpc>
                <a:spcPct val="90000"/>
              </a:lnSpc>
            </a:pPr>
            <a:r>
              <a:rPr lang="pt-PT">
                <a:latin typeface="Arial" charset="0"/>
              </a:rPr>
              <a:t>Por fim, fez algumas recomendações, destacando as lacunas e os problemas.</a:t>
            </a:r>
          </a:p>
          <a:p>
            <a:pPr>
              <a:lnSpc>
                <a:spcPct val="90000"/>
              </a:lnSpc>
            </a:pPr>
            <a:endParaRPr lang="it-IT" dirty="0">
              <a:latin typeface="Arial" charset="0"/>
            </a:endParaRPr>
          </a:p>
          <a:p>
            <a:pPr>
              <a:lnSpc>
                <a:spcPct val="90000"/>
              </a:lnSpc>
            </a:pPr>
            <a:r>
              <a:rPr lang="pt-PT">
                <a:latin typeface="Arial" charset="0"/>
              </a:rPr>
              <a:t>Exemplo do Quénia.</a:t>
            </a:r>
          </a:p>
          <a:p>
            <a:pPr>
              <a:lnSpc>
                <a:spcPct val="90000"/>
              </a:lnSpc>
            </a:pPr>
            <a:r>
              <a:rPr lang="pt-PT">
                <a:latin typeface="Arial" charset="0"/>
              </a:rPr>
              <a:t>Em dezembro de 2010, o SGTJD desenvolveu e divulgou uma matriz para auditar a política legal e o quadro institucional no âmbito da proteção às PDI. Esta ação levou a um pedido de revisão do projeto de política para assegurar a sua conformidade com o novo quadro legal que tinha sido adotado no país, isto é, a Constituição e a legislação de HTP.</a:t>
            </a:r>
          </a:p>
          <a:p>
            <a:pPr>
              <a:lnSpc>
                <a:spcPct val="90000"/>
              </a:lnSpc>
              <a:buFontTx/>
              <a:buChar char="-"/>
            </a:pPr>
            <a:endParaRPr lang="it-IT" dirty="0">
              <a:latin typeface="Arial" charset="0"/>
            </a:endParaRPr>
          </a:p>
          <a:p>
            <a:pPr>
              <a:lnSpc>
                <a:spcPct val="90000"/>
              </a:lnSpc>
            </a:pPr>
            <a:endParaRPr lang="it-IT" dirty="0">
              <a:latin typeface="Arial" charset="0"/>
            </a:endParaRPr>
          </a:p>
          <a:p>
            <a:endParaRPr lang="en-GB"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10</a:t>
            </a:fld>
            <a:endParaRPr lang="it-IT"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29698"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pt-PT">
                <a:latin typeface="Arial" charset="0"/>
              </a:rPr>
              <a:t>Exercícios de análise jurídica com a RCA, o Quénia e o Zimbabué. </a:t>
            </a:r>
          </a:p>
        </p:txBody>
      </p:sp>
      <p:sp>
        <p:nvSpPr>
          <p:cNvPr id="29699"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CDD424F-9E0C-7E49-81D4-F33F2904ECFF}" type="slidenum">
              <a:rPr lang="it-IT" sz="1200"/>
              <a:pPr/>
              <a:t>11</a:t>
            </a:fld>
            <a:endParaRPr lang="it-IT"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defRPr/>
            </a:pPr>
            <a:r>
              <a:rPr lang="pt-PT" sz="1200">
                <a:solidFill>
                  <a:schemeClr val="tx1"/>
                </a:solidFill>
                <a:latin typeface="Arial" pitchFamily="34" charset="0"/>
                <a:ea typeface="MS PGothic" panose="020B0600070205080204" pitchFamily="34" charset="-128"/>
                <a:cs typeface="MS PGothic" charset="0"/>
              </a:rPr>
              <a:t>O objetivo da segunda parte da formação é duplo:</a:t>
            </a:r>
          </a:p>
          <a:p>
            <a:pPr>
              <a:buFontTx/>
              <a:buChar char="-"/>
              <a:defRPr/>
            </a:pPr>
            <a:r>
              <a:rPr lang="pt-PT" sz="1200">
                <a:solidFill>
                  <a:schemeClr val="tx1"/>
                </a:solidFill>
                <a:latin typeface="Arial" pitchFamily="34" charset="0"/>
                <a:ea typeface="MS PGothic" panose="020B0600070205080204" pitchFamily="34" charset="-128"/>
                <a:cs typeface="MS PGothic" charset="0"/>
              </a:rPr>
              <a:t>Abordar o desenvolvimento da lei ou política nacional como um processo consultivo que envolve todos os intervenientes relevantes e aprofundar a compreensão dos seus princípios.</a:t>
            </a:r>
          </a:p>
          <a:p>
            <a:pPr>
              <a:buFontTx/>
              <a:buChar char="-"/>
              <a:defRPr/>
            </a:pPr>
            <a:r>
              <a:rPr lang="pt-PT" sz="1200">
                <a:solidFill>
                  <a:schemeClr val="tx1"/>
                </a:solidFill>
                <a:latin typeface="Arial" pitchFamily="34" charset="0"/>
                <a:ea typeface="MS PGothic" panose="020B0600070205080204" pitchFamily="34" charset="-128"/>
                <a:cs typeface="MS PGothic" charset="0"/>
              </a:rPr>
              <a:t>Considerar as ações e a orientação sugeridas num modelo que define sete etapas principais, adequando-as conforme necessário para garantir a participação alargada para obter o resultado previsto. </a:t>
            </a:r>
          </a:p>
          <a:p>
            <a:pPr>
              <a:buFontTx/>
              <a:buChar char="-"/>
              <a:defRPr/>
            </a:pPr>
            <a:endParaRPr lang="it-IT" sz="1200" kern="1200" dirty="0">
              <a:solidFill>
                <a:schemeClr val="tx1"/>
              </a:solidFill>
              <a:latin typeface="Arial" pitchFamily="34" charset="0"/>
              <a:ea typeface="MS PGothic" panose="020B0600070205080204" pitchFamily="34" charset="-128"/>
              <a:cs typeface="MS PGothic" charset="0"/>
            </a:endParaRPr>
          </a:p>
          <a:p>
            <a:pPr>
              <a:buFontTx/>
              <a:buChar char="-"/>
              <a:defRPr/>
            </a:pPr>
            <a:r>
              <a:rPr lang="pt-PT" sz="1200">
                <a:solidFill>
                  <a:schemeClr val="tx1"/>
                </a:solidFill>
                <a:latin typeface="Arial" pitchFamily="34" charset="0"/>
                <a:ea typeface="MS PGothic" panose="020B0600070205080204" pitchFamily="34" charset="-128"/>
                <a:cs typeface="MS PGothic" charset="0"/>
              </a:rPr>
              <a:t>Apenas uma ressalva ou esclarecimento: o processo de sete etapas não é obrigatório. Estas etapas descrevem um possível caminho operacional, mas não é sempre sequencial, pode por vezes haver uma sobreposição ou algum aspeto ter de ser ignorado. </a:t>
            </a:r>
          </a:p>
          <a:p>
            <a:pPr>
              <a:defRPr/>
            </a:pPr>
            <a:r>
              <a:rPr lang="pt-PT" sz="1200">
                <a:solidFill>
                  <a:schemeClr val="tx1"/>
                </a:solidFill>
                <a:latin typeface="Arial" pitchFamily="34" charset="0"/>
                <a:ea typeface="MS PGothic" panose="020B0600070205080204" pitchFamily="34" charset="-128"/>
                <a:cs typeface="MS PGothic" charset="0"/>
              </a:rPr>
              <a:t>Em termos gerais, podem ser integradas em três momentos principais: </a:t>
            </a:r>
          </a:p>
          <a:p>
            <a:pPr marL="228600" indent="-228600">
              <a:buFontTx/>
              <a:buAutoNum type="arabicPeriod"/>
              <a:defRPr/>
            </a:pPr>
            <a:r>
              <a:rPr lang="pt-PT" sz="1200">
                <a:solidFill>
                  <a:schemeClr val="tx1"/>
                </a:solidFill>
                <a:latin typeface="Arial" pitchFamily="34" charset="0"/>
                <a:ea typeface="MS PGothic" panose="020B0600070205080204" pitchFamily="34" charset="-128"/>
                <a:cs typeface="MS PGothic" charset="0"/>
              </a:rPr>
              <a:t>Preparação.</a:t>
            </a:r>
          </a:p>
          <a:p>
            <a:pPr marL="228600" indent="-228600">
              <a:buFontTx/>
              <a:buAutoNum type="arabicPeriod"/>
              <a:defRPr/>
            </a:pPr>
            <a:r>
              <a:rPr lang="pt-PT" sz="1200">
                <a:solidFill>
                  <a:schemeClr val="tx1"/>
                </a:solidFill>
                <a:latin typeface="Arial" pitchFamily="34" charset="0"/>
                <a:ea typeface="MS PGothic" panose="020B0600070205080204" pitchFamily="34" charset="-128"/>
                <a:cs typeface="MS PGothic" charset="0"/>
              </a:rPr>
              <a:t>Elaboração e adoção.</a:t>
            </a:r>
          </a:p>
          <a:p>
            <a:pPr marL="228600" indent="-228600">
              <a:buFontTx/>
              <a:buAutoNum type="arabicPeriod"/>
              <a:defRPr/>
            </a:pPr>
            <a:r>
              <a:rPr lang="pt-PT" sz="1200">
                <a:solidFill>
                  <a:schemeClr val="tx1"/>
                </a:solidFill>
                <a:latin typeface="Arial" pitchFamily="34" charset="0"/>
                <a:ea typeface="MS PGothic" panose="020B0600070205080204" pitchFamily="34" charset="-128"/>
                <a:cs typeface="MS PGothic" charset="0"/>
              </a:rPr>
              <a:t>Implementação (após a adoção).</a:t>
            </a:r>
          </a:p>
          <a:p>
            <a:pPr marL="228600" indent="-228600">
              <a:defRPr/>
            </a:pPr>
            <a:endParaRPr lang="it-IT" sz="1200" kern="1200" dirty="0">
              <a:solidFill>
                <a:schemeClr val="tx1"/>
              </a:solidFill>
              <a:latin typeface="Arial" pitchFamily="34" charset="0"/>
              <a:ea typeface="MS PGothic" panose="020B0600070205080204" pitchFamily="34" charset="-128"/>
              <a:cs typeface="MS PGothic" charset="0"/>
            </a:endParaRPr>
          </a:p>
          <a:p>
            <a:pPr>
              <a:buFontTx/>
              <a:buChar char="-"/>
              <a:defRPr/>
            </a:pPr>
            <a:endParaRPr lang="it-IT" sz="1200" kern="1200" dirty="0">
              <a:solidFill>
                <a:schemeClr val="tx1"/>
              </a:solidFill>
              <a:latin typeface="Arial" pitchFamily="34" charset="0"/>
              <a:ea typeface="MS PGothic" panose="020B0600070205080204" pitchFamily="34" charset="-128"/>
              <a:cs typeface="MS PGothic" charset="0"/>
            </a:endParaRPr>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97356A6-B426-C748-B67E-F3F48777D07B}" type="slidenum">
              <a:rPr lang="it-IT" sz="1200"/>
              <a:pPr/>
              <a:t>2</a:t>
            </a:fld>
            <a:endParaRPr lang="it-IT"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a:defRPr/>
            </a:pPr>
            <a:r>
              <a:rPr lang="pt-PT" sz="1200">
                <a:solidFill>
                  <a:schemeClr val="tx1"/>
                </a:solidFill>
                <a:latin typeface="Arial" pitchFamily="34" charset="0"/>
                <a:ea typeface="MS PGothic" panose="020B0600070205080204" pitchFamily="34" charset="-128"/>
                <a:cs typeface="MS PGothic" charset="0"/>
              </a:rPr>
              <a:t>O objetivo:</a:t>
            </a:r>
          </a:p>
          <a:p>
            <a:pPr marL="228600" indent="-228600">
              <a:buFontTx/>
              <a:buAutoNum type="arabicPeriod"/>
              <a:defRPr/>
            </a:pPr>
            <a:r>
              <a:rPr lang="pt-PT" sz="1200">
                <a:solidFill>
                  <a:schemeClr val="tx1"/>
                </a:solidFill>
                <a:latin typeface="Arial" pitchFamily="34" charset="0"/>
                <a:ea typeface="MS PGothic" panose="020B0600070205080204" pitchFamily="34" charset="-128"/>
                <a:cs typeface="MS PGothic" charset="0"/>
              </a:rPr>
              <a:t>Que ações é preciso realizar para preparar um processo de elaboração de leis ou políticas.</a:t>
            </a:r>
          </a:p>
          <a:p>
            <a:pPr marL="228600" indent="-228600">
              <a:buFontTx/>
              <a:buAutoNum type="arabicPeriod"/>
              <a:defRPr/>
            </a:pPr>
            <a:r>
              <a:rPr lang="pt-PT" sz="1200">
                <a:solidFill>
                  <a:schemeClr val="tx1"/>
                </a:solidFill>
                <a:latin typeface="Arial" pitchFamily="34" charset="0"/>
                <a:ea typeface="MS PGothic" panose="020B0600070205080204" pitchFamily="34" charset="-128"/>
                <a:cs typeface="MS PGothic" charset="0"/>
              </a:rPr>
              <a:t>Demonstrar os motivos por que certas atividades têm significado e podem ter um impacto realmente positivo num processo, se realizadas na fase inicial de um processo de elaboração de uma lei ou política.</a:t>
            </a:r>
          </a:p>
          <a:p>
            <a:pPr marL="228600" indent="-228600">
              <a:buFontTx/>
              <a:buAutoNum type="arabicPeriod"/>
              <a:defRPr/>
            </a:pPr>
            <a:r>
              <a:rPr lang="pt-PT" sz="1200">
                <a:solidFill>
                  <a:schemeClr val="tx1"/>
                </a:solidFill>
                <a:latin typeface="Arial" pitchFamily="34" charset="0"/>
                <a:ea typeface="MS PGothic" panose="020B0600070205080204" pitchFamily="34" charset="-128"/>
                <a:cs typeface="MS PGothic" charset="0"/>
              </a:rPr>
              <a:t>Realçar o tipo de ações que podem ajudar a criar uma compreensão e conhecimento vastos do fenómeno junto do público em geral ou, pelo menos, entre os agentes que farão parte do processo.</a:t>
            </a:r>
          </a:p>
          <a:p>
            <a:pPr marL="228600" indent="-228600">
              <a:buFontTx/>
              <a:buAutoNum type="arabicPeriod"/>
              <a:defRPr/>
            </a:pPr>
            <a:r>
              <a:rPr lang="pt-PT" sz="1200">
                <a:solidFill>
                  <a:schemeClr val="tx1"/>
                </a:solidFill>
                <a:latin typeface="Arial" pitchFamily="34" charset="0"/>
                <a:ea typeface="MS PGothic" panose="020B0600070205080204" pitchFamily="34" charset="-128"/>
                <a:cs typeface="MS PGothic" charset="0"/>
              </a:rPr>
              <a:t>Esclarecer o significado, o motivo e testar eventualmente as oportunidades de uma avaliação do quadro.</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defRPr/>
            </a:pPr>
            <a:r>
              <a:rPr lang="pt-PT" sz="1200">
                <a:solidFill>
                  <a:schemeClr val="tx1"/>
                </a:solidFill>
                <a:latin typeface="Arial" charset="0"/>
                <a:ea typeface="MS PGothic" panose="020B0600070205080204" pitchFamily="34" charset="-128"/>
                <a:cs typeface="MS PGothic" charset="0"/>
              </a:rPr>
              <a:t>Para dar início ao processo de desenvolvimento de um instrumento sobre as deslocações internas é essencial melhorar o conhecimento e a compreensão do fenómeno (deslocações internas), através do seguinte: </a:t>
            </a:r>
          </a:p>
          <a:p>
            <a:pPr marL="228600" indent="-228600">
              <a:buFontTx/>
              <a:buAutoNum type="arabicPeriod"/>
              <a:defRPr/>
            </a:pPr>
            <a:r>
              <a:rPr lang="pt-PT" sz="1200">
                <a:solidFill>
                  <a:schemeClr val="tx1"/>
                </a:solidFill>
                <a:latin typeface="Arial" charset="0"/>
                <a:ea typeface="MS PGothic" panose="020B0600070205080204" pitchFamily="34" charset="-128"/>
                <a:cs typeface="MS PGothic" charset="0"/>
              </a:rPr>
              <a:t>Sensibilização ou formação.</a:t>
            </a:r>
          </a:p>
          <a:p>
            <a:pPr marL="228600" indent="-228600">
              <a:buFontTx/>
              <a:buAutoNum type="arabicPeriod"/>
              <a:defRPr/>
            </a:pPr>
            <a:r>
              <a:rPr lang="pt-PT" sz="1200">
                <a:solidFill>
                  <a:schemeClr val="tx1"/>
                </a:solidFill>
                <a:latin typeface="Arial" charset="0"/>
                <a:ea typeface="MS PGothic" panose="020B0600070205080204" pitchFamily="34" charset="-128"/>
                <a:cs typeface="MS PGothic" charset="0"/>
              </a:rPr>
              <a:t>Recolha de dados (os dados existentes são muitas vezes insuficientes e/ou desatualizados). É fundamental dispor de informação fiável sobre as causas, magnitude e dinâmica é indispensável para enquadrar um instrumento nacional e promover a sua implementação.</a:t>
            </a:r>
          </a:p>
          <a:p>
            <a:pPr marL="228600" indent="-228600">
              <a:buFontTx/>
              <a:buAutoNum type="arabicPeriod"/>
              <a:defRPr/>
            </a:pPr>
            <a:r>
              <a:rPr lang="pt-PT" sz="1200">
                <a:solidFill>
                  <a:schemeClr val="tx1"/>
                </a:solidFill>
                <a:latin typeface="Arial" charset="0"/>
                <a:ea typeface="MS PGothic" panose="020B0600070205080204" pitchFamily="34" charset="-128"/>
                <a:cs typeface="MS PGothic" charset="0"/>
              </a:rPr>
              <a:t>Análise jurídica (quadro existente).</a:t>
            </a:r>
          </a:p>
          <a:p>
            <a:pPr marL="228600" indent="-228600">
              <a:defRPr/>
            </a:pPr>
            <a:endParaRPr lang="it-IT" sz="1200" kern="1200" dirty="0">
              <a:solidFill>
                <a:schemeClr val="tx1"/>
              </a:solidFill>
              <a:latin typeface="Arial" charset="0"/>
              <a:ea typeface="MS PGothic" panose="020B0600070205080204" pitchFamily="34" charset="-128"/>
              <a:cs typeface="MS PGothic" charset="0"/>
            </a:endParaRPr>
          </a:p>
          <a:p>
            <a:pPr marL="228600" indent="-228600">
              <a:defRPr/>
            </a:pPr>
            <a:r>
              <a:rPr lang="pt-PT" sz="1200">
                <a:solidFill>
                  <a:schemeClr val="tx1"/>
                </a:solidFill>
                <a:latin typeface="Arial" charset="0"/>
                <a:ea typeface="MS PGothic" panose="020B0600070205080204" pitchFamily="34" charset="-128"/>
                <a:cs typeface="MS PGothic" charset="0"/>
              </a:rPr>
              <a:t>Todos estes passos são de facto essenciais, uma vez que informam sobre as escolhas que, como legisladores ou decisores políticos, podemos ter de fazer posteriormente:</a:t>
            </a:r>
          </a:p>
          <a:p>
            <a:pPr marL="228600" indent="-228600">
              <a:buFontTx/>
              <a:buAutoNum type="arabicPeriod"/>
              <a:defRPr/>
            </a:pPr>
            <a:r>
              <a:rPr lang="pt-PT" sz="1200">
                <a:solidFill>
                  <a:schemeClr val="tx1"/>
                </a:solidFill>
                <a:latin typeface="Arial" charset="0"/>
                <a:ea typeface="MS PGothic" panose="020B0600070205080204" pitchFamily="34" charset="-128"/>
                <a:cs typeface="MS PGothic" charset="0"/>
              </a:rPr>
              <a:t>Formato do nosso instrumento.</a:t>
            </a:r>
          </a:p>
          <a:p>
            <a:pPr marL="228600" indent="-228600">
              <a:buFontTx/>
              <a:buAutoNum type="arabicPeriod"/>
              <a:defRPr/>
            </a:pPr>
            <a:r>
              <a:rPr lang="pt-PT" sz="1200">
                <a:solidFill>
                  <a:schemeClr val="tx1"/>
                </a:solidFill>
                <a:latin typeface="Arial" charset="0"/>
                <a:ea typeface="MS PGothic" panose="020B0600070205080204" pitchFamily="34" charset="-128"/>
                <a:cs typeface="MS PGothic" charset="0"/>
              </a:rPr>
              <a:t>Âmbito.</a:t>
            </a:r>
          </a:p>
          <a:p>
            <a:pPr marL="228600" indent="-228600">
              <a:buFontTx/>
              <a:buAutoNum type="arabicPeriod"/>
              <a:defRPr/>
            </a:pPr>
            <a:r>
              <a:rPr lang="pt-PT" sz="1200">
                <a:solidFill>
                  <a:schemeClr val="tx1"/>
                </a:solidFill>
                <a:latin typeface="Arial" charset="0"/>
                <a:ea typeface="MS PGothic" panose="020B0600070205080204" pitchFamily="34" charset="-128"/>
                <a:cs typeface="MS PGothic" charset="0"/>
              </a:rPr>
              <a:t>Conteúdo.</a:t>
            </a:r>
          </a:p>
          <a:p>
            <a:pPr marL="228600" indent="-228600">
              <a:buFontTx/>
              <a:buAutoNum type="arabicPeriod"/>
              <a:defRPr/>
            </a:pPr>
            <a:r>
              <a:rPr lang="pt-PT" sz="1200">
                <a:solidFill>
                  <a:schemeClr val="tx1"/>
                </a:solidFill>
                <a:latin typeface="Arial" charset="0"/>
                <a:ea typeface="MS PGothic" panose="020B0600070205080204" pitchFamily="34" charset="-128"/>
                <a:cs typeface="MS PGothic" charset="0"/>
              </a:rPr>
              <a:t>Necessidade de apoio.</a:t>
            </a:r>
          </a:p>
          <a:p>
            <a:pPr marL="228600" indent="-228600">
              <a:defRPr/>
            </a:pPr>
            <a:endParaRPr lang="it-IT" sz="1200" kern="1200" dirty="0">
              <a:solidFill>
                <a:schemeClr val="tx1"/>
              </a:solidFill>
              <a:latin typeface="Arial" charset="0"/>
              <a:ea typeface="MS PGothic" panose="020B0600070205080204" pitchFamily="34" charset="-128"/>
              <a:cs typeface="MS PGothic" charset="0"/>
            </a:endParaRPr>
          </a:p>
          <a:p>
            <a:pPr marL="228600" indent="-228600">
              <a:defRPr/>
            </a:pPr>
            <a:endParaRPr lang="it-IT" sz="1200" kern="1200" dirty="0">
              <a:solidFill>
                <a:schemeClr val="tx1"/>
              </a:solidFill>
              <a:latin typeface="Arial" charset="0"/>
              <a:ea typeface="MS PGothic" panose="020B0600070205080204" pitchFamily="34" charset="-128"/>
              <a:cs typeface="MS PGothic" charset="0"/>
            </a:endParaRPr>
          </a:p>
          <a:p>
            <a:pPr marL="228600" indent="-228600">
              <a:defRPr/>
            </a:pPr>
            <a:endParaRPr lang="it-IT" sz="1200" kern="1200" dirty="0">
              <a:solidFill>
                <a:schemeClr val="tx1"/>
              </a:solidFill>
              <a:latin typeface="Arial" charset="0"/>
              <a:ea typeface="MS PGothic" panose="020B0600070205080204" pitchFamily="34" charset="-128"/>
              <a:cs typeface="MS PGothic" charset="0"/>
            </a:endParaRPr>
          </a:p>
          <a:p>
            <a:pPr>
              <a:defRPr/>
            </a:pPr>
            <a:endParaRPr lang="it-IT" sz="1200" kern="1200" dirty="0">
              <a:solidFill>
                <a:schemeClr val="tx1"/>
              </a:solidFill>
              <a:latin typeface="Arial" charset="0"/>
              <a:ea typeface="MS PGothic" panose="020B0600070205080204" pitchFamily="34" charset="-128"/>
              <a:cs typeface="MS PGothic" charset="0"/>
            </a:endParaRPr>
          </a:p>
          <a:p>
            <a:pPr>
              <a:defRPr/>
            </a:pPr>
            <a:endParaRPr lang="it-IT" sz="1200" kern="1200" dirty="0">
              <a:solidFill>
                <a:schemeClr val="tx1"/>
              </a:solidFill>
              <a:latin typeface="Arial" charset="0"/>
              <a:ea typeface="MS PGothic" panose="020B0600070205080204" pitchFamily="34" charset="-128"/>
              <a:cs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4</a:t>
            </a:fld>
            <a:endParaRPr lang="it-IT"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90000"/>
              </a:lnSpc>
              <a:buFontTx/>
              <a:buChar char="-"/>
            </a:pPr>
            <a:r>
              <a:rPr lang="pt-PT">
                <a:latin typeface="Arial" charset="0"/>
              </a:rPr>
              <a:t>Quais são as noções básicas que devem ser compreendidas por todos?</a:t>
            </a:r>
          </a:p>
          <a:p>
            <a:pPr>
              <a:lnSpc>
                <a:spcPct val="90000"/>
              </a:lnSpc>
              <a:buFontTx/>
              <a:buAutoNum type="arabicPeriod"/>
            </a:pPr>
            <a:r>
              <a:rPr lang="pt-PT">
                <a:latin typeface="Arial" charset="0"/>
              </a:rPr>
              <a:t>PDI (neste caso, pode consultar-se os Princípios Orientadores e a Convenção de Kampala que oferecem uma definição coerente com a dos PO).</a:t>
            </a:r>
          </a:p>
          <a:p>
            <a:pPr>
              <a:lnSpc>
                <a:spcPct val="90000"/>
              </a:lnSpc>
              <a:buFontTx/>
              <a:buAutoNum type="arabicPeriod"/>
            </a:pPr>
            <a:r>
              <a:rPr lang="pt-PT">
                <a:latin typeface="Arial" charset="0"/>
              </a:rPr>
              <a:t>Comunidades afetadas pela deslocação: as que sofrem as consequências da deslocação. Além das próprias PDI, incluem as comunidades de acolhimento, as comunidades nas áreas de retorno e nas áreas onde as PDI escolhem fixar-se e integrar-se localmente.</a:t>
            </a:r>
          </a:p>
          <a:p>
            <a:pPr>
              <a:lnSpc>
                <a:spcPct val="90000"/>
              </a:lnSpc>
              <a:buFontTx/>
              <a:buAutoNum type="arabicPeriod"/>
            </a:pPr>
            <a:r>
              <a:rPr lang="pt-PT">
                <a:latin typeface="Arial" charset="0"/>
              </a:rPr>
              <a:t>Processo de deslocação: não é uma condição estática, mas um processo que começa na fuga e termina quando são obtidas soluções duradouras. No entanto, as necessidades das PDI podem mudar ao longo do tempo. De facto, a duração da deslocação pode variar. Por exemplo, as pessoas que são deslocadas várias vezes (deslocação cíclica) tendem a ser muito mais vulneráveis do que outras PDI. De igual forma, a deslocação prolongada, quando as perspetivas de soluções duradouras estagnam, pode enfraquecer os mecanismos de defesa.</a:t>
            </a:r>
          </a:p>
          <a:p>
            <a:pPr>
              <a:lnSpc>
                <a:spcPct val="90000"/>
              </a:lnSpc>
              <a:buFontTx/>
              <a:buAutoNum type="arabicPeriod"/>
            </a:pPr>
            <a:r>
              <a:rPr lang="pt-PT">
                <a:latin typeface="Arial" charset="0"/>
              </a:rPr>
              <a:t>Soluções duradouras (por exemplo, as três opções de habitação, os princípios que regem a sua busca, dos critérios de elegibilidade ao nível de obtenção).</a:t>
            </a:r>
          </a:p>
          <a:p>
            <a:pPr>
              <a:lnSpc>
                <a:spcPct val="90000"/>
              </a:lnSpc>
              <a:buFontTx/>
              <a:buAutoNum type="arabicPeriod"/>
            </a:pPr>
            <a:r>
              <a:rPr lang="pt-PT">
                <a:latin typeface="Arial" charset="0"/>
              </a:rPr>
              <a:t>Resposta às deslocações (ver o Manual de Proteção das PDI).</a:t>
            </a:r>
          </a:p>
          <a:p>
            <a:pPr>
              <a:lnSpc>
                <a:spcPct val="90000"/>
              </a:lnSpc>
            </a:pPr>
            <a:endParaRPr lang="it-IT" dirty="0">
              <a:latin typeface="Arial" charset="0"/>
            </a:endParaRPr>
          </a:p>
          <a:p>
            <a:pPr>
              <a:lnSpc>
                <a:spcPct val="90000"/>
              </a:lnSpc>
            </a:pPr>
            <a:r>
              <a:rPr lang="pt-PT">
                <a:latin typeface="Arial" charset="0"/>
              </a:rPr>
              <a:t>Consegue lembrar-se de outros elementos que precisem de ser conhecidos e/ou compreendidos pelos envolvidos no desenvolvimento de um quadro sobre deslocações internas num determinado país?</a:t>
            </a: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5</a:t>
            </a:fld>
            <a:endParaRPr lang="it-IT"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a:lnSpc>
                <a:spcPct val="80000"/>
              </a:lnSpc>
            </a:pPr>
            <a:r>
              <a:rPr lang="pt-PT" sz="1200">
                <a:latin typeface="Arial" charset="0"/>
              </a:rPr>
              <a:t>Em termos práticos, como assegurar que esse conhecimento é aumentado e a informação é divulgada?</a:t>
            </a:r>
          </a:p>
          <a:p>
            <a:pPr>
              <a:lnSpc>
                <a:spcPct val="80000"/>
              </a:lnSpc>
              <a:buFontTx/>
              <a:buAutoNum type="arabicPeriod"/>
            </a:pPr>
            <a:r>
              <a:rPr lang="pt-PT" sz="1200">
                <a:latin typeface="Arial" charset="0"/>
              </a:rPr>
              <a:t>Workshops técnicos ou legais: um workshop pode centrar-se em noções legais (CK) ou em técnicas de recolha de dados e coordenação de perfilagem.</a:t>
            </a:r>
          </a:p>
          <a:p>
            <a:pPr>
              <a:lnSpc>
                <a:spcPct val="80000"/>
              </a:lnSpc>
              <a:buFontTx/>
              <a:buAutoNum type="arabicPeriod"/>
            </a:pPr>
            <a:r>
              <a:rPr lang="pt-PT" sz="1200">
                <a:latin typeface="Arial" charset="0"/>
              </a:rPr>
              <a:t>As conferências com múltiplos intervenientes criarão certamente oportunidades para a troca de informação, o que, por sua vez, resultará numa compreensão muito mais “partilhada” do fenómeno. Diferentes agentes (isto é, de desenvolvimento, humanitários, políticos, etc.) têm inevitavelmente perspetivas diferentes. Por isso, é necessário alcançar uma compreensão de base antes de passar às etapas seguintes.</a:t>
            </a:r>
          </a:p>
          <a:p>
            <a:pPr>
              <a:lnSpc>
                <a:spcPct val="80000"/>
              </a:lnSpc>
              <a:buFontTx/>
              <a:buAutoNum type="arabicPeriod"/>
            </a:pPr>
            <a:r>
              <a:rPr lang="pt-PT" sz="1200">
                <a:latin typeface="Arial" charset="0"/>
              </a:rPr>
              <a:t>Visitas de campo ou de exposição: visitar campos de PDIs, povoações informais, áreas urbanas ou rurais onde vivem as PDI, ouvir a opinião da comunidade aumenta a nossa compreensão, o que nos ajuda a concentrar do ponto de vista prático.</a:t>
            </a:r>
          </a:p>
          <a:p>
            <a:pPr>
              <a:lnSpc>
                <a:spcPct val="80000"/>
              </a:lnSpc>
              <a:buFontTx/>
              <a:buAutoNum type="arabicPeriod"/>
            </a:pPr>
            <a:r>
              <a:rPr lang="pt-PT" sz="1200">
                <a:latin typeface="Arial" charset="0"/>
              </a:rPr>
              <a:t>A avaliação conjunta das necessidades (ou, como é designada na gíria humanitária, avaliação multissetorial de necessidades) permite a recolha de um espetro de informação alargado sobre as populações de PDIs e PADs.</a:t>
            </a:r>
          </a:p>
          <a:p>
            <a:pPr>
              <a:lnSpc>
                <a:spcPct val="80000"/>
              </a:lnSpc>
              <a:buFontTx/>
              <a:buAutoNum type="arabicPeriod"/>
            </a:pPr>
            <a:r>
              <a:rPr lang="pt-PT" sz="1200">
                <a:latin typeface="Arial" charset="0"/>
              </a:rPr>
              <a:t>Audição pública: não é apenas uma ocasião para defender uma causa; é um momento em que os representantes ou funcionários governamentais eleitos têm a oportunidade de debater uma ação proposta e obter feedback do público em geral (ou de representantes selecionados da sociedade civil), ou ser informados sobre as necessidades ou preocupações, ou sobre qualquer problema local ou nacional.</a:t>
            </a:r>
          </a:p>
          <a:p>
            <a:pPr>
              <a:lnSpc>
                <a:spcPct val="80000"/>
              </a:lnSpc>
              <a:buFontTx/>
              <a:buAutoNum type="arabicPeriod"/>
            </a:pPr>
            <a:r>
              <a:rPr lang="pt-PT" sz="1200">
                <a:latin typeface="Arial" charset="0"/>
              </a:rPr>
              <a:t>Mas esses debates podem também realizar-se de um modo muito menos formal: podem, ou não, ser promovidos por um organismo governamental. Os debates abertos, sobretudo em áreas fora da capital e/ou em áreas rurais, e sobretudo em áreas afetadas pela deslocação, são muito recomendados antes do processo de desenvolvimento de um instrumento nacional.</a:t>
            </a:r>
          </a:p>
          <a:p>
            <a:pPr>
              <a:lnSpc>
                <a:spcPct val="80000"/>
              </a:lnSpc>
              <a:buFontTx/>
              <a:buAutoNum type="arabicPeriod"/>
            </a:pPr>
            <a:r>
              <a:rPr lang="pt-PT" sz="1200">
                <a:latin typeface="Arial" charset="0"/>
              </a:rPr>
              <a:t>Por fim, o fluxo de informação pode ser aumentado através de campanhas de sensibilização abrangentes que envolvem diferentes setores da sociedade (que, mais uma vez podem, ou não ser promovidos ou liderados pelo governo). De qualquer forma, o principal objetivo aqui é a sensibilização.</a:t>
            </a:r>
          </a:p>
          <a:p>
            <a:pPr algn="just">
              <a:lnSpc>
                <a:spcPct val="107000"/>
              </a:lnSpc>
              <a:spcAft>
                <a:spcPts val="600"/>
              </a:spcAft>
              <a:buFont typeface="Symbol" charset="0"/>
              <a:buNone/>
            </a:pPr>
            <a:r>
              <a:rPr lang="pt-PT" sz="1200">
                <a:latin typeface="Arial" charset="0"/>
                <a:ea typeface="Times New Roman" charset="0"/>
                <a:cs typeface="Calibri" charset="0"/>
              </a:rPr>
              <a:t>(</a:t>
            </a:r>
            <a:r>
              <a:rPr lang="pt-PT" sz="1200">
                <a:latin typeface="Calibri" charset="0"/>
                <a:ea typeface="Times New Roman" charset="0"/>
                <a:cs typeface="Calibri" charset="0"/>
              </a:rPr>
              <a:t>IDMC-CNR/Brookings-LSE, Instrumentos Nacionais sobre as Deslocações Internas: Guia para o seu Desenvolvimento).</a:t>
            </a:r>
          </a:p>
          <a:p>
            <a:pPr>
              <a:lnSpc>
                <a:spcPct val="80000"/>
              </a:lnSpc>
            </a:pPr>
            <a:endParaRPr lang="it-IT" sz="1200" dirty="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pt-PT">
                <a:latin typeface="Arial" charset="0"/>
              </a:rPr>
              <a:t>O que é uma análise jurídica e como pode ajudar?</a:t>
            </a:r>
          </a:p>
          <a:p>
            <a:endParaRPr lang="it-IT" dirty="0">
              <a:latin typeface="Arial" charset="0"/>
            </a:endParaRPr>
          </a:p>
          <a:p>
            <a:r>
              <a:rPr lang="pt-PT">
                <a:latin typeface="Arial" charset="0"/>
              </a:rPr>
              <a:t>Na sua essência, a análise jurídica é um estudo sobre diferentes secções selecionadas da legislação nacional existente.</a:t>
            </a:r>
          </a:p>
          <a:p>
            <a:r>
              <a:rPr lang="pt-PT">
                <a:latin typeface="Arial" charset="0"/>
              </a:rPr>
              <a:t>Em termos gerais, e sobretudo no contexto da ratificação de uma convenção internacional, pode fornecer informação sobre se o quadro atual está em conformidade com as obrigações internacionais. No contexto da elaboração de leis ajuda a determinar em que medida:</a:t>
            </a:r>
          </a:p>
          <a:p>
            <a:pPr>
              <a:buFontTx/>
              <a:buAutoNum type="arabicPeriod"/>
            </a:pPr>
            <a:r>
              <a:rPr lang="pt-PT">
                <a:latin typeface="Arial" charset="0"/>
              </a:rPr>
              <a:t>Responde adequadamente às deslocações internas.</a:t>
            </a:r>
          </a:p>
          <a:p>
            <a:pPr>
              <a:buFontTx/>
              <a:buAutoNum type="arabicPeriod"/>
            </a:pPr>
            <a:r>
              <a:rPr lang="pt-PT">
                <a:latin typeface="Arial" charset="0"/>
              </a:rPr>
              <a:t>Cria obstáculos às PDI e a quem as protege e ajuda.</a:t>
            </a:r>
          </a:p>
          <a:p>
            <a:pPr>
              <a:buFontTx/>
              <a:buAutoNum type="arabicPeriod"/>
            </a:pPr>
            <a:r>
              <a:rPr lang="pt-PT">
                <a:latin typeface="Arial" charset="0"/>
              </a:rPr>
              <a:t>Contém lacunas associadas à proteção e assistência às PDI.</a:t>
            </a:r>
          </a:p>
          <a:p>
            <a:endParaRPr lang="it-IT" dirty="0">
              <a:latin typeface="Arial" charset="0"/>
            </a:endParaRPr>
          </a:p>
          <a:p>
            <a:r>
              <a:rPr lang="pt-PT">
                <a:latin typeface="Arial" charset="0"/>
              </a:rPr>
              <a:t>Deve também ser determinado se essa análise é uma mais-valia e pode ser concluída num prazo razoável. </a:t>
            </a: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7</a:t>
            </a:fld>
            <a:endParaRPr lang="it-IT"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28600" indent="-228600">
              <a:buFontTx/>
              <a:buAutoNum type="arabicPeriod"/>
            </a:pPr>
            <a:r>
              <a:rPr lang="pt-PT">
                <a:latin typeface="Arial" charset="0"/>
              </a:rPr>
              <a:t>Se a legislação nacional atual não tem base suficiente para abordar os direitos das PDI (IDENTIFICAR AS LACUNAS).</a:t>
            </a:r>
          </a:p>
          <a:p>
            <a:pPr marL="228600" indent="-228600">
              <a:buFontTx/>
              <a:buAutoNum type="arabicPeriod"/>
            </a:pPr>
            <a:r>
              <a:rPr lang="pt-PT">
                <a:latin typeface="Arial" charset="0"/>
              </a:rPr>
              <a:t>Se a legislação atual cria obstáculos imprevistos à resposta às PDI. </a:t>
            </a:r>
          </a:p>
          <a:p>
            <a:pPr marL="228600" indent="-228600">
              <a:buFontTx/>
              <a:buAutoNum type="arabicPeriod"/>
            </a:pPr>
            <a:r>
              <a:rPr lang="pt-PT">
                <a:latin typeface="Arial" charset="0"/>
              </a:rPr>
              <a:t>Se o instrumento nacional vai assumir a forma de uma lei, é necessário estabelecer de que modo se vai relacionar com as leis atuais e se apresenta contradições que obriguem a retificações ou alterações.</a:t>
            </a:r>
          </a:p>
          <a:p>
            <a:pPr marL="228600" indent="-228600">
              <a:buFontTx/>
              <a:buAutoNum type="arabicPeriod"/>
            </a:pPr>
            <a:r>
              <a:rPr lang="pt-PT">
                <a:latin typeface="Arial" charset="0"/>
              </a:rPr>
              <a:t>Se o instrumento nacional vai assumir a forma de uma política ou estratégia, é necessário estabelecer se o quadro de leis atuais facilitaria ou dificultaria a sua implementação.</a:t>
            </a:r>
          </a:p>
          <a:p>
            <a:pPr marL="228600" indent="-228600"/>
            <a:endParaRPr lang="it-IT" dirty="0">
              <a:latin typeface="Arial" charset="0"/>
            </a:endParaRPr>
          </a:p>
          <a:p>
            <a:pPr marL="228600" indent="-228600"/>
            <a:r>
              <a:rPr lang="pt-PT">
                <a:latin typeface="Arial" charset="0"/>
              </a:rPr>
              <a:t>O Ministério da Justiça e o Parlamento têm um papel central. Porém, isto pode ser moroso e estar para além da capacidade e/ou conhecimento nacionais, sobretudo em momentos de crise humanitária. (Pergunta: “temos capacidade?”)</a:t>
            </a:r>
          </a:p>
          <a:p>
            <a:pPr marL="228600" indent="-228600"/>
            <a:r>
              <a:rPr lang="pt-PT">
                <a:latin typeface="Arial" charset="0"/>
              </a:rPr>
              <a:t>Para evitar atrasos indevidos pode ser aconselhável centrarmo-nos em desenvolver uma política, estratégia ou plano, em vez de uma lei. (Pergunta: “lei ou política?”)</a:t>
            </a:r>
          </a:p>
          <a:p>
            <a:pPr marL="228600" indent="-228600"/>
            <a:r>
              <a:rPr lang="pt-PT">
                <a:latin typeface="Arial" charset="0"/>
              </a:rPr>
              <a:t>Também pode ser uma opção centrarmo-nos numa interpretação da legislação nacional atual à luz das normas regionais, nacionais e internacionais, até que possa ser realizada uma análise jurídica completa.</a:t>
            </a:r>
          </a:p>
          <a:p>
            <a:pPr marL="228600" indent="-228600"/>
            <a:endParaRPr lang="it-IT" dirty="0">
              <a:latin typeface="Arial" charset="0"/>
            </a:endParaRPr>
          </a:p>
          <a:p>
            <a:pPr marL="228600" indent="-228600"/>
            <a:r>
              <a:rPr lang="pt-PT">
                <a:latin typeface="Arial" charset="0"/>
              </a:rPr>
              <a:t>A análise jurídica pode ser efetuada antes do desenvolvimento de um instrumento nacional, durante o mesmo ou fazer parte da sua implementação.</a:t>
            </a:r>
          </a:p>
          <a:p>
            <a:pPr marL="228600" indent="-228600"/>
            <a:endParaRPr lang="it-IT" dirty="0">
              <a:latin typeface="Arial"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8</a:t>
            </a:fld>
            <a:endParaRPr lang="it-IT"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GB"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9</a:t>
            </a:fld>
            <a:endParaRPr lang="it-IT"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‹N°›</a:t>
            </a:fld>
            <a:endParaRPr lang="en-GB"/>
          </a:p>
        </p:txBody>
      </p:sp>
    </p:spTree>
    <p:extLst>
      <p:ext uri="{BB962C8B-B14F-4D97-AF65-F5344CB8AC3E}">
        <p14:creationId xmlns:p14="http://schemas.microsoft.com/office/powerpoint/2010/main" val="1414245876"/>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‹N°›</a:t>
            </a:fld>
            <a:endParaRPr lang="en-GB"/>
          </a:p>
        </p:txBody>
      </p:sp>
    </p:spTree>
    <p:extLst>
      <p:ext uri="{BB962C8B-B14F-4D97-AF65-F5344CB8AC3E}">
        <p14:creationId xmlns:p14="http://schemas.microsoft.com/office/powerpoint/2010/main" val="3709962958"/>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‹N°›</a:t>
            </a:fld>
            <a:endParaRPr lang="en-GB"/>
          </a:p>
        </p:txBody>
      </p:sp>
    </p:spTree>
    <p:extLst>
      <p:ext uri="{BB962C8B-B14F-4D97-AF65-F5344CB8AC3E}">
        <p14:creationId xmlns:p14="http://schemas.microsoft.com/office/powerpoint/2010/main" val="111915762"/>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‹N°›</a:t>
            </a:fld>
            <a:endParaRPr lang="en-GB"/>
          </a:p>
        </p:txBody>
      </p:sp>
    </p:spTree>
    <p:extLst>
      <p:ext uri="{BB962C8B-B14F-4D97-AF65-F5344CB8AC3E}">
        <p14:creationId xmlns:p14="http://schemas.microsoft.com/office/powerpoint/2010/main" val="2497043706"/>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‹N°›</a:t>
            </a:fld>
            <a:endParaRPr lang="en-US"/>
          </a:p>
        </p:txBody>
      </p:sp>
    </p:spTree>
    <p:extLst>
      <p:ext uri="{BB962C8B-B14F-4D97-AF65-F5344CB8AC3E}">
        <p14:creationId xmlns:p14="http://schemas.microsoft.com/office/powerpoint/2010/main" val="281281416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Content Placeholder 2"/>
          <p:cNvSpPr>
            <a:spLocks noGrp="1"/>
          </p:cNvSpPr>
          <p:nvPr>
            <p:ph idx="1"/>
          </p:nvPr>
        </p:nvSpPr>
        <p:spPr/>
        <p:txBody>
          <a:bodyPr/>
          <a:lstStyle>
            <a:lvl5pPr>
              <a:defRPr/>
            </a:lvl5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1/20/2021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‹N°›</a:t>
            </a:fld>
            <a:endParaRPr lang="en-GB"/>
          </a:p>
        </p:txBody>
      </p:sp>
    </p:spTree>
    <p:extLst>
      <p:ext uri="{BB962C8B-B14F-4D97-AF65-F5344CB8AC3E}">
        <p14:creationId xmlns:p14="http://schemas.microsoft.com/office/powerpoint/2010/main" val="373426118"/>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1/20/2021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‹N°›</a:t>
            </a:fld>
            <a:endParaRPr lang="en-GB"/>
          </a:p>
        </p:txBody>
      </p:sp>
    </p:spTree>
    <p:extLst>
      <p:ext uri="{BB962C8B-B14F-4D97-AF65-F5344CB8AC3E}">
        <p14:creationId xmlns:p14="http://schemas.microsoft.com/office/powerpoint/2010/main" val="3043674269"/>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‹N°›</a:t>
            </a:fld>
            <a:endParaRPr lang="en-GB"/>
          </a:p>
        </p:txBody>
      </p:sp>
    </p:spTree>
    <p:extLst>
      <p:ext uri="{BB962C8B-B14F-4D97-AF65-F5344CB8AC3E}">
        <p14:creationId xmlns:p14="http://schemas.microsoft.com/office/powerpoint/2010/main" val="1860329904"/>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‹N°›</a:t>
            </a:fld>
            <a:endParaRPr lang="en-GB"/>
          </a:p>
        </p:txBody>
      </p:sp>
    </p:spTree>
    <p:extLst>
      <p:ext uri="{BB962C8B-B14F-4D97-AF65-F5344CB8AC3E}">
        <p14:creationId xmlns:p14="http://schemas.microsoft.com/office/powerpoint/2010/main" val="285852149"/>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‹N°›</a:t>
            </a:fld>
            <a:endParaRPr lang="en-GB"/>
          </a:p>
        </p:txBody>
      </p:sp>
    </p:spTree>
    <p:extLst>
      <p:ext uri="{BB962C8B-B14F-4D97-AF65-F5344CB8AC3E}">
        <p14:creationId xmlns:p14="http://schemas.microsoft.com/office/powerpoint/2010/main" val="308321146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1/20/2021</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‹N°›</a:t>
            </a:fld>
            <a:endParaRPr lang="en-GB"/>
          </a:p>
        </p:txBody>
      </p:sp>
    </p:spTree>
    <p:extLst>
      <p:ext uri="{BB962C8B-B14F-4D97-AF65-F5344CB8AC3E}">
        <p14:creationId xmlns:p14="http://schemas.microsoft.com/office/powerpoint/2010/main" val="891627860"/>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‹N°›</a:t>
            </a:fld>
            <a:endParaRPr lang="en-GB"/>
          </a:p>
        </p:txBody>
      </p:sp>
    </p:spTree>
    <p:extLst>
      <p:ext uri="{BB962C8B-B14F-4D97-AF65-F5344CB8AC3E}">
        <p14:creationId xmlns:p14="http://schemas.microsoft.com/office/powerpoint/2010/main" val="3481637162"/>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20/01/2021</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‹N°›</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‹N°›</a:t>
            </a:fld>
            <a:endParaRPr lang="en-GB" sz="90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spd="slow">
    <p:push dir="u"/>
  </p:transition>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10.emf"/><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pt-PT" b="1">
                <a:latin typeface="Century Gothic" charset="0"/>
                <a:ea typeface="MS PGothic" charset="0"/>
                <a:cs typeface="MS PGothic" charset="0"/>
              </a:rPr>
              <a:t>Iniciar o processo:</a:t>
            </a:r>
            <a:br>
              <a:rPr lang="pt-PT" b="1">
                <a:latin typeface="Century Gothic" charset="0"/>
                <a:ea typeface="MS PGothic" charset="0"/>
                <a:cs typeface="MS PGothic" charset="0"/>
              </a:rPr>
            </a:br>
            <a:r>
              <a:rPr lang="pt-PT" b="1">
                <a:latin typeface="Century Gothic" charset="0"/>
                <a:ea typeface="MS PGothic" charset="0"/>
                <a:cs typeface="MS PGothic" charset="0"/>
              </a:rPr>
              <a:t>passos preparatórios</a:t>
            </a: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pt-PT" sz="2800" b="1">
                <a:latin typeface="Century Gothic" charset="0"/>
                <a:ea typeface="MS PGothic" charset="0"/>
                <a:cs typeface="MS PGothic" charset="0"/>
              </a:rPr>
              <a:t>Como analisar um quadro legal</a:t>
            </a:r>
          </a:p>
        </p:txBody>
      </p:sp>
      <p:sp>
        <p:nvSpPr>
          <p:cNvPr id="47106" name="Content Placeholder 2"/>
          <p:cNvSpPr>
            <a:spLocks noGrp="1"/>
          </p:cNvSpPr>
          <p:nvPr>
            <p:ph idx="1"/>
          </p:nvPr>
        </p:nvSpPr>
        <p:spPr>
          <a:xfrm>
            <a:off x="143321" y="1700213"/>
            <a:ext cx="4068639" cy="4393083"/>
          </a:xfrm>
        </p:spPr>
        <p:txBody>
          <a:bodyPr/>
          <a:lstStyle/>
          <a:p>
            <a:pPr eaLnBrk="1" hangingPunct="1">
              <a:lnSpc>
                <a:spcPct val="90000"/>
              </a:lnSpc>
              <a:buFontTx/>
              <a:buNone/>
            </a:pPr>
            <a:r>
              <a:rPr lang="pt-PT" b="1">
                <a:latin typeface="Century Gothic"/>
                <a:cs typeface="Century Gothic"/>
              </a:rPr>
              <a:t>Metodologia sugerida</a:t>
            </a:r>
          </a:p>
          <a:p>
            <a:pPr eaLnBrk="1" hangingPunct="1">
              <a:lnSpc>
                <a:spcPct val="90000"/>
              </a:lnSpc>
              <a:buFontTx/>
              <a:buAutoNum type="arabicPeriod"/>
            </a:pPr>
            <a:r>
              <a:rPr lang="pt-PT" sz="1700">
                <a:latin typeface="Century Gothic"/>
                <a:cs typeface="Century Gothic"/>
              </a:rPr>
              <a:t>Recolher as leis, decretos e outros atos normativos relevantes.</a:t>
            </a:r>
          </a:p>
          <a:p>
            <a:pPr eaLnBrk="1" hangingPunct="1">
              <a:lnSpc>
                <a:spcPct val="90000"/>
              </a:lnSpc>
              <a:buFontTx/>
              <a:buAutoNum type="arabicPeriod"/>
            </a:pPr>
            <a:r>
              <a:rPr lang="pt-PT" sz="1700">
                <a:latin typeface="Century Gothic"/>
                <a:cs typeface="Century Gothic"/>
              </a:rPr>
              <a:t>Analisar para determinar:</a:t>
            </a:r>
          </a:p>
          <a:p>
            <a:pPr marL="734400" lvl="1" indent="-370800" eaLnBrk="1" hangingPunct="1">
              <a:lnSpc>
                <a:spcPct val="90000"/>
              </a:lnSpc>
              <a:buFont typeface="+mj-lt"/>
              <a:buAutoNum type="alphaLcPeriod"/>
            </a:pPr>
            <a:r>
              <a:rPr lang="pt-PT" sz="1700">
                <a:latin typeface="Century Gothic"/>
                <a:cs typeface="Century Gothic"/>
              </a:rPr>
              <a:t>Lacunas e obstáculos.</a:t>
            </a:r>
          </a:p>
          <a:p>
            <a:pPr marL="734400" lvl="1" indent="-370800" eaLnBrk="1" hangingPunct="1">
              <a:lnSpc>
                <a:spcPct val="90000"/>
              </a:lnSpc>
              <a:buFont typeface="+mj-lt"/>
              <a:buAutoNum type="alphaLcPeriod"/>
            </a:pPr>
            <a:r>
              <a:rPr lang="pt-PT" sz="1700">
                <a:latin typeface="Century Gothic"/>
                <a:cs typeface="Century Gothic"/>
              </a:rPr>
              <a:t>Resposta insuficiente aos problemas das PDI.</a:t>
            </a:r>
          </a:p>
          <a:p>
            <a:pPr marL="734400" lvl="1" indent="-370800" eaLnBrk="1" hangingPunct="1">
              <a:lnSpc>
                <a:spcPct val="90000"/>
              </a:lnSpc>
              <a:buFont typeface="+mj-lt"/>
              <a:buAutoNum type="alphaLcPeriod"/>
            </a:pPr>
            <a:r>
              <a:rPr lang="pt-PT" sz="1700">
                <a:latin typeface="Century Gothic"/>
                <a:cs typeface="Century Gothic"/>
              </a:rPr>
              <a:t>Contradições com as normas regionais e internacionais.</a:t>
            </a:r>
          </a:p>
          <a:p>
            <a:pPr eaLnBrk="1" hangingPunct="1">
              <a:lnSpc>
                <a:spcPct val="90000"/>
              </a:lnSpc>
              <a:buFontTx/>
              <a:buAutoNum type="arabicPeriod"/>
            </a:pPr>
            <a:r>
              <a:rPr lang="pt-PT" sz="1700">
                <a:latin typeface="Century Gothic"/>
                <a:cs typeface="Century Gothic"/>
              </a:rPr>
              <a:t>Identificar os problemas:</a:t>
            </a:r>
          </a:p>
          <a:p>
            <a:pPr marL="692150" lvl="1" indent="-342900" eaLnBrk="1" hangingPunct="1">
              <a:lnSpc>
                <a:spcPct val="90000"/>
              </a:lnSpc>
              <a:buFont typeface="+mj-lt"/>
              <a:buAutoNum type="alphaLcPeriod"/>
            </a:pPr>
            <a:r>
              <a:rPr lang="pt-PT" sz="1700">
                <a:latin typeface="Century Gothic"/>
                <a:cs typeface="Century Gothic"/>
              </a:rPr>
              <a:t>A tratar no novo instrumento.</a:t>
            </a:r>
          </a:p>
          <a:p>
            <a:pPr marL="692150" lvl="1" indent="-342900" eaLnBrk="1" hangingPunct="1">
              <a:lnSpc>
                <a:spcPct val="90000"/>
              </a:lnSpc>
              <a:buFont typeface="+mj-lt"/>
              <a:buAutoNum type="alphaLcPeriod"/>
            </a:pPr>
            <a:r>
              <a:rPr lang="pt-PT" sz="1700">
                <a:latin typeface="Century Gothic"/>
                <a:cs typeface="Century Gothic"/>
              </a:rPr>
              <a:t>A tratar através da alteração do quadro atual.</a:t>
            </a:r>
          </a:p>
        </p:txBody>
      </p:sp>
      <p:sp>
        <p:nvSpPr>
          <p:cNvPr id="4" name="Segnaposto contenuto 11"/>
          <p:cNvSpPr txBox="1">
            <a:spLocks/>
          </p:cNvSpPr>
          <p:nvPr/>
        </p:nvSpPr>
        <p:spPr>
          <a:xfrm>
            <a:off x="4283968" y="1700213"/>
            <a:ext cx="4392488" cy="4393083"/>
          </a:xfrm>
          <a:prstGeom prst="rect">
            <a:avLst/>
          </a:prstGeom>
          <a:solidFill>
            <a:srgbClr val="C0D5EA">
              <a:alpha val="38823"/>
            </a:srgbClr>
          </a:solidFill>
        </p:spPr>
        <p:txBody>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lgn="ctr" eaLnBrk="1" hangingPunct="1">
              <a:spcBef>
                <a:spcPts val="0"/>
              </a:spcBef>
              <a:buNone/>
              <a:defRPr/>
            </a:pPr>
            <a:r>
              <a:rPr lang="pt-PT" b="1" dirty="0"/>
              <a:t>Análise jurídica da RCA, 2011 </a:t>
            </a:r>
          </a:p>
          <a:p>
            <a:pPr marL="0" indent="0" algn="ctr" eaLnBrk="1" hangingPunct="1">
              <a:spcBef>
                <a:spcPts val="0"/>
              </a:spcBef>
              <a:buNone/>
              <a:defRPr/>
            </a:pPr>
            <a:r>
              <a:rPr lang="pt-PT" b="1" dirty="0"/>
              <a:t>(Brookings Institution)</a:t>
            </a:r>
          </a:p>
          <a:p>
            <a:pPr eaLnBrk="1" hangingPunct="1">
              <a:spcBef>
                <a:spcPts val="600"/>
              </a:spcBef>
              <a:buFont typeface="Wingdings" charset="2"/>
              <a:buChar char="§"/>
              <a:defRPr/>
            </a:pPr>
            <a:r>
              <a:rPr lang="pt-PT" sz="1800" dirty="0"/>
              <a:t>Análise do panorama: desafios políticos, sociais e económicos.</a:t>
            </a:r>
          </a:p>
          <a:p>
            <a:pPr eaLnBrk="1" hangingPunct="1">
              <a:spcBef>
                <a:spcPts val="600"/>
              </a:spcBef>
              <a:buFont typeface="Wingdings" charset="2"/>
              <a:buChar char="§"/>
              <a:defRPr/>
            </a:pPr>
            <a:r>
              <a:rPr lang="pt-PT" sz="1800" dirty="0"/>
              <a:t>Análise das leis e políticas relevantes.</a:t>
            </a:r>
          </a:p>
          <a:p>
            <a:pPr eaLnBrk="1" hangingPunct="1">
              <a:spcBef>
                <a:spcPts val="600"/>
              </a:spcBef>
              <a:buFont typeface="Wingdings" charset="2"/>
              <a:buChar char="§"/>
              <a:defRPr/>
            </a:pPr>
            <a:r>
              <a:rPr lang="pt-PT" sz="1800" dirty="0"/>
              <a:t>67 elementos do regulamento nacional. </a:t>
            </a:r>
          </a:p>
          <a:p>
            <a:pPr eaLnBrk="1" hangingPunct="1">
              <a:spcBef>
                <a:spcPts val="600"/>
              </a:spcBef>
              <a:buFont typeface="Wingdings" charset="2"/>
              <a:buChar char="§"/>
              <a:defRPr/>
            </a:pPr>
            <a:r>
              <a:rPr lang="pt-PT" sz="1800" dirty="0"/>
              <a:t>Análise normativa:</a:t>
            </a:r>
          </a:p>
          <a:p>
            <a:pPr marL="742950" lvl="1" indent="-285750" eaLnBrk="1" hangingPunct="1">
              <a:spcBef>
                <a:spcPts val="0"/>
              </a:spcBef>
              <a:buFont typeface="Arial"/>
              <a:buChar char="•"/>
              <a:defRPr/>
            </a:pPr>
            <a:r>
              <a:rPr lang="pt-PT" sz="1600" dirty="0"/>
              <a:t>Pacto dos Grandes Lagos.</a:t>
            </a:r>
          </a:p>
          <a:p>
            <a:pPr marL="742950" lvl="1" indent="-285750" eaLnBrk="1" hangingPunct="1">
              <a:spcBef>
                <a:spcPts val="0"/>
              </a:spcBef>
              <a:buFont typeface="Arial"/>
              <a:buChar char="•"/>
              <a:defRPr/>
            </a:pPr>
            <a:r>
              <a:rPr lang="pt-PT" sz="1600" dirty="0"/>
              <a:t>Convenção de Kampala.</a:t>
            </a:r>
          </a:p>
          <a:p>
            <a:pPr marL="742950" lvl="1" indent="-285750" eaLnBrk="1" hangingPunct="1">
              <a:spcBef>
                <a:spcPts val="0"/>
              </a:spcBef>
              <a:buFont typeface="Arial"/>
              <a:buChar char="•"/>
              <a:defRPr/>
            </a:pPr>
            <a:r>
              <a:rPr lang="pt-PT" sz="1600" dirty="0"/>
              <a:t>Legislação atual.</a:t>
            </a:r>
          </a:p>
          <a:p>
            <a:pPr eaLnBrk="1" hangingPunct="1">
              <a:spcBef>
                <a:spcPts val="600"/>
              </a:spcBef>
              <a:buFont typeface="Wingdings" charset="2"/>
              <a:buChar char="§"/>
              <a:defRPr/>
            </a:pPr>
            <a:r>
              <a:rPr lang="pt-PT" sz="1800" dirty="0"/>
              <a:t>Recomendações: lacunas e problemas.</a:t>
            </a:r>
          </a:p>
        </p:txBody>
      </p:sp>
    </p:spTree>
    <p:extLst>
      <p:ext uri="{BB962C8B-B14F-4D97-AF65-F5344CB8AC3E}">
        <p14:creationId xmlns:p14="http://schemas.microsoft.com/office/powerpoint/2010/main" val="3040785152"/>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p:cTn id="21"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 calcmode="lin" valueType="num">
                                      <p:cBhvr>
                                        <p:cTn id="28"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4">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 calcmode="lin" valueType="num">
                                      <p:cBhvr>
                                        <p:cTn id="35"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4">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 calcmode="lin" valueType="num">
                                      <p:cBhvr>
                                        <p:cTn id="42" dur="1000" fill="hold"/>
                                        <p:tgtEl>
                                          <p:spTgt spid="4">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4">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p:cTn id="49" dur="1000" fill="hold"/>
                                        <p:tgtEl>
                                          <p:spTgt spid="4">
                                            <p:txEl>
                                              <p:pRg st="6" end="6"/>
                                            </p:txEl>
                                          </p:spTgt>
                                        </p:tgtEl>
                                        <p:attrNameLst>
                                          <p:attrName>ppt_w</p:attrName>
                                        </p:attrNameLst>
                                      </p:cBhvr>
                                      <p:tavLst>
                                        <p:tav tm="0">
                                          <p:val>
                                            <p:strVal val="#ppt_w*0.70"/>
                                          </p:val>
                                        </p:tav>
                                        <p:tav tm="100000">
                                          <p:val>
                                            <p:strVal val="#ppt_w"/>
                                          </p:val>
                                        </p:tav>
                                      </p:tavLst>
                                    </p:anim>
                                    <p:anim calcmode="lin" valueType="num">
                                      <p:cBhvr>
                                        <p:cTn id="50" dur="1000" fill="hold"/>
                                        <p:tgtEl>
                                          <p:spTgt spid="4">
                                            <p:txEl>
                                              <p:pRg st="6" end="6"/>
                                            </p:txEl>
                                          </p:spTgt>
                                        </p:tgtEl>
                                        <p:attrNameLst>
                                          <p:attrName>ppt_h</p:attrName>
                                        </p:attrNameLst>
                                      </p:cBhvr>
                                      <p:tavLst>
                                        <p:tav tm="0">
                                          <p:val>
                                            <p:strVal val="#ppt_h"/>
                                          </p:val>
                                        </p:tav>
                                        <p:tav tm="100000">
                                          <p:val>
                                            <p:strVal val="#ppt_h"/>
                                          </p:val>
                                        </p:tav>
                                      </p:tavLst>
                                    </p:anim>
                                    <p:animEffect transition="in" filter="fade">
                                      <p:cBhvr>
                                        <p:cTn id="51" dur="1000"/>
                                        <p:tgtEl>
                                          <p:spTgt spid="4">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nodeType="clickEffect">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 calcmode="lin" valueType="num">
                                      <p:cBhvr>
                                        <p:cTn id="56" dur="1000" fill="hold"/>
                                        <p:tgtEl>
                                          <p:spTgt spid="4">
                                            <p:txEl>
                                              <p:pRg st="7" end="7"/>
                                            </p:txEl>
                                          </p:spTgt>
                                        </p:tgtEl>
                                        <p:attrNameLst>
                                          <p:attrName>ppt_w</p:attrName>
                                        </p:attrNameLst>
                                      </p:cBhvr>
                                      <p:tavLst>
                                        <p:tav tm="0">
                                          <p:val>
                                            <p:strVal val="#ppt_w*0.70"/>
                                          </p:val>
                                        </p:tav>
                                        <p:tav tm="100000">
                                          <p:val>
                                            <p:strVal val="#ppt_w"/>
                                          </p:val>
                                        </p:tav>
                                      </p:tavLst>
                                    </p:anim>
                                    <p:anim calcmode="lin" valueType="num">
                                      <p:cBhvr>
                                        <p:cTn id="57" dur="1000" fill="hold"/>
                                        <p:tgtEl>
                                          <p:spTgt spid="4">
                                            <p:txEl>
                                              <p:pRg st="7" end="7"/>
                                            </p:txEl>
                                          </p:spTgt>
                                        </p:tgtEl>
                                        <p:attrNameLst>
                                          <p:attrName>ppt_h</p:attrName>
                                        </p:attrNameLst>
                                      </p:cBhvr>
                                      <p:tavLst>
                                        <p:tav tm="0">
                                          <p:val>
                                            <p:strVal val="#ppt_h"/>
                                          </p:val>
                                        </p:tav>
                                        <p:tav tm="100000">
                                          <p:val>
                                            <p:strVal val="#ppt_h"/>
                                          </p:val>
                                        </p:tav>
                                      </p:tavLst>
                                    </p:anim>
                                    <p:animEffect transition="in" filter="fade">
                                      <p:cBhvr>
                                        <p:cTn id="58" dur="1000"/>
                                        <p:tgtEl>
                                          <p:spTgt spid="4">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nodeType="clickEffect">
                                  <p:stCondLst>
                                    <p:cond delay="0"/>
                                  </p:stCondLst>
                                  <p:childTnLst>
                                    <p:set>
                                      <p:cBhvr>
                                        <p:cTn id="62" dur="1" fill="hold">
                                          <p:stCondLst>
                                            <p:cond delay="0"/>
                                          </p:stCondLst>
                                        </p:cTn>
                                        <p:tgtEl>
                                          <p:spTgt spid="4">
                                            <p:txEl>
                                              <p:pRg st="8" end="8"/>
                                            </p:txEl>
                                          </p:spTgt>
                                        </p:tgtEl>
                                        <p:attrNameLst>
                                          <p:attrName>style.visibility</p:attrName>
                                        </p:attrNameLst>
                                      </p:cBhvr>
                                      <p:to>
                                        <p:strVal val="visible"/>
                                      </p:to>
                                    </p:set>
                                    <p:anim calcmode="lin" valueType="num">
                                      <p:cBhvr>
                                        <p:cTn id="63" dur="1000" fill="hold"/>
                                        <p:tgtEl>
                                          <p:spTgt spid="4">
                                            <p:txEl>
                                              <p:pRg st="8" end="8"/>
                                            </p:txEl>
                                          </p:spTgt>
                                        </p:tgtEl>
                                        <p:attrNameLst>
                                          <p:attrName>ppt_w</p:attrName>
                                        </p:attrNameLst>
                                      </p:cBhvr>
                                      <p:tavLst>
                                        <p:tav tm="0">
                                          <p:val>
                                            <p:strVal val="#ppt_w*0.70"/>
                                          </p:val>
                                        </p:tav>
                                        <p:tav tm="100000">
                                          <p:val>
                                            <p:strVal val="#ppt_w"/>
                                          </p:val>
                                        </p:tav>
                                      </p:tavLst>
                                    </p:anim>
                                    <p:anim calcmode="lin" valueType="num">
                                      <p:cBhvr>
                                        <p:cTn id="64" dur="1000" fill="hold"/>
                                        <p:tgtEl>
                                          <p:spTgt spid="4">
                                            <p:txEl>
                                              <p:pRg st="8" end="8"/>
                                            </p:txEl>
                                          </p:spTgt>
                                        </p:tgtEl>
                                        <p:attrNameLst>
                                          <p:attrName>ppt_h</p:attrName>
                                        </p:attrNameLst>
                                      </p:cBhvr>
                                      <p:tavLst>
                                        <p:tav tm="0">
                                          <p:val>
                                            <p:strVal val="#ppt_h"/>
                                          </p:val>
                                        </p:tav>
                                        <p:tav tm="100000">
                                          <p:val>
                                            <p:strVal val="#ppt_h"/>
                                          </p:val>
                                        </p:tav>
                                      </p:tavLst>
                                    </p:anim>
                                    <p:animEffect transition="in" filter="fade">
                                      <p:cBhvr>
                                        <p:cTn id="65" dur="1000"/>
                                        <p:tgtEl>
                                          <p:spTgt spid="4">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nodeType="clickEffect">
                                  <p:stCondLst>
                                    <p:cond delay="0"/>
                                  </p:stCondLst>
                                  <p:childTnLst>
                                    <p:set>
                                      <p:cBhvr>
                                        <p:cTn id="69" dur="1" fill="hold">
                                          <p:stCondLst>
                                            <p:cond delay="0"/>
                                          </p:stCondLst>
                                        </p:cTn>
                                        <p:tgtEl>
                                          <p:spTgt spid="4">
                                            <p:txEl>
                                              <p:pRg st="9" end="9"/>
                                            </p:txEl>
                                          </p:spTgt>
                                        </p:tgtEl>
                                        <p:attrNameLst>
                                          <p:attrName>style.visibility</p:attrName>
                                        </p:attrNameLst>
                                      </p:cBhvr>
                                      <p:to>
                                        <p:strVal val="visible"/>
                                      </p:to>
                                    </p:set>
                                    <p:anim calcmode="lin" valueType="num">
                                      <p:cBhvr>
                                        <p:cTn id="70" dur="1000" fill="hold"/>
                                        <p:tgtEl>
                                          <p:spTgt spid="4">
                                            <p:txEl>
                                              <p:pRg st="9" end="9"/>
                                            </p:txEl>
                                          </p:spTgt>
                                        </p:tgtEl>
                                        <p:attrNameLst>
                                          <p:attrName>ppt_w</p:attrName>
                                        </p:attrNameLst>
                                      </p:cBhvr>
                                      <p:tavLst>
                                        <p:tav tm="0">
                                          <p:val>
                                            <p:strVal val="#ppt_w*0.70"/>
                                          </p:val>
                                        </p:tav>
                                        <p:tav tm="100000">
                                          <p:val>
                                            <p:strVal val="#ppt_w"/>
                                          </p:val>
                                        </p:tav>
                                      </p:tavLst>
                                    </p:anim>
                                    <p:anim calcmode="lin" valueType="num">
                                      <p:cBhvr>
                                        <p:cTn id="71" dur="1000" fill="hold"/>
                                        <p:tgtEl>
                                          <p:spTgt spid="4">
                                            <p:txEl>
                                              <p:pRg st="9" end="9"/>
                                            </p:txEl>
                                          </p:spTgt>
                                        </p:tgtEl>
                                        <p:attrNameLst>
                                          <p:attrName>ppt_h</p:attrName>
                                        </p:attrNameLst>
                                      </p:cBhvr>
                                      <p:tavLst>
                                        <p:tav tm="0">
                                          <p:val>
                                            <p:strVal val="#ppt_h"/>
                                          </p:val>
                                        </p:tav>
                                        <p:tav tm="100000">
                                          <p:val>
                                            <p:strVal val="#ppt_h"/>
                                          </p:val>
                                        </p:tav>
                                      </p:tavLst>
                                    </p:anim>
                                    <p:animEffect transition="in" filter="fade">
                                      <p:cBhvr>
                                        <p:cTn id="72" dur="1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457200" y="-26988"/>
            <a:ext cx="8229600" cy="1268413"/>
          </a:xfrm>
        </p:spPr>
        <p:txBody>
          <a:bodyPr/>
          <a:lstStyle/>
          <a:p>
            <a:pPr eaLnBrk="1" hangingPunct="1"/>
            <a:r>
              <a:rPr lang="pt-PT" sz="3200" b="1">
                <a:latin typeface="Century Gothic" charset="0"/>
                <a:ea typeface="MS PGothic" charset="0"/>
                <a:cs typeface="MS PGothic" charset="0"/>
              </a:rPr>
              <a:t>Análise jurídica: exemplos de países</a:t>
            </a:r>
          </a:p>
        </p:txBody>
      </p:sp>
      <p:pic>
        <p:nvPicPr>
          <p:cNvPr id="14" name="Espace réservé du contenu 4"/>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57200" y="2009303"/>
            <a:ext cx="2286000" cy="3228975"/>
          </a:xfrm>
        </p:spPr>
      </p:pic>
      <p:pic>
        <p:nvPicPr>
          <p:cNvPr id="15" name="Espace réservé du contenu 5"/>
          <p:cNvPicPr>
            <a:picLocks noGrp="1" noChangeAspect="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3130550" y="1944216"/>
            <a:ext cx="2286000" cy="3294062"/>
          </a:xfrm>
        </p:spPr>
      </p:pic>
      <p:pic>
        <p:nvPicPr>
          <p:cNvPr id="16" name="Image 6"/>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697538" y="1661641"/>
            <a:ext cx="2987675" cy="3711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pt-PT" b="1">
                <a:latin typeface="Century Gothic" charset="0"/>
                <a:ea typeface="MS PGothic" charset="0"/>
                <a:cs typeface="MS PGothic" charset="0"/>
              </a:rPr>
              <a:t>Sete etapas</a:t>
            </a:r>
          </a:p>
        </p:txBody>
      </p:sp>
      <p:pic>
        <p:nvPicPr>
          <p:cNvPr id="16" name="Picture 6" descr="C:\Users\jacopo.giorgi\Downloads\idmc-201309-national-instruments-on-internal-displacement-en-graph.jp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539750" y="2132856"/>
            <a:ext cx="8443913" cy="2232248"/>
          </a:xfrm>
          <a:noFill/>
        </p:spPr>
      </p:pic>
      <p:sp>
        <p:nvSpPr>
          <p:cNvPr id="18" name="Flèche droite 4"/>
          <p:cNvSpPr/>
          <p:nvPr/>
        </p:nvSpPr>
        <p:spPr>
          <a:xfrm rot="3753588">
            <a:off x="1489793" y="2260702"/>
            <a:ext cx="744537" cy="484187"/>
          </a:xfrm>
          <a:prstGeom prst="rightArrow">
            <a:avLst>
              <a:gd name="adj1" fmla="val 42743"/>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fr-F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pt-PT" b="1">
                <a:latin typeface="Century Gothic" charset="0"/>
                <a:ea typeface="MS PGothic" charset="0"/>
                <a:cs typeface="MS PGothic" charset="0"/>
              </a:rPr>
              <a:t>Objetivos</a:t>
            </a:r>
          </a:p>
        </p:txBody>
      </p:sp>
      <p:sp>
        <p:nvSpPr>
          <p:cNvPr id="9219" name="Rectangle 3"/>
          <p:cNvSpPr>
            <a:spLocks noGrp="1" noChangeArrowheads="1"/>
          </p:cNvSpPr>
          <p:nvPr>
            <p:ph idx="1"/>
          </p:nvPr>
        </p:nvSpPr>
        <p:spPr>
          <a:xfrm>
            <a:off x="395288" y="1628775"/>
            <a:ext cx="7416800" cy="4032250"/>
          </a:xfrm>
        </p:spPr>
        <p:txBody>
          <a:bodyPr rtlCol="0">
            <a:normAutofit fontScale="92500" lnSpcReduction="20000"/>
          </a:bodyPr>
          <a:lstStyle/>
          <a:p>
            <a:pPr eaLnBrk="1" hangingPunct="1">
              <a:buFont typeface="Wingdings" charset="2"/>
              <a:buChar char="§"/>
            </a:pPr>
            <a:r>
              <a:rPr lang="pt-PT" sz="2800">
                <a:latin typeface="Century Gothic"/>
                <a:cs typeface="Century Gothic"/>
              </a:rPr>
              <a:t>Realçar os principais compromissos ao preparar um processo de elaboração de uma lei ou política.</a:t>
            </a:r>
          </a:p>
          <a:p>
            <a:pPr eaLnBrk="1" hangingPunct="1">
              <a:buFont typeface="Wingdings" charset="2"/>
              <a:buChar char="§"/>
            </a:pPr>
            <a:r>
              <a:rPr lang="pt-PT" sz="2800">
                <a:latin typeface="Century Gothic"/>
                <a:cs typeface="Century Gothic"/>
              </a:rPr>
              <a:t>Explicar por que é necessário tomar certas medidas como preparação para a elaboração.</a:t>
            </a:r>
          </a:p>
          <a:p>
            <a:pPr eaLnBrk="1" hangingPunct="1">
              <a:buFont typeface="Wingdings" charset="2"/>
              <a:buChar char="§"/>
            </a:pPr>
            <a:r>
              <a:rPr lang="pt-PT" sz="2800">
                <a:latin typeface="Century Gothic"/>
                <a:cs typeface="Century Gothic"/>
              </a:rPr>
              <a:t>Sugerir formas de aumentar o conhecimento e compreender a deslocação nas etapas iniciais.</a:t>
            </a:r>
          </a:p>
          <a:p>
            <a:pPr eaLnBrk="1" hangingPunct="1">
              <a:buFont typeface="Wingdings" charset="2"/>
              <a:buChar char="§"/>
            </a:pPr>
            <a:r>
              <a:rPr lang="pt-PT" sz="2800">
                <a:latin typeface="Century Gothic"/>
                <a:cs typeface="Century Gothic"/>
              </a:rPr>
              <a:t>Compreender porquê, quando e como realizar uma análise da legislação nacional.</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pt-PT" b="1">
                <a:latin typeface="Century Gothic" charset="0"/>
                <a:ea typeface="MS PGothic" charset="0"/>
                <a:cs typeface="MS PGothic" charset="0"/>
              </a:rPr>
              <a:t>Passos preparatórios</a:t>
            </a:r>
          </a:p>
        </p:txBody>
      </p:sp>
      <p:pic>
        <p:nvPicPr>
          <p:cNvPr id="19" name="Picture 9" descr="C:\Users\utente\Desktop\1194984711121414406tree_branches_and_roots_01.svg.hi.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5875" y="1557338"/>
            <a:ext cx="6786563" cy="4968006"/>
          </a:xfrm>
          <a:noFill/>
        </p:spPr>
      </p:pic>
      <p:sp>
        <p:nvSpPr>
          <p:cNvPr id="20" name="CasellaDiTesto 20"/>
          <p:cNvSpPr txBox="1">
            <a:spLocks noChangeArrowheads="1"/>
          </p:cNvSpPr>
          <p:nvPr/>
        </p:nvSpPr>
        <p:spPr bwMode="auto">
          <a:xfrm>
            <a:off x="395288" y="4797425"/>
            <a:ext cx="192881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pt-PT" b="1">
                <a:latin typeface="Century Gothic"/>
                <a:cs typeface="Century Gothic"/>
              </a:rPr>
              <a:t>Conhecimento</a:t>
            </a:r>
          </a:p>
        </p:txBody>
      </p:sp>
      <p:sp>
        <p:nvSpPr>
          <p:cNvPr id="21" name="CasellaDiTesto 21"/>
          <p:cNvSpPr txBox="1">
            <a:spLocks noChangeArrowheads="1"/>
          </p:cNvSpPr>
          <p:nvPr/>
        </p:nvSpPr>
        <p:spPr bwMode="auto">
          <a:xfrm>
            <a:off x="323850" y="5589588"/>
            <a:ext cx="21431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pt-PT" b="1">
                <a:solidFill>
                  <a:srgbClr val="000000"/>
                </a:solidFill>
                <a:latin typeface="Century Gothic"/>
                <a:cs typeface="Century Gothic"/>
              </a:rPr>
              <a:t>Compreensão</a:t>
            </a:r>
          </a:p>
        </p:txBody>
      </p:sp>
      <p:sp>
        <p:nvSpPr>
          <p:cNvPr id="22" name="CasellaDiTesto 22"/>
          <p:cNvSpPr txBox="1">
            <a:spLocks noChangeArrowheads="1"/>
          </p:cNvSpPr>
          <p:nvPr/>
        </p:nvSpPr>
        <p:spPr bwMode="auto">
          <a:xfrm>
            <a:off x="3059113" y="6301060"/>
            <a:ext cx="17145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pt-PT" b="1">
                <a:solidFill>
                  <a:srgbClr val="000000"/>
                </a:solidFill>
                <a:latin typeface="Century Gothic"/>
                <a:cs typeface="Century Gothic"/>
              </a:rPr>
              <a:t>Análise jurídica</a:t>
            </a:r>
          </a:p>
        </p:txBody>
      </p:sp>
      <p:sp>
        <p:nvSpPr>
          <p:cNvPr id="23" name="CasellaDiTesto 23"/>
          <p:cNvSpPr txBox="1">
            <a:spLocks noChangeArrowheads="1"/>
          </p:cNvSpPr>
          <p:nvPr/>
        </p:nvSpPr>
        <p:spPr bwMode="auto">
          <a:xfrm>
            <a:off x="4787900" y="5516563"/>
            <a:ext cx="200025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pt-PT" b="1">
                <a:latin typeface="Century Gothic"/>
                <a:cs typeface="Century Gothic"/>
              </a:rPr>
              <a:t>Recolha de dados</a:t>
            </a:r>
          </a:p>
        </p:txBody>
      </p:sp>
      <p:sp>
        <p:nvSpPr>
          <p:cNvPr id="24" name="CasellaDiTesto 24"/>
          <p:cNvSpPr txBox="1">
            <a:spLocks noChangeArrowheads="1"/>
          </p:cNvSpPr>
          <p:nvPr/>
        </p:nvSpPr>
        <p:spPr bwMode="auto">
          <a:xfrm>
            <a:off x="4932363" y="4868863"/>
            <a:ext cx="221456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pt-PT" b="1">
                <a:solidFill>
                  <a:srgbClr val="000000"/>
                </a:solidFill>
                <a:latin typeface="Century Gothic"/>
                <a:cs typeface="Century Gothic"/>
              </a:rPr>
              <a:t>Sensibilização</a:t>
            </a:r>
          </a:p>
        </p:txBody>
      </p:sp>
      <p:sp>
        <p:nvSpPr>
          <p:cNvPr id="25" name="CasellaDiTesto 25"/>
          <p:cNvSpPr txBox="1">
            <a:spLocks noChangeArrowheads="1"/>
          </p:cNvSpPr>
          <p:nvPr/>
        </p:nvSpPr>
        <p:spPr bwMode="auto">
          <a:xfrm>
            <a:off x="1403350" y="3213100"/>
            <a:ext cx="92868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pt-PT" b="1">
                <a:solidFill>
                  <a:srgbClr val="FFFFFF"/>
                </a:solidFill>
                <a:latin typeface="Century Gothic"/>
                <a:cs typeface="Century Gothic"/>
              </a:rPr>
              <a:t>Tipo</a:t>
            </a:r>
          </a:p>
        </p:txBody>
      </p:sp>
      <p:sp>
        <p:nvSpPr>
          <p:cNvPr id="26" name="CasellaDiTesto 26"/>
          <p:cNvSpPr txBox="1">
            <a:spLocks noChangeArrowheads="1"/>
          </p:cNvSpPr>
          <p:nvPr/>
        </p:nvSpPr>
        <p:spPr bwMode="auto">
          <a:xfrm>
            <a:off x="4572000" y="2781300"/>
            <a:ext cx="12144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pt-PT" b="1">
                <a:solidFill>
                  <a:schemeClr val="bg1"/>
                </a:solidFill>
                <a:latin typeface="Century Gothic"/>
                <a:cs typeface="Century Gothic"/>
              </a:rPr>
              <a:t>Âmbito</a:t>
            </a:r>
          </a:p>
        </p:txBody>
      </p:sp>
      <p:sp>
        <p:nvSpPr>
          <p:cNvPr id="27" name="CasellaDiTesto 27"/>
          <p:cNvSpPr txBox="1">
            <a:spLocks noChangeArrowheads="1"/>
          </p:cNvSpPr>
          <p:nvPr/>
        </p:nvSpPr>
        <p:spPr bwMode="auto">
          <a:xfrm>
            <a:off x="3492500" y="1989138"/>
            <a:ext cx="1714500"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pt-PT" b="1">
                <a:solidFill>
                  <a:schemeClr val="bg1"/>
                </a:solidFill>
                <a:latin typeface="Century Gothic"/>
                <a:cs typeface="Century Gothic"/>
              </a:rPr>
              <a:t>Conteúdo</a:t>
            </a:r>
          </a:p>
        </p:txBody>
      </p:sp>
      <p:sp>
        <p:nvSpPr>
          <p:cNvPr id="28" name="CasellaDiTesto 31"/>
          <p:cNvSpPr txBox="1">
            <a:spLocks noChangeArrowheads="1"/>
          </p:cNvSpPr>
          <p:nvPr/>
        </p:nvSpPr>
        <p:spPr bwMode="auto">
          <a:xfrm>
            <a:off x="1403350" y="2349500"/>
            <a:ext cx="2357438"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pt-PT" b="1">
                <a:solidFill>
                  <a:srgbClr val="FFFFFF"/>
                </a:solidFill>
                <a:latin typeface="Century Gothic"/>
                <a:cs typeface="Century Gothic"/>
              </a:rPr>
              <a:t>Apoio técnico </a:t>
            </a:r>
          </a:p>
        </p:txBody>
      </p:sp>
      <p:sp>
        <p:nvSpPr>
          <p:cNvPr id="29" name="Rettangolo arrotondato 33"/>
          <p:cNvSpPr/>
          <p:nvPr/>
        </p:nvSpPr>
        <p:spPr>
          <a:xfrm>
            <a:off x="7019925" y="4149725"/>
            <a:ext cx="2003425" cy="10715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pt-PT" sz="2000" b="1">
                <a:solidFill>
                  <a:schemeClr val="tx1"/>
                </a:solidFill>
                <a:latin typeface="Century Gothic"/>
                <a:cs typeface="Century Gothic"/>
              </a:rPr>
              <a:t>Factos e conceitos da deslocação</a:t>
            </a:r>
          </a:p>
        </p:txBody>
      </p:sp>
      <p:sp>
        <p:nvSpPr>
          <p:cNvPr id="30" name="Rettangolo arrotondato 34"/>
          <p:cNvSpPr/>
          <p:nvPr/>
        </p:nvSpPr>
        <p:spPr>
          <a:xfrm>
            <a:off x="7019925" y="2924175"/>
            <a:ext cx="2003425" cy="107156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pt-PT" sz="2000" b="1">
                <a:solidFill>
                  <a:schemeClr val="tx1"/>
                </a:solidFill>
                <a:latin typeface="Century Gothic"/>
                <a:cs typeface="Century Gothic"/>
              </a:rPr>
              <a:t>Tomada de decisões políticas</a:t>
            </a:r>
          </a:p>
        </p:txBody>
      </p:sp>
      <p:sp>
        <p:nvSpPr>
          <p:cNvPr id="31" name="Rettangolo arrotondato 35"/>
          <p:cNvSpPr/>
          <p:nvPr/>
        </p:nvSpPr>
        <p:spPr>
          <a:xfrm>
            <a:off x="7019925" y="1700213"/>
            <a:ext cx="2003425" cy="107156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pt-PT" sz="2000" b="1">
                <a:solidFill>
                  <a:schemeClr val="tx1"/>
                </a:solidFill>
                <a:latin typeface="Century Gothic"/>
                <a:cs typeface="Century Gothic"/>
              </a:rPr>
              <a:t>Escolhas</a:t>
            </a:r>
          </a:p>
          <a:p>
            <a:pPr algn="ctr" eaLnBrk="1" hangingPunct="1">
              <a:defRPr/>
            </a:pPr>
            <a:r>
              <a:rPr lang="pt-PT" sz="2000" b="1">
                <a:solidFill>
                  <a:schemeClr val="tx1"/>
                </a:solidFill>
                <a:latin typeface="Century Gothic"/>
                <a:cs typeface="Century Gothic"/>
              </a:rPr>
              <a:t>técnicas</a:t>
            </a: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wipe(down)">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animEffect transition="in" filter="wipe(down)">
                                      <p:cBhvr>
                                        <p:cTn id="17" dur="500"/>
                                        <p:tgtEl>
                                          <p:spTgt spid="2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4">
                                            <p:txEl>
                                              <p:pRg st="0" end="0"/>
                                            </p:txEl>
                                          </p:spTgt>
                                        </p:tgtEl>
                                        <p:attrNameLst>
                                          <p:attrName>style.visibility</p:attrName>
                                        </p:attrNameLst>
                                      </p:cBhvr>
                                      <p:to>
                                        <p:strVal val="visible"/>
                                      </p:to>
                                    </p:set>
                                    <p:animEffect transition="in" filter="wipe(down)">
                                      <p:cBhvr>
                                        <p:cTn id="22" dur="500"/>
                                        <p:tgtEl>
                                          <p:spTgt spid="2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wipe(down)">
                                      <p:cBhvr>
                                        <p:cTn id="27" dur="500"/>
                                        <p:tgtEl>
                                          <p:spTgt spid="2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wipe(down)">
                                      <p:cBhvr>
                                        <p:cTn id="32" dur="500"/>
                                        <p:tgtEl>
                                          <p:spTgt spid="2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5">
                                            <p:txEl>
                                              <p:pRg st="0" end="0"/>
                                            </p:txEl>
                                          </p:spTgt>
                                        </p:tgtEl>
                                        <p:attrNameLst>
                                          <p:attrName>style.visibility</p:attrName>
                                        </p:attrNameLst>
                                      </p:cBhvr>
                                      <p:to>
                                        <p:strVal val="visible"/>
                                      </p:to>
                                    </p:set>
                                    <p:animEffect transition="in" filter="wipe(down)">
                                      <p:cBhvr>
                                        <p:cTn id="37" dur="500"/>
                                        <p:tgtEl>
                                          <p:spTgt spid="2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8">
                                            <p:txEl>
                                              <p:pRg st="0" end="0"/>
                                            </p:txEl>
                                          </p:spTgt>
                                        </p:tgtEl>
                                        <p:attrNameLst>
                                          <p:attrName>style.visibility</p:attrName>
                                        </p:attrNameLst>
                                      </p:cBhvr>
                                      <p:to>
                                        <p:strVal val="visible"/>
                                      </p:to>
                                    </p:set>
                                    <p:animEffect transition="in" filter="wipe(down)">
                                      <p:cBhvr>
                                        <p:cTn id="42" dur="500"/>
                                        <p:tgtEl>
                                          <p:spTgt spid="2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7">
                                            <p:txEl>
                                              <p:pRg st="0" end="0"/>
                                            </p:txEl>
                                          </p:spTgt>
                                        </p:tgtEl>
                                        <p:attrNameLst>
                                          <p:attrName>style.visibility</p:attrName>
                                        </p:attrNameLst>
                                      </p:cBhvr>
                                      <p:to>
                                        <p:strVal val="visible"/>
                                      </p:to>
                                    </p:set>
                                    <p:animEffect transition="in" filter="wipe(down)">
                                      <p:cBhvr>
                                        <p:cTn id="47" dur="500"/>
                                        <p:tgtEl>
                                          <p:spTgt spid="27">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anim calcmode="lin" valueType="num">
                                      <p:cBhvr>
                                        <p:cTn id="60" dur="1000" fill="hold"/>
                                        <p:tgtEl>
                                          <p:spTgt spid="30"/>
                                        </p:tgtEl>
                                        <p:attrNameLst>
                                          <p:attrName>ppt_x</p:attrName>
                                        </p:attrNameLst>
                                      </p:cBhvr>
                                      <p:tavLst>
                                        <p:tav tm="0">
                                          <p:val>
                                            <p:strVal val="#ppt_x"/>
                                          </p:val>
                                        </p:tav>
                                        <p:tav tm="100000">
                                          <p:val>
                                            <p:strVal val="#ppt_x"/>
                                          </p:val>
                                        </p:tav>
                                      </p:tavLst>
                                    </p:anim>
                                    <p:anim calcmode="lin" valueType="num">
                                      <p:cBhvr>
                                        <p:cTn id="6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1000"/>
                                        <p:tgtEl>
                                          <p:spTgt spid="31"/>
                                        </p:tgtEl>
                                      </p:cBhvr>
                                    </p:animEffect>
                                    <p:anim calcmode="lin" valueType="num">
                                      <p:cBhvr>
                                        <p:cTn id="67" dur="1000" fill="hold"/>
                                        <p:tgtEl>
                                          <p:spTgt spid="31"/>
                                        </p:tgtEl>
                                        <p:attrNameLst>
                                          <p:attrName>ppt_x</p:attrName>
                                        </p:attrNameLst>
                                      </p:cBhvr>
                                      <p:tavLst>
                                        <p:tav tm="0">
                                          <p:val>
                                            <p:strVal val="#ppt_x"/>
                                          </p:val>
                                        </p:tav>
                                        <p:tav tm="100000">
                                          <p:val>
                                            <p:strVal val="#ppt_x"/>
                                          </p:val>
                                        </p:tav>
                                      </p:tavLst>
                                    </p:anim>
                                    <p:anim calcmode="lin" valueType="num">
                                      <p:cBhvr>
                                        <p:cTn id="6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animBg="1"/>
      <p:bldP spid="30"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pt-PT" sz="3200" b="1">
                <a:latin typeface="Century Gothic" charset="0"/>
                <a:ea typeface="MS PGothic" charset="0"/>
                <a:cs typeface="MS PGothic" charset="0"/>
              </a:rPr>
              <a:t>Conhecimento e compreensão</a:t>
            </a:r>
          </a:p>
        </p:txBody>
      </p:sp>
      <p:pic>
        <p:nvPicPr>
          <p:cNvPr id="19" name="Picture 9" descr="C:\Users\utente\Desktop\1194984711121414406tree_branches_and_roots_01.svg.hi.pn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467544" y="1557338"/>
            <a:ext cx="5472608" cy="4968006"/>
          </a:xfrm>
          <a:noFill/>
        </p:spPr>
      </p:pic>
      <p:sp>
        <p:nvSpPr>
          <p:cNvPr id="20" name="CasellaDiTesto 20"/>
          <p:cNvSpPr txBox="1">
            <a:spLocks noChangeArrowheads="1"/>
          </p:cNvSpPr>
          <p:nvPr/>
        </p:nvSpPr>
        <p:spPr bwMode="auto">
          <a:xfrm>
            <a:off x="395288" y="4797425"/>
            <a:ext cx="192881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pt-PT" b="1">
                <a:latin typeface="Century Gothic"/>
                <a:cs typeface="Century Gothic"/>
              </a:rPr>
              <a:t>Conhecimento</a:t>
            </a:r>
          </a:p>
        </p:txBody>
      </p:sp>
      <p:sp>
        <p:nvSpPr>
          <p:cNvPr id="21" name="CasellaDiTesto 21"/>
          <p:cNvSpPr txBox="1">
            <a:spLocks noChangeArrowheads="1"/>
          </p:cNvSpPr>
          <p:nvPr/>
        </p:nvSpPr>
        <p:spPr bwMode="auto">
          <a:xfrm>
            <a:off x="4139952" y="5589240"/>
            <a:ext cx="2143125"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pt-PT" b="1">
                <a:solidFill>
                  <a:srgbClr val="000000"/>
                </a:solidFill>
                <a:latin typeface="Century Gothic"/>
                <a:cs typeface="Century Gothic"/>
              </a:rPr>
              <a:t>Compreensão</a:t>
            </a:r>
          </a:p>
        </p:txBody>
      </p:sp>
      <p:sp>
        <p:nvSpPr>
          <p:cNvPr id="16" name="Segnaposto contenuto 29"/>
          <p:cNvSpPr>
            <a:spLocks noGrp="1"/>
          </p:cNvSpPr>
          <p:nvPr>
            <p:ph sz="half" idx="2"/>
          </p:nvPr>
        </p:nvSpPr>
        <p:spPr>
          <a:xfrm>
            <a:off x="6012160" y="1484313"/>
            <a:ext cx="3131840" cy="3888903"/>
          </a:xfrm>
        </p:spPr>
        <p:txBody>
          <a:bodyPr>
            <a:noAutofit/>
          </a:bodyPr>
          <a:lstStyle/>
          <a:p>
            <a:pPr eaLnBrk="1" hangingPunct="1">
              <a:buFontTx/>
              <a:buNone/>
            </a:pPr>
            <a:r>
              <a:rPr lang="pt-PT" sz="2000" b="1">
                <a:latin typeface="Century Gothic"/>
                <a:cs typeface="Century Gothic"/>
              </a:rPr>
              <a:t>Noções básicas</a:t>
            </a:r>
          </a:p>
          <a:p>
            <a:pPr eaLnBrk="1" hangingPunct="1">
              <a:spcBef>
                <a:spcPts val="800"/>
              </a:spcBef>
              <a:buFont typeface="Wingdings" charset="2"/>
              <a:buChar char="§"/>
            </a:pPr>
            <a:r>
              <a:rPr lang="pt-PT" sz="2000">
                <a:latin typeface="Century Gothic"/>
                <a:cs typeface="Century Gothic"/>
              </a:rPr>
              <a:t>PDIs.</a:t>
            </a:r>
          </a:p>
          <a:p>
            <a:pPr eaLnBrk="1" hangingPunct="1">
              <a:spcBef>
                <a:spcPts val="800"/>
              </a:spcBef>
              <a:buFont typeface="Wingdings" charset="2"/>
              <a:buChar char="§"/>
            </a:pPr>
            <a:r>
              <a:rPr lang="pt-PT" sz="2000">
                <a:latin typeface="Century Gothic"/>
                <a:cs typeface="Century Gothic"/>
              </a:rPr>
              <a:t>Preocupações das PDI.</a:t>
            </a:r>
          </a:p>
          <a:p>
            <a:pPr eaLnBrk="1" hangingPunct="1">
              <a:spcBef>
                <a:spcPts val="800"/>
              </a:spcBef>
              <a:buFont typeface="Wingdings" charset="2"/>
              <a:buChar char="§"/>
            </a:pPr>
            <a:r>
              <a:rPr lang="pt-PT" sz="2000">
                <a:latin typeface="Century Gothic"/>
                <a:cs typeface="Century Gothic"/>
              </a:rPr>
              <a:t>Comunidades afetadas pela deslocação.</a:t>
            </a:r>
          </a:p>
          <a:p>
            <a:pPr eaLnBrk="1" hangingPunct="1">
              <a:spcBef>
                <a:spcPts val="800"/>
              </a:spcBef>
              <a:buFont typeface="Wingdings" charset="2"/>
              <a:buChar char="§"/>
            </a:pPr>
            <a:r>
              <a:rPr lang="pt-PT" sz="2000">
                <a:latin typeface="Century Gothic"/>
                <a:cs typeface="Century Gothic"/>
              </a:rPr>
              <a:t>Processo de deslocação.</a:t>
            </a:r>
          </a:p>
          <a:p>
            <a:pPr eaLnBrk="1" hangingPunct="1">
              <a:spcBef>
                <a:spcPts val="800"/>
              </a:spcBef>
              <a:buFont typeface="Wingdings" charset="2"/>
              <a:buChar char="§"/>
            </a:pPr>
            <a:r>
              <a:rPr lang="pt-PT" sz="2000">
                <a:latin typeface="Century Gothic"/>
                <a:cs typeface="Century Gothic"/>
              </a:rPr>
              <a:t>Resposta.</a:t>
            </a:r>
          </a:p>
          <a:p>
            <a:pPr eaLnBrk="1" hangingPunct="1">
              <a:spcBef>
                <a:spcPts val="800"/>
              </a:spcBef>
              <a:buFont typeface="Wingdings" charset="2"/>
              <a:buChar char="§"/>
            </a:pPr>
            <a:r>
              <a:rPr lang="pt-PT" sz="2000">
                <a:latin typeface="Century Gothic"/>
                <a:cs typeface="Century Gothic"/>
              </a:rPr>
              <a:t>Soluções duradouras.</a:t>
            </a:r>
          </a:p>
          <a:p>
            <a:pPr eaLnBrk="1" hangingPunct="1">
              <a:buFont typeface="Arial" charset="0"/>
              <a:buNone/>
            </a:pPr>
            <a:endParaRPr lang="it-IT" sz="2000" dirty="0">
              <a:latin typeface="Century Gothic"/>
              <a:cs typeface="Century Gothic"/>
            </a:endParaRPr>
          </a:p>
          <a:p>
            <a:pPr eaLnBrk="1" hangingPunct="1">
              <a:buFontTx/>
              <a:buNone/>
            </a:pPr>
            <a:endParaRPr lang="it-IT" sz="1400" dirty="0">
              <a:latin typeface="Century Gothic"/>
              <a:cs typeface="Century Gothic"/>
            </a:endParaRPr>
          </a:p>
        </p:txBody>
      </p:sp>
    </p:spTree>
    <p:extLst>
      <p:ext uri="{BB962C8B-B14F-4D97-AF65-F5344CB8AC3E}">
        <p14:creationId xmlns:p14="http://schemas.microsoft.com/office/powerpoint/2010/main" val="380931692"/>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wipe(down)">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 calcmode="lin" valueType="num">
                                      <p:cBhvr additive="base">
                                        <p:cTn id="1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6">
                                            <p:txEl>
                                              <p:pRg st="1" end="1"/>
                                            </p:txEl>
                                          </p:spTgt>
                                        </p:tgtEl>
                                        <p:attrNameLst>
                                          <p:attrName>style.visibility</p:attrName>
                                        </p:attrNameLst>
                                      </p:cBhvr>
                                      <p:to>
                                        <p:strVal val="visible"/>
                                      </p:to>
                                    </p:set>
                                    <p:animEffect transition="in" filter="fade">
                                      <p:cBhvr>
                                        <p:cTn id="23" dur="1000"/>
                                        <p:tgtEl>
                                          <p:spTgt spid="16">
                                            <p:txEl>
                                              <p:pRg st="1" end="1"/>
                                            </p:txEl>
                                          </p:spTgt>
                                        </p:tgtEl>
                                      </p:cBhvr>
                                    </p:animEffect>
                                    <p:anim calcmode="lin" valueType="num">
                                      <p:cBhvr>
                                        <p:cTn id="24" dur="1000" fill="hold"/>
                                        <p:tgtEl>
                                          <p:spTgt spid="16">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1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16">
                                            <p:txEl>
                                              <p:pRg st="2" end="2"/>
                                            </p:txEl>
                                          </p:spTgt>
                                        </p:tgtEl>
                                        <p:attrNameLst>
                                          <p:attrName>style.visibility</p:attrName>
                                        </p:attrNameLst>
                                      </p:cBhvr>
                                      <p:to>
                                        <p:strVal val="visible"/>
                                      </p:to>
                                    </p:set>
                                    <p:animEffect transition="in" filter="fade">
                                      <p:cBhvr>
                                        <p:cTn id="30" dur="1000"/>
                                        <p:tgtEl>
                                          <p:spTgt spid="16">
                                            <p:txEl>
                                              <p:pRg st="2" end="2"/>
                                            </p:txEl>
                                          </p:spTgt>
                                        </p:tgtEl>
                                      </p:cBhvr>
                                    </p:animEffect>
                                    <p:anim calcmode="lin" valueType="num">
                                      <p:cBhvr>
                                        <p:cTn id="31" dur="1000" fill="hold"/>
                                        <p:tgtEl>
                                          <p:spTgt spid="16">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1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16">
                                            <p:txEl>
                                              <p:pRg st="3" end="3"/>
                                            </p:txEl>
                                          </p:spTgt>
                                        </p:tgtEl>
                                        <p:attrNameLst>
                                          <p:attrName>style.visibility</p:attrName>
                                        </p:attrNameLst>
                                      </p:cBhvr>
                                      <p:to>
                                        <p:strVal val="visible"/>
                                      </p:to>
                                    </p:set>
                                    <p:animEffect transition="in" filter="fade">
                                      <p:cBhvr>
                                        <p:cTn id="37" dur="1000"/>
                                        <p:tgtEl>
                                          <p:spTgt spid="16">
                                            <p:txEl>
                                              <p:pRg st="3" end="3"/>
                                            </p:txEl>
                                          </p:spTgt>
                                        </p:tgtEl>
                                      </p:cBhvr>
                                    </p:animEffect>
                                    <p:anim calcmode="lin" valueType="num">
                                      <p:cBhvr>
                                        <p:cTn id="38" dur="1000" fill="hold"/>
                                        <p:tgtEl>
                                          <p:spTgt spid="16">
                                            <p:txEl>
                                              <p:pRg st="3" end="3"/>
                                            </p:txEl>
                                          </p:spTgt>
                                        </p:tgtEl>
                                        <p:attrNameLst>
                                          <p:attrName>ppt_x</p:attrName>
                                        </p:attrNameLst>
                                      </p:cBhvr>
                                      <p:tavLst>
                                        <p:tav tm="0">
                                          <p:val>
                                            <p:strVal val="#ppt_x"/>
                                          </p:val>
                                        </p:tav>
                                        <p:tav tm="100000">
                                          <p:val>
                                            <p:strVal val="#ppt_x"/>
                                          </p:val>
                                        </p:tav>
                                      </p:tavLst>
                                    </p:anim>
                                    <p:anim calcmode="lin" valueType="num">
                                      <p:cBhvr>
                                        <p:cTn id="39" dur="1000" fill="hold"/>
                                        <p:tgtEl>
                                          <p:spTgt spid="1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16">
                                            <p:txEl>
                                              <p:pRg st="4" end="4"/>
                                            </p:txEl>
                                          </p:spTgt>
                                        </p:tgtEl>
                                        <p:attrNameLst>
                                          <p:attrName>style.visibility</p:attrName>
                                        </p:attrNameLst>
                                      </p:cBhvr>
                                      <p:to>
                                        <p:strVal val="visible"/>
                                      </p:to>
                                    </p:set>
                                    <p:animEffect transition="in" filter="fade">
                                      <p:cBhvr>
                                        <p:cTn id="44" dur="1000"/>
                                        <p:tgtEl>
                                          <p:spTgt spid="16">
                                            <p:txEl>
                                              <p:pRg st="4" end="4"/>
                                            </p:txEl>
                                          </p:spTgt>
                                        </p:tgtEl>
                                      </p:cBhvr>
                                    </p:animEffect>
                                    <p:anim calcmode="lin" valueType="num">
                                      <p:cBhvr>
                                        <p:cTn id="45" dur="1000" fill="hold"/>
                                        <p:tgtEl>
                                          <p:spTgt spid="16">
                                            <p:txEl>
                                              <p:pRg st="4" end="4"/>
                                            </p:txEl>
                                          </p:spTgt>
                                        </p:tgtEl>
                                        <p:attrNameLst>
                                          <p:attrName>ppt_x</p:attrName>
                                        </p:attrNameLst>
                                      </p:cBhvr>
                                      <p:tavLst>
                                        <p:tav tm="0">
                                          <p:val>
                                            <p:strVal val="#ppt_x"/>
                                          </p:val>
                                        </p:tav>
                                        <p:tav tm="100000">
                                          <p:val>
                                            <p:strVal val="#ppt_x"/>
                                          </p:val>
                                        </p:tav>
                                      </p:tavLst>
                                    </p:anim>
                                    <p:anim calcmode="lin" valueType="num">
                                      <p:cBhvr>
                                        <p:cTn id="46" dur="1000" fill="hold"/>
                                        <p:tgtEl>
                                          <p:spTgt spid="1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6">
                                            <p:txEl>
                                              <p:pRg st="5" end="5"/>
                                            </p:txEl>
                                          </p:spTgt>
                                        </p:tgtEl>
                                        <p:attrNameLst>
                                          <p:attrName>style.visibility</p:attrName>
                                        </p:attrNameLst>
                                      </p:cBhvr>
                                      <p:to>
                                        <p:strVal val="visible"/>
                                      </p:to>
                                    </p:set>
                                    <p:animEffect transition="in" filter="fade">
                                      <p:cBhvr>
                                        <p:cTn id="51" dur="1000"/>
                                        <p:tgtEl>
                                          <p:spTgt spid="16">
                                            <p:txEl>
                                              <p:pRg st="5" end="5"/>
                                            </p:txEl>
                                          </p:spTgt>
                                        </p:tgtEl>
                                      </p:cBhvr>
                                    </p:animEffect>
                                    <p:anim calcmode="lin" valueType="num">
                                      <p:cBhvr>
                                        <p:cTn id="52" dur="1000" fill="hold"/>
                                        <p:tgtEl>
                                          <p:spTgt spid="16">
                                            <p:txEl>
                                              <p:pRg st="5" end="5"/>
                                            </p:txEl>
                                          </p:spTgt>
                                        </p:tgtEl>
                                        <p:attrNameLst>
                                          <p:attrName>ppt_x</p:attrName>
                                        </p:attrNameLst>
                                      </p:cBhvr>
                                      <p:tavLst>
                                        <p:tav tm="0">
                                          <p:val>
                                            <p:strVal val="#ppt_x"/>
                                          </p:val>
                                        </p:tav>
                                        <p:tav tm="100000">
                                          <p:val>
                                            <p:strVal val="#ppt_x"/>
                                          </p:val>
                                        </p:tav>
                                      </p:tavLst>
                                    </p:anim>
                                    <p:anim calcmode="lin" valueType="num">
                                      <p:cBhvr>
                                        <p:cTn id="53" dur="1000" fill="hold"/>
                                        <p:tgtEl>
                                          <p:spTgt spid="1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16">
                                            <p:txEl>
                                              <p:pRg st="6" end="6"/>
                                            </p:txEl>
                                          </p:spTgt>
                                        </p:tgtEl>
                                        <p:attrNameLst>
                                          <p:attrName>style.visibility</p:attrName>
                                        </p:attrNameLst>
                                      </p:cBhvr>
                                      <p:to>
                                        <p:strVal val="visible"/>
                                      </p:to>
                                    </p:set>
                                    <p:animEffect transition="in" filter="fade">
                                      <p:cBhvr>
                                        <p:cTn id="58" dur="1000"/>
                                        <p:tgtEl>
                                          <p:spTgt spid="16">
                                            <p:txEl>
                                              <p:pRg st="6" end="6"/>
                                            </p:txEl>
                                          </p:spTgt>
                                        </p:tgtEl>
                                      </p:cBhvr>
                                    </p:animEffect>
                                    <p:anim calcmode="lin" valueType="num">
                                      <p:cBhvr>
                                        <p:cTn id="59" dur="1000" fill="hold"/>
                                        <p:tgtEl>
                                          <p:spTgt spid="16">
                                            <p:txEl>
                                              <p:pRg st="6" end="6"/>
                                            </p:txEl>
                                          </p:spTgt>
                                        </p:tgtEl>
                                        <p:attrNameLst>
                                          <p:attrName>ppt_x</p:attrName>
                                        </p:attrNameLst>
                                      </p:cBhvr>
                                      <p:tavLst>
                                        <p:tav tm="0">
                                          <p:val>
                                            <p:strVal val="#ppt_x"/>
                                          </p:val>
                                        </p:tav>
                                        <p:tav tm="100000">
                                          <p:val>
                                            <p:strVal val="#ppt_x"/>
                                          </p:val>
                                        </p:tav>
                                      </p:tavLst>
                                    </p:anim>
                                    <p:anim calcmode="lin" valueType="num">
                                      <p:cBhvr>
                                        <p:cTn id="60" dur="1000" fill="hold"/>
                                        <p:tgtEl>
                                          <p:spTgt spid="1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pt-PT" b="1">
                <a:latin typeface="Century Gothic" charset="0"/>
                <a:ea typeface="MS PGothic" charset="0"/>
                <a:cs typeface="MS PGothic" charset="0"/>
              </a:rPr>
              <a:t>Ações sugeridas</a:t>
            </a:r>
          </a:p>
        </p:txBody>
      </p:sp>
      <p:sp>
        <p:nvSpPr>
          <p:cNvPr id="9219" name="Rectangle 3"/>
          <p:cNvSpPr>
            <a:spLocks noGrp="1" noChangeArrowheads="1"/>
          </p:cNvSpPr>
          <p:nvPr>
            <p:ph idx="1"/>
          </p:nvPr>
        </p:nvSpPr>
        <p:spPr>
          <a:xfrm>
            <a:off x="395288" y="1628775"/>
            <a:ext cx="7416800" cy="4032250"/>
          </a:xfrm>
        </p:spPr>
        <p:txBody>
          <a:bodyPr rtlCol="0">
            <a:normAutofit fontScale="92500" lnSpcReduction="20000"/>
          </a:bodyPr>
          <a:lstStyle/>
          <a:p>
            <a:pPr eaLnBrk="1" hangingPunct="1">
              <a:buFont typeface="Wingdings" charset="2"/>
              <a:buChar char="§"/>
            </a:pPr>
            <a:r>
              <a:rPr lang="pt-PT" sz="2800">
                <a:latin typeface="Century Gothic"/>
                <a:cs typeface="Century Gothic"/>
              </a:rPr>
              <a:t>Workshops técnicos e legais.</a:t>
            </a:r>
          </a:p>
          <a:p>
            <a:pPr eaLnBrk="1" hangingPunct="1">
              <a:buFont typeface="Wingdings" charset="2"/>
              <a:buChar char="§"/>
            </a:pPr>
            <a:r>
              <a:rPr lang="pt-PT" sz="2800">
                <a:latin typeface="Century Gothic"/>
                <a:cs typeface="Century Gothic"/>
              </a:rPr>
              <a:t>Conferências com múltiplos intervenientes.</a:t>
            </a:r>
          </a:p>
          <a:p>
            <a:pPr eaLnBrk="1" hangingPunct="1">
              <a:buFont typeface="Wingdings" charset="2"/>
              <a:buChar char="§"/>
            </a:pPr>
            <a:r>
              <a:rPr lang="pt-PT" sz="2800">
                <a:latin typeface="Century Gothic"/>
                <a:cs typeface="Century Gothic"/>
              </a:rPr>
              <a:t>Visitas de campo e de exposição.</a:t>
            </a:r>
          </a:p>
          <a:p>
            <a:pPr eaLnBrk="1" hangingPunct="1">
              <a:buFont typeface="Wingdings" charset="2"/>
              <a:buChar char="§"/>
            </a:pPr>
            <a:r>
              <a:rPr lang="pt-PT" sz="2800">
                <a:latin typeface="Century Gothic"/>
                <a:cs typeface="Century Gothic"/>
              </a:rPr>
              <a:t>Avaliação conjunta das necessidades</a:t>
            </a:r>
          </a:p>
          <a:p>
            <a:pPr eaLnBrk="1" hangingPunct="1">
              <a:buFont typeface="Wingdings" charset="2"/>
              <a:buChar char="§"/>
            </a:pPr>
            <a:r>
              <a:rPr lang="pt-PT" sz="2800">
                <a:latin typeface="Century Gothic"/>
                <a:cs typeface="Century Gothic"/>
              </a:rPr>
              <a:t>Audições públicas.</a:t>
            </a:r>
          </a:p>
          <a:p>
            <a:pPr eaLnBrk="1" hangingPunct="1">
              <a:buFont typeface="Wingdings" charset="2"/>
              <a:buChar char="§"/>
            </a:pPr>
            <a:r>
              <a:rPr lang="pt-PT" sz="2800">
                <a:latin typeface="Century Gothic"/>
                <a:cs typeface="Century Gothic"/>
              </a:rPr>
              <a:t>Debates abertos.</a:t>
            </a:r>
          </a:p>
          <a:p>
            <a:pPr eaLnBrk="1" hangingPunct="1">
              <a:buFont typeface="Wingdings" charset="2"/>
              <a:buChar char="§"/>
            </a:pPr>
            <a:r>
              <a:rPr lang="pt-PT" sz="2800">
                <a:latin typeface="Century Gothic"/>
                <a:cs typeface="Century Gothic"/>
              </a:rPr>
              <a:t>Campanhas de sensibilização.</a:t>
            </a:r>
          </a:p>
        </p:txBody>
      </p:sp>
    </p:spTree>
    <p:extLst>
      <p:ext uri="{BB962C8B-B14F-4D97-AF65-F5344CB8AC3E}">
        <p14:creationId xmlns:p14="http://schemas.microsoft.com/office/powerpoint/2010/main" val="2429400719"/>
      </p:ext>
    </p:extLst>
  </p:cSld>
  <p:clrMapOvr>
    <a:overrideClrMapping bg1="lt1" tx1="dk1" bg2="lt2" tx2="dk2" accent1="accent1" accent2="accent2" accent3="accent3" accent4="accent4" accent5="accent5" accent6="accent6" hlink="hlink" folHlink="folHlink"/>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pt-PT" sz="3200" b="1">
                <a:latin typeface="Century Gothic" charset="0"/>
                <a:ea typeface="MS PGothic" charset="0"/>
                <a:cs typeface="MS PGothic" charset="0"/>
              </a:rPr>
              <a:t>Porquê uma análise jurídica?</a:t>
            </a:r>
          </a:p>
        </p:txBody>
      </p:sp>
      <p:pic>
        <p:nvPicPr>
          <p:cNvPr id="19" name="Picture 9" descr="C:\Users\utente\Desktop\1194984711121414406tree_branches_and_roots_01.svg.hi.pn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4545006" y="1844899"/>
            <a:ext cx="4203458" cy="3815878"/>
          </a:xfrm>
          <a:noFill/>
        </p:spPr>
      </p:pic>
      <p:sp>
        <p:nvSpPr>
          <p:cNvPr id="20" name="CasellaDiTesto 20"/>
          <p:cNvSpPr txBox="1">
            <a:spLocks noChangeArrowheads="1"/>
          </p:cNvSpPr>
          <p:nvPr/>
        </p:nvSpPr>
        <p:spPr bwMode="auto">
          <a:xfrm>
            <a:off x="4472998" y="5373216"/>
            <a:ext cx="192881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pt-PT" b="1">
                <a:latin typeface="Century Gothic"/>
                <a:cs typeface="Century Gothic"/>
              </a:rPr>
              <a:t>Análise jurídica</a:t>
            </a:r>
          </a:p>
        </p:txBody>
      </p:sp>
      <p:sp>
        <p:nvSpPr>
          <p:cNvPr id="16" name="Segnaposto contenuto 29"/>
          <p:cNvSpPr>
            <a:spLocks noGrp="1"/>
          </p:cNvSpPr>
          <p:nvPr>
            <p:ph sz="half" idx="2"/>
          </p:nvPr>
        </p:nvSpPr>
        <p:spPr>
          <a:xfrm>
            <a:off x="467544" y="1772345"/>
            <a:ext cx="3888432" cy="3888903"/>
          </a:xfrm>
        </p:spPr>
        <p:txBody>
          <a:bodyPr>
            <a:noAutofit/>
          </a:bodyPr>
          <a:lstStyle/>
          <a:p>
            <a:pPr eaLnBrk="1" hangingPunct="1">
              <a:buFontTx/>
              <a:buNone/>
            </a:pPr>
            <a:r>
              <a:rPr lang="pt-PT" sz="2000" b="1">
                <a:latin typeface="Century Gothic"/>
                <a:cs typeface="Century Gothic"/>
              </a:rPr>
              <a:t>Objetivo </a:t>
            </a:r>
          </a:p>
          <a:p>
            <a:pPr marL="0" indent="0" eaLnBrk="1" hangingPunct="1">
              <a:buFontTx/>
              <a:buNone/>
            </a:pPr>
            <a:r>
              <a:rPr lang="pt-PT" sz="2000">
                <a:latin typeface="Century Gothic"/>
                <a:cs typeface="Century Gothic"/>
              </a:rPr>
              <a:t>Determinar em que medida o quadro existente:</a:t>
            </a:r>
          </a:p>
          <a:p>
            <a:pPr marL="457200" indent="-457200" eaLnBrk="1" hangingPunct="1">
              <a:buFont typeface="+mj-lt"/>
              <a:buAutoNum type="alphaLcPeriod"/>
            </a:pPr>
            <a:r>
              <a:rPr lang="pt-PT" sz="2000">
                <a:latin typeface="Century Gothic"/>
                <a:cs typeface="Century Gothic"/>
              </a:rPr>
              <a:t>a) Responde adequadamente às deslocações.</a:t>
            </a:r>
          </a:p>
          <a:p>
            <a:pPr marL="457200" indent="-457200" eaLnBrk="1" hangingPunct="1">
              <a:buFont typeface="+mj-lt"/>
              <a:buAutoNum type="alphaLcPeriod"/>
            </a:pPr>
            <a:r>
              <a:rPr lang="pt-PT" sz="2000">
                <a:latin typeface="Century Gothic"/>
                <a:cs typeface="Century Gothic"/>
              </a:rPr>
              <a:t>b) Cria obstáculos à proteção e assistência às PDI.</a:t>
            </a:r>
          </a:p>
          <a:p>
            <a:pPr marL="457200" indent="-457200" eaLnBrk="1" hangingPunct="1">
              <a:buFont typeface="+mj-lt"/>
              <a:buAutoNum type="alphaLcPeriod"/>
            </a:pPr>
            <a:r>
              <a:rPr lang="pt-PT" sz="2000">
                <a:latin typeface="Century Gothic"/>
                <a:cs typeface="Century Gothic"/>
              </a:rPr>
              <a:t>c) Contém lacunas associadas à proteção e assistência às PDI.</a:t>
            </a:r>
          </a:p>
        </p:txBody>
      </p:sp>
    </p:spTree>
    <p:extLst>
      <p:ext uri="{BB962C8B-B14F-4D97-AF65-F5344CB8AC3E}">
        <p14:creationId xmlns:p14="http://schemas.microsoft.com/office/powerpoint/2010/main" val="2056948397"/>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 calcmode="lin" valueType="num">
                                      <p:cBhvr additive="base">
                                        <p:cTn id="12"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6">
                                            <p:txEl>
                                              <p:pRg st="1" end="1"/>
                                            </p:txEl>
                                          </p:spTgt>
                                        </p:tgtEl>
                                        <p:attrNameLst>
                                          <p:attrName>style.visibility</p:attrName>
                                        </p:attrNameLst>
                                      </p:cBhvr>
                                      <p:to>
                                        <p:strVal val="visible"/>
                                      </p:to>
                                    </p:set>
                                    <p:anim calcmode="lin" valueType="num">
                                      <p:cBhvr additive="base">
                                        <p:cTn id="18"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6">
                                            <p:txEl>
                                              <p:pRg st="2" end="2"/>
                                            </p:txEl>
                                          </p:spTgt>
                                        </p:tgtEl>
                                        <p:attrNameLst>
                                          <p:attrName>style.visibility</p:attrName>
                                        </p:attrNameLst>
                                      </p:cBhvr>
                                      <p:to>
                                        <p:strVal val="visible"/>
                                      </p:to>
                                    </p:set>
                                    <p:anim calcmode="lin" valueType="num">
                                      <p:cBhvr additive="base">
                                        <p:cTn id="24"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6">
                                            <p:txEl>
                                              <p:pRg st="3" end="3"/>
                                            </p:txEl>
                                          </p:spTgt>
                                        </p:tgtEl>
                                        <p:attrNameLst>
                                          <p:attrName>style.visibility</p:attrName>
                                        </p:attrNameLst>
                                      </p:cBhvr>
                                      <p:to>
                                        <p:strVal val="visible"/>
                                      </p:to>
                                    </p:set>
                                    <p:anim calcmode="lin" valueType="num">
                                      <p:cBhvr additive="base">
                                        <p:cTn id="30"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6">
                                            <p:txEl>
                                              <p:pRg st="4" end="4"/>
                                            </p:txEl>
                                          </p:spTgt>
                                        </p:tgtEl>
                                        <p:attrNameLst>
                                          <p:attrName>style.visibility</p:attrName>
                                        </p:attrNameLst>
                                      </p:cBhvr>
                                      <p:to>
                                        <p:strVal val="visible"/>
                                      </p:to>
                                    </p:set>
                                    <p:anim calcmode="lin" valueType="num">
                                      <p:cBhvr additive="base">
                                        <p:cTn id="36"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pt-PT" sz="3200" b="1">
                <a:latin typeface="Century Gothic" charset="0"/>
                <a:ea typeface="MS PGothic" charset="0"/>
                <a:cs typeface="MS PGothic" charset="0"/>
              </a:rPr>
              <a:t>Precisamos de uma análise jurídica?</a:t>
            </a:r>
          </a:p>
        </p:txBody>
      </p:sp>
      <p:sp>
        <p:nvSpPr>
          <p:cNvPr id="16" name="Segnaposto contenuto 29"/>
          <p:cNvSpPr>
            <a:spLocks noGrp="1"/>
          </p:cNvSpPr>
          <p:nvPr>
            <p:ph sz="half" idx="2"/>
          </p:nvPr>
        </p:nvSpPr>
        <p:spPr>
          <a:xfrm>
            <a:off x="467544" y="1772345"/>
            <a:ext cx="3960440" cy="3888903"/>
          </a:xfrm>
        </p:spPr>
        <p:txBody>
          <a:bodyPr>
            <a:noAutofit/>
          </a:bodyPr>
          <a:lstStyle/>
          <a:p>
            <a:pPr eaLnBrk="1" hangingPunct="1">
              <a:buFontTx/>
              <a:buNone/>
            </a:pPr>
            <a:r>
              <a:rPr lang="pt-PT" sz="2400" b="1">
                <a:latin typeface="Century Gothic"/>
                <a:cs typeface="Century Gothic"/>
              </a:rPr>
              <a:t>Necessidade e mais-valia</a:t>
            </a:r>
          </a:p>
          <a:p>
            <a:pPr eaLnBrk="1" hangingPunct="1">
              <a:buFont typeface="Wingdings" charset="2"/>
              <a:buChar char="§"/>
            </a:pPr>
            <a:r>
              <a:rPr lang="pt-PT" sz="2000" b="1">
                <a:latin typeface="Century Gothic"/>
                <a:cs typeface="Century Gothic"/>
              </a:rPr>
              <a:t>Lacunas </a:t>
            </a:r>
            <a:r>
              <a:rPr lang="pt-PT" sz="2000">
                <a:latin typeface="Century Gothic"/>
                <a:cs typeface="Century Gothic"/>
              </a:rPr>
              <a:t>nas leis atuais?</a:t>
            </a:r>
          </a:p>
          <a:p>
            <a:pPr eaLnBrk="1" hangingPunct="1">
              <a:buFont typeface="Wingdings" charset="2"/>
              <a:buChar char="§"/>
            </a:pPr>
            <a:r>
              <a:rPr lang="pt-PT" sz="2000" b="1">
                <a:latin typeface="Century Gothic"/>
                <a:cs typeface="Century Gothic"/>
              </a:rPr>
              <a:t>Obstáculos</a:t>
            </a:r>
            <a:r>
              <a:rPr lang="pt-PT" sz="2000">
                <a:latin typeface="Century Gothic"/>
                <a:cs typeface="Century Gothic"/>
              </a:rPr>
              <a:t> imprevistos?</a:t>
            </a:r>
          </a:p>
          <a:p>
            <a:pPr eaLnBrk="1" hangingPunct="1">
              <a:buFont typeface="Wingdings" charset="2"/>
              <a:buChar char="§"/>
            </a:pPr>
            <a:r>
              <a:rPr lang="pt-PT" sz="2000" b="1">
                <a:latin typeface="Century Gothic"/>
                <a:cs typeface="Century Gothic"/>
              </a:rPr>
              <a:t>Contradições </a:t>
            </a:r>
            <a:r>
              <a:rPr lang="pt-PT" sz="2000">
                <a:latin typeface="Century Gothic"/>
                <a:cs typeface="Century Gothic"/>
              </a:rPr>
              <a:t>entre as leis atuais e o novo instrumento?</a:t>
            </a:r>
          </a:p>
          <a:p>
            <a:pPr eaLnBrk="1" hangingPunct="1">
              <a:buFont typeface="Wingdings" charset="2"/>
              <a:buChar char="§"/>
            </a:pPr>
            <a:r>
              <a:rPr lang="pt-PT" sz="2000">
                <a:latin typeface="Century Gothic"/>
                <a:cs typeface="Century Gothic"/>
              </a:rPr>
              <a:t>A legislação atual </a:t>
            </a:r>
            <a:r>
              <a:rPr lang="pt-PT" sz="2000" b="1">
                <a:latin typeface="Century Gothic"/>
                <a:cs typeface="Century Gothic"/>
              </a:rPr>
              <a:t>facilita </a:t>
            </a:r>
            <a:r>
              <a:rPr lang="pt-PT" sz="2000">
                <a:latin typeface="Century Gothic"/>
                <a:cs typeface="Century Gothic"/>
              </a:rPr>
              <a:t>a implementação do novo instrumento?</a:t>
            </a:r>
          </a:p>
        </p:txBody>
      </p:sp>
      <p:sp>
        <p:nvSpPr>
          <p:cNvPr id="7" name="Segnaposto contenuto 29"/>
          <p:cNvSpPr>
            <a:spLocks noGrp="1"/>
          </p:cNvSpPr>
          <p:nvPr>
            <p:ph sz="half" idx="2"/>
          </p:nvPr>
        </p:nvSpPr>
        <p:spPr>
          <a:xfrm>
            <a:off x="4788024" y="1772345"/>
            <a:ext cx="3960440" cy="3888903"/>
          </a:xfrm>
        </p:spPr>
        <p:txBody>
          <a:bodyPr>
            <a:noAutofit/>
          </a:bodyPr>
          <a:lstStyle/>
          <a:p>
            <a:pPr eaLnBrk="1" hangingPunct="1">
              <a:buFontTx/>
              <a:buNone/>
            </a:pPr>
            <a:r>
              <a:rPr lang="pt-PT" sz="2400" b="1" dirty="0">
                <a:latin typeface="Century Gothic"/>
                <a:cs typeface="Century Gothic"/>
              </a:rPr>
              <a:t>Capacidades</a:t>
            </a:r>
          </a:p>
          <a:p>
            <a:pPr eaLnBrk="1" hangingPunct="1">
              <a:buFont typeface="Wingdings" charset="2"/>
              <a:buChar char="§"/>
            </a:pPr>
            <a:r>
              <a:rPr lang="pt-PT" sz="2000" dirty="0">
                <a:latin typeface="Century Gothic"/>
                <a:cs typeface="Century Gothic"/>
              </a:rPr>
              <a:t>Avaliação da capacidade e conhecimento nacionais.</a:t>
            </a:r>
          </a:p>
          <a:p>
            <a:pPr eaLnBrk="1" hangingPunct="1">
              <a:buFont typeface="Wingdings" charset="2"/>
              <a:buChar char="§"/>
            </a:pPr>
            <a:r>
              <a:rPr lang="pt-PT" sz="2000" dirty="0">
                <a:latin typeface="Century Gothic"/>
                <a:cs typeface="Century Gothic"/>
              </a:rPr>
              <a:t>Processo moroso (lei ou política?).</a:t>
            </a:r>
          </a:p>
          <a:p>
            <a:pPr eaLnBrk="1" hangingPunct="1">
              <a:buFont typeface="Wingdings" charset="2"/>
              <a:buChar char="§"/>
            </a:pPr>
            <a:r>
              <a:rPr lang="pt-PT" sz="2000" dirty="0">
                <a:latin typeface="Century Gothic"/>
                <a:cs typeface="Century Gothic"/>
              </a:rPr>
              <a:t>Interpretação das leis atuais à luz das normas regionais, nacionais e internacionais.</a:t>
            </a:r>
          </a:p>
        </p:txBody>
      </p:sp>
      <p:sp>
        <p:nvSpPr>
          <p:cNvPr id="8" name="Esplosione 2 6"/>
          <p:cNvSpPr/>
          <p:nvPr/>
        </p:nvSpPr>
        <p:spPr>
          <a:xfrm>
            <a:off x="2987824" y="5399484"/>
            <a:ext cx="4429125" cy="1485900"/>
          </a:xfrm>
          <a:prstGeom prst="irregularSeal2">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r>
              <a:rPr lang="pt-PT" b="1" dirty="0">
                <a:solidFill>
                  <a:schemeClr val="bg1"/>
                </a:solidFill>
                <a:latin typeface="Century Gothic"/>
                <a:ea typeface="ＭＳ Ｐゴシック" charset="0"/>
                <a:cs typeface="Century Gothic"/>
              </a:rPr>
              <a:t>Antes, durante e depois...</a:t>
            </a:r>
          </a:p>
        </p:txBody>
      </p:sp>
    </p:spTree>
    <p:extLst>
      <p:ext uri="{BB962C8B-B14F-4D97-AF65-F5344CB8AC3E}">
        <p14:creationId xmlns:p14="http://schemas.microsoft.com/office/powerpoint/2010/main" val="299976892"/>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pt-PT" sz="2800" b="1">
                <a:latin typeface="Century Gothic" charset="0"/>
                <a:ea typeface="MS PGothic" charset="0"/>
                <a:cs typeface="MS PGothic" charset="0"/>
              </a:rPr>
              <a:t>O que analisar?</a:t>
            </a:r>
          </a:p>
        </p:txBody>
      </p:sp>
      <p:sp>
        <p:nvSpPr>
          <p:cNvPr id="47106" name="Content Placeholder 2"/>
          <p:cNvSpPr>
            <a:spLocks noGrp="1"/>
          </p:cNvSpPr>
          <p:nvPr>
            <p:ph idx="1"/>
          </p:nvPr>
        </p:nvSpPr>
        <p:spPr>
          <a:xfrm>
            <a:off x="143321" y="1700213"/>
            <a:ext cx="8893175" cy="4393083"/>
          </a:xfrm>
        </p:spPr>
        <p:txBody>
          <a:bodyPr/>
          <a:lstStyle/>
          <a:p>
            <a:pPr eaLnBrk="1" hangingPunct="1">
              <a:spcBef>
                <a:spcPts val="800"/>
              </a:spcBef>
              <a:buFont typeface="Wingdings" charset="2"/>
              <a:buChar char="§"/>
            </a:pPr>
            <a:r>
              <a:rPr lang="pt-PT" sz="2300">
                <a:latin typeface="Century Gothic"/>
                <a:cs typeface="Century Gothic"/>
              </a:rPr>
              <a:t>Documentos constitucionais e a carta de direitos.</a:t>
            </a:r>
          </a:p>
          <a:p>
            <a:pPr eaLnBrk="1" hangingPunct="1">
              <a:spcBef>
                <a:spcPts val="800"/>
              </a:spcBef>
              <a:buFont typeface="Wingdings" charset="2"/>
              <a:buChar char="§"/>
            </a:pPr>
            <a:r>
              <a:rPr lang="pt-PT" sz="2300">
                <a:latin typeface="Century Gothic"/>
                <a:cs typeface="Century Gothic"/>
              </a:rPr>
              <a:t>Gestão de catástrofes e leis e políticas humanitárias.</a:t>
            </a:r>
          </a:p>
          <a:p>
            <a:pPr eaLnBrk="1" hangingPunct="1">
              <a:spcBef>
                <a:spcPts val="800"/>
              </a:spcBef>
              <a:buFont typeface="Wingdings" charset="2"/>
              <a:buChar char="§"/>
            </a:pPr>
            <a:r>
              <a:rPr lang="pt-PT" sz="2300">
                <a:latin typeface="Century Gothic"/>
                <a:cs typeface="Century Gothic"/>
              </a:rPr>
              <a:t>Leis e políticas sobre habitação, terra e propriedade.</a:t>
            </a:r>
          </a:p>
          <a:p>
            <a:pPr eaLnBrk="1" hangingPunct="1">
              <a:spcBef>
                <a:spcPts val="800"/>
              </a:spcBef>
              <a:buFont typeface="Wingdings" charset="2"/>
              <a:buChar char="§"/>
            </a:pPr>
            <a:r>
              <a:rPr lang="pt-PT" sz="2300">
                <a:latin typeface="Century Gothic"/>
                <a:cs typeface="Century Gothic"/>
              </a:rPr>
              <a:t>Leis e políticas sobre nascimento, morte, casamento e cidadania.</a:t>
            </a:r>
          </a:p>
          <a:p>
            <a:pPr eaLnBrk="1" hangingPunct="1">
              <a:spcBef>
                <a:spcPts val="800"/>
              </a:spcBef>
              <a:buFont typeface="Wingdings" charset="2"/>
              <a:buChar char="§"/>
            </a:pPr>
            <a:r>
              <a:rPr lang="pt-PT" sz="2300">
                <a:latin typeface="Century Gothic"/>
                <a:cs typeface="Century Gothic"/>
              </a:rPr>
              <a:t>Leis e políticas sobre a segurança social.</a:t>
            </a:r>
          </a:p>
          <a:p>
            <a:pPr eaLnBrk="1" hangingPunct="1">
              <a:spcBef>
                <a:spcPts val="800"/>
              </a:spcBef>
              <a:buFont typeface="Wingdings" charset="2"/>
              <a:buChar char="§"/>
            </a:pPr>
            <a:r>
              <a:rPr lang="pt-PT" sz="2300">
                <a:latin typeface="Century Gothic"/>
                <a:cs typeface="Century Gothic"/>
              </a:rPr>
              <a:t>Regulamentos militares e de aplicação da lei.</a:t>
            </a:r>
          </a:p>
          <a:p>
            <a:pPr eaLnBrk="1" hangingPunct="1">
              <a:spcBef>
                <a:spcPts val="800"/>
              </a:spcBef>
              <a:buFont typeface="Wingdings" charset="2"/>
              <a:buChar char="§"/>
            </a:pPr>
            <a:r>
              <a:rPr lang="pt-PT" sz="2300">
                <a:latin typeface="Century Gothic"/>
                <a:cs typeface="Century Gothic"/>
              </a:rPr>
              <a:t>Procedimentos e regulamentos dos tribunais.</a:t>
            </a:r>
          </a:p>
          <a:p>
            <a:pPr eaLnBrk="1" hangingPunct="1">
              <a:spcBef>
                <a:spcPts val="800"/>
              </a:spcBef>
              <a:buFont typeface="Wingdings" charset="2"/>
              <a:buChar char="§"/>
            </a:pPr>
            <a:r>
              <a:rPr lang="pt-PT" sz="2300">
                <a:latin typeface="Century Gothic"/>
                <a:cs typeface="Century Gothic"/>
              </a:rPr>
              <a:t>Leis e políticas sobre os serviços sociais. </a:t>
            </a:r>
          </a:p>
          <a:p>
            <a:pPr eaLnBrk="1" hangingPunct="1">
              <a:spcBef>
                <a:spcPts val="800"/>
              </a:spcBef>
              <a:buFont typeface="Wingdings" charset="2"/>
              <a:buChar char="§"/>
            </a:pPr>
            <a:r>
              <a:rPr lang="pt-PT" sz="2300">
                <a:latin typeface="Century Gothic"/>
                <a:cs typeface="Century Gothic"/>
              </a:rPr>
              <a:t>Direito penal.</a:t>
            </a: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7104</TotalTime>
  <Words>2038</Words>
  <Application>Microsoft Office PowerPoint</Application>
  <PresentationFormat>Affichage à l'écran (4:3)</PresentationFormat>
  <Paragraphs>174</Paragraphs>
  <Slides>11</Slides>
  <Notes>11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11</vt:i4>
      </vt:variant>
    </vt:vector>
  </HeadingPairs>
  <TitlesOfParts>
    <vt:vector size="18" baseType="lpstr">
      <vt:lpstr>Arial</vt:lpstr>
      <vt:lpstr>Calibri</vt:lpstr>
      <vt:lpstr>Century Gothic</vt:lpstr>
      <vt:lpstr>Symbol</vt:lpstr>
      <vt:lpstr>Wingdings</vt:lpstr>
      <vt:lpstr>Wingdings 2</vt:lpstr>
      <vt:lpstr>Perception</vt:lpstr>
      <vt:lpstr>Iniciar o processo: passos preparatórios</vt:lpstr>
      <vt:lpstr>Sete etapas</vt:lpstr>
      <vt:lpstr>Objetivos</vt:lpstr>
      <vt:lpstr>Passos preparatórios</vt:lpstr>
      <vt:lpstr>Conhecimento e compreensão</vt:lpstr>
      <vt:lpstr>Ações sugeridas</vt:lpstr>
      <vt:lpstr>Porquê uma análise jurídica?</vt:lpstr>
      <vt:lpstr>Precisamos de uma análise jurídica?</vt:lpstr>
      <vt:lpstr>O que analisar?</vt:lpstr>
      <vt:lpstr>Como analisar um quadro legal</vt:lpstr>
      <vt:lpstr>Análise jurídica: exemplos de países</vt:lpstr>
    </vt:vector>
  </TitlesOfParts>
  <Company>NRC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Vincent</cp:lastModifiedBy>
  <cp:revision>254</cp:revision>
  <dcterms:created xsi:type="dcterms:W3CDTF">2008-09-19T08:19:15Z</dcterms:created>
  <dcterms:modified xsi:type="dcterms:W3CDTF">2021-01-20T14:09:56Z</dcterms:modified>
</cp:coreProperties>
</file>