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587" r:id="rId1"/>
  </p:sldMasterIdLst>
  <p:notesMasterIdLst>
    <p:notesMasterId r:id="rId16"/>
  </p:notesMasterIdLst>
  <p:handoutMasterIdLst>
    <p:handoutMasterId r:id="rId17"/>
  </p:handoutMasterIdLst>
  <p:sldIdLst>
    <p:sldId id="326" r:id="rId2"/>
    <p:sldId id="309" r:id="rId3"/>
    <p:sldId id="324" r:id="rId4"/>
    <p:sldId id="320" r:id="rId5"/>
    <p:sldId id="329" r:id="rId6"/>
    <p:sldId id="330" r:id="rId7"/>
    <p:sldId id="327" r:id="rId8"/>
    <p:sldId id="319" r:id="rId9"/>
    <p:sldId id="321" r:id="rId10"/>
    <p:sldId id="323" r:id="rId11"/>
    <p:sldId id="328" r:id="rId12"/>
    <p:sldId id="322" r:id="rId13"/>
    <p:sldId id="303" r:id="rId14"/>
    <p:sldId id="313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chel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D5EA"/>
    <a:srgbClr val="FF0000"/>
    <a:srgbClr val="CC3300"/>
    <a:srgbClr val="0033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FEFABA-8A72-4826-BCF5-47EA5DAB7BC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CH"/>
        </a:p>
      </dgm:t>
    </dgm:pt>
    <dgm:pt modelId="{9CA4046C-A4EC-4C42-97D4-13B8D972059A}">
      <dgm:prSet phldrT="[Text]" custT="1"/>
      <dgm:spPr>
        <a:solidFill>
          <a:srgbClr val="CC3300"/>
        </a:solidFill>
      </dgm:spPr>
      <dgm:t>
        <a:bodyPr/>
        <a:lstStyle/>
        <a:p>
          <a:r>
            <a:rPr lang="pt-PT" sz="1800" b="1"/>
            <a:t>6.2</a:t>
          </a:r>
        </a:p>
      </dgm:t>
    </dgm:pt>
    <dgm:pt modelId="{75C136A4-192E-4FBD-A00A-65FF3B5D2B23}" type="parTrans" cxnId="{B3A7DFED-B65F-491B-8974-8341962DFC11}">
      <dgm:prSet/>
      <dgm:spPr/>
      <dgm:t>
        <a:bodyPr/>
        <a:lstStyle/>
        <a:p>
          <a:endParaRPr lang="fr-CH"/>
        </a:p>
      </dgm:t>
    </dgm:pt>
    <dgm:pt modelId="{04400682-5317-4A50-B541-199AF44455F2}" type="sibTrans" cxnId="{B3A7DFED-B65F-491B-8974-8341962DFC11}">
      <dgm:prSet/>
      <dgm:spPr/>
      <dgm:t>
        <a:bodyPr/>
        <a:lstStyle/>
        <a:p>
          <a:endParaRPr lang="fr-CH"/>
        </a:p>
      </dgm:t>
    </dgm:pt>
    <dgm:pt modelId="{3D1606A2-D83A-49C8-8673-D78635BC76E1}">
      <dgm:prSet phldrT="[Text]" custT="1"/>
      <dgm:spPr/>
      <dgm:t>
        <a:bodyPr/>
        <a:lstStyle/>
        <a:p>
          <a:r>
            <a:rPr lang="pt-PT" sz="1800" b="1"/>
            <a:t>Exemplos de deslocação proibida </a:t>
          </a:r>
        </a:p>
      </dgm:t>
    </dgm:pt>
    <dgm:pt modelId="{C91DA7CC-A7C2-4495-A607-53AF2D559437}" type="parTrans" cxnId="{4BA85717-45B9-4F37-A4D3-5D720E64B9C7}">
      <dgm:prSet/>
      <dgm:spPr/>
      <dgm:t>
        <a:bodyPr/>
        <a:lstStyle/>
        <a:p>
          <a:endParaRPr lang="fr-CH"/>
        </a:p>
      </dgm:t>
    </dgm:pt>
    <dgm:pt modelId="{CF0FB115-54CF-4D73-BD17-B0374E4A6EB6}" type="sibTrans" cxnId="{4BA85717-45B9-4F37-A4D3-5D720E64B9C7}">
      <dgm:prSet/>
      <dgm:spPr/>
      <dgm:t>
        <a:bodyPr/>
        <a:lstStyle/>
        <a:p>
          <a:endParaRPr lang="fr-CH"/>
        </a:p>
      </dgm:t>
    </dgm:pt>
    <dgm:pt modelId="{0B2520DA-EF09-449F-99D8-174C68B25900}">
      <dgm:prSet phldrT="[Text]" custT="1"/>
      <dgm:spPr>
        <a:solidFill>
          <a:srgbClr val="C00000"/>
        </a:solidFill>
      </dgm:spPr>
      <dgm:t>
        <a:bodyPr/>
        <a:lstStyle/>
        <a:p>
          <a:endParaRPr lang="fr-CH" sz="1400" b="1" dirty="0"/>
        </a:p>
        <a:p>
          <a:r>
            <a:rPr lang="pt-PT" sz="1800" b="1"/>
            <a:t>DIDH</a:t>
          </a:r>
        </a:p>
        <a:p>
          <a:r>
            <a:rPr lang="pt-PT" sz="1800" b="1"/>
            <a:t>DIH</a:t>
          </a:r>
        </a:p>
      </dgm:t>
    </dgm:pt>
    <dgm:pt modelId="{E7426412-F2C1-4A7D-9A6B-AAA7C6128C0F}" type="parTrans" cxnId="{4A8E99E0-9220-42D1-B02E-A8F8F90A1AF5}">
      <dgm:prSet/>
      <dgm:spPr/>
      <dgm:t>
        <a:bodyPr/>
        <a:lstStyle/>
        <a:p>
          <a:endParaRPr lang="fr-CH"/>
        </a:p>
      </dgm:t>
    </dgm:pt>
    <dgm:pt modelId="{E19043DB-5EAA-42D3-906D-D95B47957374}" type="sibTrans" cxnId="{4A8E99E0-9220-42D1-B02E-A8F8F90A1AF5}">
      <dgm:prSet/>
      <dgm:spPr/>
      <dgm:t>
        <a:bodyPr/>
        <a:lstStyle/>
        <a:p>
          <a:endParaRPr lang="fr-CH"/>
        </a:p>
      </dgm:t>
    </dgm:pt>
    <dgm:pt modelId="{E0E46FF2-5714-467D-BF90-296B1520FA90}">
      <dgm:prSet phldrT="[Text]" custT="1"/>
      <dgm:spPr/>
      <dgm:t>
        <a:bodyPr/>
        <a:lstStyle/>
        <a:p>
          <a:r>
            <a:rPr lang="pt-PT" sz="1800" b="1"/>
            <a:t>Legalidade</a:t>
          </a:r>
        </a:p>
      </dgm:t>
    </dgm:pt>
    <dgm:pt modelId="{95222D5C-F253-4F0A-9E18-2F1F3F01465B}" type="parTrans" cxnId="{E504189A-8D73-407B-A317-7C3BFA32BEC2}">
      <dgm:prSet/>
      <dgm:spPr/>
      <dgm:t>
        <a:bodyPr/>
        <a:lstStyle/>
        <a:p>
          <a:endParaRPr lang="fr-CH"/>
        </a:p>
      </dgm:t>
    </dgm:pt>
    <dgm:pt modelId="{580FF6B3-4EF6-46F0-B8E3-E9EA3C1D57B1}" type="sibTrans" cxnId="{E504189A-8D73-407B-A317-7C3BFA32BEC2}">
      <dgm:prSet/>
      <dgm:spPr/>
      <dgm:t>
        <a:bodyPr/>
        <a:lstStyle/>
        <a:p>
          <a:endParaRPr lang="fr-CH"/>
        </a:p>
      </dgm:t>
    </dgm:pt>
    <dgm:pt modelId="{1942A179-9171-41DF-AC8E-D85D7359CCE2}">
      <dgm:prSet phldrT="[Text]" custT="1"/>
      <dgm:spPr/>
      <dgm:t>
        <a:bodyPr/>
        <a:lstStyle/>
        <a:p>
          <a:r>
            <a:rPr lang="pt-PT" sz="1800" b="1" dirty="0"/>
            <a:t>Necessidade</a:t>
          </a:r>
        </a:p>
      </dgm:t>
    </dgm:pt>
    <dgm:pt modelId="{DBEB74A4-5D40-484B-83FC-8773C990CAC0}" type="parTrans" cxnId="{6800739E-DD3D-44BE-A446-07047E76C89D}">
      <dgm:prSet/>
      <dgm:spPr/>
      <dgm:t>
        <a:bodyPr/>
        <a:lstStyle/>
        <a:p>
          <a:endParaRPr lang="fr-CH"/>
        </a:p>
      </dgm:t>
    </dgm:pt>
    <dgm:pt modelId="{54E0DD95-912A-4676-B26A-36D4544369E7}" type="sibTrans" cxnId="{6800739E-DD3D-44BE-A446-07047E76C89D}">
      <dgm:prSet/>
      <dgm:spPr/>
      <dgm:t>
        <a:bodyPr/>
        <a:lstStyle/>
        <a:p>
          <a:endParaRPr lang="fr-CH"/>
        </a:p>
      </dgm:t>
    </dgm:pt>
    <dgm:pt modelId="{54416172-5734-49E5-A048-EEA69F099641}">
      <dgm:prSet phldrT="[Text]" custT="1"/>
      <dgm:spPr/>
      <dgm:t>
        <a:bodyPr/>
        <a:lstStyle/>
        <a:p>
          <a:r>
            <a:rPr lang="pt-PT" sz="1800" b="1"/>
            <a:t>Objetivo legítimo</a:t>
          </a:r>
        </a:p>
      </dgm:t>
    </dgm:pt>
    <dgm:pt modelId="{9AE4AB64-3B01-4F8D-951A-CE063CC9C475}" type="parTrans" cxnId="{191B00B8-911F-404A-98DB-0BB1375D262F}">
      <dgm:prSet/>
      <dgm:spPr/>
      <dgm:t>
        <a:bodyPr/>
        <a:lstStyle/>
        <a:p>
          <a:endParaRPr lang="fr-CH"/>
        </a:p>
      </dgm:t>
    </dgm:pt>
    <dgm:pt modelId="{C57B88B2-1FBB-455C-B939-9667182CB705}" type="sibTrans" cxnId="{191B00B8-911F-404A-98DB-0BB1375D262F}">
      <dgm:prSet/>
      <dgm:spPr/>
      <dgm:t>
        <a:bodyPr/>
        <a:lstStyle/>
        <a:p>
          <a:endParaRPr lang="fr-CH"/>
        </a:p>
      </dgm:t>
    </dgm:pt>
    <dgm:pt modelId="{0FBF29E1-A174-465E-987D-F8FD5DD7B7F9}" type="pres">
      <dgm:prSet presAssocID="{77FEFABA-8A72-4826-BCF5-47EA5DAB7BCC}" presName="linearFlow" presStyleCnt="0">
        <dgm:presLayoutVars>
          <dgm:dir/>
          <dgm:animLvl val="lvl"/>
          <dgm:resizeHandles val="exact"/>
        </dgm:presLayoutVars>
      </dgm:prSet>
      <dgm:spPr/>
    </dgm:pt>
    <dgm:pt modelId="{7CE321DA-D276-4B6B-BFF7-4300CBA20FF3}" type="pres">
      <dgm:prSet presAssocID="{9CA4046C-A4EC-4C42-97D4-13B8D972059A}" presName="composite" presStyleCnt="0"/>
      <dgm:spPr/>
    </dgm:pt>
    <dgm:pt modelId="{4A9FDECE-B780-42D2-91F0-3FCDA3C3C711}" type="pres">
      <dgm:prSet presAssocID="{9CA4046C-A4EC-4C42-97D4-13B8D972059A}" presName="parentText" presStyleLbl="alignNode1" presStyleIdx="0" presStyleCnt="2" custLinFactNeighborX="0" custLinFactNeighborY="8007">
        <dgm:presLayoutVars>
          <dgm:chMax val="1"/>
          <dgm:bulletEnabled val="1"/>
        </dgm:presLayoutVars>
      </dgm:prSet>
      <dgm:spPr/>
    </dgm:pt>
    <dgm:pt modelId="{8E183EF8-C496-441C-9687-AFF0F916B88B}" type="pres">
      <dgm:prSet presAssocID="{9CA4046C-A4EC-4C42-97D4-13B8D972059A}" presName="descendantText" presStyleLbl="alignAcc1" presStyleIdx="0" presStyleCnt="2" custLinFactNeighborX="478" custLinFactNeighborY="20809">
        <dgm:presLayoutVars>
          <dgm:bulletEnabled val="1"/>
        </dgm:presLayoutVars>
      </dgm:prSet>
      <dgm:spPr/>
    </dgm:pt>
    <dgm:pt modelId="{F661CA72-987F-47BA-A76F-67D37D72C815}" type="pres">
      <dgm:prSet presAssocID="{04400682-5317-4A50-B541-199AF44455F2}" presName="sp" presStyleCnt="0"/>
      <dgm:spPr/>
    </dgm:pt>
    <dgm:pt modelId="{87587C56-E8E9-4E4D-90DE-436D9EEBE175}" type="pres">
      <dgm:prSet presAssocID="{0B2520DA-EF09-449F-99D8-174C68B25900}" presName="composite" presStyleCnt="0"/>
      <dgm:spPr/>
    </dgm:pt>
    <dgm:pt modelId="{A2ACC493-3E8A-468E-9568-6B9DC5721C8D}" type="pres">
      <dgm:prSet presAssocID="{0B2520DA-EF09-449F-99D8-174C68B25900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DC416380-AC26-4D1E-8513-D437C30D9A41}" type="pres">
      <dgm:prSet presAssocID="{0B2520DA-EF09-449F-99D8-174C68B25900}" presName="descendantText" presStyleLbl="alignAcc1" presStyleIdx="1" presStyleCnt="2" custLinFactNeighborX="478" custLinFactNeighborY="9647">
        <dgm:presLayoutVars>
          <dgm:bulletEnabled val="1"/>
        </dgm:presLayoutVars>
      </dgm:prSet>
      <dgm:spPr/>
    </dgm:pt>
  </dgm:ptLst>
  <dgm:cxnLst>
    <dgm:cxn modelId="{7D0EA00B-8B7C-1346-8C02-44BD1C296788}" type="presOf" srcId="{3D1606A2-D83A-49C8-8673-D78635BC76E1}" destId="{8E183EF8-C496-441C-9687-AFF0F916B88B}" srcOrd="0" destOrd="0" presId="urn:microsoft.com/office/officeart/2005/8/layout/chevron2"/>
    <dgm:cxn modelId="{705E7B11-B8C3-164F-AC38-D8E489A605C4}" type="presOf" srcId="{54416172-5734-49E5-A048-EEA69F099641}" destId="{DC416380-AC26-4D1E-8513-D437C30D9A41}" srcOrd="0" destOrd="1" presId="urn:microsoft.com/office/officeart/2005/8/layout/chevron2"/>
    <dgm:cxn modelId="{4BA85717-45B9-4F37-A4D3-5D720E64B9C7}" srcId="{9CA4046C-A4EC-4C42-97D4-13B8D972059A}" destId="{3D1606A2-D83A-49C8-8673-D78635BC76E1}" srcOrd="0" destOrd="0" parTransId="{C91DA7CC-A7C2-4495-A607-53AF2D559437}" sibTransId="{CF0FB115-54CF-4D73-BD17-B0374E4A6EB6}"/>
    <dgm:cxn modelId="{D22B2D72-CD94-824E-9154-040D4E615B63}" type="presOf" srcId="{9CA4046C-A4EC-4C42-97D4-13B8D972059A}" destId="{4A9FDECE-B780-42D2-91F0-3FCDA3C3C711}" srcOrd="0" destOrd="0" presId="urn:microsoft.com/office/officeart/2005/8/layout/chevron2"/>
    <dgm:cxn modelId="{7FDA8E8C-4A8A-0845-A231-C1F375127907}" type="presOf" srcId="{1942A179-9171-41DF-AC8E-D85D7359CCE2}" destId="{DC416380-AC26-4D1E-8513-D437C30D9A41}" srcOrd="0" destOrd="2" presId="urn:microsoft.com/office/officeart/2005/8/layout/chevron2"/>
    <dgm:cxn modelId="{E504189A-8D73-407B-A317-7C3BFA32BEC2}" srcId="{0B2520DA-EF09-449F-99D8-174C68B25900}" destId="{E0E46FF2-5714-467D-BF90-296B1520FA90}" srcOrd="0" destOrd="0" parTransId="{95222D5C-F253-4F0A-9E18-2F1F3F01465B}" sibTransId="{580FF6B3-4EF6-46F0-B8E3-E9EA3C1D57B1}"/>
    <dgm:cxn modelId="{160FCF9B-29E9-654B-AE17-A9C5C509C01F}" type="presOf" srcId="{0B2520DA-EF09-449F-99D8-174C68B25900}" destId="{A2ACC493-3E8A-468E-9568-6B9DC5721C8D}" srcOrd="0" destOrd="0" presId="urn:microsoft.com/office/officeart/2005/8/layout/chevron2"/>
    <dgm:cxn modelId="{6800739E-DD3D-44BE-A446-07047E76C89D}" srcId="{0B2520DA-EF09-449F-99D8-174C68B25900}" destId="{1942A179-9171-41DF-AC8E-D85D7359CCE2}" srcOrd="2" destOrd="0" parTransId="{DBEB74A4-5D40-484B-83FC-8773C990CAC0}" sibTransId="{54E0DD95-912A-4676-B26A-36D4544369E7}"/>
    <dgm:cxn modelId="{16C92BA7-33F1-BC49-B643-52AD3E6EEA73}" type="presOf" srcId="{E0E46FF2-5714-467D-BF90-296B1520FA90}" destId="{DC416380-AC26-4D1E-8513-D437C30D9A41}" srcOrd="0" destOrd="0" presId="urn:microsoft.com/office/officeart/2005/8/layout/chevron2"/>
    <dgm:cxn modelId="{191B00B8-911F-404A-98DB-0BB1375D262F}" srcId="{0B2520DA-EF09-449F-99D8-174C68B25900}" destId="{54416172-5734-49E5-A048-EEA69F099641}" srcOrd="1" destOrd="0" parTransId="{9AE4AB64-3B01-4F8D-951A-CE063CC9C475}" sibTransId="{C57B88B2-1FBB-455C-B939-9667182CB705}"/>
    <dgm:cxn modelId="{AC6931E0-EE23-B84A-ABA5-C12BEFB3A6E7}" type="presOf" srcId="{77FEFABA-8A72-4826-BCF5-47EA5DAB7BCC}" destId="{0FBF29E1-A174-465E-987D-F8FD5DD7B7F9}" srcOrd="0" destOrd="0" presId="urn:microsoft.com/office/officeart/2005/8/layout/chevron2"/>
    <dgm:cxn modelId="{4A8E99E0-9220-42D1-B02E-A8F8F90A1AF5}" srcId="{77FEFABA-8A72-4826-BCF5-47EA5DAB7BCC}" destId="{0B2520DA-EF09-449F-99D8-174C68B25900}" srcOrd="1" destOrd="0" parTransId="{E7426412-F2C1-4A7D-9A6B-AAA7C6128C0F}" sibTransId="{E19043DB-5EAA-42D3-906D-D95B47957374}"/>
    <dgm:cxn modelId="{B3A7DFED-B65F-491B-8974-8341962DFC11}" srcId="{77FEFABA-8A72-4826-BCF5-47EA5DAB7BCC}" destId="{9CA4046C-A4EC-4C42-97D4-13B8D972059A}" srcOrd="0" destOrd="0" parTransId="{75C136A4-192E-4FBD-A00A-65FF3B5D2B23}" sibTransId="{04400682-5317-4A50-B541-199AF44455F2}"/>
    <dgm:cxn modelId="{CAD08F2E-DE61-6143-AADC-C56A5B618E3B}" type="presParOf" srcId="{0FBF29E1-A174-465E-987D-F8FD5DD7B7F9}" destId="{7CE321DA-D276-4B6B-BFF7-4300CBA20FF3}" srcOrd="0" destOrd="0" presId="urn:microsoft.com/office/officeart/2005/8/layout/chevron2"/>
    <dgm:cxn modelId="{81E1C6DD-A7B7-7548-A766-27A53B7918A3}" type="presParOf" srcId="{7CE321DA-D276-4B6B-BFF7-4300CBA20FF3}" destId="{4A9FDECE-B780-42D2-91F0-3FCDA3C3C711}" srcOrd="0" destOrd="0" presId="urn:microsoft.com/office/officeart/2005/8/layout/chevron2"/>
    <dgm:cxn modelId="{52F9A4DC-55DD-FF4B-AEA5-E737CFE8BBBB}" type="presParOf" srcId="{7CE321DA-D276-4B6B-BFF7-4300CBA20FF3}" destId="{8E183EF8-C496-441C-9687-AFF0F916B88B}" srcOrd="1" destOrd="0" presId="urn:microsoft.com/office/officeart/2005/8/layout/chevron2"/>
    <dgm:cxn modelId="{FC39C63B-84C7-C145-8FB0-D3DFB1E25522}" type="presParOf" srcId="{0FBF29E1-A174-465E-987D-F8FD5DD7B7F9}" destId="{F661CA72-987F-47BA-A76F-67D37D72C815}" srcOrd="1" destOrd="0" presId="urn:microsoft.com/office/officeart/2005/8/layout/chevron2"/>
    <dgm:cxn modelId="{A3AECCBD-ED9A-6A4B-8275-4E61FBABB098}" type="presParOf" srcId="{0FBF29E1-A174-465E-987D-F8FD5DD7B7F9}" destId="{87587C56-E8E9-4E4D-90DE-436D9EEBE175}" srcOrd="2" destOrd="0" presId="urn:microsoft.com/office/officeart/2005/8/layout/chevron2"/>
    <dgm:cxn modelId="{B913E18E-D212-9748-945A-6F973D4244A7}" type="presParOf" srcId="{87587C56-E8E9-4E4D-90DE-436D9EEBE175}" destId="{A2ACC493-3E8A-468E-9568-6B9DC5721C8D}" srcOrd="0" destOrd="0" presId="urn:microsoft.com/office/officeart/2005/8/layout/chevron2"/>
    <dgm:cxn modelId="{B6952B5C-9693-DF4B-A70D-E2B9AA9422C1}" type="presParOf" srcId="{87587C56-E8E9-4E4D-90DE-436D9EEBE175}" destId="{DC416380-AC26-4D1E-8513-D437C30D9A4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9FDECE-B780-42D2-91F0-3FCDA3C3C711}">
      <dsp:nvSpPr>
        <dsp:cNvPr id="0" name=""/>
        <dsp:cNvSpPr/>
      </dsp:nvSpPr>
      <dsp:spPr>
        <a:xfrm rot="5400000">
          <a:off x="-195707" y="301454"/>
          <a:ext cx="1304714" cy="913299"/>
        </a:xfrm>
        <a:prstGeom prst="chevron">
          <a:avLst/>
        </a:prstGeom>
        <a:solidFill>
          <a:srgbClr val="CC33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b="1" kern="1200"/>
            <a:t>6.2</a:t>
          </a:r>
        </a:p>
      </dsp:txBody>
      <dsp:txXfrm rot="-5400000">
        <a:off x="1" y="562397"/>
        <a:ext cx="913299" cy="391415"/>
      </dsp:txXfrm>
    </dsp:sp>
    <dsp:sp modelId="{8E183EF8-C496-441C-9687-AFF0F916B88B}">
      <dsp:nvSpPr>
        <dsp:cNvPr id="0" name=""/>
        <dsp:cNvSpPr/>
      </dsp:nvSpPr>
      <dsp:spPr>
        <a:xfrm rot="5400000">
          <a:off x="2876933" y="-1785881"/>
          <a:ext cx="848064" cy="47753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800" b="1" kern="1200"/>
            <a:t>Exemplos de deslocação proibida </a:t>
          </a:r>
        </a:p>
      </dsp:txBody>
      <dsp:txXfrm rot="-5400000">
        <a:off x="913300" y="219151"/>
        <a:ext cx="4733932" cy="765266"/>
      </dsp:txXfrm>
    </dsp:sp>
    <dsp:sp modelId="{A2ACC493-3E8A-468E-9568-6B9DC5721C8D}">
      <dsp:nvSpPr>
        <dsp:cNvPr id="0" name=""/>
        <dsp:cNvSpPr/>
      </dsp:nvSpPr>
      <dsp:spPr>
        <a:xfrm rot="5400000">
          <a:off x="-195707" y="1227709"/>
          <a:ext cx="1304714" cy="913299"/>
        </a:xfrm>
        <a:prstGeom prst="chevron">
          <a:avLst/>
        </a:prstGeom>
        <a:solidFill>
          <a:srgbClr val="C0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CH" sz="1400" b="1" kern="1200" dirty="0"/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b="1" kern="1200"/>
            <a:t>DIDH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b="1" kern="1200"/>
            <a:t>DIH</a:t>
          </a:r>
        </a:p>
      </dsp:txBody>
      <dsp:txXfrm rot="-5400000">
        <a:off x="1" y="1488652"/>
        <a:ext cx="913299" cy="391415"/>
      </dsp:txXfrm>
    </dsp:sp>
    <dsp:sp modelId="{DC416380-AC26-4D1E-8513-D437C30D9A41}">
      <dsp:nvSpPr>
        <dsp:cNvPr id="0" name=""/>
        <dsp:cNvSpPr/>
      </dsp:nvSpPr>
      <dsp:spPr>
        <a:xfrm rot="5400000">
          <a:off x="2876710" y="-849552"/>
          <a:ext cx="848510" cy="47753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800" b="1" kern="1200"/>
            <a:t>Legalidade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800" b="1" kern="1200"/>
            <a:t>Objetivo legítimo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1800" b="1" kern="1200" dirty="0"/>
            <a:t>Necessidade</a:t>
          </a:r>
        </a:p>
      </dsp:txBody>
      <dsp:txXfrm rot="-5400000">
        <a:off x="913300" y="1155279"/>
        <a:ext cx="4733910" cy="7656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34273F6-8F8B-6846-B9E0-867253E9F74A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8215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Click to edit Master text styles</a:t>
            </a:r>
          </a:p>
          <a:p>
            <a:pPr lvl="1"/>
            <a:r>
              <a:rPr lang="it-IT" noProof="0"/>
              <a:t>Second level</a:t>
            </a:r>
          </a:p>
          <a:p>
            <a:pPr lvl="2"/>
            <a:r>
              <a:rPr lang="it-IT" noProof="0"/>
              <a:t>Third level</a:t>
            </a:r>
          </a:p>
          <a:p>
            <a:pPr lvl="3"/>
            <a:r>
              <a:rPr lang="it-IT" noProof="0"/>
              <a:t>Fourth level</a:t>
            </a:r>
          </a:p>
          <a:p>
            <a:pPr lvl="4"/>
            <a:r>
              <a:rPr lang="it-IT" noProof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2C07828-E64D-EF4E-AC52-52CB006C912F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5174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pt-PT">
                <a:latin typeface="Calibri" charset="0"/>
                <a:ea typeface="MS PGothic" charset="0"/>
              </a:rPr>
              <a:t>Esta sessão analisa as principais fontes da lei aplicáveis às deslocações internas. Utilizar uma abordagem com base nos direitos humanos para abordar o fenómeno é fundamental para o desenvolvimento de instrumentos nacionais que visam assegurar que os direitos das PDI são respeitados, protegidos e cumpridos. 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8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Uma lei ou política sobre deslocações internas deve também abranger os princípios gerais que regem a obtenção de soluções duradouras.</a:t>
            </a:r>
          </a:p>
          <a:p>
            <a:endParaRPr lang="en-GB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As necessidades e vulnerabilidades das PDI continuam, mesmo após cessarem as circunstâncias que levaram à sua deslocação e a legislação deve prever a sua proteção e assistência contínuas.</a:t>
            </a:r>
          </a:p>
          <a:p>
            <a:endParaRPr lang="en-GB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As PDI têm o direito de escolher entre as três opções de residência que podem levar a soluções duradouras, e cabe às autoridades nacionais a principal responsabilidade de estabelecer as condições para tal e cessar a sua deslocação de forma sustentável. </a:t>
            </a:r>
          </a:p>
          <a:p>
            <a:endParaRPr lang="en-GB">
              <a:latin typeface="Arial" charset="0"/>
              <a:ea typeface="MS PGothic" charset="0"/>
            </a:endParaRPr>
          </a:p>
        </p:txBody>
      </p:sp>
      <p:sp>
        <p:nvSpPr>
          <p:cNvPr id="39939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6FD08118-AD9D-A24B-B1CB-0ADFB3A95B3E}" type="slidenum">
              <a:rPr lang="it-IT" sz="1200"/>
              <a:pPr/>
              <a:t>10</a:t>
            </a:fld>
            <a:endParaRPr lang="it-IT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pt-PT"/>
              <a:t>O quadro do IASC sobre soluções duradouras estabelece oito critérios para medir o progresso em relação à sua concretização:</a:t>
            </a:r>
          </a:p>
          <a:p>
            <a:pPr>
              <a:defRPr/>
            </a:pPr>
            <a:endParaRPr lang="en-GB" altLang="fr-FR" dirty="0">
              <a:cs typeface="ＭＳ Ｐゴシック" charset="0"/>
            </a:endParaRPr>
          </a:p>
          <a:p>
            <a:pPr>
              <a:buFontTx/>
              <a:buChar char="•"/>
              <a:defRPr/>
            </a:pPr>
            <a:r>
              <a:rPr lang="pt-PT" i="1">
                <a:cs typeface="ＭＳ Ｐゴシック" charset="0"/>
              </a:rPr>
              <a:t> Segurança e proteção a longo prazo</a:t>
            </a:r>
            <a:r>
              <a:rPr lang="pt-PT"/>
              <a:t>: as PDI estão fisicamente protegidas e as causas da sua deslocação foram resolvidas.</a:t>
            </a:r>
          </a:p>
          <a:p>
            <a:pPr>
              <a:buFontTx/>
              <a:buChar char="•"/>
              <a:defRPr/>
            </a:pPr>
            <a:r>
              <a:rPr lang="pt-PT"/>
              <a:t> </a:t>
            </a:r>
            <a:r>
              <a:rPr lang="pt-PT" i="1">
                <a:cs typeface="ＭＳ Ｐゴシック" charset="0"/>
              </a:rPr>
              <a:t>Padrões de vida adequados</a:t>
            </a:r>
            <a:r>
              <a:rPr lang="pt-PT"/>
              <a:t>: têm acesso às necessidades básicas da vida.</a:t>
            </a:r>
          </a:p>
          <a:p>
            <a:pPr>
              <a:buFontTx/>
              <a:buChar char="•"/>
              <a:defRPr/>
            </a:pPr>
            <a:r>
              <a:rPr lang="pt-PT" i="1">
                <a:cs typeface="ＭＳ Ｐゴシック" charset="0"/>
              </a:rPr>
              <a:t> Acesso a meios de subsistência e emprego</a:t>
            </a:r>
            <a:r>
              <a:rPr lang="pt-PT"/>
              <a:t>: têm acesso a trabalho, rendimento e serviços sociais. </a:t>
            </a:r>
          </a:p>
          <a:p>
            <a:pPr>
              <a:buFontTx/>
              <a:buChar char="•"/>
              <a:defRPr/>
            </a:pPr>
            <a:r>
              <a:rPr lang="pt-PT" i="1">
                <a:cs typeface="ＭＳ Ｐゴシック" charset="0"/>
              </a:rPr>
              <a:t>Habitação, terra e propriedade</a:t>
            </a:r>
            <a:r>
              <a:rPr lang="pt-PT"/>
              <a:t>: têm acesso a mecanismos eficazes para a recuperação de HTP, ou para receber uma compensação.</a:t>
            </a:r>
          </a:p>
          <a:p>
            <a:pPr>
              <a:buFontTx/>
              <a:buChar char="•"/>
              <a:defRPr/>
            </a:pPr>
            <a:r>
              <a:rPr lang="pt-PT" i="1">
                <a:cs typeface="ＭＳ Ｐゴシック" charset="0"/>
              </a:rPr>
              <a:t> Documentação pessoal e outra</a:t>
            </a:r>
            <a:r>
              <a:rPr lang="pt-PT"/>
              <a:t>: têm acesso à documentação pessoal e outra, e a mecanismos para substituir os documentos perdidos durante a fuga.</a:t>
            </a:r>
          </a:p>
          <a:p>
            <a:pPr>
              <a:buFontTx/>
              <a:buChar char="•"/>
              <a:defRPr/>
            </a:pPr>
            <a:r>
              <a:rPr lang="pt-PT" i="1">
                <a:cs typeface="ＭＳ Ｐゴシック" charset="0"/>
              </a:rPr>
              <a:t> Reunião da família:</a:t>
            </a:r>
            <a:r>
              <a:rPr lang="pt-PT"/>
              <a:t> foram reunidos com os membros da família de quem se tinham separado durante a deslocação.</a:t>
            </a:r>
          </a:p>
          <a:p>
            <a:pPr>
              <a:buFontTx/>
              <a:buChar char="•"/>
              <a:defRPr/>
            </a:pPr>
            <a:r>
              <a:rPr lang="pt-PT">
                <a:effectLst>
                  <a:outerShdw blurRad="38100" dist="38100" dir="2700000" algn="tl">
                    <a:srgbClr val="C0C0C0"/>
                  </a:outerShdw>
                </a:effectLst>
                <a:cs typeface="ＭＳ Ｐゴシック" charset="0"/>
              </a:rPr>
              <a:t> </a:t>
            </a:r>
            <a:r>
              <a:rPr lang="pt-PT" i="1"/>
              <a:t>Participação em assuntos públicos</a:t>
            </a:r>
            <a:r>
              <a:rPr lang="pt-PT"/>
              <a:t>: têm acesso a empregos na função pública, podem votar e concorrer a cargos públicos.</a:t>
            </a:r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619734BB-E2B2-254B-9A78-787916212559}" type="slidenum">
              <a:rPr lang="it-IT" sz="1200"/>
              <a:pPr/>
              <a:t>11</a:t>
            </a:fld>
            <a:endParaRPr lang="it-IT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4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O </a:t>
            </a:r>
            <a:r>
              <a:rPr lang="pt-PT" b="1">
                <a:latin typeface="Arial" charset="0"/>
                <a:ea typeface="MS PGothic" charset="0"/>
              </a:rPr>
              <a:t>Pacto dos Grandes Lagos</a:t>
            </a:r>
            <a:r>
              <a:rPr lang="pt-PT">
                <a:latin typeface="Arial" charset="0"/>
                <a:ea typeface="MS PGothic" charset="0"/>
              </a:rPr>
              <a:t> de 2006 e os seus dez protocolos e planos de ação visam criar condições duradouras para a segurança, estabilidade, desenvolvimento sustentável e reconstrução na região. </a:t>
            </a:r>
          </a:p>
          <a:p>
            <a:endParaRPr lang="en-US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O protocolo sobre a proteção e assistência às PDI estabelece um quadro regional que assegura a adoção e implementação dos Princípios Orientadores e visa melhorar a proteção legal da segurança física e das necessidades materiais das PDI. O protocolo sobre os direitos de propriedade dos retornados é também uma referência importante, porque aborda as questões de terra e propriedade, como parte do processo de obtenção de soluções duradouras. </a:t>
            </a:r>
          </a:p>
          <a:p>
            <a:endParaRPr lang="en-US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O pacto é legalmente vinculativo para os estados-membros da Conferência Internacional da Região dos Grandes Lagos. São obrigados a desenvolver instrumentos nacionais sobre as deslocações internas que sejam conformes, tanto à conferência, como aos seus protocolos, bem como a nacionalizar os Princípios Orientadores.</a:t>
            </a:r>
          </a:p>
          <a:p>
            <a:endParaRPr lang="fr-FR">
              <a:latin typeface="Arial" charset="0"/>
              <a:ea typeface="MS PGothic" charset="0"/>
            </a:endParaRPr>
          </a:p>
        </p:txBody>
      </p:sp>
      <p:sp>
        <p:nvSpPr>
          <p:cNvPr id="44035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F6C86F2C-C903-AB40-8033-CF8DA4045918}" type="slidenum">
              <a:rPr lang="it-IT" sz="1200"/>
              <a:pPr/>
              <a:t>12</a:t>
            </a:fld>
            <a:endParaRPr lang="it-IT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2338" y="2282825"/>
            <a:ext cx="5092700" cy="636111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sz="1100">
                <a:latin typeface="Arial" charset="0"/>
                <a:ea typeface="MS PGothic" charset="0"/>
              </a:rPr>
              <a:t>Possível argumentação para a ratificação:</a:t>
            </a:r>
          </a:p>
          <a:p>
            <a:endParaRPr lang="en-GB" sz="1100">
              <a:latin typeface="Arial" charset="0"/>
              <a:ea typeface="MS PGothic" charset="0"/>
            </a:endParaRPr>
          </a:p>
          <a:p>
            <a:r>
              <a:rPr lang="pt-PT" sz="1100">
                <a:latin typeface="Arial" charset="0"/>
                <a:ea typeface="MS PGothic" charset="0"/>
              </a:rPr>
              <a:t>- Sensibilizar para as normas relevantes.</a:t>
            </a:r>
          </a:p>
          <a:p>
            <a:r>
              <a:rPr lang="pt-PT" sz="1100">
                <a:latin typeface="Arial" charset="0"/>
                <a:ea typeface="MS PGothic" charset="0"/>
              </a:rPr>
              <a:t>- Exercer pressão para a assinatura de tratados relevantes.</a:t>
            </a:r>
          </a:p>
          <a:p>
            <a:r>
              <a:rPr lang="pt-PT" sz="1100">
                <a:latin typeface="Arial" charset="0"/>
                <a:ea typeface="MS PGothic" charset="0"/>
              </a:rPr>
              <a:t>- Monitorizar os passos parlamentares para a ratificação.</a:t>
            </a:r>
          </a:p>
          <a:p>
            <a:r>
              <a:rPr lang="pt-PT" sz="1100">
                <a:latin typeface="Arial" charset="0"/>
                <a:ea typeface="MS PGothic" charset="0"/>
              </a:rPr>
              <a:t>- Fazer o seguimento junto do Ministério dos Negócios Estrangeiros sobre o depósito dos instrumentos ratificados com a UA.</a:t>
            </a:r>
          </a:p>
          <a:p>
            <a:endParaRPr lang="it-IT" sz="1100">
              <a:latin typeface="Arial" charset="0"/>
              <a:ea typeface="MS PGothic" charset="0"/>
            </a:endParaRPr>
          </a:p>
        </p:txBody>
      </p:sp>
      <p:pic>
        <p:nvPicPr>
          <p:cNvPr id="46083" name="Picture 4" descr="Question-Mark-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863" y="4924425"/>
            <a:ext cx="3333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GB">
              <a:latin typeface="Arial" charset="0"/>
              <a:ea typeface="MS PGothic" charset="0"/>
            </a:endParaRPr>
          </a:p>
        </p:txBody>
      </p:sp>
      <p:sp>
        <p:nvSpPr>
          <p:cNvPr id="48131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5D38A8FA-B5A0-C746-ACDA-96E7A26F1A8F}" type="slidenum">
              <a:rPr lang="it-IT" sz="1200"/>
              <a:pPr/>
              <a:t>14</a:t>
            </a:fld>
            <a:endParaRPr lang="it-IT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GB">
              <a:latin typeface="Arial" charset="0"/>
              <a:ea typeface="MS PGothic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kzidenzGroteskPro-Light" charset="0"/>
                <a:ea typeface="MS PGothic" charset="0"/>
              </a:rPr>
              <a:t>Não existe nenhuma convenção internacional em matéria de deslocações internas, mas a lei internacional de direitos humanos, o direito internacional humanitário e a lei internacional de resposta a catástrofes definem amplas abordagens nesse âmbito e devem servir de orientação a quaisquer esforços para desenvolver um instrumento nacional. </a:t>
            </a:r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46A3460E-2E98-594A-92E0-859178186903}" type="slidenum">
              <a:rPr lang="it-IT" sz="1200"/>
              <a:pPr/>
              <a:t>3</a:t>
            </a:fld>
            <a:endParaRPr lang="it-IT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Os Princípios Orientadores descrevem as garantias disponíveis para as PDI, que visam prevenir a deslocação arbitrária e minimizá-la e resolvê-la quando ocorrer. Abrangem todas as fases da deslocação, incluindo a prevenção, proteção durante a deslocação e a busca de soluções duradouras. Também definem normas para a prestação de assistência humanitária. </a:t>
            </a:r>
          </a:p>
          <a:p>
            <a:endParaRPr lang="en-US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Assentam na lei internacional de direitos humanos e no direito internacional humanitário e, como tal, refletem as leis atuais e esclarecem como estas se aplicam às deslocações internas, ao invés de criar novas obrigações. Isto facilitou a sua aceitação internacional rápida, conforme é refletido na sua inclusão cada vez mais comum nos quadros nacionais dos países afetados pelas deslocações.</a:t>
            </a: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032F3C13-5959-FB41-A939-4A33669C9D80}" type="slidenum">
              <a:rPr lang="it-IT" sz="1200"/>
              <a:pPr/>
              <a:t>4</a:t>
            </a:fld>
            <a:endParaRPr lang="it-IT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A </a:t>
            </a:r>
            <a:r>
              <a:rPr lang="pt-PT" b="1">
                <a:latin typeface="Arial" charset="0"/>
                <a:ea typeface="MS PGothic" charset="0"/>
              </a:rPr>
              <a:t>Convenção de Kampala </a:t>
            </a:r>
            <a:r>
              <a:rPr lang="pt-PT">
                <a:latin typeface="Arial" charset="0"/>
                <a:ea typeface="MS PGothic" charset="0"/>
              </a:rPr>
              <a:t>estabelece um quadro legal para a prevenção das deslocações internas e a proteção e assistência às PDI. Também promove a solidariedade, cooperação e soluções duradouras, atribuindo responsabilidades e obrigações aos estados e a outras partes envolvidas. Entrou em vigor a 6 de dezembro de 2012. </a:t>
            </a:r>
          </a:p>
          <a:p>
            <a:endParaRPr lang="en-US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Os signatários estatais ficam legalmente vinculados a incorporar as suas obrigações, ao abrigo da Convenção, na lei nacional e a adotar políticas ou estratégias sobre deslocações internas, tanto a nível local, como a nível nacional. Devem, para tal, nomear uma autoridade para coordenar os esforços de assistência e proteção das PDI e assegurar a obtenção dos fundos necessários para esse fim. </a:t>
            </a:r>
          </a:p>
          <a:p>
            <a:endParaRPr lang="en-US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De acordo com o artigo 3(2), os princípios da Convenção devem também ser incluídos nas negociações e acordos de paz para promover soluções duradouras. </a:t>
            </a:r>
          </a:p>
          <a:p>
            <a:endParaRPr lang="en-GB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É um documento abrangente e inclui todas as causas possíveis e fases da deslocação.</a:t>
            </a:r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6D50F7D8-FF21-E246-852F-2F74C59358F7}" type="slidenum">
              <a:rPr lang="it-IT" sz="1200"/>
              <a:pPr/>
              <a:t>5</a:t>
            </a:fld>
            <a:endParaRPr lang="it-IT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GB">
              <a:latin typeface="Arial" charset="0"/>
              <a:ea typeface="MS PGothic" charset="0"/>
            </a:endParaRPr>
          </a:p>
        </p:txBody>
      </p:sp>
      <p:sp>
        <p:nvSpPr>
          <p:cNvPr id="317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5E37C659-9EE4-344D-A6F1-BC336759721A}" type="slidenum">
              <a:rPr lang="it-IT" sz="1200"/>
              <a:pPr/>
              <a:t>6</a:t>
            </a:fld>
            <a:endParaRPr lang="it-IT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4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Para minimizar o risco de deslocação arbitrária em situações de conflito armado, as autoridades devem assegurar o total respeito pelas disposições do direito internacional humanitário, incluindo as que distinguem os civis dos combatentes. Outras obrigações principais incluem o dever de:</a:t>
            </a:r>
          </a:p>
          <a:p>
            <a:endParaRPr lang="en-GB">
              <a:latin typeface="Arial" charset="0"/>
              <a:ea typeface="MS PGothic" charset="0"/>
            </a:endParaRP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Garantir que todo e qualquer movimento involuntário de civis é justificado com base na sua segurança, ou por motivos imperativos de ordem militar.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Proporcionar às pessoas afetadas condições satisfatórias de habitação, higiene, saúde, segurança e nutrição. 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Assegurar que os membros da mesma família não são separados.</a:t>
            </a:r>
          </a:p>
          <a:p>
            <a:pPr>
              <a:buFontTx/>
              <a:buChar char="-"/>
            </a:pPr>
            <a:r>
              <a:rPr lang="pt-PT">
                <a:latin typeface="Arial" charset="0"/>
                <a:ea typeface="MS PGothic" charset="0"/>
              </a:rPr>
              <a:t>Permitir que as pessoas afetadas regressem voluntariamente às suas casas ou locais de residência habitual, assim que cessarem os motivos da sua deslocação. </a:t>
            </a:r>
          </a:p>
        </p:txBody>
      </p:sp>
      <p:sp>
        <p:nvSpPr>
          <p:cNvPr id="33795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A2BBB4F9-1208-E541-B647-023DA3EAB094}" type="slidenum">
              <a:rPr lang="it-IT" sz="1200"/>
              <a:pPr/>
              <a:t>7</a:t>
            </a:fld>
            <a:endParaRPr lang="it-IT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2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 sz="800">
                <a:latin typeface="Arial" charset="0"/>
                <a:ea typeface="MS PGothic" charset="0"/>
              </a:rPr>
              <a:t>Um instrumento nacional sobre as deslocações internas deve incluir uma disposição que dá às autoridades nacionais a responsabilidade total de:</a:t>
            </a:r>
          </a:p>
          <a:p>
            <a:endParaRPr lang="en-GB" sz="800">
              <a:latin typeface="Arial" charset="0"/>
              <a:ea typeface="MS PGothic" charset="0"/>
            </a:endParaRPr>
          </a:p>
          <a:p>
            <a:r>
              <a:rPr lang="pt-PT" sz="800">
                <a:latin typeface="Arial" charset="0"/>
                <a:ea typeface="MS PGothic" charset="0"/>
              </a:rPr>
              <a:t>	- Proteger contra a deslocação e evitar quaisquer condições que levam à mesma.</a:t>
            </a:r>
          </a:p>
          <a:p>
            <a:r>
              <a:rPr lang="pt-PT" sz="800">
                <a:latin typeface="Arial" charset="0"/>
                <a:ea typeface="MS PGothic" charset="0"/>
              </a:rPr>
              <a:t>	- Proceder à deslocação, se não puder ser evitada, de acordo com os critérios definidos no princípio orientador 7.</a:t>
            </a:r>
          </a:p>
          <a:p>
            <a:endParaRPr lang="en-GB" sz="800">
              <a:latin typeface="Arial" charset="0"/>
              <a:ea typeface="MS PGothic" charset="0"/>
            </a:endParaRPr>
          </a:p>
          <a:p>
            <a:r>
              <a:rPr lang="pt-PT" sz="800">
                <a:latin typeface="Arial" charset="0"/>
                <a:ea typeface="MS PGothic" charset="0"/>
              </a:rPr>
              <a:t>A obrigação de prevenir a deslocação e evitar as condições que podem levar à mesma é complementada pelo dever de proceder à deslocação, apenas em circunstâncias extremas e tomando as devidas providências para assegurar a justiça do processo.</a:t>
            </a:r>
          </a:p>
          <a:p>
            <a:endParaRPr lang="en-GB" sz="800">
              <a:latin typeface="Arial" charset="0"/>
              <a:ea typeface="MS PGothic" charset="0"/>
            </a:endParaRPr>
          </a:p>
          <a:p>
            <a:r>
              <a:rPr lang="pt-PT" sz="800">
                <a:latin typeface="Arial" charset="0"/>
                <a:ea typeface="MS PGothic" charset="0"/>
              </a:rPr>
              <a:t>O que é que isto significa em termos da deslocação causada por catástrofes?</a:t>
            </a:r>
          </a:p>
          <a:p>
            <a:endParaRPr lang="en-GB" sz="800">
              <a:latin typeface="Arial" charset="0"/>
              <a:ea typeface="MS PGothic" charset="0"/>
            </a:endParaRPr>
          </a:p>
          <a:p>
            <a:r>
              <a:rPr lang="pt-PT" sz="800">
                <a:latin typeface="Arial" charset="0"/>
                <a:ea typeface="MS PGothic" charset="0"/>
              </a:rPr>
              <a:t>Consulte o projeto-lei da FICV sobre a assistência e apoio em caso de catástrofe. Pretende servir como uma ferramenta de consulta e exemplo para legisladores e decisores políticos, durante a elaboração de leis sobre a gestão do apoio externo de acordo com as circunstâncias nacionais e abordando todos os aspetos da assistência e apoio a catástrofes. Como tal, pode ser especialmente útil para os deputados que estão envolvidos no desenvolvimento de um instrumento nacional sobre as deslocações internas.</a:t>
            </a:r>
          </a:p>
          <a:p>
            <a:endParaRPr lang="en-GB" sz="800">
              <a:latin typeface="Arial" charset="0"/>
              <a:ea typeface="MS PGothic" charset="0"/>
            </a:endParaRPr>
          </a:p>
          <a:p>
            <a:r>
              <a:rPr lang="pt-PT" sz="800">
                <a:latin typeface="Arial" charset="0"/>
                <a:ea typeface="MS PGothic" charset="0"/>
              </a:rPr>
              <a:t>A deslocação pode muitas vezes ser prevenida ou minimizada, através do uso de sistemas de alerta precoce que fazem parte dos quadros de resposta a catástrofes. O gabinete da ONU para a redução do risco de catástrofes (EINURC) identificou várias medidas que podem ajudar na gestão das catástrofes.</a:t>
            </a:r>
          </a:p>
        </p:txBody>
      </p:sp>
      <p:sp>
        <p:nvSpPr>
          <p:cNvPr id="35843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F6A397C5-D716-954A-986C-3527B911571F}" type="slidenum">
              <a:rPr lang="it-IT" sz="1200"/>
              <a:pPr/>
              <a:t>8</a:t>
            </a:fld>
            <a:endParaRPr lang="it-IT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0" name="Segnaposto note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t-PT">
                <a:latin typeface="Arial" charset="0"/>
                <a:ea typeface="MS PGothic" charset="0"/>
              </a:rPr>
              <a:t>A deslocação interna envolve muitos desafios aos direitos humanos das PDI, incluindo a perda das suas habitações e meios de subsistência, interrupção do ensino dos seus filhos, separação das suas famílias, quebra das suas redes sociais, perda ou destruição dos seus documentos pessoais e exposição à violência.</a:t>
            </a:r>
          </a:p>
          <a:p>
            <a:endParaRPr lang="en-US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O DIDH abrange os direitos civis e políticos, como o direito à vida, união familiar e documentação; e os direitos económicos, sociais e culturais, como o direito à alimentação, água, habitação adequada, educação e serviços de saúde. O catálogo de direitos humanos contém direitos específicos e estipula as obrigações dos estados em respeitá-los, protegê-los e cumpri-los. A proteção dos direitos humanos é relevante antes, durante e depois da deslocação, e a lei dos direitos humanos é relevante para as PDI, qualquer que seja a causa da sua deslocação.</a:t>
            </a:r>
          </a:p>
          <a:p>
            <a:endParaRPr lang="en-US">
              <a:latin typeface="Arial" charset="0"/>
              <a:ea typeface="MS PGothic" charset="0"/>
            </a:endParaRPr>
          </a:p>
          <a:p>
            <a:r>
              <a:rPr lang="pt-PT">
                <a:latin typeface="Arial" charset="0"/>
                <a:ea typeface="MS PGothic" charset="0"/>
              </a:rPr>
              <a:t>A incorporação do DIDH nas leis e políticas nacionais sobre as deslocações internas ajuda a assegurar que as medidas tomadas para responder às necessidades das PDI cumprem essas normas. Estipula um ponto de referência claro para a ação do estado e pode ser usada para identificar e esclarecer as responsabilidades das entidades governamentais.</a:t>
            </a:r>
          </a:p>
        </p:txBody>
      </p:sp>
      <p:sp>
        <p:nvSpPr>
          <p:cNvPr id="37891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9666E3CE-D883-4540-9ABE-708BDBD0CA39}" type="slidenum">
              <a:rPr lang="it-IT" sz="1200"/>
              <a:pPr/>
              <a:t>9</a:t>
            </a:fld>
            <a:endParaRPr lang="it-IT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9B659-9F4D-2D44-B73A-CCC31B07616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131876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8028A-ADFC-E04C-8BF2-BB1CB11B77B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57909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533949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054781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711261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274E7-C119-294F-B309-E7670EA5895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772595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DF24E-27CE-B640-A729-695109C3679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145893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319838" y="5486400"/>
            <a:ext cx="2366962" cy="1235075"/>
          </a:xfrm>
        </p:spPr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37FB54F8-C4AF-3245-8067-011FABAAE814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79651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164B8-DD60-414A-ADAA-7AD4B0B70794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A0CD6-1531-8C4F-B94F-63A75983ADB7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460119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0867498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rtlCol="0" anchor="b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ctr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622B73-F48B-E745-B7FD-7B0DF53A7A94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85B3E-863D-E946-998D-FFA1DF8A594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90363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B148F-7E47-E14A-BEF1-CEFC0EE7448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31718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0A698-EB4C-6847-80BB-533A78F33DA8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7151226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EEF4C-E759-B64E-9612-0E31CA28F98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6518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EADE-03AB-C946-A9D3-A51C7979FB1E}" type="datetimeFigureOut">
              <a:rPr lang="en-US"/>
              <a:pPr>
                <a:defRPr/>
              </a:pPr>
              <a:t>1/20/2021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71672-D3EE-E44E-8F69-B149CA7B5A7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54659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4B15E-E5FD-4C4B-B80F-953D7DF1AE1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20919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123950"/>
            <a:ext cx="8913813" cy="914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188720" tIns="45720" rIns="2743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14425" y="2595563"/>
            <a:ext cx="76104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188" y="1889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90F9DCD5-E7A5-B241-9C32-FFEF7943129A}" type="datetimeFigureOut">
              <a:rPr lang="it-IT"/>
              <a:pPr>
                <a:defRPr/>
              </a:pPr>
              <a:t>20/01/2021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775" y="1889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988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02DBA26E-521A-994A-BCA5-F0C17CE4DD42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56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438"/>
            <a:ext cx="7999413" cy="18256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67500" y="6508750"/>
            <a:ext cx="2133600" cy="365125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defRPr/>
            </a:pPr>
            <a:fld id="{9E280CD9-4531-BD49-BA08-7FAE267FB9B7}" type="slidenum">
              <a:rPr lang="en-GB" sz="900" smtClean="0">
                <a:solidFill>
                  <a:srgbClr val="898989"/>
                </a:solidFill>
                <a:latin typeface="Calibri" charset="0"/>
              </a:rPr>
              <a:pPr algn="r" eaLnBrk="1" hangingPunct="1">
                <a:defRPr/>
              </a:pPr>
              <a:t>‹N°›</a:t>
            </a:fld>
            <a:endParaRPr lang="en-GB" sz="9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1034" name="Image 1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589588"/>
            <a:ext cx="1155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83" r:id="rId1"/>
    <p:sldLayoutId id="2147485684" r:id="rId2"/>
    <p:sldLayoutId id="2147485685" r:id="rId3"/>
    <p:sldLayoutId id="2147485686" r:id="rId4"/>
    <p:sldLayoutId id="2147485687" r:id="rId5"/>
    <p:sldLayoutId id="2147485688" r:id="rId6"/>
    <p:sldLayoutId id="2147485689" r:id="rId7"/>
    <p:sldLayoutId id="2147485690" r:id="rId8"/>
    <p:sldLayoutId id="2147485691" r:id="rId9"/>
    <p:sldLayoutId id="2147485692" r:id="rId10"/>
    <p:sldLayoutId id="2147485693" r:id="rId11"/>
    <p:sldLayoutId id="2147485694" r:id="rId12"/>
    <p:sldLayoutId id="2147485695" r:id="rId13"/>
    <p:sldLayoutId id="2147485696" r:id="rId14"/>
    <p:sldLayoutId id="2147485697" r:id="rId15"/>
    <p:sldLayoutId id="2147485698" r:id="rId16"/>
  </p:sldLayoutIdLst>
  <p:transition spd="slow">
    <p:push dir="u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Font typeface="Wingdings 2" charset="0"/>
        <a:buChar char=""/>
        <a:defRPr sz="20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2pPr>
      <a:lvl3pPr marL="10350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3pPr>
      <a:lvl4pPr marL="13716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4pPr>
      <a:lvl5pPr marL="17208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/>
          </p:cNvSpPr>
          <p:nvPr/>
        </p:nvSpPr>
        <p:spPr bwMode="auto">
          <a:xfrm>
            <a:off x="1979613" y="1417638"/>
            <a:ext cx="4968875" cy="1450975"/>
          </a:xfrm>
          <a:prstGeom prst="rect">
            <a:avLst/>
          </a:prstGeom>
          <a:noFill/>
          <a:ln>
            <a:noFill/>
          </a:ln>
        </p:spPr>
        <p:txBody>
          <a:bodyPr lIns="0" tIns="0" rIns="30479" bIns="0"/>
          <a:lstStyle/>
          <a:p>
            <a:pPr marL="201216" indent="-171450" algn="ctr" eaLnBrk="1" fontAlgn="auto" hangingPunct="1"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25000"/>
              <a:defRPr/>
            </a:pPr>
            <a:endParaRPr lang="en-GB" sz="2700" dirty="0">
              <a:solidFill>
                <a:srgbClr val="056CB6"/>
              </a:solidFill>
              <a:ea typeface="+mn-ea"/>
              <a:cs typeface="+mn-cs"/>
            </a:endParaRPr>
          </a:p>
        </p:txBody>
      </p:sp>
      <p:sp>
        <p:nvSpPr>
          <p:cNvPr id="2052" name="AutoShape 5"/>
          <p:cNvSpPr>
            <a:spLocks noChangeAspect="1" noChangeArrowheads="1"/>
          </p:cNvSpPr>
          <p:nvPr/>
        </p:nvSpPr>
        <p:spPr bwMode="auto">
          <a:xfrm>
            <a:off x="1412875" y="1127125"/>
            <a:ext cx="2698750" cy="4397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483" name="Titre 3"/>
          <p:cNvSpPr>
            <a:spLocks noGrp="1"/>
          </p:cNvSpPr>
          <p:nvPr>
            <p:ph type="ctrTitle"/>
          </p:nvPr>
        </p:nvSpPr>
        <p:spPr>
          <a:xfrm>
            <a:off x="685800" y="1628775"/>
            <a:ext cx="7772400" cy="2087563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Abordagem à elaboração de leis e políticas com base nos direitos humanos</a:t>
            </a:r>
          </a:p>
        </p:txBody>
      </p:sp>
      <p:pic>
        <p:nvPicPr>
          <p:cNvPr id="20484" name="Picture 13" descr="ECH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565775"/>
            <a:ext cx="7699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 descr="https://pbs.twimg.com/profile_images/2226122424/UNHCR_Logo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576888"/>
            <a:ext cx="735013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2" descr="IDMC logo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5683250"/>
            <a:ext cx="23796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341438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Soluções duradouras: artigos 11 e 12 e o quadro do IASC</a:t>
            </a:r>
          </a:p>
        </p:txBody>
      </p:sp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539750" y="3251200"/>
            <a:ext cx="80645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 eaLnBrk="1" hangingPunct="1">
              <a:spcAft>
                <a:spcPts val="1200"/>
              </a:spcAft>
              <a:buClr>
                <a:schemeClr val="tx2"/>
              </a:buClr>
              <a:buFont typeface="Wingdings" charset="0"/>
              <a:buChar char="§"/>
            </a:pPr>
            <a:r>
              <a:rPr lang="pt-PT" sz="2000">
                <a:latin typeface="Century Gothic" charset="0"/>
                <a:cs typeface="Century Gothic" charset="0"/>
              </a:rPr>
              <a:t>Estabelece o direito das PDI a uma escolha livre e informada entre:</a:t>
            </a:r>
          </a:p>
          <a:p>
            <a:pPr marL="1257300" lvl="2" indent="-342900" eaLnBrk="1" hangingPunct="1">
              <a:spcAft>
                <a:spcPts val="1200"/>
              </a:spcAft>
              <a:buClr>
                <a:schemeClr val="tx2"/>
              </a:buClr>
              <a:buSzPct val="85000"/>
              <a:buFont typeface="Wingdings" charset="0"/>
              <a:buChar char=""/>
            </a:pPr>
            <a:r>
              <a:rPr lang="pt-PT" sz="2000">
                <a:latin typeface="Century Gothic" charset="0"/>
                <a:cs typeface="Century Gothic" charset="0"/>
              </a:rPr>
              <a:t> Reintegração sustentável na área de origem.</a:t>
            </a:r>
          </a:p>
          <a:p>
            <a:pPr marL="1257300" lvl="2" indent="-342900" eaLnBrk="1" hangingPunct="1">
              <a:spcAft>
                <a:spcPts val="1200"/>
              </a:spcAft>
              <a:buClr>
                <a:schemeClr val="tx2"/>
              </a:buClr>
              <a:buSzPct val="85000"/>
              <a:buFont typeface="Wingdings" charset="0"/>
              <a:buChar char=""/>
            </a:pPr>
            <a:r>
              <a:rPr lang="pt-PT" sz="2000">
                <a:latin typeface="Century Gothic" charset="0"/>
                <a:cs typeface="Century Gothic" charset="0"/>
              </a:rPr>
              <a:t> Integração local sustentável.</a:t>
            </a:r>
          </a:p>
          <a:p>
            <a:pPr marL="1257300" lvl="2" indent="-342900" eaLnBrk="1" hangingPunct="1">
              <a:spcAft>
                <a:spcPts val="1200"/>
              </a:spcAft>
              <a:buClr>
                <a:schemeClr val="tx2"/>
              </a:buClr>
              <a:buSzPct val="85000"/>
              <a:buFont typeface="Wingdings" charset="0"/>
              <a:buChar char=""/>
            </a:pPr>
            <a:r>
              <a:rPr lang="pt-PT" sz="2000">
                <a:latin typeface="Century Gothic" charset="0"/>
                <a:cs typeface="Century Gothic" charset="0"/>
              </a:rPr>
              <a:t> Integração sustentável noutra zona do país.</a:t>
            </a:r>
          </a:p>
          <a:p>
            <a:pPr marL="285750" indent="-285750" eaLnBrk="1" hangingPunct="1">
              <a:spcAft>
                <a:spcPts val="1200"/>
              </a:spcAft>
              <a:buClr>
                <a:schemeClr val="tx2"/>
              </a:buClr>
              <a:buFont typeface="Wingdings" charset="0"/>
              <a:buChar char="§"/>
            </a:pPr>
            <a:r>
              <a:rPr lang="pt-PT" sz="2000">
                <a:latin typeface="Century Gothic" charset="0"/>
                <a:cs typeface="Century Gothic" charset="0"/>
              </a:rPr>
              <a:t>Afirma a responsabilidade do estado em estabelecer as condições para as PDI obterem soluções duradouras.</a:t>
            </a:r>
          </a:p>
        </p:txBody>
      </p:sp>
      <p:sp>
        <p:nvSpPr>
          <p:cNvPr id="9" name="Segnaposto contenuto 11"/>
          <p:cNvSpPr>
            <a:spLocks noGrp="1"/>
          </p:cNvSpPr>
          <p:nvPr>
            <p:ph sz="half" idx="2"/>
          </p:nvPr>
        </p:nvSpPr>
        <p:spPr>
          <a:xfrm>
            <a:off x="1187450" y="1700213"/>
            <a:ext cx="6913563" cy="1368425"/>
          </a:xfrm>
          <a:solidFill>
            <a:srgbClr val="C0D5EA">
              <a:alpha val="38823"/>
            </a:srgbClr>
          </a:solidFill>
        </p:spPr>
        <p:txBody>
          <a:bodyPr>
            <a:normAutofit fontScale="92500"/>
          </a:bodyPr>
          <a:lstStyle/>
          <a:p>
            <a:pPr marL="0" indent="0" eaLnBrk="1" hangingPunct="1">
              <a:buFontTx/>
              <a:buNone/>
            </a:pPr>
            <a:r>
              <a:rPr lang="pt-PT" sz="2000">
                <a:latin typeface="Century Gothic" charset="0"/>
                <a:ea typeface="MS PGothic" charset="0"/>
                <a:cs typeface="MS PGothic" charset="0"/>
              </a:rPr>
              <a:t>Alcançado quando as “PDI deixarem de ter necessidades específicas associadas à sua deslocação e puderem usufruir dos seus direitos humanos sem discriminação com base na sua deslocação.”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olo 1"/>
          <p:cNvSpPr txBox="1">
            <a:spLocks/>
          </p:cNvSpPr>
          <p:nvPr/>
        </p:nvSpPr>
        <p:spPr bwMode="auto">
          <a:xfrm>
            <a:off x="395288" y="0"/>
            <a:ext cx="8401050" cy="1268413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ctr" eaLnBrk="1" hangingPunct="1"/>
            <a:r>
              <a:rPr lang="pt-PT" sz="3600" b="1">
                <a:solidFill>
                  <a:schemeClr val="bg1"/>
                </a:solidFill>
                <a:latin typeface="Century Gothic" charset="0"/>
                <a:cs typeface="Century Gothic" charset="0"/>
              </a:rPr>
              <a:t>Critérios para soluções duradouras</a:t>
            </a:r>
          </a:p>
        </p:txBody>
      </p:sp>
      <p:sp>
        <p:nvSpPr>
          <p:cNvPr id="25" name="Segnaposto contenuto 2"/>
          <p:cNvSpPr txBox="1">
            <a:spLocks/>
          </p:cNvSpPr>
          <p:nvPr/>
        </p:nvSpPr>
        <p:spPr>
          <a:xfrm>
            <a:off x="395288" y="1884363"/>
            <a:ext cx="4176712" cy="334486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fontAlgn="base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85800" indent="-336550" algn="l" rtl="0" fontAlgn="base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1035050" indent="-3492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-336550" algn="l" rtl="0" fontAlgn="base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720850" indent="-349250" algn="l" rtl="0" fontAlgn="base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/>
              <a:t>Segurança e proteção a longo prazo.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/>
              <a:t>Padrões de vida adequados.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/>
              <a:t>Acesso a meios de subsistência e emprego.</a:t>
            </a:r>
          </a:p>
          <a:p>
            <a:pPr fontAlgn="auto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/>
              <a:t>Acesso a compensação e justiça.</a:t>
            </a:r>
          </a:p>
        </p:txBody>
      </p:sp>
      <p:sp>
        <p:nvSpPr>
          <p:cNvPr id="26" name="Segnaposto contenuto 4"/>
          <p:cNvSpPr txBox="1">
            <a:spLocks/>
          </p:cNvSpPr>
          <p:nvPr/>
        </p:nvSpPr>
        <p:spPr bwMode="auto">
          <a:xfrm>
            <a:off x="4859338" y="1844675"/>
            <a:ext cx="4033837" cy="323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ts val="2000"/>
              </a:spcBef>
              <a:buClr>
                <a:schemeClr val="accent1"/>
              </a:buClr>
              <a:buFont typeface="Wingdings" charset="0"/>
              <a:buChar char="§"/>
            </a:pPr>
            <a:r>
              <a:rPr lang="pt-PT" sz="2000">
                <a:solidFill>
                  <a:srgbClr val="595959"/>
                </a:solidFill>
                <a:latin typeface="Century Gothic" charset="0"/>
                <a:cs typeface="Century Gothic" charset="0"/>
              </a:rPr>
              <a:t>Mecanismo acessível para a recuperação de HTP.</a:t>
            </a:r>
          </a:p>
          <a:p>
            <a:pPr>
              <a:spcBef>
                <a:spcPts val="2000"/>
              </a:spcBef>
              <a:buClr>
                <a:schemeClr val="accent1"/>
              </a:buClr>
              <a:buFont typeface="Wingdings" charset="0"/>
              <a:buChar char="§"/>
            </a:pPr>
            <a:r>
              <a:rPr lang="pt-PT" sz="2000">
                <a:solidFill>
                  <a:srgbClr val="595959"/>
                </a:solidFill>
                <a:latin typeface="Century Gothic" charset="0"/>
                <a:cs typeface="Century Gothic" charset="0"/>
              </a:rPr>
              <a:t>Documentação pessoal e outra.</a:t>
            </a:r>
          </a:p>
          <a:p>
            <a:pPr>
              <a:spcBef>
                <a:spcPts val="2000"/>
              </a:spcBef>
              <a:buClr>
                <a:schemeClr val="accent1"/>
              </a:buClr>
              <a:buFont typeface="Wingdings" charset="0"/>
              <a:buChar char="§"/>
            </a:pPr>
            <a:r>
              <a:rPr lang="pt-PT" sz="2000">
                <a:solidFill>
                  <a:srgbClr val="595959"/>
                </a:solidFill>
                <a:latin typeface="Century Gothic" charset="0"/>
                <a:cs typeface="Century Gothic" charset="0"/>
              </a:rPr>
              <a:t>Reunião da família.</a:t>
            </a:r>
          </a:p>
          <a:p>
            <a:pPr>
              <a:spcBef>
                <a:spcPts val="2000"/>
              </a:spcBef>
              <a:buClr>
                <a:schemeClr val="accent1"/>
              </a:buClr>
              <a:buFont typeface="Wingdings" charset="0"/>
              <a:buChar char="§"/>
            </a:pPr>
            <a:r>
              <a:rPr lang="pt-PT" sz="2000">
                <a:solidFill>
                  <a:srgbClr val="595959"/>
                </a:solidFill>
                <a:latin typeface="Century Gothic" charset="0"/>
                <a:cs typeface="Century Gothic" charset="0"/>
              </a:rPr>
              <a:t>Participação em assuntos públicos.</a:t>
            </a:r>
          </a:p>
          <a:p>
            <a:pPr>
              <a:spcBef>
                <a:spcPts val="2000"/>
              </a:spcBef>
              <a:buClr>
                <a:schemeClr val="accent1"/>
              </a:buClr>
            </a:pPr>
            <a:endParaRPr lang="it-IT" sz="1600">
              <a:solidFill>
                <a:srgbClr val="595959"/>
              </a:solidFill>
              <a:latin typeface="Century Gothic" charset="0"/>
              <a:cs typeface="Century Gothic" charset="0"/>
            </a:endParaRPr>
          </a:p>
        </p:txBody>
      </p:sp>
      <p:sp>
        <p:nvSpPr>
          <p:cNvPr id="27" name="ZoneTexte 1"/>
          <p:cNvSpPr txBox="1"/>
          <p:nvPr/>
        </p:nvSpPr>
        <p:spPr>
          <a:xfrm>
            <a:off x="955675" y="5313363"/>
            <a:ext cx="5759450" cy="9239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pt-PT">
                <a:latin typeface="Century Gothic"/>
                <a:cs typeface="Century Gothic"/>
              </a:rPr>
              <a:t>A lei de 2012 do Quénia sobre as PDI integra os oito critérios e acrescenta “total restauração e usufruto da liberdade de movimento.” 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olo 1"/>
          <p:cNvSpPr>
            <a:spLocks noGrp="1"/>
          </p:cNvSpPr>
          <p:nvPr>
            <p:ph type="title"/>
          </p:nvPr>
        </p:nvSpPr>
        <p:spPr>
          <a:xfrm>
            <a:off x="285750" y="0"/>
            <a:ext cx="8401050" cy="1214438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Normas regionais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627313" y="3716338"/>
            <a:ext cx="5903912" cy="14414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pt-PT" b="1">
                <a:solidFill>
                  <a:srgbClr val="404040"/>
                </a:solidFill>
                <a:latin typeface="Century Gothic"/>
                <a:ea typeface="MS PGothic" charset="0"/>
                <a:cs typeface="Century Gothic"/>
              </a:rPr>
              <a:t>Pacto sobre a Segurança, Estabilidade e Desenvolvimento na Região dos Grandes Lagos (Pacto dos Grandes Lagos)</a:t>
            </a:r>
          </a:p>
          <a:p>
            <a:pPr eaLnBrk="1" hangingPunct="1">
              <a:spcBef>
                <a:spcPts val="800"/>
              </a:spcBef>
              <a:buFont typeface="Wingdings" charset="2"/>
              <a:buChar char="§"/>
              <a:defRPr/>
            </a:pPr>
            <a:r>
              <a:rPr lang="pt-PT" sz="1800">
                <a:solidFill>
                  <a:srgbClr val="404040"/>
                </a:solidFill>
                <a:latin typeface="Century Gothic"/>
                <a:ea typeface="MS PGothic" charset="0"/>
                <a:cs typeface="Century Gothic"/>
              </a:rPr>
              <a:t>Protocolo sobre a proteção e assistência às PDI. </a:t>
            </a:r>
          </a:p>
          <a:p>
            <a:pPr eaLnBrk="1" hangingPunct="1">
              <a:spcBef>
                <a:spcPts val="800"/>
              </a:spcBef>
              <a:buFont typeface="Wingdings" charset="2"/>
              <a:buChar char="§"/>
              <a:defRPr/>
            </a:pPr>
            <a:r>
              <a:rPr lang="pt-PT" sz="1800">
                <a:solidFill>
                  <a:srgbClr val="404040"/>
                </a:solidFill>
                <a:latin typeface="Century Gothic"/>
                <a:ea typeface="MS PGothic" charset="0"/>
                <a:cs typeface="Century Gothic"/>
              </a:rPr>
              <a:t>Protocolo sobre os direitos de propriedade dos retornados.</a:t>
            </a:r>
          </a:p>
        </p:txBody>
      </p:sp>
      <p:pic>
        <p:nvPicPr>
          <p:cNvPr id="43011" name="Picture 5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851025"/>
            <a:ext cx="1512887" cy="135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627313" y="1844675"/>
            <a:ext cx="6049962" cy="1441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pt-PT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 charset="0"/>
                <a:cs typeface="+mn-cs"/>
              </a:rPr>
              <a:t>Carta Africana dos Direitos Humanos e dos Povos (CADHP)</a:t>
            </a:r>
            <a:r>
              <a:rPr lang="pt-PT" sz="20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 charset="0"/>
                <a:cs typeface="+mn-cs"/>
              </a:rPr>
              <a:t> – protocolo CADHP para os direitos das mulheres.</a:t>
            </a:r>
          </a:p>
          <a:p>
            <a:pPr eaLnBrk="1" fontAlgn="auto" hangingPunct="1">
              <a:lnSpc>
                <a:spcPct val="110000"/>
              </a:lnSpc>
              <a:spcAft>
                <a:spcPts val="0"/>
              </a:spcAft>
              <a:defRPr/>
            </a:pPr>
            <a:r>
              <a:rPr lang="pt-PT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ＭＳ Ｐゴシック" charset="0"/>
                <a:cs typeface="+mn-cs"/>
              </a:rPr>
              <a:t>Carta Africana dos Direitos e Bem-Estar da Criança.</a:t>
            </a:r>
          </a:p>
        </p:txBody>
      </p:sp>
      <p:pic>
        <p:nvPicPr>
          <p:cNvPr id="4301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789363"/>
            <a:ext cx="1830387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 descr="C:\Users\jacopo.giorgi\Desktop\3.1 (1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868863"/>
            <a:ext cx="1944687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Ratificação e nacionalização</a:t>
            </a:r>
          </a:p>
        </p:txBody>
      </p:sp>
      <p:sp>
        <p:nvSpPr>
          <p:cNvPr id="14" name="Content Placeholder 5"/>
          <p:cNvSpPr>
            <a:spLocks noGrp="1"/>
          </p:cNvSpPr>
          <p:nvPr>
            <p:ph sz="half" idx="2"/>
          </p:nvPr>
        </p:nvSpPr>
        <p:spPr>
          <a:xfrm>
            <a:off x="468313" y="1773238"/>
            <a:ext cx="3816350" cy="4392612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charset="0"/>
              <a:buNone/>
              <a:defRPr/>
            </a:pPr>
            <a:r>
              <a:rPr lang="pt-PT"/>
              <a:t>Artigo 3.2.a: “os estados partes devem: incorporar as suas obrigações decorrentes da Convenção na lei nacional, promulgando ou retificando a legislação relevante sobre a proteção e assistência a pessoas deslocadas internamente, em conformidade com as suas obrigações nos termos da lei internacional.” </a:t>
            </a:r>
          </a:p>
        </p:txBody>
      </p:sp>
      <p:sp>
        <p:nvSpPr>
          <p:cNvPr id="16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4643438" y="1773238"/>
            <a:ext cx="4032250" cy="4679950"/>
          </a:xfrm>
        </p:spPr>
        <p:txBody>
          <a:bodyPr/>
          <a:lstStyle/>
          <a:p>
            <a:pPr marL="0" indent="0" eaLnBrk="1" hangingPunct="1">
              <a:buFont typeface="Wingdings 2" charset="0"/>
              <a:buNone/>
              <a:defRPr/>
            </a:pPr>
            <a:r>
              <a:rPr lang="pt-PT" sz="1800">
                <a:ea typeface="+mn-ea"/>
                <a:cs typeface="+mn-cs"/>
              </a:rPr>
              <a:t>Sistemas monistas em comparação com sistemas dualistas</a:t>
            </a:r>
          </a:p>
          <a:p>
            <a:pPr marL="0" indent="0" eaLnBrk="1" hangingPunct="1">
              <a:spcBef>
                <a:spcPts val="1400"/>
              </a:spcBef>
              <a:buFont typeface="Wingdings 2" charset="0"/>
              <a:buNone/>
              <a:defRPr/>
            </a:pPr>
            <a:r>
              <a:rPr lang="pt-PT" sz="1800">
                <a:ea typeface="+mn-ea"/>
                <a:cs typeface="+mn-cs"/>
              </a:rPr>
              <a:t>Dois passos</a:t>
            </a:r>
          </a:p>
          <a:p>
            <a:pPr eaLnBrk="1" hangingPunct="1"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1800" b="1">
                <a:ea typeface="+mn-ea"/>
                <a:cs typeface="+mn-cs"/>
              </a:rPr>
              <a:t>Procedimento interno: </a:t>
            </a:r>
            <a:r>
              <a:rPr lang="pt-PT" sz="1800">
                <a:ea typeface="+mn-ea"/>
                <a:cs typeface="+mn-cs"/>
              </a:rPr>
              <a:t>antes do estado assumir as suas obrigações internacionais.</a:t>
            </a:r>
          </a:p>
          <a:p>
            <a:pPr eaLnBrk="1" hangingPunct="1"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1800" b="1">
                <a:ea typeface="+mn-ea"/>
                <a:cs typeface="+mn-cs"/>
              </a:rPr>
              <a:t>Procedimento externo: </a:t>
            </a:r>
            <a:r>
              <a:rPr lang="pt-PT" sz="1800">
                <a:ea typeface="+mn-ea"/>
                <a:cs typeface="+mn-cs"/>
              </a:rPr>
              <a:t>consentimento em ser vinculado pelas outros signatários.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922337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Conclusões</a:t>
            </a:r>
          </a:p>
        </p:txBody>
      </p:sp>
      <p:sp>
        <p:nvSpPr>
          <p:cNvPr id="47106" name="Content Placeholder 2"/>
          <p:cNvSpPr>
            <a:spLocks noGrp="1"/>
          </p:cNvSpPr>
          <p:nvPr>
            <p:ph idx="1"/>
          </p:nvPr>
        </p:nvSpPr>
        <p:spPr>
          <a:xfrm>
            <a:off x="250825" y="1700213"/>
            <a:ext cx="7705551" cy="4609107"/>
          </a:xfrm>
        </p:spPr>
        <p:txBody>
          <a:bodyPr/>
          <a:lstStyle/>
          <a:p>
            <a:pPr eaLnBrk="1" hangingPunct="1">
              <a:buFont typeface="Wingdings" charset="0"/>
              <a:buChar char="§"/>
            </a:pPr>
            <a:r>
              <a:rPr lang="pt-PT" sz="2800" dirty="0">
                <a:latin typeface="Century Gothic" charset="0"/>
                <a:ea typeface="MS PGothic" charset="0"/>
                <a:cs typeface="MS PGothic" charset="0"/>
              </a:rPr>
              <a:t>As normas legais internacionais são referências para a ação dos estados.</a:t>
            </a:r>
          </a:p>
          <a:p>
            <a:pPr eaLnBrk="1" hangingPunct="1">
              <a:buFont typeface="Wingdings" charset="0"/>
              <a:buChar char="§"/>
            </a:pPr>
            <a:r>
              <a:rPr lang="pt-PT" sz="2800" dirty="0">
                <a:latin typeface="Century Gothic" charset="0"/>
                <a:ea typeface="MS PGothic" charset="0"/>
                <a:cs typeface="MS PGothic" charset="0"/>
              </a:rPr>
              <a:t>O DIDH, o DIH, o DIRC e o DPI são relevantes para a proteção e assistência às PDI.</a:t>
            </a:r>
          </a:p>
          <a:p>
            <a:pPr eaLnBrk="1" hangingPunct="1">
              <a:buFont typeface="Wingdings" charset="0"/>
              <a:buChar char="§"/>
            </a:pPr>
            <a:r>
              <a:rPr lang="pt-PT" sz="2800" dirty="0">
                <a:latin typeface="Century Gothic" charset="0"/>
                <a:ea typeface="MS PGothic" charset="0"/>
                <a:cs typeface="MS PGothic" charset="0"/>
              </a:rPr>
              <a:t>Cumprir as normas internacionais é uma responsabilidade geral do estado.</a:t>
            </a:r>
          </a:p>
          <a:p>
            <a:pPr eaLnBrk="1" hangingPunct="1">
              <a:buFont typeface="Wingdings" charset="0"/>
              <a:buChar char="§"/>
            </a:pPr>
            <a:r>
              <a:rPr lang="pt-PT" sz="2800" dirty="0">
                <a:latin typeface="Century Gothic" charset="0"/>
                <a:ea typeface="MS PGothic" charset="0"/>
                <a:cs typeface="MS PGothic" charset="0"/>
              </a:rPr>
              <a:t>Os processos de elaboração de políticas devem adotar uma abordagem com base nos direitos humanos.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Objetivos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5"/>
            <a:ext cx="7416800" cy="403225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lnSpc>
                <a:spcPct val="110000"/>
              </a:lnSpc>
              <a:spcAft>
                <a:spcPts val="600"/>
              </a:spcAft>
              <a:buFont typeface="Wingdings" charset="2"/>
              <a:buChar char="§"/>
              <a:defRPr/>
            </a:pPr>
            <a:r>
              <a:rPr lang="pt-PT" sz="28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  <a:cs typeface="+mn-cs"/>
              </a:rPr>
              <a:t>Ilustrar os organismos do direito internacional relevantes para a proteção e assistência às PDI.</a:t>
            </a:r>
          </a:p>
          <a:p>
            <a:pPr eaLnBrk="1" fontAlgn="auto" hangingPunct="1">
              <a:lnSpc>
                <a:spcPct val="110000"/>
              </a:lnSpc>
              <a:spcAft>
                <a:spcPts val="600"/>
              </a:spcAft>
              <a:buFont typeface="Wingdings" charset="2"/>
              <a:buChar char="§"/>
              <a:defRPr/>
            </a:pPr>
            <a:r>
              <a:rPr lang="pt-PT" sz="28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  <a:cs typeface="+mn-cs"/>
              </a:rPr>
              <a:t>Determinar as obrigações legais para com as PDI que resultam dos instrumentos internacionais.</a:t>
            </a:r>
          </a:p>
          <a:p>
            <a:pPr eaLnBrk="1" fontAlgn="auto" hangingPunct="1">
              <a:lnSpc>
                <a:spcPct val="110000"/>
              </a:lnSpc>
              <a:spcAft>
                <a:spcPts val="600"/>
              </a:spcAft>
              <a:buFont typeface="Wingdings" charset="2"/>
              <a:buChar char="§"/>
              <a:defRPr/>
            </a:pPr>
            <a:r>
              <a:rPr lang="pt-PT" sz="28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  <a:cs typeface="+mn-cs"/>
              </a:rPr>
              <a:t>Apresentar uma abordagem com base nos direitos humanos como ponto de partida para o desenvolvimento de leis e políticas.</a:t>
            </a:r>
          </a:p>
          <a:p>
            <a:pPr eaLnBrk="1" fontAlgn="auto" hangingPunct="1">
              <a:lnSpc>
                <a:spcPct val="110000"/>
              </a:lnSpc>
              <a:spcAft>
                <a:spcPts val="600"/>
              </a:spcAft>
              <a:buFont typeface="Wingdings" charset="2"/>
              <a:buChar char="§"/>
              <a:defRPr/>
            </a:pPr>
            <a:r>
              <a:rPr lang="pt-PT" sz="28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anose="020B0600070205080204" pitchFamily="34" charset="-128"/>
                <a:cs typeface="+mn-cs"/>
              </a:rPr>
              <a:t>Identificar os direitos das PDI durante todas as fases da deslocação.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Normas legais internacionais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330325" y="1558925"/>
            <a:ext cx="6335713" cy="1587500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b="1">
                <a:solidFill>
                  <a:srgbClr val="000000"/>
                </a:solidFill>
                <a:latin typeface="Century Gothic"/>
                <a:cs typeface="Century Gothic"/>
              </a:rPr>
              <a:t>Quadro legal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000" b="1">
                <a:solidFill>
                  <a:srgbClr val="000000"/>
                </a:solidFill>
                <a:latin typeface="Century Gothic"/>
                <a:cs typeface="Century Gothic"/>
              </a:rPr>
              <a:t>internacional para as PDI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771775" y="3214688"/>
            <a:ext cx="963613" cy="1855787"/>
          </a:xfrm>
          <a:prstGeom prst="can">
            <a:avLst>
              <a:gd name="adj" fmla="val 14960"/>
            </a:avLst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sz="2400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>
                <a:solidFill>
                  <a:srgbClr val="000000"/>
                </a:solidFill>
                <a:latin typeface="Century Gothic"/>
                <a:cs typeface="Century Gothic"/>
              </a:rPr>
              <a:t>Direitos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>
                <a:solidFill>
                  <a:srgbClr val="000000"/>
                </a:solidFill>
                <a:latin typeface="Century Gothic"/>
                <a:cs typeface="Century Gothic"/>
              </a:rPr>
              <a:t>humanos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sz="2400" b="1">
                <a:solidFill>
                  <a:srgbClr val="000000"/>
                </a:solidFill>
                <a:latin typeface="Century Gothic"/>
                <a:cs typeface="Century Gothic"/>
              </a:rPr>
              <a:t> </a:t>
            </a: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7523163" y="3214688"/>
            <a:ext cx="879475" cy="1809750"/>
          </a:xfrm>
          <a:prstGeom prst="can">
            <a:avLst>
              <a:gd name="adj" fmla="val 16111"/>
            </a:avLst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>
                <a:solidFill>
                  <a:srgbClr val="000000"/>
                </a:solidFill>
                <a:latin typeface="Century Gothic"/>
                <a:cs typeface="Century Gothic"/>
              </a:rPr>
              <a:t>LIRC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sz="2400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sz="2400" b="1" kern="0" dirty="0">
              <a:solidFill>
                <a:srgbClr val="000000"/>
              </a:solidFill>
              <a:latin typeface="Century Gothic"/>
              <a:cs typeface="Century Gothic"/>
            </a:endParaRPr>
          </a:p>
        </p:txBody>
      </p:sp>
      <p:sp>
        <p:nvSpPr>
          <p:cNvPr id="10" name="Round Same Side Corner Rectangle 9"/>
          <p:cNvSpPr/>
          <p:nvPr/>
        </p:nvSpPr>
        <p:spPr>
          <a:xfrm>
            <a:off x="2339975" y="5159375"/>
            <a:ext cx="4175125" cy="790575"/>
          </a:xfrm>
          <a:prstGeom prst="round2Same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PT" b="1">
                <a:solidFill>
                  <a:schemeClr val="tx1"/>
                </a:solidFill>
                <a:latin typeface="Century Gothic"/>
                <a:cs typeface="Century Gothic"/>
              </a:rPr>
              <a:t>Direito penal internacional</a:t>
            </a: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755650" y="3214688"/>
            <a:ext cx="881063" cy="1811337"/>
          </a:xfrm>
          <a:prstGeom prst="can">
            <a:avLst>
              <a:gd name="adj" fmla="val 1611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>
                <a:solidFill>
                  <a:srgbClr val="000000"/>
                </a:solidFill>
                <a:latin typeface="Century Gothic"/>
                <a:cs typeface="Century Gothic"/>
              </a:rPr>
              <a:t>DIDH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sz="2400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sz="2400" b="1" kern="0" dirty="0">
              <a:solidFill>
                <a:srgbClr val="000000"/>
              </a:solidFill>
              <a:latin typeface="Century Gothic"/>
              <a:cs typeface="Century Gothic"/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1835150" y="3933825"/>
            <a:ext cx="779463" cy="485775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13" name="Right Arrow 12"/>
          <p:cNvSpPr/>
          <p:nvPr/>
        </p:nvSpPr>
        <p:spPr>
          <a:xfrm>
            <a:off x="4067175" y="3933825"/>
            <a:ext cx="777875" cy="48418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14" name="Right Arrow 13"/>
          <p:cNvSpPr/>
          <p:nvPr/>
        </p:nvSpPr>
        <p:spPr>
          <a:xfrm>
            <a:off x="6443663" y="3933825"/>
            <a:ext cx="779462" cy="484188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fr-CH"/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5148263" y="3214688"/>
            <a:ext cx="879475" cy="1809750"/>
          </a:xfrm>
          <a:prstGeom prst="can">
            <a:avLst>
              <a:gd name="adj" fmla="val 16111"/>
            </a:avLst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PT" b="1">
                <a:solidFill>
                  <a:srgbClr val="000000"/>
                </a:solidFill>
                <a:latin typeface="Century Gothic"/>
                <a:cs typeface="Century Gothic"/>
              </a:rPr>
              <a:t>DIH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sz="2400" b="1" kern="0" dirty="0">
              <a:solidFill>
                <a:srgbClr val="000000"/>
              </a:solidFill>
              <a:latin typeface="Century Gothic"/>
              <a:cs typeface="Century Gothic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altLang="fr-FR" sz="2400" b="1" kern="0" dirty="0">
              <a:solidFill>
                <a:srgbClr val="000000"/>
              </a:solidFill>
              <a:latin typeface="Century Gothic"/>
              <a:cs typeface="Century Gothic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Princípios Orientadores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95738" y="1557338"/>
            <a:ext cx="4536702" cy="4679974"/>
          </a:xfrm>
        </p:spPr>
        <p:txBody>
          <a:bodyPr rtlCol="0"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Adotados em 1998 pela Comissão das Nações Unidas para os Direitos Humanos.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30 princípios que reafirmam o direito internacional.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Abordam todas as fases da deslocação.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Preveem uma </a:t>
            </a:r>
            <a:r>
              <a:rPr lang="pt-PT" sz="3200" dirty="0">
                <a:solidFill>
                  <a:schemeClr val="accent6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abordagem com base nos direitos humanos </a:t>
            </a:r>
            <a:r>
              <a:rPr lang="pt-PT" sz="3200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para a proteção e assistência às PDI.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Fornecem orientação aos estados e a outros.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Identificam as normas relevantes do DIDH e do DIH. 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dirty="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São uma ferramenta prática.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fr-CH" dirty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</p:txBody>
      </p:sp>
      <p:pic>
        <p:nvPicPr>
          <p:cNvPr id="26627" name="Picture 2" descr="C:\Users\jacopo.giorgi\Desktop\gpenglish-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3241675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Convenção de Kampala:</a:t>
            </a:r>
            <a:br>
              <a:rPr lang="pt-PT" sz="3200" b="1">
                <a:latin typeface="Century Gothic" charset="0"/>
                <a:ea typeface="MS PGothic" charset="0"/>
                <a:cs typeface="MS PGothic" charset="0"/>
              </a:rPr>
            </a:br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um instrumento abrangente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8135938" cy="2376487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charset="0"/>
              <a:buNone/>
              <a:defRPr/>
            </a:pPr>
            <a: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A Convenção: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Aborda </a:t>
            </a:r>
            <a:r>
              <a:rPr lang="pt-PT" sz="3200">
                <a:solidFill>
                  <a:schemeClr val="accent6">
                    <a:lumMod val="75000"/>
                  </a:schemeClr>
                </a:solidFill>
                <a:ea typeface="ＭＳ Ｐゴシック" pitchFamily="34" charset="-128"/>
                <a:cs typeface="+mn-cs"/>
              </a:rPr>
              <a:t>todas</a:t>
            </a:r>
            <a: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 as </a:t>
            </a:r>
            <a:r>
              <a:rPr lang="pt-PT" sz="3200">
                <a:solidFill>
                  <a:srgbClr val="E46C0A"/>
                </a:solidFill>
                <a:ea typeface="ＭＳ Ｐゴシック" pitchFamily="34" charset="-128"/>
                <a:cs typeface="+mn-cs"/>
              </a:rPr>
              <a:t>causas </a:t>
            </a:r>
            <a: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possíveis da deslocação – conflito, violência, catástrofes e projetos de desenvolvimento.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>
                <a:ea typeface="ＭＳ Ｐゴシック" pitchFamily="34" charset="-128"/>
                <a:cs typeface="+mn-cs"/>
              </a:rPr>
              <a:t>Abrange </a:t>
            </a:r>
            <a:r>
              <a:rPr lang="pt-PT" sz="3200">
                <a:solidFill>
                  <a:srgbClr val="E46C0A"/>
                </a:solidFill>
                <a:ea typeface="ＭＳ Ｐゴシック" pitchFamily="34" charset="-128"/>
                <a:cs typeface="+mn-cs"/>
              </a:rPr>
              <a:t>todas as fases</a:t>
            </a:r>
            <a:r>
              <a:rPr lang="pt-PT" sz="3200">
                <a:ea typeface="ＭＳ Ｐゴシック" pitchFamily="34" charset="-128"/>
                <a:cs typeface="+mn-cs"/>
              </a:rPr>
              <a:t> da </a:t>
            </a:r>
            <a: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deslocação – prevenção, proteção durante a deslocação e busca de soluções duradouras.</a:t>
            </a:r>
          </a:p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endParaRPr lang="fr-CH" dirty="0">
              <a:solidFill>
                <a:schemeClr val="tx1">
                  <a:lumMod val="65000"/>
                  <a:lumOff val="35000"/>
                </a:schemeClr>
              </a:solidFill>
              <a:ea typeface="+mn-ea"/>
              <a:cs typeface="+mn-cs"/>
            </a:endParaRPr>
          </a:p>
        </p:txBody>
      </p:sp>
      <p:pic>
        <p:nvPicPr>
          <p:cNvPr id="28675" name="Picture 5" descr="4a1e641b2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76699"/>
            <a:ext cx="583406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268413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O que é que a Convenção de Kampala acrescenta?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8135938" cy="4824412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b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Legalmente vinculativa</a:t>
            </a:r>
            <a:br>
              <a:rPr lang="pt-PT" sz="3200" b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</a:br>
            <a: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Reafirma os princípios e disposições para a proteção das PDI e cria obrigações legais para os estados e outros.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b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Instrumento específico</a:t>
            </a:r>
            <a:br>
              <a:rPr lang="pt-PT" sz="3200" b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</a:br>
            <a: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Centra-se nas PDI e nas pessoas em risco de deslocação.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b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Documento regional</a:t>
            </a:r>
            <a:b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</a:br>
            <a: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Reconhece e aborda as especificidades e a complexidade das deslocações internas em África.</a:t>
            </a:r>
          </a:p>
          <a:p>
            <a:pPr eaLnBrk="1" fontAlgn="auto" hangingPunct="1"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 sz="3200" b="1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Papéis diferentes</a:t>
            </a:r>
            <a:b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</a:br>
            <a:r>
              <a:rPr lang="pt-PT" sz="3200">
                <a:solidFill>
                  <a:schemeClr val="tx1">
                    <a:lumMod val="65000"/>
                    <a:lumOff val="35000"/>
                  </a:schemeClr>
                </a:solidFill>
                <a:ea typeface="ＭＳ Ｐゴシック" pitchFamily="34" charset="-128"/>
                <a:cs typeface="+mn-cs"/>
              </a:rPr>
              <a:t>Aborda o papel dos grupos armados, grupos não estatais, OSCs, organizações internacionais e empresas privadas.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re 1"/>
          <p:cNvSpPr>
            <a:spLocks noGrp="1"/>
          </p:cNvSpPr>
          <p:nvPr>
            <p:ph type="title"/>
          </p:nvPr>
        </p:nvSpPr>
        <p:spPr>
          <a:xfrm>
            <a:off x="323850" y="0"/>
            <a:ext cx="8424863" cy="1268413"/>
          </a:xfrm>
        </p:spPr>
        <p:txBody>
          <a:bodyPr/>
          <a:lstStyle/>
          <a:p>
            <a:pPr eaLnBrk="1" hangingPunct="1"/>
            <a:r>
              <a:rPr lang="pt-PT" sz="2800" b="1">
                <a:latin typeface="Century Gothic" charset="0"/>
                <a:ea typeface="MS PGothic" charset="0"/>
                <a:cs typeface="MS PGothic" charset="0"/>
              </a:rPr>
              <a:t>Proibição de deslocação arbitrária</a:t>
            </a:r>
          </a:p>
        </p:txBody>
      </p:sp>
      <p:sp>
        <p:nvSpPr>
          <p:cNvPr id="30723" name="Espace réservé du contenu 2"/>
          <p:cNvSpPr>
            <a:spLocks noGrp="1"/>
          </p:cNvSpPr>
          <p:nvPr>
            <p:ph idx="1"/>
          </p:nvPr>
        </p:nvSpPr>
        <p:spPr>
          <a:xfrm>
            <a:off x="323850" y="1268413"/>
            <a:ext cx="8424863" cy="5113337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lnSpc>
                <a:spcPct val="115000"/>
              </a:lnSpc>
              <a:spcAft>
                <a:spcPts val="0"/>
              </a:spcAft>
              <a:buFont typeface="Arial" charset="0"/>
              <a:buNone/>
              <a:defRPr/>
            </a:pPr>
            <a:r>
              <a:rPr lang="pt-PT">
                <a:solidFill>
                  <a:schemeClr val="tx1">
                    <a:lumMod val="65000"/>
                    <a:lumOff val="35000"/>
                  </a:schemeClr>
                </a:solidFill>
                <a:latin typeface="Calibri" charset="0"/>
                <a:ea typeface="MS PGothic" charset="0"/>
                <a:cs typeface="Arial" charset="0"/>
              </a:rPr>
              <a:t>Convenção de Kampala, artigos 1.a e 4.4: direito de todas as pessoas serem protegidas da deslocação arbitrária. </a:t>
            </a:r>
          </a:p>
        </p:txBody>
      </p:sp>
      <p:sp>
        <p:nvSpPr>
          <p:cNvPr id="4" name="Freccia a destra 3"/>
          <p:cNvSpPr/>
          <p:nvPr/>
        </p:nvSpPr>
        <p:spPr>
          <a:xfrm>
            <a:off x="2908300" y="2114550"/>
            <a:ext cx="2906713" cy="19288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PT" b="1">
                <a:solidFill>
                  <a:srgbClr val="FF0000"/>
                </a:solidFill>
              </a:rPr>
              <a:t>         </a:t>
            </a:r>
            <a:r>
              <a:rPr lang="pt-PT" b="1">
                <a:solidFill>
                  <a:schemeClr val="bg1"/>
                </a:solidFill>
              </a:rPr>
              <a:t>Abster-se</a:t>
            </a:r>
          </a:p>
          <a:p>
            <a:pPr>
              <a:defRPr/>
            </a:pPr>
            <a:r>
              <a:rPr lang="pt-PT" b="1">
                <a:solidFill>
                  <a:schemeClr val="bg1"/>
                </a:solidFill>
              </a:rPr>
              <a:t>         Proibir</a:t>
            </a:r>
          </a:p>
          <a:p>
            <a:pPr>
              <a:defRPr/>
            </a:pPr>
            <a:r>
              <a:rPr lang="pt-PT" b="1">
                <a:solidFill>
                  <a:schemeClr val="bg1"/>
                </a:solidFill>
              </a:rPr>
              <a:t>         Prevenir</a:t>
            </a:r>
          </a:p>
        </p:txBody>
      </p:sp>
      <p:sp>
        <p:nvSpPr>
          <p:cNvPr id="5" name="Ovale 4"/>
          <p:cNvSpPr/>
          <p:nvPr/>
        </p:nvSpPr>
        <p:spPr>
          <a:xfrm>
            <a:off x="6100763" y="2098675"/>
            <a:ext cx="2503487" cy="1655763"/>
          </a:xfrm>
          <a:prstGeom prst="ellipse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b="1">
                <a:solidFill>
                  <a:srgbClr val="FFFFFF"/>
                </a:solidFill>
              </a:rPr>
              <a:t>Deslocação arbitrária</a:t>
            </a:r>
          </a:p>
        </p:txBody>
      </p:sp>
      <p:sp>
        <p:nvSpPr>
          <p:cNvPr id="6" name="Freccia a destra con strisce 6"/>
          <p:cNvSpPr/>
          <p:nvPr/>
        </p:nvSpPr>
        <p:spPr>
          <a:xfrm>
            <a:off x="427038" y="2185988"/>
            <a:ext cx="2071687" cy="1785937"/>
          </a:xfrm>
          <a:prstGeom prst="stripedRightArrow">
            <a:avLst>
              <a:gd name="adj1" fmla="val 50000"/>
              <a:gd name="adj2" fmla="val 48786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PT" b="1">
                <a:solidFill>
                  <a:schemeClr val="tx2"/>
                </a:solidFill>
              </a:rPr>
              <a:t>Respeitar</a:t>
            </a:r>
          </a:p>
          <a:p>
            <a:pPr>
              <a:defRPr/>
            </a:pPr>
            <a:r>
              <a:rPr lang="pt-PT" b="1">
                <a:solidFill>
                  <a:schemeClr val="tx2"/>
                </a:solidFill>
              </a:rPr>
              <a:t>Proteger</a:t>
            </a:r>
          </a:p>
          <a:p>
            <a:pPr>
              <a:defRPr/>
            </a:pPr>
            <a:r>
              <a:rPr lang="pt-PT" b="1">
                <a:solidFill>
                  <a:schemeClr val="tx2"/>
                </a:solidFill>
              </a:rPr>
              <a:t>Cumprir</a:t>
            </a:r>
          </a:p>
        </p:txBody>
      </p:sp>
      <p:graphicFrame>
        <p:nvGraphicFramePr>
          <p:cNvPr id="7" name="Diagram 3"/>
          <p:cNvGraphicFramePr/>
          <p:nvPr/>
        </p:nvGraphicFramePr>
        <p:xfrm>
          <a:off x="1492870" y="4043333"/>
          <a:ext cx="5688631" cy="23379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Graphic spid="7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836613"/>
          </a:xfrm>
        </p:spPr>
        <p:txBody>
          <a:bodyPr/>
          <a:lstStyle/>
          <a:p>
            <a:pPr eaLnBrk="1" hangingPunct="1"/>
            <a:r>
              <a:rPr lang="pt-PT" b="1">
                <a:latin typeface="Century Gothic" charset="0"/>
                <a:ea typeface="MS PGothic" charset="0"/>
                <a:cs typeface="MS PGothic" charset="0"/>
              </a:rPr>
              <a:t>Prevenção</a:t>
            </a:r>
          </a:p>
        </p:txBody>
      </p:sp>
      <p:sp>
        <p:nvSpPr>
          <p:cNvPr id="34818" name="Espace réservé du texte 1"/>
          <p:cNvSpPr txBox="1">
            <a:spLocks/>
          </p:cNvSpPr>
          <p:nvPr/>
        </p:nvSpPr>
        <p:spPr bwMode="auto">
          <a:xfrm>
            <a:off x="323850" y="1052513"/>
            <a:ext cx="84963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>
              <a:buClr>
                <a:schemeClr val="accent1"/>
              </a:buClr>
              <a:buFont typeface="Wingdings 2" charset="0"/>
              <a:buNone/>
            </a:pPr>
            <a:r>
              <a:rPr lang="pt-PT" sz="2000" b="1" dirty="0">
                <a:solidFill>
                  <a:srgbClr val="595959"/>
                </a:solidFill>
                <a:latin typeface="Century Gothic" charset="0"/>
                <a:cs typeface="Century Gothic" charset="0"/>
              </a:rPr>
              <a:t>Artigo 4.2: definir a responsabilidade de prevenir e evitar as condições que levem à deslocação.</a:t>
            </a:r>
          </a:p>
        </p:txBody>
      </p:sp>
      <p:sp>
        <p:nvSpPr>
          <p:cNvPr id="8" name="Segnaposto contenuto 2"/>
          <p:cNvSpPr>
            <a:spLocks noGrp="1"/>
          </p:cNvSpPr>
          <p:nvPr>
            <p:ph sz="half" idx="2"/>
          </p:nvPr>
        </p:nvSpPr>
        <p:spPr>
          <a:xfrm>
            <a:off x="468313" y="2028825"/>
            <a:ext cx="4391025" cy="3776663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pt-PT" sz="2000" b="1">
                <a:ea typeface="+mn-ea"/>
                <a:cs typeface="+mn-cs"/>
              </a:rPr>
              <a:t>Conflito:</a:t>
            </a:r>
          </a:p>
          <a:p>
            <a:pPr eaLnBrk="1" fontAlgn="auto" hangingPunct="1">
              <a:spcBef>
                <a:spcPts val="14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/>
              <a:t>Proteção dos direitos das minorias, estado de direito, participação e padrões de vida adequados.</a:t>
            </a:r>
          </a:p>
          <a:p>
            <a:pPr eaLnBrk="1" fontAlgn="auto" hangingPunct="1">
              <a:spcBef>
                <a:spcPts val="14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/>
              <a:t>Prevenção de violações do DIH que levam à deslocação. </a:t>
            </a:r>
          </a:p>
          <a:p>
            <a:pPr eaLnBrk="1" fontAlgn="auto" hangingPunct="1">
              <a:spcBef>
                <a:spcPts val="14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/>
              <a:t>Diálogo com todas as partes, recurso a forças de segurança e formação. </a:t>
            </a:r>
          </a:p>
          <a:p>
            <a:pPr eaLnBrk="1" fontAlgn="auto" hangingPunct="1">
              <a:spcBef>
                <a:spcPts val="14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/>
              <a:t>Luta contra a impunidade.</a:t>
            </a:r>
          </a:p>
          <a:p>
            <a:pPr eaLnBrk="1" fontAlgn="auto" hangingPunct="1">
              <a:spcBef>
                <a:spcPts val="1400"/>
              </a:spcBef>
              <a:spcAft>
                <a:spcPts val="0"/>
              </a:spcAft>
              <a:buFont typeface="Wingdings" charset="2"/>
              <a:buChar char="§"/>
              <a:defRPr/>
            </a:pPr>
            <a:r>
              <a:rPr lang="pt-PT"/>
              <a:t>Criminalização da deslocação arbitrária.  </a:t>
            </a:r>
          </a:p>
        </p:txBody>
      </p:sp>
      <p:sp>
        <p:nvSpPr>
          <p:cNvPr id="9" name="Segnaposto contenuto 3"/>
          <p:cNvSpPr>
            <a:spLocks noGrp="1"/>
          </p:cNvSpPr>
          <p:nvPr>
            <p:ph sz="quarter" idx="4294967295"/>
          </p:nvPr>
        </p:nvSpPr>
        <p:spPr>
          <a:xfrm>
            <a:off x="5003800" y="2033588"/>
            <a:ext cx="3992563" cy="3843337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pt-PT" b="1" dirty="0">
                <a:latin typeface="Century Gothic"/>
                <a:ea typeface="MS PGothic" charset="0"/>
                <a:cs typeface="Century Gothic"/>
              </a:rPr>
              <a:t>Catástrofes:  </a:t>
            </a:r>
          </a:p>
          <a:p>
            <a:pPr eaLnBrk="1" hangingPunct="1"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1800" dirty="0">
                <a:latin typeface="Century Gothic"/>
                <a:ea typeface="MS PGothic" charset="0"/>
                <a:cs typeface="Century Gothic"/>
              </a:rPr>
              <a:t>“Não existem catástrofes naturais, apenas riscos naturais.” Gabinete da ONU para a RRC.</a:t>
            </a:r>
          </a:p>
          <a:p>
            <a:pPr eaLnBrk="1" hangingPunct="1"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1800" dirty="0">
                <a:latin typeface="Century Gothic"/>
                <a:ea typeface="MS PGothic" charset="0"/>
                <a:cs typeface="Century Gothic"/>
              </a:rPr>
              <a:t>Gestão, minimização e preparação em caso de catástrofe. </a:t>
            </a:r>
          </a:p>
          <a:p>
            <a:pPr eaLnBrk="1" hangingPunct="1">
              <a:spcBef>
                <a:spcPts val="1400"/>
              </a:spcBef>
              <a:buFont typeface="Wingdings" charset="2"/>
              <a:buChar char="§"/>
              <a:defRPr/>
            </a:pPr>
            <a:r>
              <a:rPr lang="pt-PT" sz="1800" dirty="0">
                <a:latin typeface="Century Gothic"/>
                <a:ea typeface="MS PGothic" charset="0"/>
                <a:cs typeface="Century Gothic"/>
              </a:rPr>
              <a:t>Sistemas de alerta precoce. </a:t>
            </a:r>
          </a:p>
          <a:p>
            <a:pPr marL="0" indent="0" eaLnBrk="1" hangingPunct="1">
              <a:buFontTx/>
              <a:buNone/>
              <a:defRPr/>
            </a:pPr>
            <a:endParaRPr lang="it-IT" sz="1800" dirty="0">
              <a:latin typeface="Century Gothic"/>
              <a:ea typeface="MS PGothic" charset="0"/>
              <a:cs typeface="Century Gothic"/>
            </a:endParaRPr>
          </a:p>
          <a:p>
            <a:pPr marL="0" indent="0" eaLnBrk="1" hangingPunct="1">
              <a:buFontTx/>
              <a:buNone/>
              <a:defRPr/>
            </a:pPr>
            <a:endParaRPr lang="it-IT" u="sng" dirty="0">
              <a:latin typeface="Century Gothic"/>
              <a:ea typeface="MS PGothic" charset="0"/>
              <a:cs typeface="Century Gothic"/>
            </a:endParaRPr>
          </a:p>
        </p:txBody>
      </p:sp>
      <p:sp>
        <p:nvSpPr>
          <p:cNvPr id="14" name="Rettangolo arrotondato 4"/>
          <p:cNvSpPr/>
          <p:nvPr/>
        </p:nvSpPr>
        <p:spPr>
          <a:xfrm>
            <a:off x="4355976" y="5157192"/>
            <a:ext cx="3168351" cy="1296715"/>
          </a:xfrm>
          <a:prstGeom prst="round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1400" b="1" dirty="0"/>
              <a:t>Projeto-lei sobre assistência em caso de catástrofe e apoio na recuperação inicial, 2013</a:t>
            </a:r>
          </a:p>
          <a:p>
            <a:pPr algn="ctr">
              <a:defRPr/>
            </a:pPr>
            <a:endParaRPr lang="it-IT" sz="1400" b="1" dirty="0"/>
          </a:p>
        </p:txBody>
      </p:sp>
      <p:pic>
        <p:nvPicPr>
          <p:cNvPr id="15" name="Picture 4" descr="C:\Users\utente\Desktop\IFRC-logo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113227"/>
            <a:ext cx="2663825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323850" y="0"/>
            <a:ext cx="8229600" cy="1196975"/>
          </a:xfrm>
        </p:spPr>
        <p:txBody>
          <a:bodyPr/>
          <a:lstStyle/>
          <a:p>
            <a:pPr eaLnBrk="1" hangingPunct="1"/>
            <a:r>
              <a:rPr lang="pt-PT" sz="3200" b="1">
                <a:latin typeface="Century Gothic" charset="0"/>
                <a:ea typeface="MS PGothic" charset="0"/>
                <a:cs typeface="MS PGothic" charset="0"/>
              </a:rPr>
              <a:t>Proteção das PDI: artigos 5.7 e 9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5288" y="1628775"/>
          <a:ext cx="8137525" cy="3600450"/>
        </p:xfrm>
        <a:graphic>
          <a:graphicData uri="http://schemas.openxmlformats.org/drawingml/2006/table">
            <a:tbl>
              <a:tblPr/>
              <a:tblGrid>
                <a:gridCol w="406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8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3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E46C0A"/>
                          </a:solidFill>
                          <a:latin typeface="Century Gothic"/>
                          <a:ea typeface="MS PGothic" charset="0"/>
                          <a:cs typeface="Century Gothic"/>
                        </a:rPr>
                        <a:t>A. Direitos civis e políticos </a:t>
                      </a: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70D13"/>
                          </a:solidFill>
                          <a:latin typeface="Century Gothic"/>
                          <a:ea typeface="MS PGothic" charset="0"/>
                          <a:cs typeface="Century Gothic"/>
                        </a:rPr>
                        <a:t>associados à vida, segurança, bem-estar físico e união familiar das pessoas. </a:t>
                      </a:r>
                    </a:p>
                  </a:txBody>
                  <a:tcPr marL="91435" marR="91435" marT="45729" marB="45729" horzOverflow="overflow">
                    <a:lnL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latin typeface="Century Gothic"/>
                          <a:ea typeface="MS PGothic" charset="0"/>
                          <a:cs typeface="Century Gothic"/>
                        </a:rPr>
                        <a:t>B. Direitos económicos, sociais e culturais</a:t>
                      </a: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70D13"/>
                          </a:solidFill>
                          <a:latin typeface="Century Gothic"/>
                          <a:ea typeface="MS PGothic" charset="0"/>
                          <a:cs typeface="Century Gothic"/>
                        </a:rPr>
                        <a:t> associados à alimentação, habitação, saúde e ensino primário.</a:t>
                      </a:r>
                    </a:p>
                  </a:txBody>
                  <a:tcPr marL="91435" marR="91435" marT="45729" marB="45729" horzOverflow="overflow">
                    <a:lnL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5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E46C0A"/>
                          </a:solidFill>
                          <a:latin typeface="Century Gothic"/>
                          <a:ea typeface="MS PGothic" charset="0"/>
                          <a:cs typeface="Century Gothic"/>
                        </a:rPr>
                        <a:t>D. Direitos civis e políticos </a:t>
                      </a: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70D13"/>
                          </a:solidFill>
                          <a:latin typeface="Century Gothic"/>
                          <a:ea typeface="MS PGothic" charset="0"/>
                          <a:cs typeface="Century Gothic"/>
                        </a:rPr>
                        <a:t>associados à documentação pessoal e liberdade de movimento, expressão, opinião, religião e voto.</a:t>
                      </a:r>
                    </a:p>
                  </a:txBody>
                  <a:tcPr marL="91435" marR="91435" marT="45729" marB="45729" horzOverflow="overflow">
                    <a:lnL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1F497D"/>
                          </a:solidFill>
                          <a:latin typeface="Century Gothic"/>
                          <a:ea typeface="MS PGothic" charset="0"/>
                          <a:cs typeface="Century Gothic"/>
                        </a:rPr>
                        <a:t>C. Direitos económicos, sociais e culturais</a:t>
                      </a:r>
                      <a:r>
                        <a:rPr kumimoji="0" lang="pt-PT" sz="2000" b="1" i="0" u="none" strike="noStrike" cap="none" normalizeH="0" baseline="0">
                          <a:ln>
                            <a:noFill/>
                          </a:ln>
                          <a:solidFill>
                            <a:srgbClr val="070D13"/>
                          </a:solidFill>
                          <a:latin typeface="Century Gothic"/>
                          <a:ea typeface="MS PGothic" charset="0"/>
                          <a:cs typeface="Century Gothic"/>
                        </a:rPr>
                        <a:t> associados à habitação, terra e propriedade (HTP), meios de subsistência e ensino secundário e superior.</a:t>
                      </a:r>
                    </a:p>
                  </a:txBody>
                  <a:tcPr marL="91435" marR="91435" marT="45729" marB="45729" horzOverflow="overflow">
                    <a:lnL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395288" y="5589588"/>
            <a:ext cx="6553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pt-PT" sz="1400">
                <a:solidFill>
                  <a:schemeClr val="tx1">
                    <a:lumMod val="50000"/>
                    <a:lumOff val="50000"/>
                  </a:schemeClr>
                </a:solidFill>
                <a:latin typeface="Century Gothic"/>
                <a:cs typeface="Century Gothic"/>
              </a:rPr>
              <a:t>Fonte: representante do secretário-geral da ONU para os direitos humanos das PDI.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theme/theme1.xml><?xml version="1.0" encoding="utf-8"?>
<a:theme xmlns:a="http://schemas.openxmlformats.org/drawingml/2006/main" name="Percep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6961</TotalTime>
  <Words>2397</Words>
  <Application>Microsoft Office PowerPoint</Application>
  <PresentationFormat>Affichage à l'écran (4:3)</PresentationFormat>
  <Paragraphs>181</Paragraphs>
  <Slides>14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21" baseType="lpstr">
      <vt:lpstr>AkzidenzGroteskPro-Light</vt:lpstr>
      <vt:lpstr>Arial</vt:lpstr>
      <vt:lpstr>Calibri</vt:lpstr>
      <vt:lpstr>Century Gothic</vt:lpstr>
      <vt:lpstr>Wingdings</vt:lpstr>
      <vt:lpstr>Wingdings 2</vt:lpstr>
      <vt:lpstr>Perception</vt:lpstr>
      <vt:lpstr>Abordagem à elaboração de leis e políticas com base nos direitos humanos</vt:lpstr>
      <vt:lpstr>Objetivos</vt:lpstr>
      <vt:lpstr>Normas legais internacionais</vt:lpstr>
      <vt:lpstr>Princípios Orientadores</vt:lpstr>
      <vt:lpstr>Convenção de Kampala: um instrumento abrangente</vt:lpstr>
      <vt:lpstr>O que é que a Convenção de Kampala acrescenta?</vt:lpstr>
      <vt:lpstr>Proibição de deslocação arbitrária</vt:lpstr>
      <vt:lpstr>Prevenção</vt:lpstr>
      <vt:lpstr>Proteção das PDI: artigos 5.7 e 9</vt:lpstr>
      <vt:lpstr>Soluções duradouras: artigos 11 e 12 e o quadro do IASC</vt:lpstr>
      <vt:lpstr>Présentation PowerPoint</vt:lpstr>
      <vt:lpstr>Normas regionais</vt:lpstr>
      <vt:lpstr>Ratificação e nacionalização</vt:lpstr>
      <vt:lpstr>Conclusões</vt:lpstr>
    </vt:vector>
  </TitlesOfParts>
  <Company>NRC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Federica</dc:creator>
  <cp:lastModifiedBy>Caroline Debauche</cp:lastModifiedBy>
  <cp:revision>242</cp:revision>
  <dcterms:created xsi:type="dcterms:W3CDTF">2008-09-19T08:19:15Z</dcterms:created>
  <dcterms:modified xsi:type="dcterms:W3CDTF">2021-01-20T14:15:50Z</dcterms:modified>
</cp:coreProperties>
</file>