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1"/>
  </p:notesMasterIdLst>
  <p:handoutMasterIdLst>
    <p:handoutMasterId r:id="rId12"/>
  </p:handoutMasterIdLst>
  <p:sldIdLst>
    <p:sldId id="326" r:id="rId2"/>
    <p:sldId id="309" r:id="rId3"/>
    <p:sldId id="324" r:id="rId4"/>
    <p:sldId id="328" r:id="rId5"/>
    <p:sldId id="325" r:id="rId6"/>
    <p:sldId id="303" r:id="rId7"/>
    <p:sldId id="320" r:id="rId8"/>
    <p:sldId id="327" r:id="rId9"/>
    <p:sldId id="313"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9835" autoAdjust="0"/>
  </p:normalViewPr>
  <p:slideViewPr>
    <p:cSldViewPr>
      <p:cViewPr varScale="1">
        <p:scale>
          <a:sx n="43" d="100"/>
          <a:sy n="43" d="100"/>
        </p:scale>
        <p:origin x="2166" y="4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pt-PT" sz="1800" b="1"/>
            <a:t>Prevenção</a:t>
          </a:r>
          <a:r>
            <a:rPr lang="pt-PT" sz="1800"/>
            <a:t>	CK 3, 4.4</a:t>
          </a:r>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pt-PT" sz="1800" b="1"/>
            <a:t>Sensibilização nacional</a:t>
          </a:r>
          <a:r>
            <a:rPr lang="pt-PT" sz="1800"/>
            <a:t>	CK 2, 3</a:t>
          </a:r>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pt-PT" sz="1800" b="1"/>
            <a:t>Recolha de dados	</a:t>
          </a:r>
          <a:r>
            <a:rPr lang="pt-PT" sz="1800" b="0"/>
            <a:t>CK</a:t>
          </a:r>
          <a:r>
            <a:rPr lang="pt-PT" sz="1800" b="1"/>
            <a:t> </a:t>
          </a:r>
          <a:r>
            <a:rPr lang="pt-PT" sz="1800"/>
            <a:t>13</a:t>
          </a:r>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pt-PT" sz="1800" b="1"/>
            <a:t>Formação sobre os direitos das PDI</a:t>
          </a:r>
          <a:r>
            <a:rPr lang="pt-PT" sz="1800"/>
            <a:t> CK 2, 3</a:t>
          </a:r>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pt-PT" sz="1800" b="1"/>
            <a:t>Quadro legal</a:t>
          </a:r>
          <a:r>
            <a:rPr lang="pt-PT" sz="1800"/>
            <a:t>	CK 3.2</a:t>
          </a:r>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pt-PT" sz="1800" b="1"/>
            <a:t>Política nacional</a:t>
          </a:r>
          <a:r>
            <a:rPr lang="pt-PT" sz="1800"/>
            <a:t>	CK 3.2</a:t>
          </a:r>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pt-PT" sz="1800" b="1"/>
            <a:t>Ponto focal institucional para as PDI</a:t>
          </a:r>
          <a:r>
            <a:rPr lang="pt-PT" sz="1800"/>
            <a:t> CK 3.2</a:t>
          </a:r>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pt-PT" sz="1800" b="1"/>
            <a:t>Participação das PDI</a:t>
          </a:r>
          <a:r>
            <a:rPr lang="pt-PT" sz="1800"/>
            <a:t>	CK 9.2, 11.2</a:t>
          </a:r>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pt-PT" sz="1800" b="1"/>
            <a:t>Soluções duradouras</a:t>
          </a:r>
          <a:r>
            <a:rPr lang="pt-PT" sz="1800"/>
            <a:t>	CK 11, 12</a:t>
          </a:r>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pt-PT" sz="1800" b="1"/>
            <a:t>Recursos</a:t>
          </a:r>
          <a:r>
            <a:rPr lang="pt-PT" sz="1800"/>
            <a:t>	CK 3.2</a:t>
          </a:r>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pt-PT" sz="1300" b="1" dirty="0"/>
            <a:t>Cooperação com organizações intergovernamentais/organizações regionais	</a:t>
          </a:r>
          <a:r>
            <a:rPr lang="pt-PT" sz="1300" b="0" dirty="0"/>
            <a:t>CK 3.1.j, 5.7, 9.3</a:t>
          </a:r>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pt-PT" sz="1800" b="1"/>
            <a:t>Instituições nacionais de direitos humanos</a:t>
          </a:r>
          <a:r>
            <a:rPr lang="pt-PT" sz="1800"/>
            <a:t> CADHP</a:t>
          </a:r>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dgm:presLayoutVars>
          <dgm:bulletEnabled val="1"/>
        </dgm:presLayoutVars>
      </dgm:prSet>
      <dgm:spPr/>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pt>
  </dgm:ptLst>
  <dgm:cxnLst>
    <dgm:cxn modelId="{C3609004-F2B5-C64A-9659-602EE1117C0A}" type="presOf" srcId="{E9645833-4CAF-9F4E-8FEB-AFEFDC81B3DC}" destId="{0703B31E-9614-F64F-940E-E3255757FE8A}" srcOrd="0" destOrd="0" presId="urn:microsoft.com/office/officeart/2005/8/layout/vList3"/>
    <dgm:cxn modelId="{B946F80C-D41E-014D-8ABE-3409499F1DF4}" srcId="{B4C3EA23-FA48-3F46-8EC0-1ADA09E267F2}" destId="{AC3BEA81-0191-AC49-B697-572E4D77E768}" srcOrd="11" destOrd="0" parTransId="{8091CC18-3B30-024A-B0E7-BC10015B161D}" sibTransId="{9072E0E7-24A9-7B47-9160-3C28E9F9D4EA}"/>
    <dgm:cxn modelId="{5122C616-DABA-6641-910B-0B00A3D9AD5B}" type="presOf" srcId="{E3E6D120-A83A-3441-9539-273402A2A852}" destId="{ADBFC723-0909-8C41-89B0-5C49F0987455}" srcOrd="0" destOrd="0" presId="urn:microsoft.com/office/officeart/2005/8/layout/vList3"/>
    <dgm:cxn modelId="{E3E5721A-AFB6-3342-8EB3-13AD207964A0}" type="presOf" srcId="{8840483C-8E46-454F-B868-94732C6CC97C}" destId="{9D378D88-C888-F24F-B43F-64C2FDD4F209}" srcOrd="0" destOrd="0" presId="urn:microsoft.com/office/officeart/2005/8/layout/vList3"/>
    <dgm:cxn modelId="{ECF7392A-2B13-1F4A-80BA-2F92E09BBCC4}" type="presOf" srcId="{EAC8ED90-9C75-0940-82E3-5005D84AA8BF}" destId="{410C67B8-BAD4-4645-B037-7D830A78B74E}" srcOrd="0" destOrd="0" presId="urn:microsoft.com/office/officeart/2005/8/layout/vList3"/>
    <dgm:cxn modelId="{09CF8831-D7E7-4A4A-8B3C-A66012162B56}" type="presOf" srcId="{0C6E511F-A4F2-4E46-91C5-CE8B19A16E52}" destId="{DE27FC69-E9D6-3E4E-AC26-8FD3F87AC97D}"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1B77F53F-C640-0546-AC7A-BBECCD9579D3}" type="presOf" srcId="{AC3BEA81-0191-AC49-B697-572E4D77E768}" destId="{43921855-F7CF-C448-8AF7-8EDD67D940B5}" srcOrd="0" destOrd="0" presId="urn:microsoft.com/office/officeart/2005/8/layout/vList3"/>
    <dgm:cxn modelId="{B7A6105C-CFDD-9949-B392-B4BB168F6DD6}" type="presOf" srcId="{95B79D28-2E35-0A4C-96CD-7F56FA6DAA6E}" destId="{E038C38A-6738-BC48-8DB8-4B36A5D4D829}" srcOrd="0" destOrd="0" presId="urn:microsoft.com/office/officeart/2005/8/layout/vList3"/>
    <dgm:cxn modelId="{57AA205D-E77B-8E45-AFF9-00464BAD7189}" srcId="{B4C3EA23-FA48-3F46-8EC0-1ADA09E267F2}" destId="{36AF79C3-DE02-2F42-8A53-E7FD0CFB4651}" srcOrd="7" destOrd="0" parTransId="{907EE09C-7DA4-A040-A3C7-EA3AC1BA0BFB}" sibTransId="{3D9D5AA0-E3F6-7448-9661-E12480F8E662}"/>
    <dgm:cxn modelId="{28B5F041-0E0A-EB47-880F-D5100B87737F}" srcId="{B4C3EA23-FA48-3F46-8EC0-1ADA09E267F2}" destId="{8840483C-8E46-454F-B868-94732C6CC97C}" srcOrd="2" destOrd="0" parTransId="{5A8C5EEB-BCBA-ED41-9C40-790D1CFCFB4A}" sibTransId="{2053AD6B-4D84-0940-83C8-B17E48B1B0B4}"/>
    <dgm:cxn modelId="{4F8C0649-9F96-8643-B1C7-1CA3A577D7BA}" srcId="{B4C3EA23-FA48-3F46-8EC0-1ADA09E267F2}" destId="{E9645833-4CAF-9F4E-8FEB-AFEFDC81B3DC}" srcOrd="10" destOrd="0" parTransId="{ABA96E1A-270C-7F4E-9C3D-BC812B61186A}" sibTransId="{FD329155-2CEB-E245-BEB5-7593E47CCAF8}"/>
    <dgm:cxn modelId="{2F4E5C57-0CE6-2742-8366-F9C0B15956F2}" type="presOf" srcId="{574CB987-9DCC-E04B-937D-B96BB54FE5B4}" destId="{12140DD4-BC69-274B-A86F-8A55F22FF05F}" srcOrd="0" destOrd="0" presId="urn:microsoft.com/office/officeart/2005/8/layout/vList3"/>
    <dgm:cxn modelId="{F0D1867A-1EB9-974D-AF80-40555954D5A4}" type="presOf" srcId="{36AF79C3-DE02-2F42-8A53-E7FD0CFB4651}" destId="{E1E18522-6986-1C45-889B-20DC0C6BBF31}" srcOrd="0" destOrd="0" presId="urn:microsoft.com/office/officeart/2005/8/layout/vList3"/>
    <dgm:cxn modelId="{B49AB67D-6CAB-7F42-B3BA-C06ECB5C1D2C}" srcId="{B4C3EA23-FA48-3F46-8EC0-1ADA09E267F2}" destId="{EAC8ED90-9C75-0940-82E3-5005D84AA8BF}" srcOrd="9" destOrd="0" parTransId="{0D3BCCA1-4802-584E-AEA2-CC9904B609FE}" sibTransId="{C90C4CD9-AB18-2340-A794-955CB5D41960}"/>
    <dgm:cxn modelId="{A7786994-A634-BF4F-B898-220025776809}" srcId="{B4C3EA23-FA48-3F46-8EC0-1ADA09E267F2}" destId="{2E61CD75-0ECF-B140-9497-C5C029D002EA}" srcOrd="3" destOrd="0" parTransId="{A21614B7-7A87-124A-97DD-510B56D3834F}" sibTransId="{07632BD6-0114-E740-9E81-BB2E0E6F8556}"/>
    <dgm:cxn modelId="{3806F598-1224-4144-8A99-D58084794095}" srcId="{B4C3EA23-FA48-3F46-8EC0-1ADA09E267F2}" destId="{DB3E2F74-0A20-5843-92DE-AFB8784B33DE}" srcOrd="0" destOrd="0" parTransId="{E4F8CDE5-0CAD-1D45-A8E6-AFCE91725C8A}" sibTransId="{19FB6793-8E7F-D541-93C6-DEE416FA5EDF}"/>
    <dgm:cxn modelId="{A51ABFA4-8D98-8247-8B83-BC391AD8434C}" type="presOf" srcId="{2E61CD75-0ECF-B140-9497-C5C029D002EA}" destId="{5839C06F-3734-4446-A3DA-9390EB115AF7}" srcOrd="0" destOrd="0" presId="urn:microsoft.com/office/officeart/2005/8/layout/vList3"/>
    <dgm:cxn modelId="{9FA7A9A7-D22F-924D-A0D7-12F3CAC40BD1}" type="presOf" srcId="{DB3E2F74-0A20-5843-92DE-AFB8784B33DE}" destId="{8F7B573F-E67A-D447-8586-293AA28818CE}" srcOrd="0" destOrd="0" presId="urn:microsoft.com/office/officeart/2005/8/layout/vList3"/>
    <dgm:cxn modelId="{E9E0B4B4-8656-3A45-A414-D02AB599F94A}" srcId="{B4C3EA23-FA48-3F46-8EC0-1ADA09E267F2}" destId="{E3E6D120-A83A-3441-9539-273402A2A852}" srcOrd="1" destOrd="0" parTransId="{339A645A-8BE1-C54B-8922-BC0716FAD27A}" sibTransId="{6504CD74-3238-E442-B901-2123D28E72EC}"/>
    <dgm:cxn modelId="{3F3F9CC9-7EDF-6342-9B3C-FC74316665E5}" srcId="{B4C3EA23-FA48-3F46-8EC0-1ADA09E267F2}" destId="{0C6E511F-A4F2-4E46-91C5-CE8B19A16E52}" srcOrd="6" destOrd="0" parTransId="{EA59AED6-4FF6-6E41-BA54-CA9FED4B14BF}" sibTransId="{4A25475F-1FFE-3C4F-8F3B-9B06E0AAA6B4}"/>
    <dgm:cxn modelId="{46185BDA-AFA3-534B-8C8F-4E6205D33A2C}" type="presOf" srcId="{B4C3EA23-FA48-3F46-8EC0-1ADA09E267F2}" destId="{26D98666-8814-CC42-8A13-337CD59FB777}" srcOrd="0" destOrd="0" presId="urn:microsoft.com/office/officeart/2005/8/layout/vList3"/>
    <dgm:cxn modelId="{B9E7C0DC-ED88-CE46-B18A-A116BCEC5AEE}" srcId="{B4C3EA23-FA48-3F46-8EC0-1ADA09E267F2}" destId="{6A478EA4-D8EA-B147-A42E-5779F471CE7B}" srcOrd="8" destOrd="0" parTransId="{3B506C03-7D66-9446-BF64-4A7DCBF05B08}" sibTransId="{746F6DD2-E360-C641-BCB6-29B7ACAFD94C}"/>
    <dgm:cxn modelId="{666CC0E6-E34E-E34D-A8C9-05FC27972BC9}" srcId="{B4C3EA23-FA48-3F46-8EC0-1ADA09E267F2}" destId="{574CB987-9DCC-E04B-937D-B96BB54FE5B4}" srcOrd="4" destOrd="0" parTransId="{B30D2E31-139F-E04B-9B74-FEA000528A91}" sibTransId="{3965DAF2-0F14-694C-9698-4695C4FB072E}"/>
    <dgm:cxn modelId="{A9C36EE9-2A80-004E-81E2-6F32AAD00681}" type="presOf" srcId="{6A478EA4-D8EA-B147-A42E-5779F471CE7B}" destId="{DEDFA19F-A9E8-344E-ACAA-58831A5303F7}" srcOrd="0" destOrd="0" presId="urn:microsoft.com/office/officeart/2005/8/layout/vList3"/>
    <dgm:cxn modelId="{BA305C17-7C10-6E40-AC99-99CF0E6EE0C2}" type="presParOf" srcId="{26D98666-8814-CC42-8A13-337CD59FB777}" destId="{C5BAFEE5-C58B-1545-BEFF-804B16915342}" srcOrd="0" destOrd="0" presId="urn:microsoft.com/office/officeart/2005/8/layout/vList3"/>
    <dgm:cxn modelId="{8C6D4AB6-D6B6-7848-8C4D-E907FA14AF7F}" type="presParOf" srcId="{C5BAFEE5-C58B-1545-BEFF-804B16915342}" destId="{77FFFF9E-958B-EF46-BDBD-3E68B6C44490}" srcOrd="0" destOrd="0" presId="urn:microsoft.com/office/officeart/2005/8/layout/vList3"/>
    <dgm:cxn modelId="{7D732014-493B-8145-B9FD-2DE2B168B623}" type="presParOf" srcId="{C5BAFEE5-C58B-1545-BEFF-804B16915342}" destId="{8F7B573F-E67A-D447-8586-293AA28818CE}" srcOrd="1" destOrd="0" presId="urn:microsoft.com/office/officeart/2005/8/layout/vList3"/>
    <dgm:cxn modelId="{169C8A7A-53E0-8444-B778-4373FDCBA014}" type="presParOf" srcId="{26D98666-8814-CC42-8A13-337CD59FB777}" destId="{47DA62DA-3397-B149-A3F7-07CC7406C3CC}" srcOrd="1" destOrd="0" presId="urn:microsoft.com/office/officeart/2005/8/layout/vList3"/>
    <dgm:cxn modelId="{121D0828-C772-6641-979C-7A0041FB7390}" type="presParOf" srcId="{26D98666-8814-CC42-8A13-337CD59FB777}" destId="{BF9A71B9-DB45-E44A-8A4B-F7664439CCF1}" srcOrd="2" destOrd="0" presId="urn:microsoft.com/office/officeart/2005/8/layout/vList3"/>
    <dgm:cxn modelId="{686B3797-292C-E241-9A65-58D9AFAF8321}" type="presParOf" srcId="{BF9A71B9-DB45-E44A-8A4B-F7664439CCF1}" destId="{FA508ED5-8CCA-544B-B2D7-C13854536063}" srcOrd="0" destOrd="0" presId="urn:microsoft.com/office/officeart/2005/8/layout/vList3"/>
    <dgm:cxn modelId="{D20B4445-C9AC-CF4E-96E7-1C0AFF0A0AC7}" type="presParOf" srcId="{BF9A71B9-DB45-E44A-8A4B-F7664439CCF1}" destId="{ADBFC723-0909-8C41-89B0-5C49F0987455}" srcOrd="1" destOrd="0" presId="urn:microsoft.com/office/officeart/2005/8/layout/vList3"/>
    <dgm:cxn modelId="{CAAF0A02-FFE8-1C43-8162-96A0B9B79548}" type="presParOf" srcId="{26D98666-8814-CC42-8A13-337CD59FB777}" destId="{BDC7A298-0B00-0949-BF68-9B7A1A15C662}" srcOrd="3" destOrd="0" presId="urn:microsoft.com/office/officeart/2005/8/layout/vList3"/>
    <dgm:cxn modelId="{A657A39A-7D02-ED4B-BAA3-47F446CA0A39}" type="presParOf" srcId="{26D98666-8814-CC42-8A13-337CD59FB777}" destId="{E84F00BE-1C83-8F42-B130-B81580FBFAF9}" srcOrd="4" destOrd="0" presId="urn:microsoft.com/office/officeart/2005/8/layout/vList3"/>
    <dgm:cxn modelId="{68D3DF72-D46C-F744-80AC-FB2CEA44E98C}" type="presParOf" srcId="{E84F00BE-1C83-8F42-B130-B81580FBFAF9}" destId="{95218B0C-75FA-AC45-9816-7C6B87EA05AD}" srcOrd="0" destOrd="0" presId="urn:microsoft.com/office/officeart/2005/8/layout/vList3"/>
    <dgm:cxn modelId="{2FC6EAA0-9AA9-504F-B096-3D549CA0F911}" type="presParOf" srcId="{E84F00BE-1C83-8F42-B130-B81580FBFAF9}" destId="{9D378D88-C888-F24F-B43F-64C2FDD4F209}" srcOrd="1" destOrd="0" presId="urn:microsoft.com/office/officeart/2005/8/layout/vList3"/>
    <dgm:cxn modelId="{C5A91477-46A0-C446-B442-0B5D9095A790}" type="presParOf" srcId="{26D98666-8814-CC42-8A13-337CD59FB777}" destId="{4A4D3627-CEE0-8F48-8CF1-77CDA1699D8B}" srcOrd="5" destOrd="0" presId="urn:microsoft.com/office/officeart/2005/8/layout/vList3"/>
    <dgm:cxn modelId="{D8B7C14A-C095-1A41-9D0C-36B96CED90C0}" type="presParOf" srcId="{26D98666-8814-CC42-8A13-337CD59FB777}" destId="{03EA4C6B-83AF-8540-8249-9EBA51E8B726}" srcOrd="6" destOrd="0" presId="urn:microsoft.com/office/officeart/2005/8/layout/vList3"/>
    <dgm:cxn modelId="{7D47215D-6C39-2245-8F24-56997AF10BCC}" type="presParOf" srcId="{03EA4C6B-83AF-8540-8249-9EBA51E8B726}" destId="{57CBD028-991F-C845-920C-2781E583C5CC}" srcOrd="0" destOrd="0" presId="urn:microsoft.com/office/officeart/2005/8/layout/vList3"/>
    <dgm:cxn modelId="{335EB0D9-B44B-5C46-92D0-5216D9C6FD6A}" type="presParOf" srcId="{03EA4C6B-83AF-8540-8249-9EBA51E8B726}" destId="{5839C06F-3734-4446-A3DA-9390EB115AF7}" srcOrd="1" destOrd="0" presId="urn:microsoft.com/office/officeart/2005/8/layout/vList3"/>
    <dgm:cxn modelId="{95139635-FB95-2C4F-8534-9B9F02EAEE3B}" type="presParOf" srcId="{26D98666-8814-CC42-8A13-337CD59FB777}" destId="{2228BC8F-AC0D-4E45-8AED-7FE831759BF5}" srcOrd="7" destOrd="0" presId="urn:microsoft.com/office/officeart/2005/8/layout/vList3"/>
    <dgm:cxn modelId="{8047FB4B-3AA3-FA40-96A1-0782EC8B2861}" type="presParOf" srcId="{26D98666-8814-CC42-8A13-337CD59FB777}" destId="{9EF37AEB-3DC3-6E46-BA63-73D814DB1800}" srcOrd="8" destOrd="0" presId="urn:microsoft.com/office/officeart/2005/8/layout/vList3"/>
    <dgm:cxn modelId="{4981972E-11AE-F24D-A476-B3A5356C5BAD}" type="presParOf" srcId="{9EF37AEB-3DC3-6E46-BA63-73D814DB1800}" destId="{BCCEF9BF-3512-C947-A680-A7595538EE75}" srcOrd="0" destOrd="0" presId="urn:microsoft.com/office/officeart/2005/8/layout/vList3"/>
    <dgm:cxn modelId="{070796AD-4C66-DE40-94F8-E0068BBE9883}" type="presParOf" srcId="{9EF37AEB-3DC3-6E46-BA63-73D814DB1800}" destId="{12140DD4-BC69-274B-A86F-8A55F22FF05F}" srcOrd="1" destOrd="0" presId="urn:microsoft.com/office/officeart/2005/8/layout/vList3"/>
    <dgm:cxn modelId="{0EB9D7CE-731E-4246-865A-5BA2448F3378}" type="presParOf" srcId="{26D98666-8814-CC42-8A13-337CD59FB777}" destId="{D6146922-4AEF-A840-81A8-300A5D8902EF}" srcOrd="9" destOrd="0" presId="urn:microsoft.com/office/officeart/2005/8/layout/vList3"/>
    <dgm:cxn modelId="{9764918E-03A0-3B4E-8E12-15BE7D502E59}" type="presParOf" srcId="{26D98666-8814-CC42-8A13-337CD59FB777}" destId="{0D0FD16D-6C04-8C47-BC19-C6AF0EAAFD9A}" srcOrd="10" destOrd="0" presId="urn:microsoft.com/office/officeart/2005/8/layout/vList3"/>
    <dgm:cxn modelId="{DED127A7-1584-4C44-81BB-065A29EE2BF0}" type="presParOf" srcId="{0D0FD16D-6C04-8C47-BC19-C6AF0EAAFD9A}" destId="{724AD21A-D0F0-1243-9EBF-D9F6A6DBA10E}" srcOrd="0" destOrd="0" presId="urn:microsoft.com/office/officeart/2005/8/layout/vList3"/>
    <dgm:cxn modelId="{2427087D-24D2-4C4D-8068-2C84E28CEF20}" type="presParOf" srcId="{0D0FD16D-6C04-8C47-BC19-C6AF0EAAFD9A}" destId="{E038C38A-6738-BC48-8DB8-4B36A5D4D829}" srcOrd="1" destOrd="0" presId="urn:microsoft.com/office/officeart/2005/8/layout/vList3"/>
    <dgm:cxn modelId="{B6DBBE87-19D5-AA43-9B55-A4FD172FF8ED}" type="presParOf" srcId="{26D98666-8814-CC42-8A13-337CD59FB777}" destId="{A4CFC0FE-3823-BB40-8B74-C57E3592A6EC}" srcOrd="11" destOrd="0" presId="urn:microsoft.com/office/officeart/2005/8/layout/vList3"/>
    <dgm:cxn modelId="{5C9158FB-85D9-F240-9AEC-F77157BC9D33}" type="presParOf" srcId="{26D98666-8814-CC42-8A13-337CD59FB777}" destId="{B0E1EA62-48D9-F242-AFA3-B95DA68596AA}" srcOrd="12" destOrd="0" presId="urn:microsoft.com/office/officeart/2005/8/layout/vList3"/>
    <dgm:cxn modelId="{388C1C82-014F-7E4F-AC48-229E6247D714}" type="presParOf" srcId="{B0E1EA62-48D9-F242-AFA3-B95DA68596AA}" destId="{3B5ABE21-3E12-1E4F-B131-42EDCA6BDFA5}" srcOrd="0" destOrd="0" presId="urn:microsoft.com/office/officeart/2005/8/layout/vList3"/>
    <dgm:cxn modelId="{796015FD-4537-974E-AFAA-3CBB495B77FC}" type="presParOf" srcId="{B0E1EA62-48D9-F242-AFA3-B95DA68596AA}" destId="{DE27FC69-E9D6-3E4E-AC26-8FD3F87AC97D}" srcOrd="1" destOrd="0" presId="urn:microsoft.com/office/officeart/2005/8/layout/vList3"/>
    <dgm:cxn modelId="{5265089C-0DFD-D74C-ACFF-6A63C9D9FA5A}" type="presParOf" srcId="{26D98666-8814-CC42-8A13-337CD59FB777}" destId="{761329B6-B1A6-DA48-BE33-20F5B0A7C48A}" srcOrd="13" destOrd="0" presId="urn:microsoft.com/office/officeart/2005/8/layout/vList3"/>
    <dgm:cxn modelId="{556DD3EE-D451-4F45-9FD3-AA17978422F3}" type="presParOf" srcId="{26D98666-8814-CC42-8A13-337CD59FB777}" destId="{0888D351-DA11-374A-BBD4-530768CE1ACE}" srcOrd="14" destOrd="0" presId="urn:microsoft.com/office/officeart/2005/8/layout/vList3"/>
    <dgm:cxn modelId="{EA12887B-ADF6-6842-B267-BCB53122F1F3}" type="presParOf" srcId="{0888D351-DA11-374A-BBD4-530768CE1ACE}" destId="{328B405D-4CD6-DE41-A55F-9178D8150159}" srcOrd="0" destOrd="0" presId="urn:microsoft.com/office/officeart/2005/8/layout/vList3"/>
    <dgm:cxn modelId="{E8F89459-8BBC-6F4E-B40A-3C97D9DA43FC}" type="presParOf" srcId="{0888D351-DA11-374A-BBD4-530768CE1ACE}" destId="{E1E18522-6986-1C45-889B-20DC0C6BBF31}" srcOrd="1" destOrd="0" presId="urn:microsoft.com/office/officeart/2005/8/layout/vList3"/>
    <dgm:cxn modelId="{BC7E9757-BB12-264F-BE11-EDC7955448A2}" type="presParOf" srcId="{26D98666-8814-CC42-8A13-337CD59FB777}" destId="{B8F125AA-2DAB-434F-B5F5-A84337D0D45E}" srcOrd="15" destOrd="0" presId="urn:microsoft.com/office/officeart/2005/8/layout/vList3"/>
    <dgm:cxn modelId="{19DD715D-924F-A14B-93A6-CA786BB6D5AE}" type="presParOf" srcId="{26D98666-8814-CC42-8A13-337CD59FB777}" destId="{F29C1970-8960-B54F-A9C2-3E8F2130DFE9}" srcOrd="16" destOrd="0" presId="urn:microsoft.com/office/officeart/2005/8/layout/vList3"/>
    <dgm:cxn modelId="{22316A6C-07B0-D444-9791-8DFB5669AD1B}" type="presParOf" srcId="{F29C1970-8960-B54F-A9C2-3E8F2130DFE9}" destId="{57AE7883-66E0-7948-BF02-5275CEA0AF85}" srcOrd="0" destOrd="0" presId="urn:microsoft.com/office/officeart/2005/8/layout/vList3"/>
    <dgm:cxn modelId="{783E7C87-C5DE-224B-8EDC-1143D89E3345}" type="presParOf" srcId="{F29C1970-8960-B54F-A9C2-3E8F2130DFE9}" destId="{DEDFA19F-A9E8-344E-ACAA-58831A5303F7}" srcOrd="1" destOrd="0" presId="urn:microsoft.com/office/officeart/2005/8/layout/vList3"/>
    <dgm:cxn modelId="{483DACE9-A914-C549-9F1D-EB567F4482CC}" type="presParOf" srcId="{26D98666-8814-CC42-8A13-337CD59FB777}" destId="{CCF5B850-4309-4D45-BD77-85517FC86615}" srcOrd="17" destOrd="0" presId="urn:microsoft.com/office/officeart/2005/8/layout/vList3"/>
    <dgm:cxn modelId="{EF78AA48-B229-1A40-92E5-2D39CB1E5D42}" type="presParOf" srcId="{26D98666-8814-CC42-8A13-337CD59FB777}" destId="{91A342A0-7AAC-1945-A986-C6697B0BE484}" srcOrd="18" destOrd="0" presId="urn:microsoft.com/office/officeart/2005/8/layout/vList3"/>
    <dgm:cxn modelId="{AB1DDA65-A9CC-0F44-9B15-190DB9778D43}" type="presParOf" srcId="{91A342A0-7AAC-1945-A986-C6697B0BE484}" destId="{9A2AD465-B700-5445-A514-415FA00D0FF3}" srcOrd="0" destOrd="0" presId="urn:microsoft.com/office/officeart/2005/8/layout/vList3"/>
    <dgm:cxn modelId="{836F5164-F9C7-9C49-82F6-33F581E5E901}" type="presParOf" srcId="{91A342A0-7AAC-1945-A986-C6697B0BE484}" destId="{410C67B8-BAD4-4645-B037-7D830A78B74E}" srcOrd="1" destOrd="0" presId="urn:microsoft.com/office/officeart/2005/8/layout/vList3"/>
    <dgm:cxn modelId="{65794A1A-740B-714A-858D-743988C4C94E}" type="presParOf" srcId="{26D98666-8814-CC42-8A13-337CD59FB777}" destId="{C9BE12A2-4FF2-1040-9DC3-8AA4561F8B73}" srcOrd="19" destOrd="0" presId="urn:microsoft.com/office/officeart/2005/8/layout/vList3"/>
    <dgm:cxn modelId="{DB99F87D-2AE5-F346-A10B-4CBD0E7B7053}" type="presParOf" srcId="{26D98666-8814-CC42-8A13-337CD59FB777}" destId="{DEE4BD02-CEFC-9240-A9DF-AF7F08A4A152}" srcOrd="20" destOrd="0" presId="urn:microsoft.com/office/officeart/2005/8/layout/vList3"/>
    <dgm:cxn modelId="{3B4F8F69-F0DF-1C49-A97C-8B544BE86847}" type="presParOf" srcId="{DEE4BD02-CEFC-9240-A9DF-AF7F08A4A152}" destId="{91D6820A-F302-F84C-8D34-AB15A3E9DFC6}" srcOrd="0" destOrd="0" presId="urn:microsoft.com/office/officeart/2005/8/layout/vList3"/>
    <dgm:cxn modelId="{8C70694B-6BA7-D64D-A3FD-6A62B53E3F79}" type="presParOf" srcId="{DEE4BD02-CEFC-9240-A9DF-AF7F08A4A152}" destId="{0703B31E-9614-F64F-940E-E3255757FE8A}" srcOrd="1" destOrd="0" presId="urn:microsoft.com/office/officeart/2005/8/layout/vList3"/>
    <dgm:cxn modelId="{CAD45FFA-CBE5-B04F-B1A1-97265198A11D}" type="presParOf" srcId="{26D98666-8814-CC42-8A13-337CD59FB777}" destId="{D6BC144A-52DD-AE40-B23B-7BB1ACFA4848}" srcOrd="21" destOrd="0" presId="urn:microsoft.com/office/officeart/2005/8/layout/vList3"/>
    <dgm:cxn modelId="{EAC25E8D-C6B3-6E42-9EA2-AD2A0F64C2BE}" type="presParOf" srcId="{26D98666-8814-CC42-8A13-337CD59FB777}" destId="{7D8EDD50-6BC6-7844-8278-E220C3C5E603}" srcOrd="22" destOrd="0" presId="urn:microsoft.com/office/officeart/2005/8/layout/vList3"/>
    <dgm:cxn modelId="{DA3D6078-7025-0D43-96D8-FAAB57284D7A}" type="presParOf" srcId="{7D8EDD50-6BC6-7844-8278-E220C3C5E603}" destId="{09241807-187A-7842-BCEA-079A3396DD4B}" srcOrd="0" destOrd="0" presId="urn:microsoft.com/office/officeart/2005/8/layout/vList3"/>
    <dgm:cxn modelId="{D130B462-C6AF-C347-A424-1EEBDA90DADD}"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719235" y="1889"/>
          <a:ext cx="6512403" cy="315573"/>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Prevenção</a:t>
          </a:r>
          <a:r>
            <a:rPr lang="pt-PT" sz="1800" kern="1200"/>
            <a:t>	CK 3, 4.4</a:t>
          </a:r>
        </a:p>
      </dsp:txBody>
      <dsp:txXfrm rot="10800000">
        <a:off x="1798128" y="1889"/>
        <a:ext cx="6433510" cy="315573"/>
      </dsp:txXfrm>
    </dsp:sp>
    <dsp:sp modelId="{77FFFF9E-958B-EF46-BDBD-3E68B6C44490}">
      <dsp:nvSpPr>
        <dsp:cNvPr id="0" name=""/>
        <dsp:cNvSpPr/>
      </dsp:nvSpPr>
      <dsp:spPr>
        <a:xfrm>
          <a:off x="1561448" y="1889"/>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719235" y="411664"/>
          <a:ext cx="6512403" cy="315573"/>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Sensibilização nacional</a:t>
          </a:r>
          <a:r>
            <a:rPr lang="pt-PT" sz="1800" kern="1200"/>
            <a:t>	CK 2, 3</a:t>
          </a:r>
        </a:p>
      </dsp:txBody>
      <dsp:txXfrm rot="10800000">
        <a:off x="1798128" y="411664"/>
        <a:ext cx="6433510" cy="315573"/>
      </dsp:txXfrm>
    </dsp:sp>
    <dsp:sp modelId="{FA508ED5-8CCA-544B-B2D7-C13854536063}">
      <dsp:nvSpPr>
        <dsp:cNvPr id="0" name=""/>
        <dsp:cNvSpPr/>
      </dsp:nvSpPr>
      <dsp:spPr>
        <a:xfrm>
          <a:off x="1561448" y="411664"/>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719235" y="821439"/>
          <a:ext cx="6512403" cy="315573"/>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Recolha de dados	</a:t>
          </a:r>
          <a:r>
            <a:rPr lang="pt-PT" sz="1800" b="0" kern="1200"/>
            <a:t>CK</a:t>
          </a:r>
          <a:r>
            <a:rPr lang="pt-PT" sz="1800" b="1" kern="1200"/>
            <a:t> </a:t>
          </a:r>
          <a:r>
            <a:rPr lang="pt-PT" sz="1800" kern="1200"/>
            <a:t>13</a:t>
          </a:r>
        </a:p>
      </dsp:txBody>
      <dsp:txXfrm rot="10800000">
        <a:off x="1798128" y="821439"/>
        <a:ext cx="6433510" cy="315573"/>
      </dsp:txXfrm>
    </dsp:sp>
    <dsp:sp modelId="{95218B0C-75FA-AC45-9816-7C6B87EA05AD}">
      <dsp:nvSpPr>
        <dsp:cNvPr id="0" name=""/>
        <dsp:cNvSpPr/>
      </dsp:nvSpPr>
      <dsp:spPr>
        <a:xfrm>
          <a:off x="1561448" y="821439"/>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719235" y="1231213"/>
          <a:ext cx="6512403" cy="315573"/>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Formação sobre os direitos das PDI</a:t>
          </a:r>
          <a:r>
            <a:rPr lang="pt-PT" sz="1800" kern="1200"/>
            <a:t> CK 2, 3</a:t>
          </a:r>
        </a:p>
      </dsp:txBody>
      <dsp:txXfrm rot="10800000">
        <a:off x="1798128" y="1231213"/>
        <a:ext cx="6433510" cy="315573"/>
      </dsp:txXfrm>
    </dsp:sp>
    <dsp:sp modelId="{57CBD028-991F-C845-920C-2781E583C5CC}">
      <dsp:nvSpPr>
        <dsp:cNvPr id="0" name=""/>
        <dsp:cNvSpPr/>
      </dsp:nvSpPr>
      <dsp:spPr>
        <a:xfrm>
          <a:off x="1561448" y="1231213"/>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719235" y="1640988"/>
          <a:ext cx="6512403" cy="315573"/>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Quadro legal</a:t>
          </a:r>
          <a:r>
            <a:rPr lang="pt-PT" sz="1800" kern="1200"/>
            <a:t>	CK 3.2</a:t>
          </a:r>
        </a:p>
      </dsp:txBody>
      <dsp:txXfrm rot="10800000">
        <a:off x="1798128" y="1640988"/>
        <a:ext cx="6433510" cy="315573"/>
      </dsp:txXfrm>
    </dsp:sp>
    <dsp:sp modelId="{BCCEF9BF-3512-C947-A680-A7595538EE75}">
      <dsp:nvSpPr>
        <dsp:cNvPr id="0" name=""/>
        <dsp:cNvSpPr/>
      </dsp:nvSpPr>
      <dsp:spPr>
        <a:xfrm>
          <a:off x="1561448" y="1640988"/>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719235" y="2050763"/>
          <a:ext cx="6512403" cy="315573"/>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Política nacional</a:t>
          </a:r>
          <a:r>
            <a:rPr lang="pt-PT" sz="1800" kern="1200"/>
            <a:t>	CK 3.2</a:t>
          </a:r>
        </a:p>
      </dsp:txBody>
      <dsp:txXfrm rot="10800000">
        <a:off x="1798128" y="2050763"/>
        <a:ext cx="6433510" cy="315573"/>
      </dsp:txXfrm>
    </dsp:sp>
    <dsp:sp modelId="{724AD21A-D0F0-1243-9EBF-D9F6A6DBA10E}">
      <dsp:nvSpPr>
        <dsp:cNvPr id="0" name=""/>
        <dsp:cNvSpPr/>
      </dsp:nvSpPr>
      <dsp:spPr>
        <a:xfrm>
          <a:off x="1561448" y="2050763"/>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719235" y="2460538"/>
          <a:ext cx="6512403" cy="315573"/>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Ponto focal institucional para as PDI</a:t>
          </a:r>
          <a:r>
            <a:rPr lang="pt-PT" sz="1800" kern="1200"/>
            <a:t> CK 3.2</a:t>
          </a:r>
        </a:p>
      </dsp:txBody>
      <dsp:txXfrm rot="10800000">
        <a:off x="1798128" y="2460538"/>
        <a:ext cx="6433510" cy="315573"/>
      </dsp:txXfrm>
    </dsp:sp>
    <dsp:sp modelId="{3B5ABE21-3E12-1E4F-B131-42EDCA6BDFA5}">
      <dsp:nvSpPr>
        <dsp:cNvPr id="0" name=""/>
        <dsp:cNvSpPr/>
      </dsp:nvSpPr>
      <dsp:spPr>
        <a:xfrm>
          <a:off x="1561448" y="2460538"/>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719235" y="2870312"/>
          <a:ext cx="6512403" cy="315573"/>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Participação das PDI</a:t>
          </a:r>
          <a:r>
            <a:rPr lang="pt-PT" sz="1800" kern="1200"/>
            <a:t>	CK 9.2, 11.2</a:t>
          </a:r>
        </a:p>
      </dsp:txBody>
      <dsp:txXfrm rot="10800000">
        <a:off x="1798128" y="2870312"/>
        <a:ext cx="6433510" cy="315573"/>
      </dsp:txXfrm>
    </dsp:sp>
    <dsp:sp modelId="{328B405D-4CD6-DE41-A55F-9178D8150159}">
      <dsp:nvSpPr>
        <dsp:cNvPr id="0" name=""/>
        <dsp:cNvSpPr/>
      </dsp:nvSpPr>
      <dsp:spPr>
        <a:xfrm>
          <a:off x="1561448" y="2870312"/>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719235" y="3280087"/>
          <a:ext cx="6512403" cy="315573"/>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Soluções duradouras</a:t>
          </a:r>
          <a:r>
            <a:rPr lang="pt-PT" sz="1800" kern="1200"/>
            <a:t>	CK 11, 12</a:t>
          </a:r>
        </a:p>
      </dsp:txBody>
      <dsp:txXfrm rot="10800000">
        <a:off x="1798128" y="3280087"/>
        <a:ext cx="6433510" cy="315573"/>
      </dsp:txXfrm>
    </dsp:sp>
    <dsp:sp modelId="{57AE7883-66E0-7948-BF02-5275CEA0AF85}">
      <dsp:nvSpPr>
        <dsp:cNvPr id="0" name=""/>
        <dsp:cNvSpPr/>
      </dsp:nvSpPr>
      <dsp:spPr>
        <a:xfrm>
          <a:off x="1561448" y="3280087"/>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719235" y="3689862"/>
          <a:ext cx="6512403" cy="315573"/>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Recursos</a:t>
          </a:r>
          <a:r>
            <a:rPr lang="pt-PT" sz="1800" kern="1200"/>
            <a:t>	CK 3.2</a:t>
          </a:r>
        </a:p>
      </dsp:txBody>
      <dsp:txXfrm rot="10800000">
        <a:off x="1798128" y="3689862"/>
        <a:ext cx="6433510" cy="315573"/>
      </dsp:txXfrm>
    </dsp:sp>
    <dsp:sp modelId="{9A2AD465-B700-5445-A514-415FA00D0FF3}">
      <dsp:nvSpPr>
        <dsp:cNvPr id="0" name=""/>
        <dsp:cNvSpPr/>
      </dsp:nvSpPr>
      <dsp:spPr>
        <a:xfrm>
          <a:off x="1561448" y="3689862"/>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719235" y="4099637"/>
          <a:ext cx="6512403" cy="315573"/>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159" tIns="49530" rIns="92456" bIns="49530" numCol="1" spcCol="1270" anchor="ctr" anchorCtr="0">
          <a:noAutofit/>
        </a:bodyPr>
        <a:lstStyle/>
        <a:p>
          <a:pPr marL="0" lvl="0" indent="0" algn="ctr" defTabSz="577850">
            <a:lnSpc>
              <a:spcPct val="90000"/>
            </a:lnSpc>
            <a:spcBef>
              <a:spcPct val="0"/>
            </a:spcBef>
            <a:spcAft>
              <a:spcPct val="35000"/>
            </a:spcAft>
            <a:buNone/>
          </a:pPr>
          <a:r>
            <a:rPr lang="pt-PT" sz="1300" b="1" kern="1200" dirty="0"/>
            <a:t>Cooperação com organizações intergovernamentais/organizações regionais	</a:t>
          </a:r>
          <a:r>
            <a:rPr lang="pt-PT" sz="1300" b="0" kern="1200" dirty="0"/>
            <a:t>CK 3.1.j, 5.7, 9.3</a:t>
          </a:r>
        </a:p>
      </dsp:txBody>
      <dsp:txXfrm rot="10800000">
        <a:off x="1798128" y="4099637"/>
        <a:ext cx="6433510" cy="315573"/>
      </dsp:txXfrm>
    </dsp:sp>
    <dsp:sp modelId="{91D6820A-F302-F84C-8D34-AB15A3E9DFC6}">
      <dsp:nvSpPr>
        <dsp:cNvPr id="0" name=""/>
        <dsp:cNvSpPr/>
      </dsp:nvSpPr>
      <dsp:spPr>
        <a:xfrm>
          <a:off x="1561448" y="4099637"/>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719235" y="4509411"/>
          <a:ext cx="6512403" cy="315573"/>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9159" tIns="68580" rIns="128016" bIns="68580" numCol="1" spcCol="1270" anchor="ctr" anchorCtr="0">
          <a:noAutofit/>
        </a:bodyPr>
        <a:lstStyle/>
        <a:p>
          <a:pPr marL="0" lvl="0" indent="0" algn="ctr" defTabSz="800100">
            <a:lnSpc>
              <a:spcPct val="90000"/>
            </a:lnSpc>
            <a:spcBef>
              <a:spcPct val="0"/>
            </a:spcBef>
            <a:spcAft>
              <a:spcPct val="35000"/>
            </a:spcAft>
            <a:buNone/>
          </a:pPr>
          <a:r>
            <a:rPr lang="pt-PT" sz="1800" b="1" kern="1200"/>
            <a:t>Instituições nacionais de direitos humanos</a:t>
          </a:r>
          <a:r>
            <a:rPr lang="pt-PT" sz="1800" kern="1200"/>
            <a:t> CADHP</a:t>
          </a:r>
        </a:p>
      </dsp:txBody>
      <dsp:txXfrm rot="10800000">
        <a:off x="1798128" y="4509411"/>
        <a:ext cx="6433510" cy="315573"/>
      </dsp:txXfrm>
    </dsp:sp>
    <dsp:sp modelId="{09241807-187A-7842-BCEA-079A3396DD4B}">
      <dsp:nvSpPr>
        <dsp:cNvPr id="0" name=""/>
        <dsp:cNvSpPr/>
      </dsp:nvSpPr>
      <dsp:spPr>
        <a:xfrm>
          <a:off x="1561448" y="4509411"/>
          <a:ext cx="315573" cy="315573"/>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‹N°›</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‹N°›</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sz="1200" noProof="0">
                <a:latin typeface="Calibri" panose="020F0502020204030204" pitchFamily="34" charset="0"/>
                <a:ea typeface="Calibri" panose="020F0502020204030204" pitchFamily="34" charset="0"/>
                <a:cs typeface="Calibri" panose="020F0502020204030204" pitchFamily="34" charset="0"/>
              </a:rPr>
              <a:t>Uma vez que as PDI vivem dentro das fronteiras dos seus próprios países e estão sob a jurisdição do seu governo, a responsabilidade primária pela resposta às suas necessidades de proteção e assistência cabe às suas autoridades nacionais. Esta sessão realça o papel das autoridades nacionais na prevenção da deslocação e as respostas à mesma como parte da sua soberania.</a:t>
            </a: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t>Enfoque na prevenção de violações dos direitos humanos e garantia de que esses direitos são respeitados.</a:t>
            </a:r>
            <a:r>
              <a:rPr lang="pt-PT" baseline="0" noProof="0"/>
              <a:t> </a:t>
            </a:r>
            <a:r>
              <a:rPr lang="pt-PT" noProof="0"/>
              <a:t>Os direitos que tiverem sido violados como resultado da deslocação devem ser restituídos, devendo evitar-se que as mesmas violações sejam recorrentes.</a:t>
            </a:r>
            <a:r>
              <a:rPr lang="pt-PT" baseline="0" noProof="0"/>
              <a:t> </a:t>
            </a:r>
          </a:p>
          <a:p>
            <a:endParaRPr lang="en-GB" altLang="fr-FR" noProof="0" dirty="0"/>
          </a:p>
          <a:p>
            <a:endParaRPr lang="en-GB" altLang="fr-FR" noProof="0" dirty="0"/>
          </a:p>
          <a:p>
            <a:endParaRPr lang="it-IT" altLang="fr-FR" dirty="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defRPr/>
            </a:pPr>
            <a:r>
              <a:rPr lang="pt-PT" noProof="0"/>
              <a:t>O art. 3.2 da Convenção de Kampala define claramente a obrigação de um estado de dar passos no sentido de cumprir a sua responsabilidade para com as PDI, incluindo através da criação de um quadro sobre as deslocações internas</a:t>
            </a:r>
            <a:r>
              <a:rPr lang="pt-PT" baseline="0" noProof="0"/>
              <a:t>.</a:t>
            </a:r>
          </a:p>
          <a:p>
            <a:pPr>
              <a:defRPr/>
            </a:pPr>
            <a:endParaRPr lang="en-GB" baseline="0" noProof="0" dirty="0"/>
          </a:p>
          <a:p>
            <a:pPr>
              <a:defRPr/>
            </a:pPr>
            <a:r>
              <a:rPr lang="pt-PT" baseline="0" noProof="0"/>
              <a:t>Convoca os estados parte para:</a:t>
            </a:r>
          </a:p>
          <a:p>
            <a:pPr>
              <a:defRPr/>
            </a:pPr>
            <a:endParaRPr lang="en-GB" noProof="0" dirty="0"/>
          </a:p>
          <a:p>
            <a:pPr marL="171450" indent="-171450">
              <a:buFontTx/>
              <a:buChar char="-"/>
              <a:defRPr/>
            </a:pPr>
            <a:r>
              <a:rPr lang="pt-PT" noProof="0"/>
              <a:t>Adotar legislação para assegurar que as disposições da Convenção são integradas no sistema legal nacional.</a:t>
            </a:r>
          </a:p>
          <a:p>
            <a:pPr marL="171450" indent="-171450">
              <a:buFontTx/>
              <a:buChar char="-"/>
              <a:defRPr/>
            </a:pPr>
            <a:r>
              <a:rPr lang="pt-PT" noProof="0"/>
              <a:t>Nomear uma instituição como ponto focal para coordenar as atividades de ajuda e proteção realizadas pelas unidades de intervenção governamentais, não governamentais e internacionais.</a:t>
            </a:r>
          </a:p>
          <a:p>
            <a:pPr marL="171450" indent="-171450">
              <a:buFontTx/>
              <a:buChar char="-"/>
              <a:defRPr/>
            </a:pPr>
            <a:r>
              <a:rPr lang="pt-PT" noProof="0"/>
              <a:t>Adotar instrumentos adicionais, não necessariamente vinculativos, como estratégias e políticas que ajudam a alcançar os objetivos da Convenção.</a:t>
            </a:r>
          </a:p>
          <a:p>
            <a:pPr marL="171450" indent="-171450">
              <a:buFontTx/>
              <a:buChar char="-"/>
              <a:defRPr/>
            </a:pPr>
            <a:r>
              <a:rPr lang="pt-PT" noProof="0"/>
              <a:t>Assegurar a atribuição sistemática dos fundos necessários. </a:t>
            </a:r>
          </a:p>
          <a:p>
            <a:pPr marL="171450" indent="-171450">
              <a:buFontTx/>
              <a:buChar char="-"/>
              <a:defRPr/>
            </a:pPr>
            <a:r>
              <a:rPr lang="pt-PT" noProof="0"/>
              <a:t>Promover a proteção das PDI, através de acordos de paz regionais, nacionais e internacionais.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latin typeface="Arial" charset="0"/>
              </a:rPr>
              <a:t>O quadro de Brookings-Bern para a responsabilidade nacional pelas deslocações internas visa ajudar os governos a responder a todos os aspetos do fenómeno nos seus países. Mas o que é que realmente significa a responsabilidade nacional? Como pode ser promovida e avaliada? O quadro estabelece referências, identificando 12 passos que os governos devem dar.</a:t>
            </a:r>
          </a:p>
          <a:p>
            <a:endParaRPr lang="en-GB" altLang="fr-FR" dirty="0">
              <a:latin typeface="Arial" charset="0"/>
            </a:endParaRPr>
          </a:p>
          <a:p>
            <a:r>
              <a:rPr lang="pt-PT">
                <a:latin typeface="Arial" charset="0"/>
              </a:rPr>
              <a:t>Este diapositivo ilustra as 12 referências e mostra a relação entre o quadro e algumas das principais disposições da Convenção de Kampala.</a:t>
            </a:r>
            <a:r>
              <a:rPr lang="pt-PT" baseline="0">
                <a:latin typeface="Arial" charset="0"/>
              </a:rPr>
              <a:t> </a:t>
            </a:r>
            <a:r>
              <a:rPr lang="pt-PT">
                <a:latin typeface="Arial" charset="0"/>
              </a:rPr>
              <a:t>A Convenção capta muitas das referências e torna-as em requisitos vinculativos para os estados parte.</a:t>
            </a:r>
          </a:p>
          <a:p>
            <a:endParaRPr lang="en-GB" altLang="fr-FR" dirty="0">
              <a:latin typeface="Arial" charset="0"/>
            </a:endParaRPr>
          </a:p>
          <a:p>
            <a:r>
              <a:rPr lang="pt-PT" baseline="0">
                <a:latin typeface="Arial" charset="0"/>
              </a:rPr>
              <a:t>Entre as que não são diretamente captadas está a formação sobre os direitos das PDI. </a:t>
            </a:r>
            <a:r>
              <a:rPr lang="pt-PT">
                <a:latin typeface="Arial" charset="0"/>
              </a:rPr>
              <a:t>Porém, o artigo 2 prevê a “promoção e o reforço das medidas regionais e nacionais”.</a:t>
            </a:r>
            <a:r>
              <a:rPr lang="pt-PT" baseline="0">
                <a:latin typeface="Arial" charset="0"/>
              </a:rPr>
              <a:t> </a:t>
            </a:r>
            <a:r>
              <a:rPr lang="pt-PT">
                <a:latin typeface="Arial" charset="0"/>
              </a:rPr>
              <a:t>Isto e o dever “de respeitar e assegurar o respeito” pelas PDI pode ser entendido como implicando a formação para todos os envolvidos na sua proteção.</a:t>
            </a:r>
            <a:r>
              <a:rPr lang="pt-PT" baseline="0">
                <a:latin typeface="Arial" charset="0"/>
              </a:rPr>
              <a:t> </a:t>
            </a:r>
          </a:p>
          <a:p>
            <a:endParaRPr lang="en-GB" altLang="fr-FR" dirty="0">
              <a:latin typeface="Arial" charset="0"/>
            </a:endParaRPr>
          </a:p>
          <a:p>
            <a:r>
              <a:rPr lang="pt-PT">
                <a:latin typeface="Arial" charset="0"/>
              </a:rPr>
              <a:t>A Convenção também não refere a colaboração com instituições nacionais de direitos humanos (INDH).</a:t>
            </a:r>
            <a:r>
              <a:rPr lang="pt-PT" baseline="0">
                <a:latin typeface="Arial" charset="0"/>
              </a:rPr>
              <a:t> </a:t>
            </a:r>
            <a:r>
              <a:rPr lang="pt-PT">
                <a:latin typeface="Arial" charset="0"/>
              </a:rPr>
              <a:t>Salvo se uma definição abrangente de “sociedade civil” que inclua as INDH possa ser assumida, não pode ser dito que lhes foi atribuído um papel. Porém, o artigo 14 sobre controlo do cumprimento menciona o envio regular de relatórios à Comissão Africana dos Direitos do Homem e dos Povos (CADHP) e a colaboração entre esta e as INDH é, por si própria, evidente. Os direitos e as obrigações dos afiliados à CADHP são semelhantes, em alguns aspetos, aos que têm estatuto de observador em ONGs. </a:t>
            </a:r>
            <a:r>
              <a:rPr lang="pt-PT" u="none">
                <a:latin typeface="Arial" charset="0"/>
              </a:rPr>
              <a:t>Também devem ajudar a comissão a promover os direitos humanos a nível nacional.</a:t>
            </a:r>
            <a:r>
              <a:rPr lang="pt-PT">
                <a:latin typeface="Arial" charset="0"/>
              </a:rPr>
              <a:t> Por exemplo, incentivaram os seus países a ratificar tratados de direitos humanos e o seu papel pode também estender-se à promoção da Convenção de Kampala.</a:t>
            </a:r>
            <a:r>
              <a:rPr lang="pt-PT" baseline="0">
                <a:latin typeface="Arial" charset="0"/>
              </a:rPr>
              <a:t> </a:t>
            </a:r>
            <a:r>
              <a:rPr lang="pt-PT">
                <a:latin typeface="Arial" charset="0"/>
              </a:rPr>
              <a:t> </a:t>
            </a:r>
          </a:p>
          <a:p>
            <a:endParaRPr lang="en-GB" altLang="fr-FR" dirty="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PT" sz="1200" b="0" i="0" u="none" strike="noStrike" baseline="0" noProof="0">
                <a:solidFill>
                  <a:schemeClr val="tx1"/>
                </a:solidFill>
                <a:latin typeface="Arial" pitchFamily="34" charset="0"/>
                <a:ea typeface="MS PGothic" panose="020B0600070205080204" pitchFamily="34" charset="-128"/>
                <a:cs typeface="MS PGothic" charset="0"/>
              </a:rPr>
              <a:t>Um estudo recente sobre as respostas de 15 governos às deslocações internas revelou que nenhum deles tinha cumprido as 12 referências, mesmo em situações de um grande número de pessoas ter estado deslocado durante décadas. Também reconheceu que algumas referências eram mais fáceis de cumprir do que outras. É relativamente simples, por exemplo, nomear um ponto focal para as PDI, mas é muito mais difícil prevenir a deslocação ou alcançar soluções duradouras - Brookings-LSE, Da Responsabilidade à Resposta, avaliar as abordagens nacionais às deslocações internas, novembro de 2011, disponível em http://goo.gl/qjbWtz.</a:t>
            </a:r>
          </a:p>
          <a:p>
            <a:endParaRPr lang="en-GB" altLang="fr-FR" dirty="0">
              <a:latin typeface="Arial"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sz="1100" noProof="0">
                <a:latin typeface="Arial" charset="0"/>
              </a:rPr>
              <a:t>A recolha sistemática de dados deve começar o quanto antes, logo que tenha início a deslocação, e continuar até à obtenção de soluções duradouras. Isto é igualmente verdade para fins de elaboração de políticas. </a:t>
            </a:r>
          </a:p>
          <a:p>
            <a:endParaRPr lang="en-GB" sz="1100" noProof="0" dirty="0">
              <a:latin typeface="Arial" charset="0"/>
            </a:endParaRPr>
          </a:p>
          <a:p>
            <a:r>
              <a:rPr lang="pt-PT" sz="1100" b="1" baseline="0" noProof="0">
                <a:latin typeface="Arial" charset="0"/>
              </a:rPr>
              <a:t>Recolha de dados para o registo</a:t>
            </a:r>
            <a:r>
              <a:rPr lang="pt-PT" sz="1100" baseline="0" noProof="0">
                <a:latin typeface="Arial" charset="0"/>
              </a:rPr>
              <a:t>: o registo pode ser a forma mais simples de identificar as PDI e assegurar a prestação de serviços e assistência, mas há muitos desafios associados ao mesmo: </a:t>
            </a:r>
          </a:p>
          <a:p>
            <a:endParaRPr lang="en-GB" sz="1100" baseline="0" noProof="0" dirty="0">
              <a:latin typeface="Arial" charset="0"/>
            </a:endParaRPr>
          </a:p>
          <a:p>
            <a:pPr marL="171450" indent="-171450">
              <a:buFontTx/>
              <a:buChar char="-"/>
            </a:pPr>
            <a:r>
              <a:rPr lang="pt-PT" sz="1100" baseline="0" noProof="0">
                <a:latin typeface="Arial" charset="0"/>
              </a:rPr>
              <a:t>A potencial discriminação decorrente da definição restrita de PDI, dos limites geográficos ou de requisitos de documentação injustificados. </a:t>
            </a:r>
          </a:p>
          <a:p>
            <a:pPr marL="171450" indent="-171450">
              <a:buFontTx/>
              <a:buChar char="-"/>
            </a:pPr>
            <a:r>
              <a:rPr lang="pt-PT" sz="1100" baseline="0" noProof="0">
                <a:latin typeface="Arial" charset="0"/>
              </a:rPr>
              <a:t>O tempo-limite ou prazo de registo tornam o processo de difícil acesso.</a:t>
            </a:r>
          </a:p>
          <a:p>
            <a:pPr marL="171450" indent="-171450">
              <a:buFontTx/>
              <a:buChar char="-"/>
            </a:pPr>
            <a:r>
              <a:rPr lang="pt-PT" sz="1100" baseline="0" noProof="0">
                <a:latin typeface="Arial" charset="0"/>
              </a:rPr>
              <a:t>Cria um estatuto de facto.</a:t>
            </a:r>
          </a:p>
          <a:p>
            <a:pPr marL="171450" indent="-171450">
              <a:buFontTx/>
              <a:buChar char="-"/>
            </a:pPr>
            <a:r>
              <a:rPr lang="pt-PT" sz="1100" baseline="0" noProof="0">
                <a:latin typeface="Arial" charset="0"/>
              </a:rPr>
              <a:t>Pode determinar a elegibilidade para prestações sociais.</a:t>
            </a:r>
          </a:p>
          <a:p>
            <a:pPr marL="171450" indent="-171450">
              <a:buFontTx/>
              <a:buChar char="-"/>
            </a:pPr>
            <a:r>
              <a:rPr lang="pt-PT" sz="1100" baseline="0" noProof="0">
                <a:latin typeface="Arial" charset="0"/>
              </a:rPr>
              <a:t>Preocupações em relação à proteção de dados e privacidade.</a:t>
            </a:r>
          </a:p>
          <a:p>
            <a:pPr marL="0" indent="0">
              <a:buFontTx/>
              <a:buNone/>
            </a:pPr>
            <a:endParaRPr lang="en-GB" sz="1100" b="0" i="0" u="none" strike="noStrike" kern="1200" baseline="0" noProof="0" dirty="0">
              <a:solidFill>
                <a:schemeClr val="tx1"/>
              </a:solidFill>
              <a:latin typeface="Arial" charset="0"/>
              <a:ea typeface="MS PGothic" panose="020B0600070205080204" pitchFamily="34" charset="-128"/>
              <a:cs typeface="MS PGothic" charset="0"/>
            </a:endParaRPr>
          </a:p>
          <a:p>
            <a:pPr marL="0" indent="0">
              <a:buFontTx/>
              <a:buNone/>
            </a:pPr>
            <a:r>
              <a:rPr lang="pt-PT" sz="1100" b="0" i="0" u="none" strike="noStrike" baseline="0" noProof="0">
                <a:solidFill>
                  <a:schemeClr val="tx1"/>
                </a:solidFill>
                <a:latin typeface="Arial" pitchFamily="34" charset="0"/>
                <a:ea typeface="MS PGothic" panose="020B0600070205080204" pitchFamily="34" charset="-128"/>
                <a:cs typeface="MS PGothic" charset="0"/>
              </a:rPr>
              <a:t>As autoridades nacionais que decidem efetuar o registo devem assegurar que: </a:t>
            </a:r>
          </a:p>
          <a:p>
            <a:pPr marL="0" indent="0">
              <a:buFontTx/>
              <a:buNone/>
            </a:pPr>
            <a:endParaRPr lang="en-GB" sz="1100" b="0" i="0" u="none" strike="noStrike" kern="1200" baseline="0" noProof="0" dirty="0">
              <a:solidFill>
                <a:schemeClr val="tx1"/>
              </a:solidFill>
              <a:latin typeface="Arial" pitchFamily="34" charset="0"/>
              <a:ea typeface="MS PGothic" panose="020B0600070205080204" pitchFamily="34" charset="-128"/>
              <a:cs typeface="MS PGothic" charset="0"/>
            </a:endParaRPr>
          </a:p>
          <a:p>
            <a:pPr marL="0" indent="0">
              <a:buFontTx/>
              <a:buNone/>
            </a:pPr>
            <a:r>
              <a:rPr lang="pt-PT" sz="1100" b="0" i="0" u="none" strike="noStrike" baseline="0" noProof="0">
                <a:solidFill>
                  <a:schemeClr val="tx1"/>
                </a:solidFill>
                <a:latin typeface="Arial" pitchFamily="34" charset="0"/>
                <a:ea typeface="MS PGothic" panose="020B0600070205080204" pitchFamily="34" charset="-128"/>
                <a:cs typeface="MS PGothic" charset="0"/>
              </a:rPr>
              <a:t>- Os procedimentos são transparentes, não discriminatórios, conhecidos e acessíveis a todas as PDI, e simples, para que o acesso aos benefícios associados ao registo não seja demorado.</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Os critérios de registo são claros, não discriminatórios e não excluem indivíduos ou grupos de PDI, em conformidade com os Princípios Orientadores.</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Os procedimentos incluem todas as PDI, incluindo as que se encontram em áreas remotas ou inacessíveis, e as que são menos visíveis, por não viverem em campos.</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O processo não cria riscos à proteção da população deslocada.</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As pessoas sem documentação não são excluídas do registo e recebem os documentos necessários ao mesmo.</a:t>
            </a:r>
          </a:p>
          <a:p>
            <a:r>
              <a:rPr lang="pt-PT" sz="1100" b="0" i="0" u="none" strike="noStrike" baseline="0" noProof="0">
                <a:solidFill>
                  <a:schemeClr val="tx1"/>
                </a:solidFill>
                <a:latin typeface="Arial" pitchFamily="34" charset="0"/>
                <a:ea typeface="MS PGothic" panose="020B0600070205080204" pitchFamily="34" charset="-128"/>
                <a:cs typeface="MS PGothic" charset="0"/>
              </a:rPr>
              <a:t>- Qualquer informação recolhida é protegida e a sua confidencialidade garantida, de forma a não expor as PDI a riscos acrescidos.</a:t>
            </a:r>
          </a:p>
          <a:p>
            <a:pPr marL="171450" indent="-171450">
              <a:buFontTx/>
              <a:buChar char="-"/>
            </a:pPr>
            <a:endParaRPr lang="en-GB" sz="1100" baseline="0" noProof="0" dirty="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PT" sz="1100" baseline="0" noProof="0">
                <a:latin typeface="Arial" charset="0"/>
              </a:rPr>
              <a:t>O registo deve ser considerado um direito que não exclui ninguém, ao invés de um dever. A referência ao registo na Convenção de Kampala deve ser lida no contexto histórico em que foi desenvolvida, isto é, retirada das situações de refugiados.</a:t>
            </a:r>
          </a:p>
          <a:p>
            <a:pPr marL="171450" indent="-171450">
              <a:buFontTx/>
              <a:buChar char="-"/>
            </a:pPr>
            <a:endParaRPr lang="en-GB" sz="1100" baseline="0" noProof="0" dirty="0">
              <a:latin typeface="Arial" charset="0"/>
            </a:endParaRPr>
          </a:p>
          <a:p>
            <a:pPr marL="0" indent="0">
              <a:buFontTx/>
              <a:buNone/>
            </a:pPr>
            <a:endParaRPr lang="en-GB" sz="1100" baseline="0" noProof="0" dirty="0">
              <a:latin typeface="Arial" charset="0"/>
            </a:endParaRPr>
          </a:p>
          <a:p>
            <a:pPr marL="0" indent="0">
              <a:buFontTx/>
              <a:buNone/>
            </a:pPr>
            <a:r>
              <a:rPr lang="pt-PT" sz="1100" baseline="0" noProof="0">
                <a:latin typeface="Arial" charset="0"/>
                <a:ea typeface="MS PGothic" panose="020B0600070205080204" pitchFamily="34" charset="-128"/>
                <a:cs typeface="MS PGothic" charset="0"/>
              </a:rPr>
              <a:t>Exemplo: Ucrânia - </a:t>
            </a:r>
            <a:r>
              <a:rPr kumimoji="0" lang="pt-PT" sz="1100" b="0" i="0" u="none" strike="noStrike" cap="none" normalizeH="0" baseline="0" noProof="0">
                <a:ln>
                  <a:noFill/>
                </a:ln>
                <a:solidFill>
                  <a:srgbClr val="000000"/>
                </a:solidFill>
                <a:uLnTx/>
                <a:uFillTx/>
                <a:latin typeface="Arial" charset="0"/>
                <a:ea typeface="MS PGothic" panose="020B0600070205080204" pitchFamily="34" charset="-128"/>
                <a:cs typeface="MS PGothic" charset="0"/>
              </a:rPr>
              <a:t>consultar o documento informativo do IDMC em http://www.internal-displacement.org/europe-the-caucasus-and-central-asia/ukraine/new-archive/displacement-figures-in-ukraine-fail-to-reflect-a-complex-reality e o material de apoio da sessão 1 sobre a definição de PDI</a:t>
            </a:r>
            <a:r>
              <a:rPr lang="pt-PT" sz="1100" baseline="0" noProof="0">
                <a:latin typeface="Arial" charset="0"/>
                <a:ea typeface="MS PGothic" panose="020B0600070205080204" pitchFamily="34" charset="-128"/>
                <a:cs typeface="MS PGothic" charset="0"/>
              </a:rPr>
              <a:t>. </a:t>
            </a:r>
            <a:r>
              <a:rPr lang="pt-PT" sz="1100" b="0" i="0" noProof="0">
                <a:solidFill>
                  <a:schemeClr val="tx1"/>
                </a:solidFill>
                <a:latin typeface="Arial" pitchFamily="34" charset="0"/>
                <a:ea typeface="MS PGothic" panose="020B0600070205080204" pitchFamily="34" charset="-128"/>
                <a:cs typeface="MS PGothic" charset="0"/>
              </a:rPr>
              <a:t>A resolução </a:t>
            </a:r>
            <a:r>
              <a:rPr lang="pt-PT" sz="1100" b="0" i="0" baseline="0" noProof="0">
                <a:solidFill>
                  <a:schemeClr val="tx1"/>
                </a:solidFill>
                <a:latin typeface="Arial" pitchFamily="34" charset="0"/>
                <a:ea typeface="MS PGothic" panose="020B0600070205080204" pitchFamily="34" charset="-128"/>
                <a:cs typeface="MS PGothic" charset="0"/>
              </a:rPr>
              <a:t>509 estabeleceu um sistema de registo unificado, gerido pelo Ministério da Proteção Social, ficando o registo e os pagamentos das prestações delegados aos departamentos de serviço social distrital e urbano. </a:t>
            </a:r>
          </a:p>
          <a:p>
            <a:pPr marL="0" indent="0">
              <a:buFontTx/>
              <a:buNone/>
            </a:pPr>
            <a:endParaRPr lang="en-GB" sz="1100" b="0" i="0" kern="1200" baseline="0" noProof="0" dirty="0">
              <a:solidFill>
                <a:schemeClr val="tx1"/>
              </a:solidFill>
              <a:effectLst/>
              <a:latin typeface="Arial" pitchFamily="34" charset="0"/>
              <a:ea typeface="MS PGothic" panose="020B0600070205080204" pitchFamily="34" charset="-128"/>
              <a:cs typeface="MS PGothic" charset="0"/>
            </a:endParaRPr>
          </a:p>
          <a:p>
            <a:pPr marL="0" indent="0">
              <a:buFontTx/>
              <a:buNone/>
            </a:pPr>
            <a:r>
              <a:rPr lang="pt-PT" sz="1100" b="0" i="0" noProof="0">
                <a:solidFill>
                  <a:schemeClr val="tx1"/>
                </a:solidFill>
                <a:latin typeface="Arial" pitchFamily="34" charset="0"/>
                <a:ea typeface="MS PGothic" panose="020B0600070205080204" pitchFamily="34" charset="-128"/>
                <a:cs typeface="MS PGothic" charset="0"/>
              </a:rPr>
              <a:t>O sistema é também a base para os dados nacionais sobre as deslocações internas, mas há alguns desafios associados ao mesmo:</a:t>
            </a:r>
          </a:p>
          <a:p>
            <a:pPr marL="0" indent="0">
              <a:buFontTx/>
              <a:buNone/>
            </a:pPr>
            <a:endParaRPr lang="en-GB" sz="1100" b="0" i="0" kern="1200" baseline="0" noProof="0" dirty="0">
              <a:solidFill>
                <a:schemeClr val="tx1"/>
              </a:solidFill>
              <a:effectLst/>
              <a:latin typeface="Arial" pitchFamily="34" charset="0"/>
              <a:ea typeface="MS PGothic" panose="020B0600070205080204" pitchFamily="34" charset="-128"/>
              <a:cs typeface="MS PGothic" charset="0"/>
            </a:endParaRPr>
          </a:p>
          <a:p>
            <a:pPr marL="171450" marR="0" indent="-171450" algn="l" defTabSz="914400" rtl="0" eaLnBrk="0" fontAlgn="base" latinLnBrk="0" hangingPunct="0">
              <a:lnSpc>
                <a:spcPct val="100000"/>
              </a:lnSpc>
              <a:spcBef>
                <a:spcPct val="30000"/>
              </a:spcBef>
              <a:spcAft>
                <a:spcPct val="0"/>
              </a:spcAft>
              <a:buClrTx/>
              <a:buSzTx/>
              <a:buFontTx/>
              <a:buChar char="-"/>
              <a:tabLst/>
              <a:defRPr/>
            </a:pPr>
            <a:r>
              <a:rPr lang="pt-PT" sz="1100" b="0" i="0" baseline="0" noProof="0">
                <a:solidFill>
                  <a:schemeClr val="tx1"/>
                </a:solidFill>
                <a:latin typeface="Arial" pitchFamily="34" charset="0"/>
                <a:ea typeface="MS PGothic" panose="020B0600070205080204" pitchFamily="34" charset="-128"/>
                <a:cs typeface="MS PGothic" charset="0"/>
              </a:rPr>
              <a:t>- Só as pessoas que tiverem fugido de áreas oficialmente declaradas como fora do controlo do governo se podem registar.</a:t>
            </a:r>
          </a:p>
          <a:p>
            <a:pPr marL="171450" indent="-171450">
              <a:buFontTx/>
              <a:buChar char="-"/>
            </a:pPr>
            <a:r>
              <a:rPr lang="pt-PT" sz="1100" b="0" i="0" baseline="0" noProof="0">
                <a:solidFill>
                  <a:schemeClr val="tx1"/>
                </a:solidFill>
                <a:latin typeface="Arial" pitchFamily="34" charset="0"/>
                <a:ea typeface="MS PGothic" panose="020B0600070205080204" pitchFamily="34" charset="-128"/>
                <a:cs typeface="MS PGothic" charset="0"/>
              </a:rPr>
              <a:t>- As pessoas que não querem ou não precisam de abordar as autoridades para obter prestações sociais não se registam.</a:t>
            </a:r>
          </a:p>
          <a:p>
            <a:pPr marL="171450" indent="-171450">
              <a:buFontTx/>
              <a:buChar char="-"/>
            </a:pPr>
            <a:r>
              <a:rPr lang="pt-PT" sz="1100" b="0" i="0" baseline="0" noProof="0">
                <a:solidFill>
                  <a:schemeClr val="tx1"/>
                </a:solidFill>
                <a:latin typeface="Arial" pitchFamily="34" charset="0"/>
                <a:ea typeface="MS PGothic" panose="020B0600070205080204" pitchFamily="34" charset="-128"/>
                <a:cs typeface="MS PGothic" charset="0"/>
              </a:rPr>
              <a:t>- O acesso ao registo provou ser discriminatório, tanto devido a problemas técnicos em alguns gabinetes, como devido aos requisitos de documentação. </a:t>
            </a:r>
            <a:r>
              <a:rPr lang="pt-PT" sz="1100" b="0" i="0" noProof="0">
                <a:solidFill>
                  <a:schemeClr val="tx1"/>
                </a:solidFill>
                <a:latin typeface="Arial" pitchFamily="34" charset="0"/>
                <a:ea typeface="MS PGothic" panose="020B0600070205080204" pitchFamily="34" charset="-128"/>
                <a:cs typeface="MS PGothic" charset="0"/>
              </a:rPr>
              <a:t>Cerca de 6000 PDI de etnia cigana não estão registadas</a:t>
            </a:r>
            <a:r>
              <a:rPr lang="pt-PT" sz="1100" b="0" i="0" baseline="0" noProof="0">
                <a:solidFill>
                  <a:schemeClr val="tx1"/>
                </a:solidFill>
                <a:latin typeface="Arial" pitchFamily="34" charset="0"/>
                <a:ea typeface="MS PGothic" panose="020B0600070205080204" pitchFamily="34" charset="-128"/>
                <a:cs typeface="MS PGothic" charset="0"/>
              </a:rPr>
              <a:t> por não terem documentos de residência.</a:t>
            </a:r>
            <a:r>
              <a:rPr lang="pt-PT" sz="1100" b="0" i="0" noProof="0">
                <a:solidFill>
                  <a:schemeClr val="tx1"/>
                </a:solidFill>
                <a:latin typeface="Arial" pitchFamily="34" charset="0"/>
                <a:ea typeface="MS PGothic" panose="020B0600070205080204" pitchFamily="34" charset="-128"/>
                <a:cs typeface="MS PGothic" charset="0"/>
              </a:rPr>
              <a:t> </a:t>
            </a:r>
          </a:p>
          <a:p>
            <a:pPr marL="171450" indent="-171450">
              <a:buFontTx/>
              <a:buChar char="-"/>
            </a:pPr>
            <a:r>
              <a:rPr lang="pt-PT" sz="1100" b="0" i="0" noProof="0">
                <a:solidFill>
                  <a:schemeClr val="tx1"/>
                </a:solidFill>
                <a:latin typeface="Arial" pitchFamily="34" charset="0"/>
                <a:ea typeface="MS PGothic" panose="020B0600070205080204" pitchFamily="34" charset="-128"/>
                <a:cs typeface="MS PGothic" charset="0"/>
              </a:rPr>
              <a:t>- As definições inconsistentes nos termos da legislação do país sobre as PDI e a resolução 509 geraram confusão sobre quem se pode registar e receber assistência, sendo que uma estipula cidadãos ucranianos e a outra inclui também os residentes na Ucrânia.</a:t>
            </a:r>
          </a:p>
          <a:p>
            <a:pPr marL="171450" indent="-171450">
              <a:buFontTx/>
              <a:buChar char="-"/>
            </a:pPr>
            <a:endParaRPr lang="en-GB" sz="1100" noProof="0" dirty="0">
              <a:latin typeface="Arial" charset="0"/>
            </a:endParaRPr>
          </a:p>
          <a:p>
            <a:endParaRPr lang="en-GB" sz="1100" noProof="0" dirty="0">
              <a:latin typeface="Arial" charset="0"/>
            </a:endParaRPr>
          </a:p>
          <a:p>
            <a:r>
              <a:rPr lang="pt-PT" sz="1100" noProof="0">
                <a:latin typeface="Arial" charset="0"/>
                <a:ea typeface="MS PGothic" panose="020B0600070205080204" pitchFamily="34" charset="-128"/>
                <a:cs typeface="MS PGothic" charset="0"/>
              </a:rPr>
              <a:t>A referência ao registo na lei de 2012 do Quénia sobre as PDI é também potencialmente problemática</a:t>
            </a:r>
            <a:r>
              <a:rPr lang="pt-PT" sz="1100" baseline="0" noProof="0">
                <a:latin typeface="Arial" charset="0"/>
                <a:ea typeface="MS PGothic" panose="020B0600070205080204" pitchFamily="34" charset="-128"/>
                <a:cs typeface="MS PGothic" charset="0"/>
              </a:rPr>
              <a:t>. Impõe um prazo de 30 dias e requer a identificação individual, o que pode representar um problema de segurança para as PDI no quadro da crise política. O projeto-lei do país sobre as PDI recomenda que sejam implementadas disposições específicas para a proteção de dados sensíveis.</a:t>
            </a:r>
          </a:p>
          <a:p>
            <a:endParaRPr lang="en-GB" sz="1100" baseline="0" noProof="0" dirty="0">
              <a:latin typeface="Arial" charset="0"/>
            </a:endParaRPr>
          </a:p>
          <a:p>
            <a:endParaRPr lang="en-GB" sz="1100" noProof="0" dirty="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pt-PT" noProof="0"/>
              <a:t>Porquê tentar assegurar a participação das PDI num processo de elaboração de leis e políticas? Porque têm direito a tal.</a:t>
            </a:r>
          </a:p>
          <a:p>
            <a:pPr>
              <a:defRPr/>
            </a:pPr>
            <a:endParaRPr lang="en-GB" noProof="0" dirty="0"/>
          </a:p>
          <a:p>
            <a:pPr>
              <a:defRPr/>
            </a:pPr>
            <a:r>
              <a:rPr lang="pt-PT" noProof="0"/>
              <a:t>Também contribui para uma resposta mais eficaz, colocando-as no centro dos processos, através de avaliações participativas e que constituem a base das disposições de proteção e outras ações humanitárias.</a:t>
            </a:r>
          </a:p>
          <a:p>
            <a:pPr>
              <a:defRPr/>
            </a:pPr>
            <a:endParaRPr lang="en-GB" noProof="0" dirty="0"/>
          </a:p>
          <a:p>
            <a:pPr>
              <a:defRPr/>
            </a:pPr>
            <a:r>
              <a:rPr lang="pt-PT" noProof="0"/>
              <a:t>Incentivar a participação também pode dar autonomia às PDI para tomarem ativamente a iniciativa. Muitos processos inclusivos promoveram a auto-organização, confiança e autoestima.</a:t>
            </a:r>
            <a:r>
              <a:rPr lang="pt-PT" baseline="0" noProof="0"/>
              <a:t> </a:t>
            </a:r>
            <a:r>
              <a:rPr lang="pt-PT" noProof="0"/>
              <a:t>Também exploram a resiliência natural das comunidades deslocadas que deve ser cultivada e apoiada.</a:t>
            </a:r>
          </a:p>
          <a:p>
            <a:pPr>
              <a:defRPr/>
            </a:pPr>
            <a:endParaRPr lang="it-IT" dirty="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noProof="0">
                <a:latin typeface="Arial" charset="0"/>
              </a:rPr>
              <a:t>Os legisladores devem assegurar que as dotações orçamentais e os recursos humanos e outros estarão previsivelmente disponíveis para a implementação do seu novo instrumento, o que nos remete para a importância de consultar as PDI acerca das suas necessidades. É também essencial que as leis e as políticas facilitem o papel dos intervenientes nacionais e internacionais na prestação de apoio financeiro e outros.</a:t>
            </a:r>
          </a:p>
          <a:p>
            <a:endParaRPr lang="en-GB" noProof="0" dirty="0">
              <a:latin typeface="Arial" charset="0"/>
            </a:endParaRPr>
          </a:p>
          <a:p>
            <a:r>
              <a:rPr lang="pt-PT" noProof="0">
                <a:latin typeface="Arial" charset="0"/>
              </a:rPr>
              <a:t>O desenvolvimento de um instrumento nacional deve ser coordenado com os ciclos orçamentais anuais para minimizar o desfasamento entre a adoção e a disponibilidade dos recursos financeiros, humanos e outros.</a:t>
            </a:r>
            <a:r>
              <a:rPr lang="pt-PT" baseline="0" noProof="0">
                <a:latin typeface="Arial" charset="0"/>
              </a:rPr>
              <a:t> </a:t>
            </a:r>
          </a:p>
          <a:p>
            <a:endParaRPr lang="en-GB" baseline="0" noProof="0" dirty="0">
              <a:latin typeface="Arial" charset="0"/>
            </a:endParaRPr>
          </a:p>
          <a:p>
            <a:r>
              <a:rPr lang="pt-PT" noProof="0">
                <a:latin typeface="Arial" charset="0"/>
              </a:rPr>
              <a:t>Assim que for estabelecido um ponto focal e atribuída a uma autoridade a responsabilidade pelas PDI, devem ser-lhes fornecidos os meios financeiros necessários ao desempenho das suas funções. </a:t>
            </a:r>
          </a:p>
          <a:p>
            <a:endParaRPr lang="en-GB" noProof="0" dirty="0">
              <a:latin typeface="Arial" charset="0"/>
            </a:endParaRPr>
          </a:p>
          <a:p>
            <a:r>
              <a:rPr lang="pt-PT" noProof="0">
                <a:latin typeface="Arial" charset="0"/>
              </a:rPr>
              <a:t>O governo do Azerbaijão deu passos significativos para assegurar que foram atribuídos recursos suficientes para responder às necessidades das mais de 650 000 pessoas que vivem deslocadas desde o início dos anos 90. As atribuições anuais aumentaram significativamente ao longo dos anos e foi criado um fundo especial, do qual 50 por cento do rendimento provém do fundo petrolífero estatal.</a:t>
            </a: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‹N°›</a:t>
            </a:fld>
            <a:endParaRPr lang="en-GB"/>
          </a:p>
        </p:txBody>
      </p:sp>
    </p:spTree>
    <p:extLst>
      <p:ext uri="{BB962C8B-B14F-4D97-AF65-F5344CB8AC3E}">
        <p14:creationId xmlns:p14="http://schemas.microsoft.com/office/powerpoint/2010/main" val="220300263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‹N°›</a:t>
            </a:fld>
            <a:endParaRPr lang="en-GB"/>
          </a:p>
        </p:txBody>
      </p:sp>
    </p:spTree>
    <p:extLst>
      <p:ext uri="{BB962C8B-B14F-4D97-AF65-F5344CB8AC3E}">
        <p14:creationId xmlns:p14="http://schemas.microsoft.com/office/powerpoint/2010/main" val="2136390329"/>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‹N°›</a:t>
            </a:fld>
            <a:endParaRPr lang="en-GB"/>
          </a:p>
        </p:txBody>
      </p:sp>
    </p:spTree>
    <p:extLst>
      <p:ext uri="{BB962C8B-B14F-4D97-AF65-F5344CB8AC3E}">
        <p14:creationId xmlns:p14="http://schemas.microsoft.com/office/powerpoint/2010/main" val="2251970234"/>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‹N°›</a:t>
            </a:fld>
            <a:endParaRPr lang="en-GB"/>
          </a:p>
        </p:txBody>
      </p:sp>
    </p:spTree>
    <p:extLst>
      <p:ext uri="{BB962C8B-B14F-4D97-AF65-F5344CB8AC3E}">
        <p14:creationId xmlns:p14="http://schemas.microsoft.com/office/powerpoint/2010/main" val="2272601109"/>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‹N°›</a:t>
            </a:fld>
            <a:endParaRPr lang="en-US"/>
          </a:p>
        </p:txBody>
      </p:sp>
    </p:spTree>
    <p:extLst>
      <p:ext uri="{BB962C8B-B14F-4D97-AF65-F5344CB8AC3E}">
        <p14:creationId xmlns:p14="http://schemas.microsoft.com/office/powerpoint/2010/main" val="143048457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idx="1"/>
          </p:nvPr>
        </p:nvSpPr>
        <p:spPr/>
        <p:txBody>
          <a:bodyPr/>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‹N°›</a:t>
            </a:fld>
            <a:endParaRPr lang="en-GB"/>
          </a:p>
        </p:txBody>
      </p:sp>
    </p:spTree>
    <p:extLst>
      <p:ext uri="{BB962C8B-B14F-4D97-AF65-F5344CB8AC3E}">
        <p14:creationId xmlns:p14="http://schemas.microsoft.com/office/powerpoint/2010/main" val="4119943690"/>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‹N°›</a:t>
            </a:fld>
            <a:endParaRPr lang="en-GB"/>
          </a:p>
        </p:txBody>
      </p:sp>
    </p:spTree>
    <p:extLst>
      <p:ext uri="{BB962C8B-B14F-4D97-AF65-F5344CB8AC3E}">
        <p14:creationId xmlns:p14="http://schemas.microsoft.com/office/powerpoint/2010/main" val="1803298554"/>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‹N°›</a:t>
            </a:fld>
            <a:endParaRPr lang="en-GB"/>
          </a:p>
        </p:txBody>
      </p:sp>
    </p:spTree>
    <p:extLst>
      <p:ext uri="{BB962C8B-B14F-4D97-AF65-F5344CB8AC3E}">
        <p14:creationId xmlns:p14="http://schemas.microsoft.com/office/powerpoint/2010/main" val="101980438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‹N°›</a:t>
            </a:fld>
            <a:endParaRPr lang="en-GB"/>
          </a:p>
        </p:txBody>
      </p:sp>
    </p:spTree>
    <p:extLst>
      <p:ext uri="{BB962C8B-B14F-4D97-AF65-F5344CB8AC3E}">
        <p14:creationId xmlns:p14="http://schemas.microsoft.com/office/powerpoint/2010/main" val="3095896850"/>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‹N°›</a:t>
            </a:fld>
            <a:endParaRPr lang="en-GB"/>
          </a:p>
        </p:txBody>
      </p:sp>
    </p:spTree>
    <p:extLst>
      <p:ext uri="{BB962C8B-B14F-4D97-AF65-F5344CB8AC3E}">
        <p14:creationId xmlns:p14="http://schemas.microsoft.com/office/powerpoint/2010/main" val="1070124234"/>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1/20/2021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‹N°›</a:t>
            </a:fld>
            <a:endParaRPr lang="en-GB"/>
          </a:p>
        </p:txBody>
      </p:sp>
    </p:spTree>
    <p:extLst>
      <p:ext uri="{BB962C8B-B14F-4D97-AF65-F5344CB8AC3E}">
        <p14:creationId xmlns:p14="http://schemas.microsoft.com/office/powerpoint/2010/main" val="320312999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‹N°›</a:t>
            </a:fld>
            <a:endParaRPr lang="en-GB"/>
          </a:p>
        </p:txBody>
      </p:sp>
    </p:spTree>
    <p:extLst>
      <p:ext uri="{BB962C8B-B14F-4D97-AF65-F5344CB8AC3E}">
        <p14:creationId xmlns:p14="http://schemas.microsoft.com/office/powerpoint/2010/main" val="802778389"/>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20/01/2021</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‹N°›</a:t>
            </a:fld>
            <a:endParaRPr lang="en-GB" sz="90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spd="slow">
    <p:push dir="u"/>
  </p:transition>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pt-PT" b="1">
                <a:latin typeface="Century Gothic" charset="0"/>
                <a:ea typeface="MS PGothic" charset="0"/>
                <a:cs typeface="MS PGothic" charset="0"/>
              </a:rPr>
              <a:t>Responsabilidade e resposta nacional</a:t>
            </a: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Objetivos</a:t>
            </a:r>
          </a:p>
        </p:txBody>
      </p:sp>
      <p:sp>
        <p:nvSpPr>
          <p:cNvPr id="9219" name="Rectangle 3"/>
          <p:cNvSpPr>
            <a:spLocks noGrp="1" noChangeArrowheads="1"/>
          </p:cNvSpPr>
          <p:nvPr>
            <p:ph idx="1"/>
          </p:nvPr>
        </p:nvSpPr>
        <p:spPr>
          <a:xfrm>
            <a:off x="395288" y="1628775"/>
            <a:ext cx="7416800" cy="4032250"/>
          </a:xfrm>
        </p:spPr>
        <p:txBody>
          <a:bodyPr rtlCol="0">
            <a:normAutofit fontScale="77500" lnSpcReduction="20000"/>
          </a:bodyPr>
          <a:lstStyle/>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Introduzir os conceitos de responsabilidades primárias e complementares.</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Analisar a base e as implicações da responsabilidade nacional para com as PDI.</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Identificar os passos que um estado precisa de dar para cumprir a sua responsabilidade para com as PDI.</a:t>
            </a:r>
          </a:p>
          <a:p>
            <a:pPr eaLnBrk="1" fontAlgn="auto" hangingPunct="1">
              <a:lnSpc>
                <a:spcPct val="110000"/>
              </a:lnSpc>
              <a:spcAft>
                <a:spcPts val="600"/>
              </a:spcAft>
              <a:buFont typeface="Wingdings" charset="2"/>
              <a:buChar char="§"/>
              <a:defRPr/>
            </a:pPr>
            <a:r>
              <a:rPr lang="pt-PT" sz="2800">
                <a:solidFill>
                  <a:schemeClr val="tx1">
                    <a:lumMod val="65000"/>
                    <a:lumOff val="35000"/>
                  </a:schemeClr>
                </a:solidFill>
                <a:ea typeface="ＭＳ Ｐゴシック" panose="020B0600070205080204" pitchFamily="34" charset="-128"/>
                <a:cs typeface="+mn-cs"/>
              </a:rPr>
              <a:t>Identificar os desafios à prevenção da deslocação e as respostas à mesma.</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pt-PT" sz="3200" b="1">
                <a:latin typeface="Century Gothic" charset="0"/>
                <a:ea typeface="MS PGothic" charset="0"/>
                <a:cs typeface="MS PGothic" charset="0"/>
              </a:rPr>
              <a:t>Responsabilidade primária e complementar</a:t>
            </a:r>
          </a:p>
        </p:txBody>
      </p:sp>
      <p:sp>
        <p:nvSpPr>
          <p:cNvPr id="22" name="Content Placeholder 2"/>
          <p:cNvSpPr>
            <a:spLocks noGrp="1"/>
          </p:cNvSpPr>
          <p:nvPr>
            <p:ph sz="half" idx="1"/>
          </p:nvPr>
        </p:nvSpPr>
        <p:spPr>
          <a:xfrm>
            <a:off x="395536" y="1556792"/>
            <a:ext cx="4320480" cy="4569371"/>
          </a:xfrm>
        </p:spPr>
        <p:txBody>
          <a:bodyPr>
            <a:normAutofit/>
          </a:bodyPr>
          <a:lstStyle/>
          <a:p>
            <a:pPr marL="0" lvl="0">
              <a:spcBef>
                <a:spcPts val="0"/>
              </a:spcBef>
              <a:buNone/>
            </a:pPr>
            <a:r>
              <a:rPr lang="pt-PT" b="1">
                <a:solidFill>
                  <a:srgbClr val="404040"/>
                </a:solidFill>
              </a:rPr>
              <a:t>O preâmbulo da Convenção de Kampala </a:t>
            </a:r>
            <a:r>
              <a:rPr lang="pt-PT">
                <a:solidFill>
                  <a:srgbClr val="404040"/>
                </a:solidFill>
              </a:rPr>
              <a:t>estipula: “Afirmar a nossa responsabilidade primária e o nosso compromisso em respeitar, proteger e fazer cumprir os direitos das PDI…”</a:t>
            </a:r>
          </a:p>
          <a:p>
            <a:pPr marL="0" lvl="0">
              <a:spcBef>
                <a:spcPts val="0"/>
              </a:spcBef>
              <a:buNone/>
            </a:pPr>
            <a:endParaRPr lang="it-IT" altLang="fr-FR" b="1" dirty="0">
              <a:solidFill>
                <a:srgbClr val="404040"/>
              </a:solidFill>
            </a:endParaRPr>
          </a:p>
          <a:p>
            <a:pPr marL="0" lvl="0">
              <a:spcBef>
                <a:spcPts val="0"/>
              </a:spcBef>
              <a:buNone/>
            </a:pPr>
            <a:r>
              <a:rPr lang="pt-PT">
                <a:solidFill>
                  <a:srgbClr val="404040"/>
                </a:solidFill>
              </a:rPr>
              <a:t>O </a:t>
            </a:r>
            <a:r>
              <a:rPr lang="pt-PT" b="1">
                <a:solidFill>
                  <a:srgbClr val="404040"/>
                </a:solidFill>
              </a:rPr>
              <a:t>artigo 5 </a:t>
            </a:r>
            <a:r>
              <a:rPr lang="pt-PT">
                <a:solidFill>
                  <a:srgbClr val="404040"/>
                </a:solidFill>
              </a:rPr>
              <a:t>estipula: “Deve caber aos estados partes o dever e a responsabilidade primários de assegurar a proteção e ajuda humanitária às PDI dentro do seu território ou jurisdição, sem qualquer tipo de discriminação.”</a:t>
            </a:r>
          </a:p>
          <a:p>
            <a:pPr>
              <a:spcBef>
                <a:spcPts val="0"/>
              </a:spcBef>
            </a:pPr>
            <a:endParaRPr lang="it-IT" altLang="fr-FR" dirty="0">
              <a:solidFill>
                <a:srgbClr val="404040"/>
              </a:solidFill>
            </a:endParaRPr>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pt-PT"/>
              <a:t>Complementaridade e colaboração</a:t>
            </a:r>
          </a:p>
          <a:p>
            <a:pPr marL="0" indent="0">
              <a:buFont typeface="Wingdings 2" charset="0"/>
              <a:buNone/>
            </a:pPr>
            <a:r>
              <a:rPr lang="pt-PT"/>
              <a:t> </a:t>
            </a:r>
          </a:p>
        </p:txBody>
      </p:sp>
      <p:sp>
        <p:nvSpPr>
          <p:cNvPr id="24"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pt-PT"/>
              <a:t>Estado</a:t>
            </a:r>
          </a:p>
        </p:txBody>
      </p:sp>
      <p:sp>
        <p:nvSpPr>
          <p:cNvPr id="25"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pt-PT"/>
              <a:t>Organizações internacionais</a:t>
            </a:r>
          </a:p>
        </p:txBody>
      </p:sp>
      <p:sp>
        <p:nvSpPr>
          <p:cNvPr id="26"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pt-PT"/>
              <a:t>OSCs</a:t>
            </a:r>
          </a:p>
        </p:txBody>
      </p:sp>
      <p:sp>
        <p:nvSpPr>
          <p:cNvPr id="27"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pt-PT"/>
              <a:t>União Africana</a:t>
            </a:r>
          </a:p>
        </p:txBody>
      </p:sp>
      <p:sp>
        <p:nvSpPr>
          <p:cNvPr id="28"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pt-PT" sz="1400" b="1"/>
              <a:t>PDIs</a:t>
            </a:r>
          </a:p>
        </p:txBody>
      </p:sp>
      <p:sp>
        <p:nvSpPr>
          <p:cNvPr id="29"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1400"/>
              <a:t>Grupos não estatais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Convenção de Kampala e responsabilidade nacional</a:t>
            </a:r>
          </a:p>
        </p:txBody>
      </p:sp>
      <p:sp>
        <p:nvSpPr>
          <p:cNvPr id="9219" name="Rectangle 3"/>
          <p:cNvSpPr>
            <a:spLocks noGrp="1" noChangeArrowheads="1"/>
          </p:cNvSpPr>
          <p:nvPr>
            <p:ph idx="1"/>
          </p:nvPr>
        </p:nvSpPr>
        <p:spPr>
          <a:xfrm>
            <a:off x="395288" y="1628774"/>
            <a:ext cx="8281168" cy="4680545"/>
          </a:xfrm>
        </p:spPr>
        <p:txBody>
          <a:bodyPr rtlCol="0">
            <a:noAutofit/>
          </a:bodyPr>
          <a:lstStyle/>
          <a:p>
            <a:pPr>
              <a:buFontTx/>
              <a:buNone/>
            </a:pPr>
            <a:r>
              <a:rPr lang="pt-PT" b="1" dirty="0"/>
              <a:t>O artigo 3.2 estipula que os estados partes devem:</a:t>
            </a:r>
          </a:p>
          <a:p>
            <a:pPr>
              <a:buFontTx/>
              <a:buNone/>
            </a:pPr>
            <a:r>
              <a:rPr lang="pt-PT" dirty="0"/>
              <a:t>a. Incorporar as suas obrigações decorrentes da Convenção na lei nacional, promulgando ou retificando a legislação relevante.</a:t>
            </a:r>
          </a:p>
          <a:p>
            <a:pPr>
              <a:buFontTx/>
              <a:buNone/>
            </a:pPr>
            <a:r>
              <a:rPr lang="pt-PT" dirty="0"/>
              <a:t>b. Nomear uma autoridade ou organismo responsável por coordenar as atividades de proteção e assistência às PDI, e cooperar com as organizações internacionais e OSCs.</a:t>
            </a:r>
          </a:p>
          <a:p>
            <a:pPr>
              <a:buFontTx/>
              <a:buNone/>
            </a:pPr>
            <a:r>
              <a:rPr lang="pt-PT" dirty="0"/>
              <a:t>c. Adotar estratégias e políticas sobre as deslocações internas.</a:t>
            </a:r>
          </a:p>
          <a:p>
            <a:pPr>
              <a:buFontTx/>
              <a:buNone/>
            </a:pPr>
            <a:r>
              <a:rPr lang="pt-PT" dirty="0"/>
              <a:t>d. Fornecer os fundos necessários para a proteção e assistência.</a:t>
            </a:r>
          </a:p>
          <a:p>
            <a:pPr>
              <a:buFontTx/>
              <a:buNone/>
            </a:pPr>
            <a:r>
              <a:rPr lang="pt-PT" dirty="0"/>
              <a:t>e. Incorporar os princípios relevantes da Convenção nas negociações e acordos de paz, bem como na           obtenção de soluções duradouras.</a:t>
            </a:r>
          </a:p>
          <a:p>
            <a:pPr>
              <a:buFontTx/>
              <a:buNone/>
            </a:pPr>
            <a:endParaRPr lang="it-IT" altLang="fr-FR" dirty="0"/>
          </a:p>
          <a:p>
            <a:pPr>
              <a:buFontTx/>
              <a:buNone/>
            </a:pPr>
            <a:endParaRPr lang="it-IT" altLang="fr-FR" dirty="0"/>
          </a:p>
          <a:p>
            <a:pPr>
              <a:buFontTx/>
              <a:buNone/>
            </a:pPr>
            <a:endParaRPr lang="it-IT" altLang="fr-FR" dirty="0"/>
          </a:p>
        </p:txBody>
      </p:sp>
    </p:spTree>
    <p:extLst>
      <p:ext uri="{BB962C8B-B14F-4D97-AF65-F5344CB8AC3E}">
        <p14:creationId xmlns:p14="http://schemas.microsoft.com/office/powerpoint/2010/main" val="1549890642"/>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81757923"/>
              </p:ext>
            </p:extLst>
          </p:nvPr>
        </p:nvGraphicFramePr>
        <p:xfrm>
          <a:off x="-1116632" y="1554453"/>
          <a:ext cx="9793088"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pt-PT" b="1">
                <a:latin typeface="Century Gothic" charset="0"/>
                <a:ea typeface="MS PGothic" charset="0"/>
                <a:cs typeface="MS PGothic" charset="0"/>
              </a:rPr>
              <a:t>Soberania como responsabilidade</a:t>
            </a:r>
          </a:p>
        </p:txBody>
      </p:sp>
      <p:sp>
        <p:nvSpPr>
          <p:cNvPr id="15" name="Rectangle 14"/>
          <p:cNvSpPr/>
          <p:nvPr/>
        </p:nvSpPr>
        <p:spPr>
          <a:xfrm rot="5400000">
            <a:off x="4824028"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2000" b="1">
                <a:ln w="0"/>
                <a:solidFill>
                  <a:schemeClr val="bg1"/>
                </a:solidFill>
                <a:effectLst>
                  <a:outerShdw blurRad="38100" dist="19050" dir="2700000" algn="tl" rotWithShape="0">
                    <a:schemeClr val="dk1">
                      <a:alpha val="40000"/>
                    </a:schemeClr>
                  </a:outerShdw>
                </a:effectLst>
              </a:rPr>
              <a:t>Quadro de responsabilidade nacional </a:t>
            </a:r>
          </a:p>
        </p:txBody>
      </p:sp>
      <p:sp>
        <p:nvSpPr>
          <p:cNvPr id="16" name="Right Arrow 15"/>
          <p:cNvSpPr/>
          <p:nvPr/>
        </p:nvSpPr>
        <p:spPr>
          <a:xfrm rot="5400000">
            <a:off x="4196792"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5271030" y="2905924"/>
            <a:ext cx="3098374" cy="400110"/>
          </a:xfrm>
          <a:prstGeom prst="rect">
            <a:avLst/>
          </a:prstGeom>
        </p:spPr>
        <p:txBody>
          <a:bodyPr wrap="none">
            <a:spAutoFit/>
          </a:bodyPr>
          <a:lstStyle/>
          <a:p>
            <a:pPr algn="ctr"/>
            <a:r>
              <a:rPr lang="pt-PT" sz="2000">
                <a:latin typeface="Century Gothic"/>
                <a:cs typeface="Century Gothic"/>
              </a:rPr>
              <a:t>Resposta às deslocações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pt-PT" sz="2300" b="1">
                <a:latin typeface="Century Gothic" charset="0"/>
                <a:ea typeface="MS PGothic" charset="0"/>
                <a:cs typeface="MS PGothic" charset="0"/>
              </a:rPr>
              <a:t>Recolha de dados, registo e elaboração de leis e políticas: artigo 13 da Convenção de Kampala</a:t>
            </a:r>
          </a:p>
        </p:txBody>
      </p:sp>
      <p:sp>
        <p:nvSpPr>
          <p:cNvPr id="14" name="Content Placeholder 5"/>
          <p:cNvSpPr>
            <a:spLocks noGrp="1"/>
          </p:cNvSpPr>
          <p:nvPr>
            <p:ph sz="half" idx="2"/>
          </p:nvPr>
        </p:nvSpPr>
        <p:spPr>
          <a:xfrm>
            <a:off x="468313" y="1700808"/>
            <a:ext cx="3527623" cy="4392612"/>
          </a:xfrm>
        </p:spPr>
        <p:txBody>
          <a:bodyPr rtlCol="0">
            <a:noAutofit/>
          </a:bodyPr>
          <a:lstStyle/>
          <a:p>
            <a:pPr>
              <a:buFont typeface="Wingdings" charset="2"/>
              <a:buChar char="§"/>
            </a:pPr>
            <a:r>
              <a:rPr lang="pt-PT" b="1"/>
              <a:t>Preparação: </a:t>
            </a:r>
            <a:r>
              <a:rPr lang="pt-PT"/>
              <a:t>compreender a escala e as características do fenómeno.</a:t>
            </a:r>
          </a:p>
          <a:p>
            <a:pPr>
              <a:buFont typeface="Wingdings" charset="2"/>
              <a:buChar char="§"/>
            </a:pPr>
            <a:r>
              <a:rPr lang="pt-PT" b="1"/>
              <a:t>Elaboração: </a:t>
            </a:r>
            <a:r>
              <a:rPr lang="pt-PT"/>
              <a:t>desenvolver medidas que respondam realmente às necessidades das PDI.</a:t>
            </a:r>
          </a:p>
          <a:p>
            <a:pPr>
              <a:buFont typeface="Wingdings" charset="2"/>
              <a:buChar char="§"/>
            </a:pPr>
            <a:r>
              <a:rPr lang="pt-PT" b="1"/>
              <a:t>Implementação: </a:t>
            </a:r>
            <a:r>
              <a:rPr lang="pt-PT"/>
              <a:t>atribuir os recursos adequados.</a:t>
            </a:r>
          </a:p>
        </p:txBody>
      </p:sp>
      <p:sp>
        <p:nvSpPr>
          <p:cNvPr id="16" name="Content Placeholder 7"/>
          <p:cNvSpPr>
            <a:spLocks noGrp="1"/>
          </p:cNvSpPr>
          <p:nvPr>
            <p:ph sz="quarter" idx="4294967295"/>
          </p:nvPr>
        </p:nvSpPr>
        <p:spPr>
          <a:xfrm>
            <a:off x="4139952" y="1700808"/>
            <a:ext cx="4535736" cy="3456384"/>
          </a:xfrm>
          <a:solidFill>
            <a:schemeClr val="accent1">
              <a:lumMod val="20000"/>
              <a:lumOff val="80000"/>
            </a:schemeClr>
          </a:solidFill>
        </p:spPr>
        <p:txBody>
          <a:bodyPr/>
          <a:lstStyle/>
          <a:p>
            <a:pPr marL="0" indent="0">
              <a:buNone/>
              <a:defRPr/>
            </a:pPr>
            <a:r>
              <a:rPr lang="pt-PT" sz="1800" b="1"/>
              <a:t>A lei de 2012 do Quénia sobre as PDI </a:t>
            </a:r>
            <a:r>
              <a:rPr lang="pt-PT" sz="1800"/>
              <a:t>criou um comité nacional para registar todas as PDI. Este estipula que:</a:t>
            </a:r>
          </a:p>
          <a:p>
            <a:pPr>
              <a:buFontTx/>
              <a:buAutoNum type="romanLcParenBoth"/>
              <a:defRPr/>
            </a:pPr>
            <a:r>
              <a:rPr lang="pt-PT" sz="1800"/>
              <a:t>O registo deve ser efetuado nos primeiros 30 dias da deslocação.</a:t>
            </a:r>
          </a:p>
          <a:p>
            <a:pPr>
              <a:buFontTx/>
              <a:buAutoNum type="romanLcParenBoth"/>
              <a:defRPr/>
            </a:pPr>
            <a:r>
              <a:rPr lang="pt-PT" sz="1800"/>
              <a:t>Deve ser oficialmente declarado.</a:t>
            </a:r>
          </a:p>
          <a:p>
            <a:pPr>
              <a:buFontTx/>
              <a:buAutoNum type="romanLcParenBoth"/>
              <a:defRPr/>
            </a:pPr>
            <a:r>
              <a:rPr lang="pt-PT" sz="1800"/>
              <a:t> Deve apenas servir para fins de identificação, perfilagem e proteção.</a:t>
            </a:r>
          </a:p>
        </p:txBody>
      </p:sp>
      <p:sp>
        <p:nvSpPr>
          <p:cNvPr id="7" name="Esplosione 2 5"/>
          <p:cNvSpPr/>
          <p:nvPr/>
        </p:nvSpPr>
        <p:spPr>
          <a:xfrm>
            <a:off x="755576" y="4869160"/>
            <a:ext cx="4824536" cy="1929524"/>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pt-PT" sz="1400" b="1">
                <a:solidFill>
                  <a:schemeClr val="tx1"/>
                </a:solidFill>
              </a:rPr>
              <a:t>Proteção de dados no sistema legal nacional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pt-PT" b="1">
                <a:latin typeface="Century Gothic" charset="0"/>
                <a:ea typeface="MS PGothic" charset="0"/>
                <a:cs typeface="MS PGothic" charset="0"/>
              </a:rPr>
              <a:t>Participação das PDI</a:t>
            </a:r>
          </a:p>
        </p:txBody>
      </p:sp>
      <p:sp>
        <p:nvSpPr>
          <p:cNvPr id="3" name="Content Placeholder 2"/>
          <p:cNvSpPr>
            <a:spLocks noGrp="1"/>
          </p:cNvSpPr>
          <p:nvPr>
            <p:ph sz="half" idx="1"/>
          </p:nvPr>
        </p:nvSpPr>
        <p:spPr>
          <a:xfrm>
            <a:off x="467544" y="1556792"/>
            <a:ext cx="4176464" cy="4824412"/>
          </a:xfrm>
        </p:spPr>
        <p:txBody>
          <a:bodyPr rtlCol="0">
            <a:noAutofit/>
          </a:bodyPr>
          <a:lstStyle/>
          <a:p>
            <a:pPr>
              <a:buFont typeface="Wingdings" charset="2"/>
              <a:buChar char="§"/>
            </a:pPr>
            <a:r>
              <a:rPr lang="pt-PT" sz="2200" b="1"/>
              <a:t>O artigo 9.2.k</a:t>
            </a:r>
            <a:r>
              <a:rPr lang="pt-PT" sz="2200"/>
              <a:t> sobre proteção e assistência e o artigo </a:t>
            </a:r>
            <a:r>
              <a:rPr lang="pt-PT" sz="2200" b="1"/>
              <a:t>11 </a:t>
            </a:r>
            <a:r>
              <a:rPr lang="pt-PT" sz="2200"/>
              <a:t>sobre soluções duradouras da </a:t>
            </a:r>
            <a:r>
              <a:rPr lang="pt-PT" sz="2200" b="1"/>
              <a:t>Convenção de Kampala</a:t>
            </a:r>
            <a:r>
              <a:rPr lang="pt-PT" sz="2200"/>
              <a:t> estipulam que:</a:t>
            </a:r>
          </a:p>
          <a:p>
            <a:pPr>
              <a:buFont typeface="Wingdings" charset="2"/>
              <a:buChar char="§"/>
            </a:pPr>
            <a:r>
              <a:rPr lang="pt-PT" sz="2200"/>
              <a:t>As PDI têm o direito de participar.</a:t>
            </a:r>
          </a:p>
          <a:p>
            <a:pPr>
              <a:buFont typeface="Wingdings" charset="2"/>
              <a:buChar char="§"/>
            </a:pPr>
            <a:r>
              <a:rPr lang="pt-PT" sz="2200"/>
              <a:t>A sua participação torna as respostas mais eficazes.</a:t>
            </a:r>
          </a:p>
          <a:p>
            <a:pPr>
              <a:buFont typeface="Wingdings" charset="2"/>
              <a:buChar char="§"/>
            </a:pPr>
            <a:r>
              <a:rPr lang="pt-PT" sz="2200"/>
              <a:t>Também reduz a dependência e facilita a reintegração.</a:t>
            </a:r>
          </a:p>
        </p:txBody>
      </p:sp>
      <p:pic>
        <p:nvPicPr>
          <p:cNvPr id="5" name="Image 3"/>
          <p:cNvPicPr>
            <a:picLocks noGrp="1" noChangeAspect="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p:nvPr/>
        </p:nvSpPr>
        <p:spPr>
          <a:xfrm>
            <a:off x="5076056" y="5157192"/>
            <a:ext cx="2520280" cy="1169551"/>
          </a:xfrm>
          <a:prstGeom prst="rect">
            <a:avLst/>
          </a:prstGeom>
        </p:spPr>
        <p:txBody>
          <a:bodyPr wrap="square">
            <a:spAutoFit/>
          </a:bodyPr>
          <a:lstStyle/>
          <a:p>
            <a:pPr marL="0" lvl="1">
              <a:defRPr/>
            </a:pPr>
            <a:r>
              <a:rPr lang="pt-PT" sz="1400">
                <a:latin typeface="+mn-lt"/>
              </a:rPr>
              <a:t>O Iémen organizou grupos e workshops focais com mais de 3600 PDI como parte do seu processo de elaboração de leis e políticas.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Recursos adequados</a:t>
            </a:r>
          </a:p>
        </p:txBody>
      </p:sp>
      <p:sp>
        <p:nvSpPr>
          <p:cNvPr id="2" name="Content Placeholder 1"/>
          <p:cNvSpPr>
            <a:spLocks noGrp="1"/>
          </p:cNvSpPr>
          <p:nvPr>
            <p:ph idx="1"/>
          </p:nvPr>
        </p:nvSpPr>
        <p:spPr>
          <a:xfrm>
            <a:off x="395537" y="1628800"/>
            <a:ext cx="4032447" cy="4392488"/>
          </a:xfrm>
        </p:spPr>
        <p:txBody>
          <a:bodyPr/>
          <a:lstStyle/>
          <a:p>
            <a:pPr>
              <a:buFont typeface="Wingdings" charset="2"/>
              <a:buChar char="§"/>
            </a:pPr>
            <a:r>
              <a:rPr lang="pt-PT"/>
              <a:t>Os legisladores devem compreender previamente quais os recursos disponíveis.</a:t>
            </a:r>
          </a:p>
          <a:p>
            <a:pPr>
              <a:buFont typeface="Wingdings" charset="2"/>
              <a:buChar char="§"/>
            </a:pPr>
            <a:r>
              <a:rPr lang="pt-PT"/>
              <a:t>O desenvolvimento de leis e políticas deve ser coordenado com os ciclos orçamentais anuais.</a:t>
            </a:r>
          </a:p>
          <a:p>
            <a:pPr>
              <a:buFont typeface="Wingdings" charset="2"/>
              <a:buChar char="§"/>
            </a:pPr>
            <a:r>
              <a:rPr lang="pt-PT"/>
              <a:t>Se for nomeado um ponto focal devem ser-lhe fornecidos os recursos financeiros necessários ao desempenho do seu papel.</a:t>
            </a:r>
          </a:p>
        </p:txBody>
      </p:sp>
      <p:sp>
        <p:nvSpPr>
          <p:cNvPr id="9" name="Content Placeholder 7"/>
          <p:cNvSpPr txBox="1">
            <a:spLocks/>
          </p:cNvSpPr>
          <p:nvPr/>
        </p:nvSpPr>
        <p:spPr bwMode="auto">
          <a:xfrm>
            <a:off x="4644008" y="1700808"/>
            <a:ext cx="4320480" cy="3456384"/>
          </a:xfrm>
          <a:prstGeom prst="rect">
            <a:avLst/>
          </a:prstGeom>
          <a:solidFill>
            <a:schemeClr val="accent1">
              <a:lumMod val="20000"/>
              <a:lumOff val="80000"/>
            </a:schemeClr>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spcBef>
                <a:spcPts val="0"/>
              </a:spcBef>
              <a:buNone/>
            </a:pPr>
            <a:r>
              <a:rPr lang="pt-PT" sz="1600" dirty="0">
                <a:solidFill>
                  <a:schemeClr val="tx1"/>
                </a:solidFill>
              </a:rPr>
              <a:t>O quadro político da Somália sobre </a:t>
            </a:r>
          </a:p>
          <a:p>
            <a:pPr marL="0" indent="0">
              <a:spcBef>
                <a:spcPts val="0"/>
              </a:spcBef>
              <a:buNone/>
            </a:pPr>
            <a:r>
              <a:rPr lang="pt-PT" sz="1600" dirty="0">
                <a:solidFill>
                  <a:schemeClr val="tx1"/>
                </a:solidFill>
              </a:rPr>
              <a:t>as deslocações estipula que deve ser finalizado um plano de ação para implementação no prazo de seis meses após a adoção, o qual deve incluir uma estratégia de financiamento. O Ministério do Interior deve:</a:t>
            </a:r>
          </a:p>
          <a:p>
            <a:pPr>
              <a:spcBef>
                <a:spcPts val="0"/>
              </a:spcBef>
              <a:buFont typeface="Wingdings" charset="2"/>
              <a:buChar char="§"/>
            </a:pPr>
            <a:r>
              <a:rPr lang="pt-PT" sz="1600" dirty="0">
                <a:solidFill>
                  <a:schemeClr val="tx1"/>
                </a:solidFill>
              </a:rPr>
              <a:t>Receber dotações orçamentais diretas. </a:t>
            </a:r>
          </a:p>
          <a:p>
            <a:pPr>
              <a:spcBef>
                <a:spcPts val="0"/>
              </a:spcBef>
              <a:buFont typeface="Wingdings" charset="2"/>
              <a:buChar char="§"/>
            </a:pPr>
            <a:r>
              <a:rPr lang="pt-PT" sz="1600" dirty="0">
                <a:solidFill>
                  <a:schemeClr val="tx1"/>
                </a:solidFill>
              </a:rPr>
              <a:t>EstabelecePropor a estratégia de financiamento à comunidade internacional.</a:t>
            </a:r>
          </a:p>
          <a:p>
            <a:pPr>
              <a:spcBef>
                <a:spcPts val="0"/>
              </a:spcBef>
              <a:buFont typeface="Wingdings" charset="2"/>
              <a:buChar char="§"/>
            </a:pPr>
            <a:r>
              <a:rPr lang="pt-PT" sz="1600" dirty="0">
                <a:solidFill>
                  <a:schemeClr val="tx1"/>
                </a:solidFill>
              </a:rPr>
              <a:t>r um fundo para as PDI e retornados.</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pt-PT" sz="2800" b="1">
                <a:latin typeface="Century Gothic" charset="0"/>
                <a:ea typeface="MS PGothic" charset="0"/>
                <a:cs typeface="MS PGothic" charset="0"/>
              </a:rPr>
              <a:t>Conclusões</a:t>
            </a:r>
          </a:p>
        </p:txBody>
      </p:sp>
      <p:sp>
        <p:nvSpPr>
          <p:cNvPr id="45058" name="Content Placeholder 2"/>
          <p:cNvSpPr>
            <a:spLocks noGrp="1"/>
          </p:cNvSpPr>
          <p:nvPr>
            <p:ph idx="1"/>
          </p:nvPr>
        </p:nvSpPr>
        <p:spPr>
          <a:xfrm>
            <a:off x="250825" y="1556792"/>
            <a:ext cx="8208963" cy="4425950"/>
          </a:xfrm>
        </p:spPr>
        <p:txBody>
          <a:bodyPr/>
          <a:lstStyle/>
          <a:p>
            <a:pPr>
              <a:buFont typeface="Wingdings" charset="2"/>
              <a:buChar char="§"/>
            </a:pPr>
            <a:r>
              <a:rPr lang="pt-PT" sz="2200"/>
              <a:t>Os fatores políticos, económicos e sociais podem desafiar a ação preventiva e as respostas às deslocações.</a:t>
            </a:r>
          </a:p>
          <a:p>
            <a:pPr>
              <a:buFont typeface="Wingdings" charset="2"/>
              <a:buChar char="§"/>
            </a:pPr>
            <a:r>
              <a:rPr lang="pt-PT" sz="2200"/>
              <a:t>Compreender as causas desses problemas permite que sejam feitas as escolhas institucionais certas.</a:t>
            </a:r>
          </a:p>
          <a:p>
            <a:pPr>
              <a:buFont typeface="Wingdings" charset="2"/>
              <a:buChar char="§"/>
            </a:pPr>
            <a:r>
              <a:rPr lang="pt-PT" sz="2200"/>
              <a:t>Sensibilizar para as deslocações, atribuir recursos, garantir a participação e assegurar a coordenação são sinais de responsabilidade nacional para com as PDI.</a:t>
            </a:r>
          </a:p>
          <a:p>
            <a:pPr>
              <a:buFont typeface="Wingdings" charset="2"/>
              <a:buChar char="§"/>
            </a:pPr>
            <a:r>
              <a:rPr lang="pt-PT" sz="2200"/>
              <a:t>As referências da resposta nacional podem traduzir-se em disposições legais ou políticas concretas.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7014</TotalTime>
  <Words>2303</Words>
  <Application>Microsoft Office PowerPoint</Application>
  <PresentationFormat>Affichage à l'écran (4:3)</PresentationFormat>
  <Paragraphs>141</Paragraphs>
  <Slides>9</Slides>
  <Notes>9</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9</vt:i4>
      </vt:variant>
    </vt:vector>
  </HeadingPairs>
  <TitlesOfParts>
    <vt:vector size="15" baseType="lpstr">
      <vt:lpstr>Arial</vt:lpstr>
      <vt:lpstr>Calibri</vt:lpstr>
      <vt:lpstr>Century Gothic</vt:lpstr>
      <vt:lpstr>Wingdings</vt:lpstr>
      <vt:lpstr>Wingdings 2</vt:lpstr>
      <vt:lpstr>Perception</vt:lpstr>
      <vt:lpstr>Responsabilidade e resposta nacional</vt:lpstr>
      <vt:lpstr>Objetivos</vt:lpstr>
      <vt:lpstr>Responsabilidade primária e complementar</vt:lpstr>
      <vt:lpstr>Convenção de Kampala e responsabilidade nacional</vt:lpstr>
      <vt:lpstr>Soberania como responsabilidade</vt:lpstr>
      <vt:lpstr>Recolha de dados, registo e elaboração de leis e políticas: artigo 13 da Convenção de Kampala</vt:lpstr>
      <vt:lpstr>Participação das PDI</vt:lpstr>
      <vt:lpstr>Recursos adequados</vt:lpstr>
      <vt:lpstr>Conclusões</vt:lpstr>
    </vt:vector>
  </TitlesOfParts>
  <Company>NRC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Vincent</cp:lastModifiedBy>
  <cp:revision>244</cp:revision>
  <dcterms:created xsi:type="dcterms:W3CDTF">2008-09-19T08:19:15Z</dcterms:created>
  <dcterms:modified xsi:type="dcterms:W3CDTF">2021-01-20T13:57:06Z</dcterms:modified>
</cp:coreProperties>
</file>