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5"/>
  </p:notesMasterIdLst>
  <p:handoutMasterIdLst>
    <p:handoutMasterId r:id="rId16"/>
  </p:handoutMasterIdLst>
  <p:sldIdLst>
    <p:sldId id="326" r:id="rId2"/>
    <p:sldId id="309" r:id="rId3"/>
    <p:sldId id="324" r:id="rId4"/>
    <p:sldId id="325" r:id="rId5"/>
    <p:sldId id="303" r:id="rId6"/>
    <p:sldId id="320" r:id="rId7"/>
    <p:sldId id="327" r:id="rId8"/>
    <p:sldId id="319" r:id="rId9"/>
    <p:sldId id="321" r:id="rId10"/>
    <p:sldId id="323" r:id="rId11"/>
    <p:sldId id="328" r:id="rId12"/>
    <p:sldId id="322" r:id="rId13"/>
    <p:sldId id="313" r:id="rId1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6" d="100"/>
          <a:sy n="56" d="100"/>
        </p:scale>
        <p:origin x="72" y="32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FEFABA-8A72-4826-BCF5-47EA5DAB7BCC}"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CH"/>
        </a:p>
      </dgm:t>
    </dgm:pt>
    <dgm:pt modelId="{9CA4046C-A4EC-4C42-97D4-13B8D972059A}">
      <dgm:prSet phldrT="[Text]" custT="1"/>
      <dgm:spPr>
        <a:solidFill>
          <a:srgbClr val="CC3300"/>
        </a:solidFill>
      </dgm:spPr>
      <dgm:t>
        <a:bodyPr/>
        <a:lstStyle/>
        <a:p>
          <a:r>
            <a:rPr lang="pt-PT" sz="1800" b="1"/>
            <a:t>6.2</a:t>
          </a:r>
        </a:p>
      </dgm:t>
    </dgm:pt>
    <dgm:pt modelId="{75C136A4-192E-4FBD-A00A-65FF3B5D2B23}" type="parTrans" cxnId="{B3A7DFED-B65F-491B-8974-8341962DFC11}">
      <dgm:prSet/>
      <dgm:spPr/>
      <dgm:t>
        <a:bodyPr/>
        <a:lstStyle/>
        <a:p>
          <a:endParaRPr lang="fr-CH"/>
        </a:p>
      </dgm:t>
    </dgm:pt>
    <dgm:pt modelId="{04400682-5317-4A50-B541-199AF44455F2}" type="sibTrans" cxnId="{B3A7DFED-B65F-491B-8974-8341962DFC11}">
      <dgm:prSet/>
      <dgm:spPr/>
      <dgm:t>
        <a:bodyPr/>
        <a:lstStyle/>
        <a:p>
          <a:endParaRPr lang="fr-CH"/>
        </a:p>
      </dgm:t>
    </dgm:pt>
    <dgm:pt modelId="{3D1606A2-D83A-49C8-8673-D78635BC76E1}">
      <dgm:prSet phldrT="[Text]" custT="1"/>
      <dgm:spPr/>
      <dgm:t>
        <a:bodyPr/>
        <a:lstStyle/>
        <a:p>
          <a:r>
            <a:rPr lang="pt-PT" sz="1800" b="1"/>
            <a:t>Exemplos de deslocação proibida </a:t>
          </a:r>
        </a:p>
      </dgm:t>
    </dgm:pt>
    <dgm:pt modelId="{C91DA7CC-A7C2-4495-A607-53AF2D559437}" type="parTrans" cxnId="{4BA85717-45B9-4F37-A4D3-5D720E64B9C7}">
      <dgm:prSet/>
      <dgm:spPr/>
      <dgm:t>
        <a:bodyPr/>
        <a:lstStyle/>
        <a:p>
          <a:endParaRPr lang="fr-CH"/>
        </a:p>
      </dgm:t>
    </dgm:pt>
    <dgm:pt modelId="{CF0FB115-54CF-4D73-BD17-B0374E4A6EB6}" type="sibTrans" cxnId="{4BA85717-45B9-4F37-A4D3-5D720E64B9C7}">
      <dgm:prSet/>
      <dgm:spPr/>
      <dgm:t>
        <a:bodyPr/>
        <a:lstStyle/>
        <a:p>
          <a:endParaRPr lang="fr-CH"/>
        </a:p>
      </dgm:t>
    </dgm:pt>
    <dgm:pt modelId="{0B2520DA-EF09-449F-99D8-174C68B25900}">
      <dgm:prSet phldrT="[Text]" custT="1"/>
      <dgm:spPr>
        <a:solidFill>
          <a:srgbClr val="C00000"/>
        </a:solidFill>
      </dgm:spPr>
      <dgm:t>
        <a:bodyPr/>
        <a:lstStyle/>
        <a:p>
          <a:endParaRPr lang="fr-CH" sz="1400" b="1" dirty="0"/>
        </a:p>
        <a:p>
          <a:r>
            <a:rPr lang="pt-PT" sz="1800" b="1"/>
            <a:t>DIDH</a:t>
          </a:r>
        </a:p>
        <a:p>
          <a:r>
            <a:rPr lang="pt-PT" sz="1800" b="1"/>
            <a:t>DIH</a:t>
          </a:r>
        </a:p>
      </dgm:t>
    </dgm:pt>
    <dgm:pt modelId="{E7426412-F2C1-4A7D-9A6B-AAA7C6128C0F}" type="parTrans" cxnId="{4A8E99E0-9220-42D1-B02E-A8F8F90A1AF5}">
      <dgm:prSet/>
      <dgm:spPr/>
      <dgm:t>
        <a:bodyPr/>
        <a:lstStyle/>
        <a:p>
          <a:endParaRPr lang="fr-CH"/>
        </a:p>
      </dgm:t>
    </dgm:pt>
    <dgm:pt modelId="{E19043DB-5EAA-42D3-906D-D95B47957374}" type="sibTrans" cxnId="{4A8E99E0-9220-42D1-B02E-A8F8F90A1AF5}">
      <dgm:prSet/>
      <dgm:spPr/>
      <dgm:t>
        <a:bodyPr/>
        <a:lstStyle/>
        <a:p>
          <a:endParaRPr lang="fr-CH"/>
        </a:p>
      </dgm:t>
    </dgm:pt>
    <dgm:pt modelId="{E0E46FF2-5714-467D-BF90-296B1520FA90}">
      <dgm:prSet phldrT="[Text]" custT="1"/>
      <dgm:spPr/>
      <dgm:t>
        <a:bodyPr/>
        <a:lstStyle/>
        <a:p>
          <a:r>
            <a:rPr lang="pt-PT" sz="1800" b="1"/>
            <a:t>Legalidade</a:t>
          </a:r>
        </a:p>
      </dgm:t>
    </dgm:pt>
    <dgm:pt modelId="{95222D5C-F253-4F0A-9E18-2F1F3F01465B}" type="parTrans" cxnId="{E504189A-8D73-407B-A317-7C3BFA32BEC2}">
      <dgm:prSet/>
      <dgm:spPr/>
      <dgm:t>
        <a:bodyPr/>
        <a:lstStyle/>
        <a:p>
          <a:endParaRPr lang="fr-CH"/>
        </a:p>
      </dgm:t>
    </dgm:pt>
    <dgm:pt modelId="{580FF6B3-4EF6-46F0-B8E3-E9EA3C1D57B1}" type="sibTrans" cxnId="{E504189A-8D73-407B-A317-7C3BFA32BEC2}">
      <dgm:prSet/>
      <dgm:spPr/>
      <dgm:t>
        <a:bodyPr/>
        <a:lstStyle/>
        <a:p>
          <a:endParaRPr lang="fr-CH"/>
        </a:p>
      </dgm:t>
    </dgm:pt>
    <dgm:pt modelId="{1942A179-9171-41DF-AC8E-D85D7359CCE2}">
      <dgm:prSet phldrT="[Text]" custT="1"/>
      <dgm:spPr/>
      <dgm:t>
        <a:bodyPr/>
        <a:lstStyle/>
        <a:p>
          <a:r>
            <a:rPr lang="pt-PT" sz="1800" b="1"/>
            <a:t>Necessidade</a:t>
          </a:r>
        </a:p>
      </dgm:t>
    </dgm:pt>
    <dgm:pt modelId="{DBEB74A4-5D40-484B-83FC-8773C990CAC0}" type="parTrans" cxnId="{6800739E-DD3D-44BE-A446-07047E76C89D}">
      <dgm:prSet/>
      <dgm:spPr/>
      <dgm:t>
        <a:bodyPr/>
        <a:lstStyle/>
        <a:p>
          <a:endParaRPr lang="fr-CH"/>
        </a:p>
      </dgm:t>
    </dgm:pt>
    <dgm:pt modelId="{54E0DD95-912A-4676-B26A-36D4544369E7}" type="sibTrans" cxnId="{6800739E-DD3D-44BE-A446-07047E76C89D}">
      <dgm:prSet/>
      <dgm:spPr/>
      <dgm:t>
        <a:bodyPr/>
        <a:lstStyle/>
        <a:p>
          <a:endParaRPr lang="fr-CH"/>
        </a:p>
      </dgm:t>
    </dgm:pt>
    <dgm:pt modelId="{54416172-5734-49E5-A048-EEA69F099641}">
      <dgm:prSet phldrT="[Text]" custT="1"/>
      <dgm:spPr/>
      <dgm:t>
        <a:bodyPr/>
        <a:lstStyle/>
        <a:p>
          <a:r>
            <a:rPr lang="pt-PT" sz="1800" b="1"/>
            <a:t>Objetivo legítimo</a:t>
          </a:r>
        </a:p>
      </dgm:t>
    </dgm:pt>
    <dgm:pt modelId="{9AE4AB64-3B01-4F8D-951A-CE063CC9C475}" type="parTrans" cxnId="{191B00B8-911F-404A-98DB-0BB1375D262F}">
      <dgm:prSet/>
      <dgm:spPr/>
      <dgm:t>
        <a:bodyPr/>
        <a:lstStyle/>
        <a:p>
          <a:endParaRPr lang="fr-CH"/>
        </a:p>
      </dgm:t>
    </dgm:pt>
    <dgm:pt modelId="{C57B88B2-1FBB-455C-B939-9667182CB705}" type="sibTrans" cxnId="{191B00B8-911F-404A-98DB-0BB1375D262F}">
      <dgm:prSet/>
      <dgm:spPr/>
      <dgm:t>
        <a:bodyPr/>
        <a:lstStyle/>
        <a:p>
          <a:endParaRPr lang="fr-CH"/>
        </a:p>
      </dgm:t>
    </dgm:pt>
    <dgm:pt modelId="{0FBF29E1-A174-465E-987D-F8FD5DD7B7F9}" type="pres">
      <dgm:prSet presAssocID="{77FEFABA-8A72-4826-BCF5-47EA5DAB7BCC}" presName="linearFlow" presStyleCnt="0">
        <dgm:presLayoutVars>
          <dgm:dir/>
          <dgm:animLvl val="lvl"/>
          <dgm:resizeHandles val="exact"/>
        </dgm:presLayoutVars>
      </dgm:prSet>
      <dgm:spPr/>
    </dgm:pt>
    <dgm:pt modelId="{7CE321DA-D276-4B6B-BFF7-4300CBA20FF3}" type="pres">
      <dgm:prSet presAssocID="{9CA4046C-A4EC-4C42-97D4-13B8D972059A}" presName="composite" presStyleCnt="0"/>
      <dgm:spPr/>
    </dgm:pt>
    <dgm:pt modelId="{4A9FDECE-B780-42D2-91F0-3FCDA3C3C711}" type="pres">
      <dgm:prSet presAssocID="{9CA4046C-A4EC-4C42-97D4-13B8D972059A}" presName="parentText" presStyleLbl="alignNode1" presStyleIdx="0" presStyleCnt="2" custLinFactNeighborX="0" custLinFactNeighborY="8007">
        <dgm:presLayoutVars>
          <dgm:chMax val="1"/>
          <dgm:bulletEnabled val="1"/>
        </dgm:presLayoutVars>
      </dgm:prSet>
      <dgm:spPr/>
    </dgm:pt>
    <dgm:pt modelId="{8E183EF8-C496-441C-9687-AFF0F916B88B}" type="pres">
      <dgm:prSet presAssocID="{9CA4046C-A4EC-4C42-97D4-13B8D972059A}" presName="descendantText" presStyleLbl="alignAcc1" presStyleIdx="0" presStyleCnt="2" custLinFactNeighborX="478" custLinFactNeighborY="20809">
        <dgm:presLayoutVars>
          <dgm:bulletEnabled val="1"/>
        </dgm:presLayoutVars>
      </dgm:prSet>
      <dgm:spPr/>
    </dgm:pt>
    <dgm:pt modelId="{F661CA72-987F-47BA-A76F-67D37D72C815}" type="pres">
      <dgm:prSet presAssocID="{04400682-5317-4A50-B541-199AF44455F2}" presName="sp" presStyleCnt="0"/>
      <dgm:spPr/>
    </dgm:pt>
    <dgm:pt modelId="{87587C56-E8E9-4E4D-90DE-436D9EEBE175}" type="pres">
      <dgm:prSet presAssocID="{0B2520DA-EF09-449F-99D8-174C68B25900}" presName="composite" presStyleCnt="0"/>
      <dgm:spPr/>
    </dgm:pt>
    <dgm:pt modelId="{A2ACC493-3E8A-468E-9568-6B9DC5721C8D}" type="pres">
      <dgm:prSet presAssocID="{0B2520DA-EF09-449F-99D8-174C68B25900}" presName="parentText" presStyleLbl="alignNode1" presStyleIdx="1" presStyleCnt="2">
        <dgm:presLayoutVars>
          <dgm:chMax val="1"/>
          <dgm:bulletEnabled val="1"/>
        </dgm:presLayoutVars>
      </dgm:prSet>
      <dgm:spPr/>
    </dgm:pt>
    <dgm:pt modelId="{DC416380-AC26-4D1E-8513-D437C30D9A41}" type="pres">
      <dgm:prSet presAssocID="{0B2520DA-EF09-449F-99D8-174C68B25900}" presName="descendantText" presStyleLbl="alignAcc1" presStyleIdx="1" presStyleCnt="2" custLinFactNeighborX="478" custLinFactNeighborY="9647">
        <dgm:presLayoutVars>
          <dgm:bulletEnabled val="1"/>
        </dgm:presLayoutVars>
      </dgm:prSet>
      <dgm:spPr/>
    </dgm:pt>
  </dgm:ptLst>
  <dgm:cxnLst>
    <dgm:cxn modelId="{4BA85717-45B9-4F37-A4D3-5D720E64B9C7}" srcId="{9CA4046C-A4EC-4C42-97D4-13B8D972059A}" destId="{3D1606A2-D83A-49C8-8673-D78635BC76E1}" srcOrd="0" destOrd="0" parTransId="{C91DA7CC-A7C2-4495-A607-53AF2D559437}" sibTransId="{CF0FB115-54CF-4D73-BD17-B0374E4A6EB6}"/>
    <dgm:cxn modelId="{9FED026F-3254-A047-A8E5-B3C8072939E2}" type="presOf" srcId="{77FEFABA-8A72-4826-BCF5-47EA5DAB7BCC}" destId="{0FBF29E1-A174-465E-987D-F8FD5DD7B7F9}" srcOrd="0" destOrd="0" presId="urn:microsoft.com/office/officeart/2005/8/layout/chevron2"/>
    <dgm:cxn modelId="{2F627E72-E245-7045-AF40-0A9791D1446C}" type="presOf" srcId="{3D1606A2-D83A-49C8-8673-D78635BC76E1}" destId="{8E183EF8-C496-441C-9687-AFF0F916B88B}" srcOrd="0" destOrd="0" presId="urn:microsoft.com/office/officeart/2005/8/layout/chevron2"/>
    <dgm:cxn modelId="{80542576-9CE8-F044-88E7-510CD82CD2D0}" type="presOf" srcId="{E0E46FF2-5714-467D-BF90-296B1520FA90}" destId="{DC416380-AC26-4D1E-8513-D437C30D9A41}" srcOrd="0" destOrd="0" presId="urn:microsoft.com/office/officeart/2005/8/layout/chevron2"/>
    <dgm:cxn modelId="{AF55CA92-334F-AE46-8F68-78681A323E97}" type="presOf" srcId="{54416172-5734-49E5-A048-EEA69F099641}" destId="{DC416380-AC26-4D1E-8513-D437C30D9A41}" srcOrd="0" destOrd="1" presId="urn:microsoft.com/office/officeart/2005/8/layout/chevron2"/>
    <dgm:cxn modelId="{E504189A-8D73-407B-A317-7C3BFA32BEC2}" srcId="{0B2520DA-EF09-449F-99D8-174C68B25900}" destId="{E0E46FF2-5714-467D-BF90-296B1520FA90}" srcOrd="0" destOrd="0" parTransId="{95222D5C-F253-4F0A-9E18-2F1F3F01465B}" sibTransId="{580FF6B3-4EF6-46F0-B8E3-E9EA3C1D57B1}"/>
    <dgm:cxn modelId="{6800739E-DD3D-44BE-A446-07047E76C89D}" srcId="{0B2520DA-EF09-449F-99D8-174C68B25900}" destId="{1942A179-9171-41DF-AC8E-D85D7359CCE2}" srcOrd="2" destOrd="0" parTransId="{DBEB74A4-5D40-484B-83FC-8773C990CAC0}" sibTransId="{54E0DD95-912A-4676-B26A-36D4544369E7}"/>
    <dgm:cxn modelId="{C34BF4B4-5BA4-2C41-9AD0-601D92C58297}" type="presOf" srcId="{1942A179-9171-41DF-AC8E-D85D7359CCE2}" destId="{DC416380-AC26-4D1E-8513-D437C30D9A41}" srcOrd="0" destOrd="2" presId="urn:microsoft.com/office/officeart/2005/8/layout/chevron2"/>
    <dgm:cxn modelId="{191B00B8-911F-404A-98DB-0BB1375D262F}" srcId="{0B2520DA-EF09-449F-99D8-174C68B25900}" destId="{54416172-5734-49E5-A048-EEA69F099641}" srcOrd="1" destOrd="0" parTransId="{9AE4AB64-3B01-4F8D-951A-CE063CC9C475}" sibTransId="{C57B88B2-1FBB-455C-B939-9667182CB705}"/>
    <dgm:cxn modelId="{8A053EC1-8DEF-814F-9020-BD926044980A}" type="presOf" srcId="{0B2520DA-EF09-449F-99D8-174C68B25900}" destId="{A2ACC493-3E8A-468E-9568-6B9DC5721C8D}" srcOrd="0" destOrd="0" presId="urn:microsoft.com/office/officeart/2005/8/layout/chevron2"/>
    <dgm:cxn modelId="{3A1D3AD4-4359-CA40-AC7A-68032B47B4D5}" type="presOf" srcId="{9CA4046C-A4EC-4C42-97D4-13B8D972059A}" destId="{4A9FDECE-B780-42D2-91F0-3FCDA3C3C711}" srcOrd="0" destOrd="0" presId="urn:microsoft.com/office/officeart/2005/8/layout/chevron2"/>
    <dgm:cxn modelId="{4A8E99E0-9220-42D1-B02E-A8F8F90A1AF5}" srcId="{77FEFABA-8A72-4826-BCF5-47EA5DAB7BCC}" destId="{0B2520DA-EF09-449F-99D8-174C68B25900}" srcOrd="1" destOrd="0" parTransId="{E7426412-F2C1-4A7D-9A6B-AAA7C6128C0F}" sibTransId="{E19043DB-5EAA-42D3-906D-D95B47957374}"/>
    <dgm:cxn modelId="{B3A7DFED-B65F-491B-8974-8341962DFC11}" srcId="{77FEFABA-8A72-4826-BCF5-47EA5DAB7BCC}" destId="{9CA4046C-A4EC-4C42-97D4-13B8D972059A}" srcOrd="0" destOrd="0" parTransId="{75C136A4-192E-4FBD-A00A-65FF3B5D2B23}" sibTransId="{04400682-5317-4A50-B541-199AF44455F2}"/>
    <dgm:cxn modelId="{1C71EC68-5F38-B74B-8811-F8C87790DA40}" type="presParOf" srcId="{0FBF29E1-A174-465E-987D-F8FD5DD7B7F9}" destId="{7CE321DA-D276-4B6B-BFF7-4300CBA20FF3}" srcOrd="0" destOrd="0" presId="urn:microsoft.com/office/officeart/2005/8/layout/chevron2"/>
    <dgm:cxn modelId="{BFB7FC1A-45C0-6848-BAB4-F28A3123BF46}" type="presParOf" srcId="{7CE321DA-D276-4B6B-BFF7-4300CBA20FF3}" destId="{4A9FDECE-B780-42D2-91F0-3FCDA3C3C711}" srcOrd="0" destOrd="0" presId="urn:microsoft.com/office/officeart/2005/8/layout/chevron2"/>
    <dgm:cxn modelId="{36AC8FE9-4DEE-DF4C-8685-1FB4AF8BB034}" type="presParOf" srcId="{7CE321DA-D276-4B6B-BFF7-4300CBA20FF3}" destId="{8E183EF8-C496-441C-9687-AFF0F916B88B}" srcOrd="1" destOrd="0" presId="urn:microsoft.com/office/officeart/2005/8/layout/chevron2"/>
    <dgm:cxn modelId="{45D28CF3-459C-284B-A17D-0B8F789126C2}" type="presParOf" srcId="{0FBF29E1-A174-465E-987D-F8FD5DD7B7F9}" destId="{F661CA72-987F-47BA-A76F-67D37D72C815}" srcOrd="1" destOrd="0" presId="urn:microsoft.com/office/officeart/2005/8/layout/chevron2"/>
    <dgm:cxn modelId="{60F7CAAB-A850-484F-AFB3-E16307ACC1FF}" type="presParOf" srcId="{0FBF29E1-A174-465E-987D-F8FD5DD7B7F9}" destId="{87587C56-E8E9-4E4D-90DE-436D9EEBE175}" srcOrd="2" destOrd="0" presId="urn:microsoft.com/office/officeart/2005/8/layout/chevron2"/>
    <dgm:cxn modelId="{806958E1-D941-674E-8903-ADAB5AC588F9}" type="presParOf" srcId="{87587C56-E8E9-4E4D-90DE-436D9EEBE175}" destId="{A2ACC493-3E8A-468E-9568-6B9DC5721C8D}" srcOrd="0" destOrd="0" presId="urn:microsoft.com/office/officeart/2005/8/layout/chevron2"/>
    <dgm:cxn modelId="{C7106C51-2CA9-3E44-9A39-5E505CC4F1A6}" type="presParOf" srcId="{87587C56-E8E9-4E4D-90DE-436D9EEBE175}" destId="{DC416380-AC26-4D1E-8513-D437C30D9A4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9FDECE-B780-42D2-91F0-3FCDA3C3C711}">
      <dsp:nvSpPr>
        <dsp:cNvPr id="0" name=""/>
        <dsp:cNvSpPr/>
      </dsp:nvSpPr>
      <dsp:spPr>
        <a:xfrm rot="5400000">
          <a:off x="-195707" y="301454"/>
          <a:ext cx="1304714" cy="913299"/>
        </a:xfrm>
        <a:prstGeom prst="chevron">
          <a:avLst/>
        </a:prstGeom>
        <a:solidFill>
          <a:srgbClr val="CC33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pt-PT" sz="1800" b="1" kern="1200"/>
            <a:t>6.2</a:t>
          </a:r>
        </a:p>
      </dsp:txBody>
      <dsp:txXfrm rot="-5400000">
        <a:off x="1" y="562397"/>
        <a:ext cx="913299" cy="391415"/>
      </dsp:txXfrm>
    </dsp:sp>
    <dsp:sp modelId="{8E183EF8-C496-441C-9687-AFF0F916B88B}">
      <dsp:nvSpPr>
        <dsp:cNvPr id="0" name=""/>
        <dsp:cNvSpPr/>
      </dsp:nvSpPr>
      <dsp:spPr>
        <a:xfrm rot="5400000">
          <a:off x="2876933" y="-1785881"/>
          <a:ext cx="848064" cy="47753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t-PT" sz="1800" b="1" kern="1200"/>
            <a:t>Exemplos de deslocação proibida </a:t>
          </a:r>
        </a:p>
      </dsp:txBody>
      <dsp:txXfrm rot="-5400000">
        <a:off x="913300" y="219151"/>
        <a:ext cx="4733932" cy="765266"/>
      </dsp:txXfrm>
    </dsp:sp>
    <dsp:sp modelId="{A2ACC493-3E8A-468E-9568-6B9DC5721C8D}">
      <dsp:nvSpPr>
        <dsp:cNvPr id="0" name=""/>
        <dsp:cNvSpPr/>
      </dsp:nvSpPr>
      <dsp:spPr>
        <a:xfrm rot="5400000">
          <a:off x="-195707" y="1227709"/>
          <a:ext cx="1304714" cy="913299"/>
        </a:xfrm>
        <a:prstGeom prst="chevron">
          <a:avLst/>
        </a:prstGeom>
        <a:solidFill>
          <a:srgbClr val="C0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endParaRPr lang="fr-CH" sz="1400" b="1" kern="1200" dirty="0"/>
        </a:p>
        <a:p>
          <a:pPr marL="0" lvl="0" indent="0" algn="ctr" defTabSz="622300">
            <a:lnSpc>
              <a:spcPct val="90000"/>
            </a:lnSpc>
            <a:spcBef>
              <a:spcPct val="0"/>
            </a:spcBef>
            <a:spcAft>
              <a:spcPct val="35000"/>
            </a:spcAft>
            <a:buNone/>
          </a:pPr>
          <a:r>
            <a:rPr lang="pt-PT" sz="1800" b="1" kern="1200"/>
            <a:t>DIDH</a:t>
          </a:r>
        </a:p>
        <a:p>
          <a:pPr marL="0" lvl="0" indent="0" algn="ctr" defTabSz="622300">
            <a:lnSpc>
              <a:spcPct val="90000"/>
            </a:lnSpc>
            <a:spcBef>
              <a:spcPct val="0"/>
            </a:spcBef>
            <a:spcAft>
              <a:spcPct val="35000"/>
            </a:spcAft>
            <a:buNone/>
          </a:pPr>
          <a:r>
            <a:rPr lang="pt-PT" sz="1800" b="1" kern="1200"/>
            <a:t>DIH</a:t>
          </a:r>
        </a:p>
      </dsp:txBody>
      <dsp:txXfrm rot="-5400000">
        <a:off x="1" y="1488652"/>
        <a:ext cx="913299" cy="391415"/>
      </dsp:txXfrm>
    </dsp:sp>
    <dsp:sp modelId="{DC416380-AC26-4D1E-8513-D437C30D9A41}">
      <dsp:nvSpPr>
        <dsp:cNvPr id="0" name=""/>
        <dsp:cNvSpPr/>
      </dsp:nvSpPr>
      <dsp:spPr>
        <a:xfrm rot="5400000">
          <a:off x="2876710" y="-849552"/>
          <a:ext cx="848510" cy="47753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pt-PT" sz="1800" b="1" kern="1200"/>
            <a:t>Legalidade</a:t>
          </a:r>
        </a:p>
        <a:p>
          <a:pPr marL="171450" lvl="1" indent="-171450" algn="l" defTabSz="800100">
            <a:lnSpc>
              <a:spcPct val="90000"/>
            </a:lnSpc>
            <a:spcBef>
              <a:spcPct val="0"/>
            </a:spcBef>
            <a:spcAft>
              <a:spcPct val="15000"/>
            </a:spcAft>
            <a:buChar char="•"/>
          </a:pPr>
          <a:r>
            <a:rPr lang="pt-PT" sz="1800" b="1" kern="1200"/>
            <a:t>Objetivo legítimo</a:t>
          </a:r>
        </a:p>
        <a:p>
          <a:pPr marL="171450" lvl="1" indent="-171450" algn="l" defTabSz="800100">
            <a:lnSpc>
              <a:spcPct val="90000"/>
            </a:lnSpc>
            <a:spcBef>
              <a:spcPct val="0"/>
            </a:spcBef>
            <a:spcAft>
              <a:spcPct val="15000"/>
            </a:spcAft>
            <a:buChar char="•"/>
          </a:pPr>
          <a:r>
            <a:rPr lang="pt-PT" sz="1800" b="1" kern="1200"/>
            <a:t>Necessidade</a:t>
          </a:r>
        </a:p>
      </dsp:txBody>
      <dsp:txXfrm rot="-5400000">
        <a:off x="913300" y="1155279"/>
        <a:ext cx="4733910" cy="76566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D36525E-C345-FB48-890C-5FEF99D69691}" type="slidenum">
              <a:rPr lang="en-GB"/>
              <a:pPr>
                <a:defRPr/>
              </a:pPr>
              <a:t>‹N°›</a:t>
            </a:fld>
            <a:endParaRPr lang="en-GB"/>
          </a:p>
        </p:txBody>
      </p:sp>
    </p:spTree>
    <p:extLst>
      <p:ext uri="{BB962C8B-B14F-4D97-AF65-F5344CB8AC3E}">
        <p14:creationId xmlns:p14="http://schemas.microsoft.com/office/powerpoint/2010/main" val="1121275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DC0B7B7-4318-3048-B36F-B2AF2D9E095B}" type="slidenum">
              <a:rPr lang="it-IT"/>
              <a:pPr>
                <a:defRPr/>
              </a:pPr>
              <a:t>‹N°›</a:t>
            </a:fld>
            <a:endParaRPr lang="it-IT"/>
          </a:p>
        </p:txBody>
      </p:sp>
    </p:spTree>
    <p:extLst>
      <p:ext uri="{BB962C8B-B14F-4D97-AF65-F5344CB8AC3E}">
        <p14:creationId xmlns:p14="http://schemas.microsoft.com/office/powerpoint/2010/main" val="15034800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r>
              <a:rPr lang="pt-PT">
                <a:latin typeface="Calibri" charset="0"/>
                <a:ea typeface="MS PGothic" charset="0"/>
              </a:rPr>
              <a:t>Esta sessão analisa as principais fontes da lei aplicáveis às deslocações internas. Utilizar uma abordagem com base nos direitos humanos para abordar o fenómeno é fundamental para o desenvolvimento de instrumentos nacionais que visam assegurar que os direitos das PDI são respeitados, protegidos e cumpridos. </a:t>
            </a:r>
          </a:p>
          <a:p>
            <a:endParaRPr lang="en-GB">
              <a:latin typeface="Arial"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Espace réservé de l'image des diapositives 1"/>
          <p:cNvSpPr>
            <a:spLocks noGrp="1" noRot="1" noChangeAspect="1" noTextEdit="1"/>
          </p:cNvSpPr>
          <p:nvPr>
            <p:ph type="sldImg"/>
          </p:nvPr>
        </p:nvSpPr>
        <p:spPr>
          <a:ln/>
        </p:spPr>
      </p:sp>
      <p:sp>
        <p:nvSpPr>
          <p:cNvPr id="39938"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latin typeface="Arial" charset="0"/>
                <a:ea typeface="MS PGothic" charset="0"/>
              </a:rPr>
              <a:t>Uma lei ou política sobre deslocações internas deve também abranger os princípios gerais que regem a obtenção de soluções duradouras.</a:t>
            </a:r>
          </a:p>
          <a:p>
            <a:endParaRPr lang="en-GB">
              <a:latin typeface="Arial" charset="0"/>
              <a:ea typeface="MS PGothic" charset="0"/>
            </a:endParaRPr>
          </a:p>
          <a:p>
            <a:r>
              <a:rPr lang="pt-PT">
                <a:latin typeface="Arial" charset="0"/>
                <a:ea typeface="MS PGothic" charset="0"/>
              </a:rPr>
              <a:t>As necessidades e vulnerabilidades das PDI continuam, mesmo após cessarem as circunstâncias que levaram à sua deslocação e a legislação deve prever a sua proteção e assistência contínuas.</a:t>
            </a:r>
          </a:p>
          <a:p>
            <a:endParaRPr lang="en-GB">
              <a:latin typeface="Arial" charset="0"/>
              <a:ea typeface="MS PGothic" charset="0"/>
            </a:endParaRPr>
          </a:p>
          <a:p>
            <a:r>
              <a:rPr lang="pt-PT">
                <a:latin typeface="Arial" charset="0"/>
                <a:ea typeface="MS PGothic" charset="0"/>
              </a:rPr>
              <a:t>As PDI têm o direito de escolher entre as três opções de residência que possam levar a soluções duradouras, e cabe às autoridades nacionais a principal responsabilidade de estabelecer as condições para tal e cessar a sua deslocação de forma sustentável. </a:t>
            </a:r>
          </a:p>
          <a:p>
            <a:endParaRPr lang="en-GB">
              <a:latin typeface="Arial" charset="0"/>
              <a:ea typeface="MS PGothic" charset="0"/>
            </a:endParaRPr>
          </a:p>
        </p:txBody>
      </p:sp>
      <p:sp>
        <p:nvSpPr>
          <p:cNvPr id="39939"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680BEF-898D-F04D-9BF8-B7156A8099EB}" type="slidenum">
              <a:rPr lang="it-IT" sz="1200"/>
              <a:pPr/>
              <a:t>10</a:t>
            </a:fld>
            <a:endParaRPr lang="it-IT"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defRPr/>
            </a:pPr>
            <a:r>
              <a:rPr lang="pt-PT"/>
              <a:t>O quadro do IASC sobre soluções duradouras estabelece oito critérios por onde medir o progresso em relação à sua concretização:</a:t>
            </a:r>
          </a:p>
          <a:p>
            <a:pPr>
              <a:defRPr/>
            </a:pPr>
            <a:endParaRPr lang="en-GB" altLang="fr-FR" dirty="0">
              <a:cs typeface="ＭＳ Ｐゴシック" charset="0"/>
            </a:endParaRPr>
          </a:p>
          <a:p>
            <a:pPr>
              <a:buFontTx/>
              <a:buChar char="•"/>
              <a:defRPr/>
            </a:pPr>
            <a:r>
              <a:rPr lang="pt-PT" i="1">
                <a:cs typeface="ＭＳ Ｐゴシック" charset="0"/>
              </a:rPr>
              <a:t> Segurança e proteção a longo prazo</a:t>
            </a:r>
            <a:r>
              <a:rPr lang="pt-PT"/>
              <a:t>: as PDI estão fisicamente protegidas e as causas da sua deslocação foram resolvidas.</a:t>
            </a:r>
          </a:p>
          <a:p>
            <a:pPr>
              <a:buFontTx/>
              <a:buChar char="•"/>
              <a:defRPr/>
            </a:pPr>
            <a:r>
              <a:rPr lang="pt-PT"/>
              <a:t> </a:t>
            </a:r>
            <a:r>
              <a:rPr lang="pt-PT" i="1">
                <a:cs typeface="ＭＳ Ｐゴシック" charset="0"/>
              </a:rPr>
              <a:t>Padrões de vida adequados</a:t>
            </a:r>
            <a:r>
              <a:rPr lang="pt-PT"/>
              <a:t>: têm acesso às necessidades básicas da vida.</a:t>
            </a:r>
          </a:p>
          <a:p>
            <a:pPr>
              <a:buFontTx/>
              <a:buChar char="•"/>
              <a:defRPr/>
            </a:pPr>
            <a:r>
              <a:rPr lang="pt-PT" i="1">
                <a:cs typeface="ＭＳ Ｐゴシック" charset="0"/>
              </a:rPr>
              <a:t> Acesso a meios de subsistência e emprego</a:t>
            </a:r>
            <a:r>
              <a:rPr lang="pt-PT"/>
              <a:t>: têm acesso a trabalho, rendimento e serviços sociais. </a:t>
            </a:r>
          </a:p>
          <a:p>
            <a:pPr>
              <a:buFontTx/>
              <a:buChar char="•"/>
              <a:defRPr/>
            </a:pPr>
            <a:r>
              <a:rPr lang="pt-PT" i="1">
                <a:cs typeface="ＭＳ Ｐゴシック" charset="0"/>
              </a:rPr>
              <a:t>Habitação, terra e propriedade</a:t>
            </a:r>
            <a:r>
              <a:rPr lang="pt-PT"/>
              <a:t>: têm acesso a mecanismos eficazes para a recuperação de HTP ou para receber uma compensação.</a:t>
            </a:r>
          </a:p>
          <a:p>
            <a:pPr>
              <a:buFontTx/>
              <a:buChar char="•"/>
              <a:defRPr/>
            </a:pPr>
            <a:r>
              <a:rPr lang="pt-PT" i="1">
                <a:cs typeface="ＭＳ Ｐゴシック" charset="0"/>
              </a:rPr>
              <a:t> Documentação pessoal e outra</a:t>
            </a:r>
            <a:r>
              <a:rPr lang="pt-PT"/>
              <a:t>: têm acesso à documentação pessoal e outra, e a mecanismos para substituir os documentos perdidos durante a fuga.</a:t>
            </a:r>
          </a:p>
          <a:p>
            <a:pPr>
              <a:buFontTx/>
              <a:buChar char="•"/>
              <a:defRPr/>
            </a:pPr>
            <a:r>
              <a:rPr lang="pt-PT" i="1">
                <a:cs typeface="ＭＳ Ｐゴシック" charset="0"/>
              </a:rPr>
              <a:t> Reunião da família:</a:t>
            </a:r>
            <a:r>
              <a:rPr lang="pt-PT"/>
              <a:t> foram reunidos com os membros da família de quem se tinham separado durante a deslocação. </a:t>
            </a:r>
          </a:p>
          <a:p>
            <a:pPr>
              <a:buFontTx/>
              <a:buChar char="•"/>
              <a:defRPr/>
            </a:pPr>
            <a:r>
              <a:rPr lang="pt-PT" i="1">
                <a:effectLst>
                  <a:outerShdw blurRad="38100" dist="38100" dir="2700000" algn="tl">
                    <a:srgbClr val="C0C0C0"/>
                  </a:outerShdw>
                </a:effectLst>
                <a:cs typeface="ＭＳ Ｐゴシック" charset="0"/>
              </a:rPr>
              <a:t>Participação em assuntos públicos</a:t>
            </a:r>
            <a:r>
              <a:rPr lang="pt-PT"/>
              <a:t>: têm acesso a empregos na função pública, podem votar e concorrer a cargos públicos.</a:t>
            </a:r>
          </a:p>
          <a:p>
            <a:pPr>
              <a:defRPr/>
            </a:pPr>
            <a:endParaRPr lang="en-GB" altLang="fr-FR" dirty="0">
              <a:cs typeface="ＭＳ Ｐゴシック" charset="0"/>
            </a:endParaRPr>
          </a:p>
        </p:txBody>
      </p:sp>
      <p:sp>
        <p:nvSpPr>
          <p:cNvPr id="41987"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32D8FA6B-9617-C146-A01E-A22FB4A45378}" type="slidenum">
              <a:rPr lang="it-IT" sz="1200"/>
              <a:pPr/>
              <a:t>11</a:t>
            </a:fld>
            <a:endParaRPr lang="it-IT"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Espace réservé de l'image des diapositives 1"/>
          <p:cNvSpPr>
            <a:spLocks noGrp="1" noRot="1" noChangeAspect="1" noTextEdit="1"/>
          </p:cNvSpPr>
          <p:nvPr>
            <p:ph type="sldImg"/>
          </p:nvPr>
        </p:nvSpPr>
        <p:spPr>
          <a:ln/>
        </p:spPr>
      </p:sp>
      <p:sp>
        <p:nvSpPr>
          <p:cNvPr id="44034"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latin typeface="Arial" charset="0"/>
                <a:ea typeface="MS PGothic" charset="0"/>
              </a:rPr>
              <a:t>A </a:t>
            </a:r>
            <a:r>
              <a:rPr lang="pt-PT" b="1">
                <a:latin typeface="Arial" charset="0"/>
                <a:ea typeface="MS PGothic" charset="0"/>
              </a:rPr>
              <a:t>Convenção de Kampala </a:t>
            </a:r>
            <a:r>
              <a:rPr lang="pt-PT">
                <a:latin typeface="Arial" charset="0"/>
                <a:ea typeface="MS PGothic" charset="0"/>
              </a:rPr>
              <a:t>estabelece um quadro legal para a prevenção das deslocações internas e a proteção e assistência às PDI. Também promove a solidariedade, cooperação e soluções duradouras, atribuindo responsabilidades e obrigações aos estados e a outras partes envolvidas. Entrou em vigor a 6 de dezembro de 2012. </a:t>
            </a:r>
          </a:p>
          <a:p>
            <a:endParaRPr lang="en-US">
              <a:latin typeface="Arial" charset="0"/>
              <a:ea typeface="MS PGothic" charset="0"/>
            </a:endParaRPr>
          </a:p>
          <a:p>
            <a:r>
              <a:rPr lang="pt-PT">
                <a:latin typeface="Arial" charset="0"/>
                <a:ea typeface="MS PGothic" charset="0"/>
              </a:rPr>
              <a:t>Os signatários estatais ficam legalmente vinculados a incorporar as suas obrigações, ao abrigo da Convenção, na lei nacional e a adotar políticas ou estratégias sobre deslocações internas, tanto a nível local, como a nível nacional. Para tal, devem nomear uma autoridade para coordenar os esforços de assistência e proteção das PDI e assegurar a obtenção dos fundos necessários para esse fim. </a:t>
            </a:r>
          </a:p>
          <a:p>
            <a:endParaRPr lang="en-US">
              <a:latin typeface="Arial" charset="0"/>
              <a:ea typeface="MS PGothic" charset="0"/>
            </a:endParaRPr>
          </a:p>
          <a:p>
            <a:r>
              <a:rPr lang="pt-PT">
                <a:latin typeface="Arial" charset="0"/>
                <a:ea typeface="MS PGothic" charset="0"/>
              </a:rPr>
              <a:t>De acordo com o artigo 3(2), os princípios da Convenção devem também ser incluídos nas negociações e acordos de paz para promover soluções duradouras. </a:t>
            </a:r>
          </a:p>
          <a:p>
            <a:endParaRPr lang="en-US">
              <a:latin typeface="Arial" charset="0"/>
              <a:ea typeface="MS PGothic" charset="0"/>
            </a:endParaRPr>
          </a:p>
          <a:p>
            <a:r>
              <a:rPr lang="pt-PT">
                <a:latin typeface="Arial" charset="0"/>
                <a:ea typeface="MS PGothic" charset="0"/>
              </a:rPr>
              <a:t>O </a:t>
            </a:r>
            <a:r>
              <a:rPr lang="pt-PT" b="1">
                <a:latin typeface="Arial" charset="0"/>
                <a:ea typeface="MS PGothic" charset="0"/>
              </a:rPr>
              <a:t>Pacto dos Grandes Lagos</a:t>
            </a:r>
            <a:r>
              <a:rPr lang="pt-PT">
                <a:latin typeface="Arial" charset="0"/>
                <a:ea typeface="MS PGothic" charset="0"/>
              </a:rPr>
              <a:t> de 2006 e os seus dez protocolos e planos de ação visam criar condições duradouras para a segurança, estabilidade, desenvolvimento sustentável e reconstrução na região. </a:t>
            </a:r>
          </a:p>
          <a:p>
            <a:endParaRPr lang="en-US">
              <a:latin typeface="Arial" charset="0"/>
              <a:ea typeface="MS PGothic" charset="0"/>
            </a:endParaRPr>
          </a:p>
          <a:p>
            <a:r>
              <a:rPr lang="pt-PT">
                <a:latin typeface="Arial" charset="0"/>
                <a:ea typeface="MS PGothic" charset="0"/>
              </a:rPr>
              <a:t>O protocolo sobre a proteção e assistência às PDI estabelece um quadro regional que assegura a adoção e implementação dos Princípios Orientadores e visa melhorar a proteção legal da segurança física e das necessidades materiais das PDI. O protocolo sobre os direitos de propriedade dos retornados é também uma referência importante, porque aborda as questões de terra e propriedade, como parte do processo de obtenção de soluções duradouras. </a:t>
            </a:r>
          </a:p>
          <a:p>
            <a:endParaRPr lang="en-US">
              <a:latin typeface="Arial" charset="0"/>
              <a:ea typeface="MS PGothic" charset="0"/>
            </a:endParaRPr>
          </a:p>
          <a:p>
            <a:r>
              <a:rPr lang="pt-PT">
                <a:latin typeface="Arial" charset="0"/>
                <a:ea typeface="MS PGothic" charset="0"/>
              </a:rPr>
              <a:t>O pacto é legalmente vinculativo para os estados-membros da Conferência Internacional da Região dos Grandes Lagos. São obrigados a desenvolver instrumentos nacionais sobre as deslocações internas que sejam conformes, tanto à conferência, como aos seus protocolos, bem como a nacionalizar os Princípios Orientadores.</a:t>
            </a:r>
          </a:p>
          <a:p>
            <a:endParaRPr lang="fr-FR">
              <a:latin typeface="Arial" charset="0"/>
              <a:ea typeface="MS PGothic" charset="0"/>
            </a:endParaRPr>
          </a:p>
        </p:txBody>
      </p:sp>
      <p:sp>
        <p:nvSpPr>
          <p:cNvPr id="44035"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FC7AAB5C-2FEB-6044-84C7-DDDB7345B583}" type="slidenum">
              <a:rPr lang="it-IT" sz="1200"/>
              <a:pPr/>
              <a:t>12</a:t>
            </a:fld>
            <a:endParaRPr lang="it-IT"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noTextEdit="1"/>
          </p:cNvSpPr>
          <p:nvPr>
            <p:ph type="sldImg"/>
          </p:nvPr>
        </p:nvSpPr>
        <p:spPr>
          <a:ln/>
        </p:spPr>
      </p:sp>
      <p:sp>
        <p:nvSpPr>
          <p:cNvPr id="46082"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GB">
              <a:latin typeface="Arial" charset="0"/>
              <a:ea typeface="MS PGothic" charset="0"/>
            </a:endParaRPr>
          </a:p>
        </p:txBody>
      </p:sp>
      <p:sp>
        <p:nvSpPr>
          <p:cNvPr id="46083"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7800EDA-635A-D742-9B4F-AF2FEC736008}" type="slidenum">
              <a:rPr lang="it-IT" sz="1200"/>
              <a:pPr/>
              <a:t>13</a:t>
            </a:fld>
            <a:endParaRPr lang="it-IT"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endParaRPr lang="en-GB">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latin typeface="AkzidenzGroteskPro-Light" charset="0"/>
                <a:ea typeface="MS PGothic" charset="0"/>
              </a:rPr>
              <a:t>Não existe uma convenção internacional em matéria de deslocações internas, mas o direito internacional dos direitos humanos, o direito internacional humanitário e o direito internacional de resposta a catástrofes definem amplas abordagens nesse âmbito e devem servir de orientação a quaisquer esforços para desenvolver um instrumento nacional. </a:t>
            </a:r>
          </a:p>
        </p:txBody>
      </p:sp>
      <p:sp>
        <p:nvSpPr>
          <p:cNvPr id="25603"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FDC36A9D-A32F-494A-8B30-EC930400FF5F}"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p:cNvSpPr>
            <a:spLocks noGrp="1" noRot="1" noChangeAspect="1" noTextEdit="1"/>
          </p:cNvSpPr>
          <p:nvPr>
            <p:ph type="sldImg"/>
          </p:nvPr>
        </p:nvSpPr>
        <p:spPr>
          <a:ln/>
        </p:spPr>
      </p:sp>
      <p:sp>
        <p:nvSpPr>
          <p:cNvPr id="27650"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latin typeface="Arial" charset="0"/>
                <a:ea typeface="MS PGothic" charset="0"/>
              </a:rPr>
              <a:t>Direito</a:t>
            </a:r>
            <a:r>
              <a:rPr lang="pt-PT" b="1">
                <a:latin typeface="Arial" charset="0"/>
                <a:ea typeface="MS PGothic" charset="0"/>
              </a:rPr>
              <a:t> internacional dos direitos humanos </a:t>
            </a:r>
            <a:r>
              <a:rPr lang="pt-PT">
                <a:latin typeface="Arial" charset="0"/>
                <a:ea typeface="MS PGothic" charset="0"/>
              </a:rPr>
              <a:t>(DIDH): as crises de deslocações internas ocorrem muitas vezes em situações em que os direitos humanos das PDI são, em grande medida, negligenciados, ignorados ou violados. O DIDH define um quadro essencial para a resposta, incluindo o desenvolvimento de instrumentos nacionais com base nos direitos humanos. Esses instrumentos, aliados à incorporação das necessidades e preocupações das PDI em planos de ação nacionais de direitos humanos, podem ajudar a melhorar as respostas às deslocações internas. </a:t>
            </a:r>
          </a:p>
          <a:p>
            <a:endParaRPr lang="en-US">
              <a:latin typeface="Arial" charset="0"/>
              <a:ea typeface="MS PGothic" charset="0"/>
            </a:endParaRPr>
          </a:p>
          <a:p>
            <a:r>
              <a:rPr lang="pt-PT">
                <a:latin typeface="Arial" charset="0"/>
                <a:ea typeface="MS PGothic" charset="0"/>
              </a:rPr>
              <a:t>A nível nacional, as constituições incluem muitas vezes uma carta de direitos que reflete muitos dos direitos humanos contidos na lei nacional e internacional de direitos humanos. A última está principalmente codificada em tratados nacionais ou internacionais, quer em convenções gerais de direitos humanos, quer em instrumentos específicos para proteger determinados grupos, como crianças ou mulheres, ou determinado direito, como a proibição da tortura. Os direitos humanos fundamentais, como a proibição da tortura, fazem também parte do direito internacional consuetudinário e devem ser respeitados por todos os países, incluindo os não signatários dos tratados. </a:t>
            </a:r>
          </a:p>
          <a:p>
            <a:endParaRPr lang="en-US">
              <a:latin typeface="Arial" charset="0"/>
              <a:ea typeface="MS PGothic" charset="0"/>
            </a:endParaRPr>
          </a:p>
          <a:p>
            <a:r>
              <a:rPr lang="pt-PT">
                <a:latin typeface="Arial" charset="0"/>
                <a:ea typeface="MS PGothic" charset="0"/>
              </a:rPr>
              <a:t>Exemplos de tratados gerais de direitos humanos: </a:t>
            </a:r>
          </a:p>
          <a:p>
            <a:endParaRPr lang="en-US">
              <a:latin typeface="Arial" charset="0"/>
              <a:ea typeface="MS PGothic" charset="0"/>
            </a:endParaRPr>
          </a:p>
          <a:p>
            <a:r>
              <a:rPr lang="pt-PT">
                <a:latin typeface="Arial" charset="0"/>
                <a:ea typeface="MS PGothic" charset="0"/>
              </a:rPr>
              <a:t>Pacto Internacional sobre os Direitos Civis e Políticos. </a:t>
            </a:r>
          </a:p>
          <a:p>
            <a:r>
              <a:rPr lang="pt-PT">
                <a:latin typeface="Arial" charset="0"/>
                <a:ea typeface="MS PGothic" charset="0"/>
              </a:rPr>
              <a:t>Pacto Internacional sobre os Direitos Económicos, Sociais e Culturais. </a:t>
            </a:r>
          </a:p>
          <a:p>
            <a:endParaRPr lang="en-US">
              <a:latin typeface="Arial" charset="0"/>
              <a:ea typeface="MS PGothic" charset="0"/>
            </a:endParaRPr>
          </a:p>
          <a:p>
            <a:r>
              <a:rPr lang="pt-PT">
                <a:latin typeface="Arial" charset="0"/>
                <a:ea typeface="MS PGothic" charset="0"/>
              </a:rPr>
              <a:t>Exemplos de tratados específicos de direitos humanos: </a:t>
            </a:r>
          </a:p>
          <a:p>
            <a:endParaRPr lang="en-US">
              <a:latin typeface="Arial" charset="0"/>
              <a:ea typeface="MS PGothic" charset="0"/>
            </a:endParaRPr>
          </a:p>
          <a:p>
            <a:r>
              <a:rPr lang="pt-PT">
                <a:latin typeface="Arial" charset="0"/>
                <a:ea typeface="MS PGothic" charset="0"/>
              </a:rPr>
              <a:t>Convenção Internacional sobre a Eliminação de Todas as Formas de Discriminação Racial. </a:t>
            </a:r>
          </a:p>
          <a:p>
            <a:r>
              <a:rPr lang="pt-PT">
                <a:latin typeface="Arial" charset="0"/>
                <a:ea typeface="MS PGothic" charset="0"/>
              </a:rPr>
              <a:t>Convenção contra a Tortura e outros Tratamentos Cruéis, Desumanos ou Degradantes. </a:t>
            </a:r>
          </a:p>
          <a:p>
            <a:r>
              <a:rPr lang="pt-PT">
                <a:latin typeface="Arial" charset="0"/>
                <a:ea typeface="MS PGothic" charset="0"/>
              </a:rPr>
              <a:t>Convenção sobre a Eliminação de todas as Formas de Discriminação contra as Mulheres. </a:t>
            </a:r>
          </a:p>
          <a:p>
            <a:r>
              <a:rPr lang="pt-PT">
                <a:latin typeface="Arial" charset="0"/>
                <a:ea typeface="MS PGothic" charset="0"/>
              </a:rPr>
              <a:t>Convenção para os Direitos da Criança e protocolo opcional dois.</a:t>
            </a:r>
          </a:p>
          <a:p>
            <a:endParaRPr lang="en-US">
              <a:latin typeface="Arial" charset="0"/>
              <a:ea typeface="MS PGothic" charset="0"/>
            </a:endParaRPr>
          </a:p>
          <a:p>
            <a:r>
              <a:rPr lang="pt-PT" b="1">
                <a:latin typeface="Arial" charset="0"/>
                <a:ea typeface="MS PGothic" charset="0"/>
              </a:rPr>
              <a:t>O direito internacional humanitário </a:t>
            </a:r>
            <a:r>
              <a:rPr lang="pt-PT">
                <a:latin typeface="Arial" charset="0"/>
                <a:ea typeface="MS PGothic" charset="0"/>
              </a:rPr>
              <a:t>(DIH) aplica-se a situações de conflito armado e ocupação, procurando limitar os seus efeitos. Define parâmetros para os métodos e meios de guerra e protege os indivíduos que não participam, ou deixaram de participar, em atos de hostilidade. As PDI fazem parte da população civil e devem beneficiar plenamente da proteção prevista no DIH. </a:t>
            </a:r>
          </a:p>
          <a:p>
            <a:endParaRPr lang="en-US">
              <a:latin typeface="Arial" charset="0"/>
              <a:ea typeface="MS PGothic" charset="0"/>
            </a:endParaRPr>
          </a:p>
          <a:p>
            <a:r>
              <a:rPr lang="pt-PT">
                <a:latin typeface="Arial" charset="0"/>
                <a:ea typeface="MS PGothic" charset="0"/>
              </a:rPr>
              <a:t>É vinculativo para todas as partes de um conflito, tanto estatais, como não estatais. Isto é especialmente importante durante o conflito armado interno, em que as pessoas podem ser deslocadas dentro ou para áreas controladas por grupos armados não estatais. Esses grupos são obrigados a cumprir as suas obrigações para com todos os civis, incluindo as PDI. Porém, fazê-lo não confere a esses grupos um estatuto legal. (</a:t>
            </a:r>
            <a:r>
              <a:rPr lang="pt-PT">
                <a:solidFill>
                  <a:srgbClr val="000000"/>
                </a:solidFill>
                <a:latin typeface="Arial" charset="0"/>
                <a:ea typeface="MS PGothic" charset="0"/>
              </a:rPr>
              <a:t>Instrumentos nacionais sobre as deslocações internas: Guia para o seu Desenvolvimento, Brooking/IDMC, 2013)</a:t>
            </a:r>
          </a:p>
          <a:p>
            <a:endParaRPr lang="en-US">
              <a:latin typeface="Arial" charset="0"/>
              <a:ea typeface="MS PGothic" charset="0"/>
            </a:endParaRPr>
          </a:p>
          <a:p>
            <a:endParaRPr lang="en-US">
              <a:latin typeface="Arial" charset="0"/>
              <a:ea typeface="MS PGothic" charset="0"/>
            </a:endParaRPr>
          </a:p>
          <a:p>
            <a:r>
              <a:rPr lang="pt-PT">
                <a:latin typeface="Arial" charset="0"/>
                <a:ea typeface="MS PGothic" charset="0"/>
              </a:rPr>
              <a:t>Ver a nota consultiva do CICV sobre as PDI e o DIH que deve ser distribuída como material de apoio durante esta sessão.</a:t>
            </a:r>
          </a:p>
          <a:p>
            <a:endParaRPr lang="en-US">
              <a:latin typeface="Arial" charset="0"/>
              <a:ea typeface="MS PGothic" charset="0"/>
            </a:endParaRPr>
          </a:p>
          <a:p>
            <a:endParaRPr lang="en-US">
              <a:latin typeface="Arial" charset="0"/>
              <a:ea typeface="MS PGothic" charset="0"/>
            </a:endParaRPr>
          </a:p>
          <a:p>
            <a:endParaRPr lang="fr-FR">
              <a:latin typeface="Arial" charset="0"/>
              <a:ea typeface="MS PGothic" charset="0"/>
            </a:endParaRPr>
          </a:p>
        </p:txBody>
      </p:sp>
      <p:sp>
        <p:nvSpPr>
          <p:cNvPr id="27651"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24AC15B-C5D2-0448-86DA-4B406F1A91B4}"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2405063" y="641350"/>
            <a:ext cx="2095500" cy="1571625"/>
          </a:xfrm>
          <a:ln/>
        </p:spPr>
      </p:sp>
      <p:sp>
        <p:nvSpPr>
          <p:cNvPr id="29698" name="Rectangle 3"/>
          <p:cNvSpPr>
            <a:spLocks noGrp="1" noChangeArrowheads="1"/>
          </p:cNvSpPr>
          <p:nvPr>
            <p:ph type="body" idx="1"/>
          </p:nvPr>
        </p:nvSpPr>
        <p:spPr>
          <a:xfrm>
            <a:off x="922338" y="2282825"/>
            <a:ext cx="5092700" cy="6361113"/>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sz="1100" b="1">
                <a:latin typeface="AkzidenzGroteskPro-Md" charset="0"/>
                <a:ea typeface="MS PGothic" charset="0"/>
              </a:rPr>
              <a:t>Deslocação interna como crime internacional</a:t>
            </a:r>
            <a:r>
              <a:rPr lang="pt-PT" sz="1100">
                <a:latin typeface="AkzidenzGroteskPro-Md" charset="0"/>
                <a:ea typeface="MS PGothic" charset="0"/>
              </a:rPr>
              <a:t>: </a:t>
            </a:r>
            <a:r>
              <a:rPr lang="pt-PT">
                <a:latin typeface="AkzidenzGroteskPro-Light" charset="0"/>
                <a:ea typeface="MS PGothic" charset="0"/>
              </a:rPr>
              <a:t>o estatuto de Roma do Tribunal Penal Internacional identifica os três principais crimes de genocídio, crimes contra a humanidade e crimes de guerra. Também estipula que a deslocação interna pode equivaler a isso.</a:t>
            </a:r>
          </a:p>
          <a:p>
            <a:endParaRPr lang="en-GB">
              <a:latin typeface="AkzidenzGroteskPro-Light" charset="0"/>
              <a:ea typeface="MS PGothic" charset="0"/>
            </a:endParaRPr>
          </a:p>
          <a:p>
            <a:r>
              <a:rPr lang="pt-PT">
                <a:latin typeface="AkzidenzGroteskPro-Light" charset="0"/>
                <a:ea typeface="MS PGothic" charset="0"/>
              </a:rPr>
              <a:t>O artigo 7.1.d define que a deportação ou transferência forçada de uma população pode equivaler a um crime contra a humanidade se cometido “como parte de um ataque global ou sistemático contra qualquer população civil, com conhecimento do ataque”. O artigo 7.2.d descreve a deportação ou transferência forçada como a “deslocação forçada das pessoas envolvidas, por expulsão ou outros atos coercivos, da área onde estão legalmente presentes, sem qualquer fundamento permitido pela lei internacional</a:t>
            </a:r>
            <a:r>
              <a:rPr lang="pt-PT">
                <a:latin typeface="AkzidenzGroteskPro-LightIt" charset="0"/>
                <a:ea typeface="MS PGothic" charset="0"/>
              </a:rPr>
              <a:t>”.</a:t>
            </a:r>
          </a:p>
          <a:p>
            <a:endParaRPr lang="en-GB" altLang="ja-JP">
              <a:latin typeface="AkzidenzGroteskPro-Light" charset="0"/>
              <a:ea typeface="MS PGothic" charset="0"/>
            </a:endParaRPr>
          </a:p>
          <a:p>
            <a:r>
              <a:rPr lang="pt-PT">
                <a:latin typeface="AkzidenzGroteskPro-Light" charset="0"/>
                <a:ea typeface="MS PGothic" charset="0"/>
              </a:rPr>
              <a:t>Os artigos 8.2.a e 8.2.b descrevem os crimes de guerra como violações graves das Convenções de Genebra ou outras violações graves de leis e costumes aplicáveis em situações de conflito armado internacional. O artigo 8.2.a.vii refere-se à deportação e transferência forçada e o artigo 8.2.e.viii a “ordenar a deslocação da população civil por motivos ligados ao conflito, salvo se a segurança dos civis envolvidos, ou motivos imperativos de ordem militar assim o exigirem”.</a:t>
            </a:r>
          </a:p>
          <a:p>
            <a:endParaRPr lang="en-GB">
              <a:latin typeface="AkzidenzGroteskPro-Light" charset="0"/>
              <a:ea typeface="MS PGothic" charset="0"/>
            </a:endParaRPr>
          </a:p>
          <a:p>
            <a:r>
              <a:rPr lang="pt-PT">
                <a:latin typeface="AkzidenzGroteskPro-Light" charset="0"/>
                <a:ea typeface="MS PGothic" charset="0"/>
              </a:rPr>
              <a:t>Os riscos naturais e as catástrofes causadas pelos mesmos são uma das principais causas das deslocações internas. É geralmente reconhecido que a escala dessa deslocação pode ser significativamente reduzida se forem tomadas medidas para reduzir os riscos em áreas propensas a catástrofes. Deve também ter-se o cuidado de que as PDI não são instaladas nessas áreas, nem expostas a riscos secundários, e as soluções para as PDI de áreas propensas a catástrofes só podem ser consideradas sustentáveis se os riscos forem minimizados para evitar uma nova deslocação. </a:t>
            </a:r>
            <a:r>
              <a:rPr lang="pt-PT">
                <a:solidFill>
                  <a:srgbClr val="000000"/>
                </a:solidFill>
                <a:latin typeface="Arial" charset="0"/>
                <a:ea typeface="MS PGothic" charset="0"/>
              </a:rPr>
              <a:t>(Instrumentos nacionais sobre as deslocações internas: Guia para o seu Desenvolvimento, Brooking/IDMC, 2013).</a:t>
            </a:r>
          </a:p>
          <a:p>
            <a:endParaRPr lang="en-GB">
              <a:latin typeface="Arial" charset="0"/>
              <a:ea typeface="MS PGothic" charset="0"/>
            </a:endParaRPr>
          </a:p>
        </p:txBody>
      </p:sp>
      <p:pic>
        <p:nvPicPr>
          <p:cNvPr id="29699"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latin typeface="Arial" charset="0"/>
                <a:ea typeface="MS PGothic" charset="0"/>
              </a:rPr>
              <a:t>Os Princípios Orientadores descrevem as garantias disponíveis para as PDI, que visam prevenir a deslocação arbitrária e minimizá-la e resolvê-la quando ocorrer. Abrangem todas as fases da deslocação, incluindo a prevenção, proteção durante a deslocação e a busca de soluções duradouras. Também definem normas para a prestação de assistência humanitária. </a:t>
            </a:r>
          </a:p>
          <a:p>
            <a:endParaRPr lang="en-US">
              <a:latin typeface="Arial" charset="0"/>
              <a:ea typeface="MS PGothic" charset="0"/>
            </a:endParaRPr>
          </a:p>
          <a:p>
            <a:r>
              <a:rPr lang="pt-PT">
                <a:latin typeface="Arial" charset="0"/>
                <a:ea typeface="MS PGothic" charset="0"/>
              </a:rPr>
              <a:t>Assentam no direito internacional de direitos humanos e no direito internacional humanitário e, como tal, refletem as leis atuais e esclarecem como estas se aplicam às deslocações internas, ao invés de criar novas obrigações. Isto facilitou a sua rápida aceitação internacional, conforme refletido na sua inclusão cada vez mais comum nos quadros nacionais dos países afetados pelas deslocações.</a:t>
            </a:r>
          </a:p>
        </p:txBody>
      </p:sp>
      <p:sp>
        <p:nvSpPr>
          <p:cNvPr id="31747"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E63ED7B-4E72-3C45-94BC-B854AA803B34}" type="slidenum">
              <a:rPr lang="it-IT" sz="1200"/>
              <a:pPr/>
              <a:t>6</a:t>
            </a:fld>
            <a:endParaRPr lang="it-IT"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latin typeface="Arial" charset="0"/>
                <a:ea typeface="MS PGothic" charset="0"/>
              </a:rPr>
              <a:t>Para minimizar o risco de deslocação arbitrária em situações de conflito armado, as autoridades devem assegurar o respeito pleno pelas disposições do direito internacional humanitário, incluindo as que distinguem os civis dos combatentes. Outras obrigações principais incluem o dever de:</a:t>
            </a:r>
          </a:p>
          <a:p>
            <a:endParaRPr lang="en-GB">
              <a:latin typeface="Arial" charset="0"/>
              <a:ea typeface="MS PGothic" charset="0"/>
            </a:endParaRPr>
          </a:p>
          <a:p>
            <a:pPr>
              <a:buFontTx/>
              <a:buChar char="-"/>
            </a:pPr>
            <a:r>
              <a:rPr lang="pt-PT">
                <a:latin typeface="Arial" charset="0"/>
                <a:ea typeface="MS PGothic" charset="0"/>
              </a:rPr>
              <a:t>Assegurar que todo e qualquer movimento involuntário de civis é justificado com base na sua segurança, ou por motivos imperativos de ordem militar.</a:t>
            </a:r>
          </a:p>
          <a:p>
            <a:pPr>
              <a:buFontTx/>
              <a:buChar char="-"/>
            </a:pPr>
            <a:r>
              <a:rPr lang="pt-PT">
                <a:latin typeface="Arial" charset="0"/>
                <a:ea typeface="MS PGothic" charset="0"/>
              </a:rPr>
              <a:t>Proporcionar às pessoas afetadas condições satisfatórias de habitação, higiene, saúde, segurança e nutrição. </a:t>
            </a:r>
          </a:p>
          <a:p>
            <a:pPr>
              <a:buFontTx/>
              <a:buChar char="-"/>
            </a:pPr>
            <a:r>
              <a:rPr lang="pt-PT">
                <a:latin typeface="Arial" charset="0"/>
                <a:ea typeface="MS PGothic" charset="0"/>
              </a:rPr>
              <a:t>Garantir que os membros da mesma família não sejam separados.</a:t>
            </a:r>
          </a:p>
          <a:p>
            <a:pPr>
              <a:buFontTx/>
              <a:buChar char="-"/>
            </a:pPr>
            <a:r>
              <a:rPr lang="pt-PT">
                <a:latin typeface="Arial" charset="0"/>
                <a:ea typeface="MS PGothic" charset="0"/>
              </a:rPr>
              <a:t>Permitir que as pessoas afetadas regressem voluntariamente às suas casas ou locais de residência habitual, assim que cessarem os motivos da sua deslocação. </a:t>
            </a:r>
          </a:p>
        </p:txBody>
      </p:sp>
      <p:sp>
        <p:nvSpPr>
          <p:cNvPr id="33795"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534805D-64C0-8245-B578-CBC8EBBA3A3E}"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egnaposto immagine diapositiva 1"/>
          <p:cNvSpPr>
            <a:spLocks noGrp="1" noRot="1" noChangeAspect="1" noTextEdit="1"/>
          </p:cNvSpPr>
          <p:nvPr>
            <p:ph type="sldImg"/>
          </p:nvPr>
        </p:nvSpPr>
        <p:spPr>
          <a:ln/>
        </p:spPr>
      </p:sp>
      <p:sp>
        <p:nvSpPr>
          <p:cNvPr id="35842" name="Segnaposto note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sz="800">
                <a:latin typeface="Arial" charset="0"/>
                <a:ea typeface="MS PGothic" charset="0"/>
              </a:rPr>
              <a:t>Um instrumento nacional sobre as deslocações internas deve incluir uma disposição que dá às autoridades nacionais a responsabilidade total de:</a:t>
            </a:r>
          </a:p>
          <a:p>
            <a:endParaRPr lang="en-GB" sz="800">
              <a:latin typeface="Arial" charset="0"/>
              <a:ea typeface="MS PGothic" charset="0"/>
            </a:endParaRPr>
          </a:p>
          <a:p>
            <a:r>
              <a:rPr lang="pt-PT" sz="800">
                <a:latin typeface="Arial" charset="0"/>
                <a:ea typeface="MS PGothic" charset="0"/>
              </a:rPr>
              <a:t>	- Proteger contra a deslocação e evitar quaisquer condições que levem à mesma.</a:t>
            </a:r>
          </a:p>
          <a:p>
            <a:r>
              <a:rPr lang="pt-PT" sz="800">
                <a:latin typeface="Arial" charset="0"/>
                <a:ea typeface="MS PGothic" charset="0"/>
              </a:rPr>
              <a:t>	- Proceder à deslocação, se não puder ser evitada, de acordo com os critérios definidos no princípio orientador 7.</a:t>
            </a:r>
          </a:p>
          <a:p>
            <a:endParaRPr lang="en-GB" sz="800">
              <a:latin typeface="Arial" charset="0"/>
              <a:ea typeface="MS PGothic" charset="0"/>
            </a:endParaRPr>
          </a:p>
          <a:p>
            <a:r>
              <a:rPr lang="pt-PT" sz="800">
                <a:latin typeface="Arial" charset="0"/>
                <a:ea typeface="MS PGothic" charset="0"/>
              </a:rPr>
              <a:t>A obrigação de prevenir a deslocação e evitar as condições que podem levar à mesma é complementada pelo dever de proceder à deslocação, apenas em circunstâncias extremas e tomando as devidas providências para assegurar a justiça do processo.</a:t>
            </a:r>
          </a:p>
          <a:p>
            <a:endParaRPr lang="en-GB" sz="800">
              <a:latin typeface="Arial" charset="0"/>
              <a:ea typeface="MS PGothic" charset="0"/>
            </a:endParaRPr>
          </a:p>
          <a:p>
            <a:r>
              <a:rPr lang="pt-PT" sz="800">
                <a:latin typeface="Arial" charset="0"/>
                <a:ea typeface="MS PGothic" charset="0"/>
              </a:rPr>
              <a:t>O que é que isto significa em termos da deslocação causada por catástrofes?</a:t>
            </a:r>
          </a:p>
          <a:p>
            <a:endParaRPr lang="en-GB" sz="800">
              <a:latin typeface="Arial" charset="0"/>
              <a:ea typeface="MS PGothic" charset="0"/>
            </a:endParaRPr>
          </a:p>
          <a:p>
            <a:r>
              <a:rPr lang="pt-PT" sz="800">
                <a:latin typeface="Arial" charset="0"/>
                <a:ea typeface="MS PGothic" charset="0"/>
              </a:rPr>
              <a:t>Consulte o projeto-lei da FICV sobre a assistência e apoio em caso de catástrofe. Pretende servir como uma ferramenta de consulta e exemplo para os legisladores e decisores políticos durante a elaboração de leis sobre a gestão do apoio externo de acordo com as circunstâncias nacionais e abordando todos os aspetos da assistência e apoio a catástrofes. Como tal, pode ser especialmente útil para os deputados que estão envolvidos no desenvolvimento de um instrumento nacional sobre as deslocações internas.</a:t>
            </a:r>
          </a:p>
          <a:p>
            <a:endParaRPr lang="en-GB" sz="800">
              <a:latin typeface="Arial" charset="0"/>
              <a:ea typeface="MS PGothic" charset="0"/>
            </a:endParaRPr>
          </a:p>
          <a:p>
            <a:r>
              <a:rPr lang="pt-PT" sz="800">
                <a:latin typeface="Arial" charset="0"/>
                <a:ea typeface="MS PGothic" charset="0"/>
              </a:rPr>
              <a:t>A deslocação pode muitas vezes ser prevenida ou minimizada, através do uso de sistemas de alerta precoce que fazem parte dos quadros de resposta a catástrofes. O gabinete da Nações Unidas para a Redução do Risco de Catástrofes (UNDRR) identificou várias medidas que podem ajudar na gestão das catástrofes.</a:t>
            </a:r>
          </a:p>
        </p:txBody>
      </p:sp>
      <p:sp>
        <p:nvSpPr>
          <p:cNvPr id="35843" name="Segnaposto numero diapositiva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D1C1BA6-8B30-0D49-B136-7E7F14A73A88}" type="slidenum">
              <a:rPr lang="it-IT" sz="1200"/>
              <a:pPr/>
              <a:t>8</a:t>
            </a:fld>
            <a:endParaRPr lang="it-IT"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egnaposto immagine diapositiva 1"/>
          <p:cNvSpPr>
            <a:spLocks noGrp="1" noRot="1" noChangeAspect="1" noTextEdit="1"/>
          </p:cNvSpPr>
          <p:nvPr>
            <p:ph type="sldImg"/>
          </p:nvPr>
        </p:nvSpPr>
        <p:spPr>
          <a:ln/>
        </p:spPr>
      </p:sp>
      <p:sp>
        <p:nvSpPr>
          <p:cNvPr id="37890" name="Segnaposto note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latin typeface="Arial" charset="0"/>
                <a:ea typeface="MS PGothic" charset="0"/>
              </a:rPr>
              <a:t>A deslocação interna envolve muitos desafios aos direitos humanos das PDI, incluindo a perda das suas habitações e meios de subsistência, interrupção do ensino dos seus filhos, separação das suas famílias, quebra das suas redes sociais, perda ou destruição dos seus documentos pessoais e exposição à violência.</a:t>
            </a:r>
          </a:p>
          <a:p>
            <a:endParaRPr lang="en-US">
              <a:latin typeface="Arial" charset="0"/>
              <a:ea typeface="MS PGothic" charset="0"/>
            </a:endParaRPr>
          </a:p>
          <a:p>
            <a:r>
              <a:rPr lang="pt-PT">
                <a:latin typeface="Arial" charset="0"/>
                <a:ea typeface="MS PGothic" charset="0"/>
              </a:rPr>
              <a:t>O DIDH abrange os direitos civis e políticos, como o direito à vida, união familiar e documentação; e os direitos económicos, sociais e culturais, como o direito à alimentação, água, habitação adequada, educação e serviços de saúde. O catálogo de direitos humanos contém direitos específicos e estipula as obrigações dos estados em respeitá-los, protegê-los e cumpri-los. A proteção dos direitos humanos é relevante antes, durante e depois da deslocação, e o direito dos direitos humanos é relevante para as PDI, qualquer que seja a causa da sua deslocação.</a:t>
            </a:r>
          </a:p>
          <a:p>
            <a:endParaRPr lang="en-US">
              <a:latin typeface="Arial" charset="0"/>
              <a:ea typeface="MS PGothic" charset="0"/>
            </a:endParaRPr>
          </a:p>
          <a:p>
            <a:r>
              <a:rPr lang="pt-PT">
                <a:latin typeface="Arial" charset="0"/>
                <a:ea typeface="MS PGothic" charset="0"/>
              </a:rPr>
              <a:t>A incorporação do DIDH nas leis e políticas nacionais sobre as deslocações internas ajuda a assegurar que as medidas tomadas para responder às necessidades das PDI cumprem essas normas. Estipula um ponto de referência claro para a ação do estado e pode ser usada para identificar e esclarecer as responsabilidades das entidades governamentais.</a:t>
            </a:r>
          </a:p>
          <a:p>
            <a:endParaRPr lang="en-US">
              <a:latin typeface="Arial" charset="0"/>
              <a:ea typeface="MS PGothic" charset="0"/>
            </a:endParaRPr>
          </a:p>
          <a:p>
            <a:endParaRPr lang="fr-FR">
              <a:latin typeface="Arial" charset="0"/>
              <a:ea typeface="MS PGothic" charset="0"/>
            </a:endParaRPr>
          </a:p>
        </p:txBody>
      </p:sp>
      <p:sp>
        <p:nvSpPr>
          <p:cNvPr id="37891" name="Segnaposto numero diapositiva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B22F747-7FBC-7F4A-B3B8-D02F359FA0B9}"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8047D67D-7C59-914A-B335-0BCB52ECC9A3}" type="slidenum">
              <a:rPr lang="en-GB"/>
              <a:pPr>
                <a:defRPr/>
              </a:pPr>
              <a:t>‹N°›</a:t>
            </a:fld>
            <a:endParaRPr lang="en-GB"/>
          </a:p>
        </p:txBody>
      </p:sp>
    </p:spTree>
    <p:extLst>
      <p:ext uri="{BB962C8B-B14F-4D97-AF65-F5344CB8AC3E}">
        <p14:creationId xmlns:p14="http://schemas.microsoft.com/office/powerpoint/2010/main" val="902337123"/>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6D7DF572-E30B-FE41-972F-52D540E64875}" type="slidenum">
              <a:rPr lang="en-GB"/>
              <a:pPr>
                <a:defRPr/>
              </a:pPr>
              <a:t>‹N°›</a:t>
            </a:fld>
            <a:endParaRPr lang="en-GB"/>
          </a:p>
        </p:txBody>
      </p:sp>
    </p:spTree>
    <p:extLst>
      <p:ext uri="{BB962C8B-B14F-4D97-AF65-F5344CB8AC3E}">
        <p14:creationId xmlns:p14="http://schemas.microsoft.com/office/powerpoint/2010/main" val="3349474110"/>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583698502"/>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45560001"/>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106083655"/>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EBFC02C-A3D6-0043-8504-4A65A8F47FFC}" type="slidenum">
              <a:rPr lang="en-GB"/>
              <a:pPr>
                <a:defRPr/>
              </a:pPr>
              <a:t>‹N°›</a:t>
            </a:fld>
            <a:endParaRPr lang="en-GB"/>
          </a:p>
        </p:txBody>
      </p:sp>
    </p:spTree>
    <p:extLst>
      <p:ext uri="{BB962C8B-B14F-4D97-AF65-F5344CB8AC3E}">
        <p14:creationId xmlns:p14="http://schemas.microsoft.com/office/powerpoint/2010/main" val="1034644486"/>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F1424A5-505D-534B-8D23-90566F793A48}" type="slidenum">
              <a:rPr lang="en-GB"/>
              <a:pPr>
                <a:defRPr/>
              </a:pPr>
              <a:t>‹N°›</a:t>
            </a:fld>
            <a:endParaRPr lang="en-GB"/>
          </a:p>
        </p:txBody>
      </p:sp>
    </p:spTree>
    <p:extLst>
      <p:ext uri="{BB962C8B-B14F-4D97-AF65-F5344CB8AC3E}">
        <p14:creationId xmlns:p14="http://schemas.microsoft.com/office/powerpoint/2010/main" val="3586476171"/>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BD706225-91AF-7348-B149-0DBBE2DB757D}" type="slidenum">
              <a:rPr lang="en-US"/>
              <a:pPr>
                <a:defRPr/>
              </a:pPr>
              <a:t>‹N°›</a:t>
            </a:fld>
            <a:endParaRPr lang="en-US"/>
          </a:p>
        </p:txBody>
      </p:sp>
    </p:spTree>
    <p:extLst>
      <p:ext uri="{BB962C8B-B14F-4D97-AF65-F5344CB8AC3E}">
        <p14:creationId xmlns:p14="http://schemas.microsoft.com/office/powerpoint/2010/main" val="3248654757"/>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Content Placeholder 2"/>
          <p:cNvSpPr>
            <a:spLocks noGrp="1"/>
          </p:cNvSpPr>
          <p:nvPr>
            <p:ph idx="1"/>
          </p:nvPr>
        </p:nvSpPr>
        <p:spPr/>
        <p:txBody>
          <a:bodyPr/>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fld id="{2EE1A1DD-FBAA-0D46-873D-55A000D67E14}" type="datetimeFigureOut">
              <a:rPr lang="en-US"/>
              <a:pPr>
                <a:defRPr/>
              </a:pPr>
              <a:t>1/20/2021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5D0D749-11A8-D64F-BEE9-075BCA600D60}" type="slidenum">
              <a:rPr lang="en-GB"/>
              <a:pPr>
                <a:defRPr/>
              </a:pPr>
              <a:t>‹N°›</a:t>
            </a:fld>
            <a:endParaRPr lang="en-GB"/>
          </a:p>
        </p:txBody>
      </p:sp>
    </p:spTree>
    <p:extLst>
      <p:ext uri="{BB962C8B-B14F-4D97-AF65-F5344CB8AC3E}">
        <p14:creationId xmlns:p14="http://schemas.microsoft.com/office/powerpoint/2010/main" val="2980150319"/>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707401906"/>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a:t>Click to edit Master text styles</a:t>
            </a:r>
          </a:p>
        </p:txBody>
      </p:sp>
      <p:sp>
        <p:nvSpPr>
          <p:cNvPr id="4" name="Date Placeholder 3"/>
          <p:cNvSpPr>
            <a:spLocks noGrp="1"/>
          </p:cNvSpPr>
          <p:nvPr>
            <p:ph type="dt" sz="half" idx="10"/>
          </p:nvPr>
        </p:nvSpPr>
        <p:spPr/>
        <p:txBody>
          <a:bodyPr/>
          <a:lstStyle>
            <a:lvl1pPr>
              <a:defRPr/>
            </a:lvl1pPr>
          </a:lstStyle>
          <a:p>
            <a:pPr>
              <a:defRPr/>
            </a:pPr>
            <a:fld id="{6929AC52-B617-2547-A9B8-F75BDBB89E3B}" type="datetimeFigureOut">
              <a:rPr lang="en-US"/>
              <a:pPr>
                <a:defRPr/>
              </a:pPr>
              <a:t>1/20/2021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FD87700-4563-D041-ACA2-6CA07F7A8259}" type="slidenum">
              <a:rPr lang="en-GB"/>
              <a:pPr>
                <a:defRPr/>
              </a:pPr>
              <a:t>‹N°›</a:t>
            </a:fld>
            <a:endParaRPr lang="en-GB"/>
          </a:p>
        </p:txBody>
      </p:sp>
    </p:spTree>
    <p:extLst>
      <p:ext uri="{BB962C8B-B14F-4D97-AF65-F5344CB8AC3E}">
        <p14:creationId xmlns:p14="http://schemas.microsoft.com/office/powerpoint/2010/main" val="960715023"/>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1013F995-525D-EF4B-A325-B5C673022F4C}" type="slidenum">
              <a:rPr lang="en-GB"/>
              <a:pPr>
                <a:defRPr/>
              </a:pPr>
              <a:t>‹N°›</a:t>
            </a:fld>
            <a:endParaRPr lang="en-GB"/>
          </a:p>
        </p:txBody>
      </p:sp>
    </p:spTree>
    <p:extLst>
      <p:ext uri="{BB962C8B-B14F-4D97-AF65-F5344CB8AC3E}">
        <p14:creationId xmlns:p14="http://schemas.microsoft.com/office/powerpoint/2010/main" val="3628074028"/>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591F69C0-1B18-9C4E-9690-C9FBFD38ADE7}" type="slidenum">
              <a:rPr lang="en-GB"/>
              <a:pPr>
                <a:defRPr/>
              </a:pPr>
              <a:t>‹N°›</a:t>
            </a:fld>
            <a:endParaRPr lang="en-GB"/>
          </a:p>
        </p:txBody>
      </p:sp>
    </p:spTree>
    <p:extLst>
      <p:ext uri="{BB962C8B-B14F-4D97-AF65-F5344CB8AC3E}">
        <p14:creationId xmlns:p14="http://schemas.microsoft.com/office/powerpoint/2010/main" val="4018332043"/>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ABBDF56-EB09-8448-BD08-E57E8E9EE942}" type="slidenum">
              <a:rPr lang="en-GB"/>
              <a:pPr>
                <a:defRPr/>
              </a:pPr>
              <a:t>‹N°›</a:t>
            </a:fld>
            <a:endParaRPr lang="en-GB"/>
          </a:p>
        </p:txBody>
      </p:sp>
    </p:spTree>
    <p:extLst>
      <p:ext uri="{BB962C8B-B14F-4D97-AF65-F5344CB8AC3E}">
        <p14:creationId xmlns:p14="http://schemas.microsoft.com/office/powerpoint/2010/main" val="331464279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FBE4094C-4C2A-EA4B-A443-84A46250B137}" type="datetimeFigureOut">
              <a:rPr lang="en-US"/>
              <a:pPr>
                <a:defRPr/>
              </a:pPr>
              <a:t>1/20/2021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8F7B030A-A823-2D4E-A78B-D042C07D1C15}" type="slidenum">
              <a:rPr lang="en-GB"/>
              <a:pPr>
                <a:defRPr/>
              </a:pPr>
              <a:t>‹N°›</a:t>
            </a:fld>
            <a:endParaRPr lang="en-GB"/>
          </a:p>
        </p:txBody>
      </p:sp>
    </p:spTree>
    <p:extLst>
      <p:ext uri="{BB962C8B-B14F-4D97-AF65-F5344CB8AC3E}">
        <p14:creationId xmlns:p14="http://schemas.microsoft.com/office/powerpoint/2010/main" val="248562789"/>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1844C3B1-2602-3F4D-A854-3D65CA6BFAF8}" type="slidenum">
              <a:rPr lang="en-GB"/>
              <a:pPr>
                <a:defRPr/>
              </a:pPr>
              <a:t>‹N°›</a:t>
            </a:fld>
            <a:endParaRPr lang="en-GB"/>
          </a:p>
        </p:txBody>
      </p:sp>
    </p:spTree>
    <p:extLst>
      <p:ext uri="{BB962C8B-B14F-4D97-AF65-F5344CB8AC3E}">
        <p14:creationId xmlns:p14="http://schemas.microsoft.com/office/powerpoint/2010/main" val="3601259988"/>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F789DCC0-A420-2F47-9987-7BDE995DD45A}" type="datetimeFigureOut">
              <a:rPr lang="it-IT"/>
              <a:pPr>
                <a:defRPr/>
              </a:pPr>
              <a:t>20/01/2021</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E8B78136-8FDD-9C40-9D5F-4FC6E02F6C96}" type="slidenum">
              <a:rPr lang="it-IT"/>
              <a:pPr>
                <a:defRPr/>
              </a:pPr>
              <a:t>‹N°›</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B7C1C8C2-FED5-8B4A-A85A-7CE2065BBA49}" type="slidenum">
              <a:rPr lang="en-GB" sz="900" smtClean="0">
                <a:solidFill>
                  <a:srgbClr val="898989"/>
                </a:solidFill>
                <a:latin typeface="Calibri" charset="0"/>
              </a:rPr>
              <a:pPr algn="r" eaLnBrk="1" hangingPunct="1">
                <a:defRPr/>
              </a:pPr>
              <a:t>‹N°›</a:t>
            </a:fld>
            <a:endParaRPr lang="en-GB" sz="90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51" r:id="rId1"/>
    <p:sldLayoutId id="2147485652" r:id="rId2"/>
    <p:sldLayoutId id="2147485653" r:id="rId3"/>
    <p:sldLayoutId id="2147485654" r:id="rId4"/>
    <p:sldLayoutId id="2147485655" r:id="rId5"/>
    <p:sldLayoutId id="2147485656" r:id="rId6"/>
    <p:sldLayoutId id="2147485657" r:id="rId7"/>
    <p:sldLayoutId id="2147485658" r:id="rId8"/>
    <p:sldLayoutId id="2147485659" r:id="rId9"/>
    <p:sldLayoutId id="2147485660" r:id="rId10"/>
    <p:sldLayoutId id="2147485661" r:id="rId11"/>
    <p:sldLayoutId id="2147485662" r:id="rId12"/>
    <p:sldLayoutId id="2147485663" r:id="rId13"/>
    <p:sldLayoutId id="2147485664" r:id="rId14"/>
    <p:sldLayoutId id="2147485665" r:id="rId15"/>
    <p:sldLayoutId id="2147485666" r:id="rId16"/>
  </p:sldLayoutIdLst>
  <p:transition spd="slow">
    <p:push dir="u"/>
  </p:transition>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pt-PT" b="1">
                <a:latin typeface="Century Gothic" charset="0"/>
                <a:ea typeface="MS PGothic" charset="0"/>
                <a:cs typeface="MS PGothic" charset="0"/>
              </a:rPr>
              <a:t>Abordagem à elaboração de leis e políticas com base nos direitos humanos</a:t>
            </a: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395288" y="0"/>
            <a:ext cx="8229600" cy="1341438"/>
          </a:xfrm>
        </p:spPr>
        <p:txBody>
          <a:bodyPr/>
          <a:lstStyle/>
          <a:p>
            <a:pPr eaLnBrk="1" hangingPunct="1"/>
            <a:r>
              <a:rPr lang="pt-PT" sz="2800" b="1" dirty="0">
                <a:latin typeface="Century Gothic" charset="0"/>
                <a:ea typeface="MS PGothic" charset="0"/>
                <a:cs typeface="MS PGothic" charset="0"/>
              </a:rPr>
              <a:t>Soluções duradouras: princípios orientadores 28 e 30 e quadro do IASC</a:t>
            </a:r>
          </a:p>
        </p:txBody>
      </p:sp>
      <p:sp>
        <p:nvSpPr>
          <p:cNvPr id="38914" name="Rectangle 3"/>
          <p:cNvSpPr>
            <a:spLocks noChangeArrowheads="1"/>
          </p:cNvSpPr>
          <p:nvPr/>
        </p:nvSpPr>
        <p:spPr bwMode="auto">
          <a:xfrm>
            <a:off x="539750" y="3251200"/>
            <a:ext cx="8064500" cy="2554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285750" indent="-285750" eaLnBrk="1" hangingPunct="1">
              <a:spcAft>
                <a:spcPts val="1200"/>
              </a:spcAft>
              <a:buClr>
                <a:schemeClr val="tx2"/>
              </a:buClr>
              <a:buFont typeface="Wingdings" charset="0"/>
              <a:buChar char="§"/>
            </a:pPr>
            <a:r>
              <a:rPr lang="pt-PT" sz="2000">
                <a:latin typeface="Century Gothic" charset="0"/>
                <a:cs typeface="Century Gothic" charset="0"/>
              </a:rPr>
              <a:t>Estabelece o direito das PDI a uma escolha livre e informada entre:</a:t>
            </a:r>
          </a:p>
          <a:p>
            <a:pPr marL="1257300" lvl="2" indent="-342900" eaLnBrk="1" hangingPunct="1">
              <a:spcAft>
                <a:spcPts val="1200"/>
              </a:spcAft>
              <a:buClr>
                <a:schemeClr val="tx2"/>
              </a:buClr>
              <a:buSzPct val="85000"/>
              <a:buFont typeface="Wingdings" charset="0"/>
              <a:buChar char=""/>
            </a:pPr>
            <a:r>
              <a:rPr lang="pt-PT" sz="2000">
                <a:latin typeface="Century Gothic" charset="0"/>
                <a:cs typeface="Century Gothic" charset="0"/>
              </a:rPr>
              <a:t> Reintegração sustentável na área de origem.</a:t>
            </a:r>
          </a:p>
          <a:p>
            <a:pPr marL="1257300" lvl="2" indent="-342900" eaLnBrk="1" hangingPunct="1">
              <a:spcAft>
                <a:spcPts val="1200"/>
              </a:spcAft>
              <a:buClr>
                <a:schemeClr val="tx2"/>
              </a:buClr>
              <a:buSzPct val="85000"/>
              <a:buFont typeface="Wingdings" charset="0"/>
              <a:buChar char=""/>
            </a:pPr>
            <a:r>
              <a:rPr lang="pt-PT" sz="2000">
                <a:latin typeface="Century Gothic" charset="0"/>
                <a:cs typeface="Century Gothic" charset="0"/>
              </a:rPr>
              <a:t> Integração local sustentável.</a:t>
            </a:r>
          </a:p>
          <a:p>
            <a:pPr marL="1257300" lvl="2" indent="-342900" eaLnBrk="1" hangingPunct="1">
              <a:spcAft>
                <a:spcPts val="1200"/>
              </a:spcAft>
              <a:buClr>
                <a:schemeClr val="tx2"/>
              </a:buClr>
              <a:buSzPct val="85000"/>
              <a:buFont typeface="Wingdings" charset="0"/>
              <a:buChar char=""/>
            </a:pPr>
            <a:r>
              <a:rPr lang="pt-PT" sz="2000">
                <a:latin typeface="Century Gothic" charset="0"/>
                <a:cs typeface="Century Gothic" charset="0"/>
              </a:rPr>
              <a:t> Integração sustentável noutra zona do país.</a:t>
            </a:r>
          </a:p>
          <a:p>
            <a:pPr marL="285750" indent="-285750" eaLnBrk="1" hangingPunct="1">
              <a:spcAft>
                <a:spcPts val="1200"/>
              </a:spcAft>
              <a:buClr>
                <a:schemeClr val="tx2"/>
              </a:buClr>
              <a:buFont typeface="Wingdings" charset="0"/>
              <a:buChar char="§"/>
            </a:pPr>
            <a:r>
              <a:rPr lang="pt-PT" sz="2000">
                <a:latin typeface="Century Gothic" charset="0"/>
                <a:cs typeface="Century Gothic" charset="0"/>
              </a:rPr>
              <a:t>Afirma a responsabilidade do estado em estabelecer as condições para as PDI obterem soluções duradouras.</a:t>
            </a:r>
          </a:p>
        </p:txBody>
      </p:sp>
      <p:sp>
        <p:nvSpPr>
          <p:cNvPr id="9" name="Segnaposto contenuto 11"/>
          <p:cNvSpPr>
            <a:spLocks noGrp="1"/>
          </p:cNvSpPr>
          <p:nvPr>
            <p:ph sz="half" idx="2"/>
          </p:nvPr>
        </p:nvSpPr>
        <p:spPr>
          <a:xfrm>
            <a:off x="1187450" y="1700213"/>
            <a:ext cx="6913563" cy="1368425"/>
          </a:xfrm>
          <a:solidFill>
            <a:srgbClr val="C0D5EA">
              <a:alpha val="38823"/>
            </a:srgbClr>
          </a:solidFill>
        </p:spPr>
        <p:txBody>
          <a:bodyPr/>
          <a:lstStyle/>
          <a:p>
            <a:pPr marL="0" indent="0" eaLnBrk="1" hangingPunct="1">
              <a:buFontTx/>
              <a:buNone/>
            </a:pPr>
            <a:r>
              <a:rPr lang="pt-PT" sz="2000">
                <a:latin typeface="Century Gothic" charset="0"/>
                <a:ea typeface="MS PGothic" charset="0"/>
                <a:cs typeface="MS PGothic" charset="0"/>
              </a:rPr>
              <a:t>Alcançado quando as “PDI deixarem de ter necessidades específicas associadas à sua deslocação e puderem usufruir dos seus direitos humanos sem discriminação com base na sua deslocação.” </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olo 1"/>
          <p:cNvSpPr txBox="1">
            <a:spLocks/>
          </p:cNvSpPr>
          <p:nvPr/>
        </p:nvSpPr>
        <p:spPr bwMode="auto">
          <a:xfrm>
            <a:off x="395288" y="0"/>
            <a:ext cx="8401050" cy="1268413"/>
          </a:xfrm>
          <a:prstGeom prst="rect">
            <a:avLst/>
          </a:prstGeom>
          <a:solidFill>
            <a:schemeClr val="tx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r>
              <a:rPr lang="pt-PT" sz="3600" b="1">
                <a:solidFill>
                  <a:schemeClr val="bg1"/>
                </a:solidFill>
                <a:latin typeface="Century Gothic" charset="0"/>
                <a:cs typeface="Century Gothic" charset="0"/>
              </a:rPr>
              <a:t>Critérios para soluções duradouras</a:t>
            </a:r>
          </a:p>
        </p:txBody>
      </p:sp>
      <p:sp>
        <p:nvSpPr>
          <p:cNvPr id="25" name="Segnaposto contenuto 2"/>
          <p:cNvSpPr txBox="1">
            <a:spLocks/>
          </p:cNvSpPr>
          <p:nvPr/>
        </p:nvSpPr>
        <p:spPr>
          <a:xfrm>
            <a:off x="395288" y="1884363"/>
            <a:ext cx="4176712" cy="3344862"/>
          </a:xfrm>
          <a:prstGeom prst="rect">
            <a:avLst/>
          </a:prstGeom>
        </p:spPr>
        <p:txBody>
          <a:bodyPr>
            <a:normAutofit/>
          </a:bodyPr>
          <a:lstStyle>
            <a:lvl1pPr marL="342900" indent="-342900" algn="l" rtl="0" fontAlgn="base">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fontAlgn="auto">
              <a:spcAft>
                <a:spcPts val="0"/>
              </a:spcAft>
              <a:buFont typeface="Wingdings" charset="2"/>
              <a:buChar char="§"/>
              <a:defRPr/>
            </a:pPr>
            <a:r>
              <a:rPr lang="pt-PT" dirty="0"/>
              <a:t>Segurança e proteção a longo prazo.</a:t>
            </a:r>
          </a:p>
          <a:p>
            <a:pPr fontAlgn="auto">
              <a:spcAft>
                <a:spcPts val="0"/>
              </a:spcAft>
              <a:buFont typeface="Wingdings" charset="2"/>
              <a:buChar char="§"/>
              <a:defRPr/>
            </a:pPr>
            <a:r>
              <a:rPr lang="pt-PT" dirty="0"/>
              <a:t>Padrões de vida adequados.</a:t>
            </a:r>
          </a:p>
          <a:p>
            <a:pPr fontAlgn="auto">
              <a:spcAft>
                <a:spcPts val="0"/>
              </a:spcAft>
              <a:buFont typeface="Wingdings" charset="2"/>
              <a:buChar char="§"/>
              <a:defRPr/>
            </a:pPr>
            <a:r>
              <a:rPr lang="pt-PT" dirty="0"/>
              <a:t>Acesso a meios de subsistência e emprego.</a:t>
            </a:r>
          </a:p>
          <a:p>
            <a:pPr fontAlgn="auto">
              <a:spcAft>
                <a:spcPts val="0"/>
              </a:spcAft>
              <a:buFont typeface="Wingdings" charset="2"/>
              <a:buChar char="§"/>
              <a:defRPr/>
            </a:pPr>
            <a:r>
              <a:rPr lang="pt-PT" dirty="0"/>
              <a:t>Acesso a compensação e justiça.</a:t>
            </a:r>
          </a:p>
        </p:txBody>
      </p:sp>
      <p:sp>
        <p:nvSpPr>
          <p:cNvPr id="26" name="Segnaposto contenuto 4"/>
          <p:cNvSpPr txBox="1">
            <a:spLocks/>
          </p:cNvSpPr>
          <p:nvPr/>
        </p:nvSpPr>
        <p:spPr bwMode="auto">
          <a:xfrm>
            <a:off x="4859338" y="1844675"/>
            <a:ext cx="4033837" cy="3233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charset="0"/>
              <a:buChar char="§"/>
            </a:pPr>
            <a:r>
              <a:rPr lang="pt-PT" sz="2000">
                <a:solidFill>
                  <a:srgbClr val="595959"/>
                </a:solidFill>
                <a:latin typeface="Century Gothic" charset="0"/>
                <a:cs typeface="Century Gothic" charset="0"/>
              </a:rPr>
              <a:t>Mecanismo acessível para a recuperação de HTP.</a:t>
            </a:r>
          </a:p>
          <a:p>
            <a:pPr>
              <a:spcBef>
                <a:spcPts val="2000"/>
              </a:spcBef>
              <a:buClr>
                <a:schemeClr val="accent1"/>
              </a:buClr>
              <a:buFont typeface="Wingdings" charset="0"/>
              <a:buChar char="§"/>
            </a:pPr>
            <a:r>
              <a:rPr lang="pt-PT" sz="2000">
                <a:solidFill>
                  <a:srgbClr val="595959"/>
                </a:solidFill>
                <a:latin typeface="Century Gothic" charset="0"/>
                <a:cs typeface="Century Gothic" charset="0"/>
              </a:rPr>
              <a:t>Documentação pessoal e outra.</a:t>
            </a:r>
          </a:p>
          <a:p>
            <a:pPr>
              <a:spcBef>
                <a:spcPts val="2000"/>
              </a:spcBef>
              <a:buClr>
                <a:schemeClr val="accent1"/>
              </a:buClr>
              <a:buFont typeface="Wingdings" charset="0"/>
              <a:buChar char="§"/>
            </a:pPr>
            <a:r>
              <a:rPr lang="pt-PT" sz="2000">
                <a:solidFill>
                  <a:srgbClr val="595959"/>
                </a:solidFill>
                <a:latin typeface="Century Gothic" charset="0"/>
                <a:cs typeface="Century Gothic" charset="0"/>
              </a:rPr>
              <a:t>Reunião da família.</a:t>
            </a:r>
          </a:p>
          <a:p>
            <a:pPr>
              <a:spcBef>
                <a:spcPts val="2000"/>
              </a:spcBef>
              <a:buClr>
                <a:schemeClr val="accent1"/>
              </a:buClr>
              <a:buFont typeface="Wingdings" charset="0"/>
              <a:buChar char="§"/>
            </a:pPr>
            <a:r>
              <a:rPr lang="pt-PT" sz="2000">
                <a:solidFill>
                  <a:srgbClr val="595959"/>
                </a:solidFill>
                <a:latin typeface="Century Gothic" charset="0"/>
                <a:cs typeface="Century Gothic" charset="0"/>
              </a:rPr>
              <a:t>Participação em assuntos públicos.</a:t>
            </a:r>
          </a:p>
          <a:p>
            <a:pPr>
              <a:spcBef>
                <a:spcPts val="2000"/>
              </a:spcBef>
              <a:buClr>
                <a:schemeClr val="accent1"/>
              </a:buClr>
            </a:pPr>
            <a:endParaRPr lang="it-IT" sz="1600">
              <a:solidFill>
                <a:srgbClr val="595959"/>
              </a:solidFill>
              <a:latin typeface="Century Gothic" charset="0"/>
              <a:cs typeface="Century Gothic" charset="0"/>
            </a:endParaRPr>
          </a:p>
        </p:txBody>
      </p:sp>
      <p:sp>
        <p:nvSpPr>
          <p:cNvPr id="27" name="ZoneTexte 1"/>
          <p:cNvSpPr txBox="1"/>
          <p:nvPr/>
        </p:nvSpPr>
        <p:spPr>
          <a:xfrm>
            <a:off x="899592" y="5078413"/>
            <a:ext cx="6048672" cy="1200329"/>
          </a:xfrm>
          <a:prstGeom prst="rect">
            <a:avLst/>
          </a:prstGeom>
          <a:solidFill>
            <a:schemeClr val="accent1">
              <a:lumMod val="20000"/>
              <a:lumOff val="80000"/>
            </a:schemeClr>
          </a:solidFill>
        </p:spPr>
        <p:txBody>
          <a:bodyPr wrap="squar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defRPr/>
            </a:pPr>
            <a:r>
              <a:rPr lang="pt-PT" dirty="0">
                <a:latin typeface="Century Gothic"/>
                <a:cs typeface="Century Gothic"/>
              </a:rPr>
              <a:t>O objetivo 3 da política nacional do Iémen sobre as PDI abrange a criação de “condições que permitem soluções seguras, voluntárias e duradouras para a deslocação.”</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
                                            <p:txEl>
                                              <p:pRg st="1" end="1"/>
                                            </p:txEl>
                                          </p:spTgt>
                                        </p:tgtEl>
                                        <p:attrNameLst>
                                          <p:attrName>style.visibility</p:attrName>
                                        </p:attrNameLst>
                                      </p:cBhvr>
                                      <p:to>
                                        <p:strVal val="visible"/>
                                      </p:to>
                                    </p:set>
                                    <p:anim calcmode="lin" valueType="num">
                                      <p:cBhvr additive="base">
                                        <p:cTn id="11"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
                                            <p:txEl>
                                              <p:pRg st="2" end="2"/>
                                            </p:txEl>
                                          </p:spTgt>
                                        </p:tgtEl>
                                        <p:attrNameLst>
                                          <p:attrName>style.visibility</p:attrName>
                                        </p:attrNameLst>
                                      </p:cBhvr>
                                      <p:to>
                                        <p:strVal val="visible"/>
                                      </p:to>
                                    </p:set>
                                    <p:anim calcmode="lin" valueType="num">
                                      <p:cBhvr additive="base">
                                        <p:cTn id="15" dur="5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5">
                                            <p:txEl>
                                              <p:pRg st="3" end="3"/>
                                            </p:txEl>
                                          </p:spTgt>
                                        </p:tgtEl>
                                        <p:attrNameLst>
                                          <p:attrName>style.visibility</p:attrName>
                                        </p:attrNameLst>
                                      </p:cBhvr>
                                      <p:to>
                                        <p:strVal val="visible"/>
                                      </p:to>
                                    </p:set>
                                    <p:anim calcmode="lin" valueType="num">
                                      <p:cBhvr additive="base">
                                        <p:cTn id="19" dur="500" fill="hold"/>
                                        <p:tgtEl>
                                          <p:spTgt spid="2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 calcmode="lin" valueType="num">
                                      <p:cBhvr additive="base">
                                        <p:cTn id="25"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
                                            <p:txEl>
                                              <p:pRg st="0" end="0"/>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6">
                                            <p:txEl>
                                              <p:pRg st="1" end="1"/>
                                            </p:txEl>
                                          </p:spTgt>
                                        </p:tgtEl>
                                        <p:attrNameLst>
                                          <p:attrName>style.visibility</p:attrName>
                                        </p:attrNameLst>
                                      </p:cBhvr>
                                      <p:to>
                                        <p:strVal val="visible"/>
                                      </p:to>
                                    </p:set>
                                    <p:anim calcmode="lin" valueType="num">
                                      <p:cBhvr additive="base">
                                        <p:cTn id="29"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6">
                                            <p:txEl>
                                              <p:pRg st="1" end="1"/>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6">
                                            <p:txEl>
                                              <p:pRg st="2" end="2"/>
                                            </p:txEl>
                                          </p:spTgt>
                                        </p:tgtEl>
                                        <p:attrNameLst>
                                          <p:attrName>style.visibility</p:attrName>
                                        </p:attrNameLst>
                                      </p:cBhvr>
                                      <p:to>
                                        <p:strVal val="visible"/>
                                      </p:to>
                                    </p:set>
                                    <p:anim calcmode="lin" valueType="num">
                                      <p:cBhvr additive="base">
                                        <p:cTn id="33"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6">
                                            <p:txEl>
                                              <p:pRg st="2" end="2"/>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6">
                                            <p:txEl>
                                              <p:pRg st="3" end="3"/>
                                            </p:txEl>
                                          </p:spTgt>
                                        </p:tgtEl>
                                        <p:attrNameLst>
                                          <p:attrName>style.visibility</p:attrName>
                                        </p:attrNameLst>
                                      </p:cBhvr>
                                      <p:to>
                                        <p:strVal val="visible"/>
                                      </p:to>
                                    </p:set>
                                    <p:anim calcmode="lin" valueType="num">
                                      <p:cBhvr additive="base">
                                        <p:cTn id="37"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olo 1"/>
          <p:cNvSpPr>
            <a:spLocks noGrp="1"/>
          </p:cNvSpPr>
          <p:nvPr>
            <p:ph type="title"/>
          </p:nvPr>
        </p:nvSpPr>
        <p:spPr>
          <a:xfrm>
            <a:off x="285750" y="0"/>
            <a:ext cx="8401050" cy="1214438"/>
          </a:xfrm>
        </p:spPr>
        <p:txBody>
          <a:bodyPr/>
          <a:lstStyle/>
          <a:p>
            <a:pPr eaLnBrk="1" hangingPunct="1"/>
            <a:r>
              <a:rPr lang="pt-PT" b="1">
                <a:latin typeface="Century Gothic" charset="0"/>
                <a:ea typeface="MS PGothic" charset="0"/>
              </a:rPr>
              <a:t>Normas regionais</a:t>
            </a:r>
          </a:p>
        </p:txBody>
      </p:sp>
      <p:sp>
        <p:nvSpPr>
          <p:cNvPr id="6" name="Content Placeholder 2"/>
          <p:cNvSpPr>
            <a:spLocks noGrp="1"/>
          </p:cNvSpPr>
          <p:nvPr>
            <p:ph idx="1"/>
          </p:nvPr>
        </p:nvSpPr>
        <p:spPr>
          <a:xfrm>
            <a:off x="2627313" y="3716338"/>
            <a:ext cx="5903912" cy="1441450"/>
          </a:xfrm>
        </p:spPr>
        <p:txBody>
          <a:bodyPr/>
          <a:lstStyle/>
          <a:p>
            <a:pPr marL="0" indent="0" eaLnBrk="1" hangingPunct="1">
              <a:buFont typeface="Arial" charset="0"/>
              <a:buNone/>
              <a:defRPr/>
            </a:pPr>
            <a:r>
              <a:rPr lang="pt-PT" b="1">
                <a:solidFill>
                  <a:srgbClr val="404040"/>
                </a:solidFill>
                <a:latin typeface="Century Gothic"/>
                <a:ea typeface="MS PGothic" charset="0"/>
                <a:cs typeface="Century Gothic"/>
              </a:rPr>
              <a:t>Pacto sobre a Segurança, Estabilidade e Desenvolvimento na Região dos Grandes Lagos (Pacto dos Grandes Lagos).</a:t>
            </a:r>
          </a:p>
          <a:p>
            <a:pPr eaLnBrk="1" hangingPunct="1">
              <a:spcBef>
                <a:spcPts val="800"/>
              </a:spcBef>
              <a:buFont typeface="Wingdings" charset="2"/>
              <a:buChar char="§"/>
              <a:defRPr/>
            </a:pPr>
            <a:r>
              <a:rPr lang="pt-PT" sz="1800">
                <a:solidFill>
                  <a:srgbClr val="404040"/>
                </a:solidFill>
                <a:latin typeface="Century Gothic"/>
                <a:ea typeface="MS PGothic" charset="0"/>
                <a:cs typeface="Century Gothic"/>
              </a:rPr>
              <a:t>Protocolo sobre a proteção e assistência às PDI. </a:t>
            </a:r>
          </a:p>
          <a:p>
            <a:pPr eaLnBrk="1" hangingPunct="1">
              <a:spcBef>
                <a:spcPts val="800"/>
              </a:spcBef>
              <a:buFont typeface="Wingdings" charset="2"/>
              <a:buChar char="§"/>
              <a:defRPr/>
            </a:pPr>
            <a:r>
              <a:rPr lang="pt-PT" sz="1800">
                <a:solidFill>
                  <a:srgbClr val="404040"/>
                </a:solidFill>
                <a:latin typeface="Century Gothic"/>
                <a:ea typeface="MS PGothic" charset="0"/>
                <a:cs typeface="Century Gothic"/>
              </a:rPr>
              <a:t>Protocolo sobre os direitos de propriedade dos retornados.</a:t>
            </a:r>
          </a:p>
        </p:txBody>
      </p:sp>
      <p:pic>
        <p:nvPicPr>
          <p:cNvPr id="43011" name="Picture 5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1188" y="1851025"/>
            <a:ext cx="1512887" cy="1355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TextBox 8"/>
          <p:cNvSpPr txBox="1"/>
          <p:nvPr/>
        </p:nvSpPr>
        <p:spPr>
          <a:xfrm>
            <a:off x="2627313" y="1844675"/>
            <a:ext cx="6049962" cy="1103313"/>
          </a:xfrm>
          <a:prstGeom prst="rect">
            <a:avLst/>
          </a:prstGeom>
          <a:noFill/>
        </p:spPr>
        <p:txBody>
          <a:bodyPr>
            <a:spAutoFit/>
          </a:bodyPr>
          <a:lstStyle/>
          <a:p>
            <a:pPr eaLnBrk="1" fontAlgn="auto" hangingPunct="1">
              <a:lnSpc>
                <a:spcPct val="110000"/>
              </a:lnSpc>
              <a:spcAft>
                <a:spcPts val="0"/>
              </a:spcAft>
              <a:defRPr/>
            </a:pPr>
            <a:r>
              <a:rPr lang="pt-PT" sz="2000" b="1">
                <a:solidFill>
                  <a:schemeClr val="tx1">
                    <a:lumMod val="75000"/>
                    <a:lumOff val="25000"/>
                  </a:schemeClr>
                </a:solidFill>
                <a:latin typeface="+mn-lt"/>
                <a:ea typeface="ＭＳ Ｐゴシック" charset="0"/>
                <a:cs typeface="+mn-cs"/>
              </a:rPr>
              <a:t>Convenção da União Africana para Proteção e Assistência a Pessoas Deslocadas Internamente em África (Convenção de Kampala).</a:t>
            </a:r>
          </a:p>
        </p:txBody>
      </p:sp>
      <p:pic>
        <p:nvPicPr>
          <p:cNvPr id="43013" name="Picture 2"/>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68313" y="3789363"/>
            <a:ext cx="1830387" cy="2217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250825" y="274638"/>
            <a:ext cx="8435975" cy="922337"/>
          </a:xfrm>
        </p:spPr>
        <p:txBody>
          <a:bodyPr/>
          <a:lstStyle/>
          <a:p>
            <a:pPr eaLnBrk="1" hangingPunct="1"/>
            <a:r>
              <a:rPr lang="pt-PT" sz="2800" b="1">
                <a:latin typeface="Century Gothic" charset="0"/>
                <a:ea typeface="MS PGothic" charset="0"/>
                <a:cs typeface="MS PGothic" charset="0"/>
              </a:rPr>
              <a:t>Conclusões</a:t>
            </a:r>
          </a:p>
        </p:txBody>
      </p:sp>
      <p:sp>
        <p:nvSpPr>
          <p:cNvPr id="45058" name="Content Placeholder 2"/>
          <p:cNvSpPr>
            <a:spLocks noGrp="1"/>
          </p:cNvSpPr>
          <p:nvPr>
            <p:ph idx="1"/>
          </p:nvPr>
        </p:nvSpPr>
        <p:spPr>
          <a:xfrm>
            <a:off x="250825" y="1700213"/>
            <a:ext cx="8435975" cy="4425950"/>
          </a:xfrm>
        </p:spPr>
        <p:txBody>
          <a:bodyPr/>
          <a:lstStyle/>
          <a:p>
            <a:pPr eaLnBrk="1" hangingPunct="1">
              <a:buFont typeface="Wingdings" charset="0"/>
              <a:buChar char="§"/>
            </a:pPr>
            <a:r>
              <a:rPr lang="pt-PT" sz="2800" dirty="0">
                <a:latin typeface="Century Gothic" charset="0"/>
                <a:ea typeface="MS PGothic" charset="0"/>
                <a:cs typeface="MS PGothic" charset="0"/>
              </a:rPr>
              <a:t>As normas legais internacionais são referências para a ação dos estados.</a:t>
            </a:r>
          </a:p>
          <a:p>
            <a:pPr eaLnBrk="1" hangingPunct="1">
              <a:buFont typeface="Wingdings" charset="0"/>
              <a:buChar char="§"/>
            </a:pPr>
            <a:r>
              <a:rPr lang="pt-PT" sz="2800" dirty="0">
                <a:latin typeface="Century Gothic" charset="0"/>
                <a:ea typeface="MS PGothic" charset="0"/>
                <a:cs typeface="MS PGothic" charset="0"/>
              </a:rPr>
              <a:t>O DIDH, o DIH, o DIRC e o DPI são relevantes para a proteção e assistência às PDI.</a:t>
            </a:r>
          </a:p>
          <a:p>
            <a:pPr eaLnBrk="1" hangingPunct="1">
              <a:buFont typeface="Wingdings" charset="0"/>
              <a:buChar char="§"/>
            </a:pPr>
            <a:r>
              <a:rPr lang="pt-PT" sz="2800" dirty="0">
                <a:latin typeface="Century Gothic" charset="0"/>
                <a:ea typeface="MS PGothic" charset="0"/>
                <a:cs typeface="MS PGothic" charset="0"/>
              </a:rPr>
              <a:t>Cumprir as normas internacionais é uma responsabilidade geral do estado.</a:t>
            </a:r>
          </a:p>
          <a:p>
            <a:pPr eaLnBrk="1" hangingPunct="1">
              <a:buFont typeface="Wingdings" charset="0"/>
              <a:buChar char="§"/>
            </a:pPr>
            <a:r>
              <a:rPr lang="pt-PT" sz="2800" dirty="0">
                <a:latin typeface="Century Gothic" charset="0"/>
                <a:ea typeface="MS PGothic" charset="0"/>
                <a:cs typeface="MS PGothic" charset="0"/>
              </a:rPr>
              <a:t>Os processos de elaboração de políticas devem adotar uma abordagem </a:t>
            </a:r>
            <a:r>
              <a:rPr lang="pt-PT" sz="2800">
                <a:latin typeface="Century Gothic" charset="0"/>
                <a:ea typeface="MS PGothic" charset="0"/>
                <a:cs typeface="MS PGothic" charset="0"/>
              </a:rPr>
              <a:t>com      base </a:t>
            </a:r>
            <a:r>
              <a:rPr lang="pt-PT" sz="2800" dirty="0">
                <a:latin typeface="Century Gothic" charset="0"/>
                <a:ea typeface="MS PGothic" charset="0"/>
                <a:cs typeface="MS PGothic" charset="0"/>
              </a:rPr>
              <a:t>nos direitos humanos. </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pt-PT" b="1">
                <a:latin typeface="Century Gothic" charset="0"/>
                <a:ea typeface="MS PGothic" charset="0"/>
                <a:cs typeface="MS PGothic" charset="0"/>
              </a:rPr>
              <a:t>Objetivos</a:t>
            </a:r>
          </a:p>
        </p:txBody>
      </p:sp>
      <p:sp>
        <p:nvSpPr>
          <p:cNvPr id="9219" name="Rectangle 3"/>
          <p:cNvSpPr>
            <a:spLocks noGrp="1" noChangeArrowheads="1"/>
          </p:cNvSpPr>
          <p:nvPr>
            <p:ph idx="1"/>
          </p:nvPr>
        </p:nvSpPr>
        <p:spPr>
          <a:xfrm>
            <a:off x="395288" y="1628775"/>
            <a:ext cx="7993136" cy="4032250"/>
          </a:xfrm>
        </p:spPr>
        <p:txBody>
          <a:bodyPr rtlCol="0">
            <a:normAutofit fontScale="77500" lnSpcReduction="20000"/>
          </a:bodyPr>
          <a:lstStyle/>
          <a:p>
            <a:pPr eaLnBrk="1" fontAlgn="auto" hangingPunct="1">
              <a:lnSpc>
                <a:spcPct val="110000"/>
              </a:lnSpc>
              <a:spcAft>
                <a:spcPts val="600"/>
              </a:spcAft>
              <a:buFont typeface="Wingdings" charset="2"/>
              <a:buChar char="§"/>
              <a:defRPr/>
            </a:pPr>
            <a:r>
              <a:rPr lang="pt-PT" sz="2800" dirty="0">
                <a:solidFill>
                  <a:schemeClr val="tx1">
                    <a:lumMod val="65000"/>
                    <a:lumOff val="35000"/>
                  </a:schemeClr>
                </a:solidFill>
                <a:ea typeface="ＭＳ Ｐゴシック" panose="020B0600070205080204" pitchFamily="34" charset="-128"/>
                <a:cs typeface="+mn-cs"/>
              </a:rPr>
              <a:t>Ilustrar os organismos do direito internacional relevantes para a proteção e assistência às PDI.</a:t>
            </a:r>
          </a:p>
          <a:p>
            <a:pPr eaLnBrk="1" fontAlgn="auto" hangingPunct="1">
              <a:lnSpc>
                <a:spcPct val="110000"/>
              </a:lnSpc>
              <a:spcAft>
                <a:spcPts val="600"/>
              </a:spcAft>
              <a:buFont typeface="Wingdings" charset="2"/>
              <a:buChar char="§"/>
              <a:defRPr/>
            </a:pPr>
            <a:r>
              <a:rPr lang="pt-PT" sz="2800" dirty="0">
                <a:solidFill>
                  <a:schemeClr val="tx1">
                    <a:lumMod val="65000"/>
                    <a:lumOff val="35000"/>
                  </a:schemeClr>
                </a:solidFill>
                <a:ea typeface="ＭＳ Ｐゴシック" panose="020B0600070205080204" pitchFamily="34" charset="-128"/>
                <a:cs typeface="+mn-cs"/>
              </a:rPr>
              <a:t>Determinar as obrigações legais para com as PDI que resultam dos instrumentos internacionais.</a:t>
            </a:r>
          </a:p>
          <a:p>
            <a:pPr eaLnBrk="1" fontAlgn="auto" hangingPunct="1">
              <a:lnSpc>
                <a:spcPct val="110000"/>
              </a:lnSpc>
              <a:spcAft>
                <a:spcPts val="600"/>
              </a:spcAft>
              <a:buFont typeface="Wingdings" charset="2"/>
              <a:buChar char="§"/>
              <a:defRPr/>
            </a:pPr>
            <a:r>
              <a:rPr lang="pt-PT" sz="2800" dirty="0">
                <a:solidFill>
                  <a:schemeClr val="tx1">
                    <a:lumMod val="65000"/>
                    <a:lumOff val="35000"/>
                  </a:schemeClr>
                </a:solidFill>
                <a:ea typeface="ＭＳ Ｐゴシック" panose="020B0600070205080204" pitchFamily="34" charset="-128"/>
                <a:cs typeface="+mn-cs"/>
              </a:rPr>
              <a:t>Apresentar uma abordagem com base nos direitos humanos como ponto de partida para o desenvolvimento de leis e políticas.</a:t>
            </a:r>
          </a:p>
          <a:p>
            <a:pPr eaLnBrk="1" fontAlgn="auto" hangingPunct="1">
              <a:lnSpc>
                <a:spcPct val="110000"/>
              </a:lnSpc>
              <a:spcAft>
                <a:spcPts val="600"/>
              </a:spcAft>
              <a:buFont typeface="Wingdings" charset="2"/>
              <a:buChar char="§"/>
              <a:defRPr/>
            </a:pPr>
            <a:r>
              <a:rPr lang="pt-PT" sz="2800" dirty="0">
                <a:solidFill>
                  <a:schemeClr val="tx1">
                    <a:lumMod val="65000"/>
                    <a:lumOff val="35000"/>
                  </a:schemeClr>
                </a:solidFill>
                <a:ea typeface="ＭＳ Ｐゴシック" panose="020B0600070205080204" pitchFamily="34" charset="-128"/>
                <a:cs typeface="+mn-cs"/>
              </a:rPr>
              <a:t>Identificar os direitos das PDI durante todas as fases da deslocação. </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pt-PT" b="1">
                <a:latin typeface="Century Gothic" charset="0"/>
                <a:ea typeface="MS PGothic" charset="0"/>
                <a:cs typeface="MS PGothic" charset="0"/>
              </a:rPr>
              <a:t>Normas legais internacionais</a:t>
            </a:r>
          </a:p>
        </p:txBody>
      </p:sp>
      <p:sp>
        <p:nvSpPr>
          <p:cNvPr id="6" name="AutoShape 4"/>
          <p:cNvSpPr>
            <a:spLocks noChangeArrowheads="1"/>
          </p:cNvSpPr>
          <p:nvPr/>
        </p:nvSpPr>
        <p:spPr bwMode="auto">
          <a:xfrm>
            <a:off x="1330325" y="1558925"/>
            <a:ext cx="6335713" cy="1587500"/>
          </a:xfrm>
          <a:prstGeom prst="triangle">
            <a:avLst>
              <a:gd name="adj" fmla="val 50000"/>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auto">
              <a:spcBef>
                <a:spcPts val="0"/>
              </a:spcBef>
              <a:spcAft>
                <a:spcPts val="0"/>
              </a:spcAft>
              <a:defRPr/>
            </a:pPr>
            <a:r>
              <a:rPr lang="pt-PT" sz="2000" b="1">
                <a:solidFill>
                  <a:srgbClr val="000000"/>
                </a:solidFill>
                <a:latin typeface="Century Gothic"/>
                <a:cs typeface="Century Gothic"/>
              </a:rPr>
              <a:t>Quadro legal </a:t>
            </a:r>
          </a:p>
          <a:p>
            <a:pPr algn="ctr" fontAlgn="auto">
              <a:spcBef>
                <a:spcPts val="0"/>
              </a:spcBef>
              <a:spcAft>
                <a:spcPts val="0"/>
              </a:spcAft>
              <a:defRPr/>
            </a:pPr>
            <a:r>
              <a:rPr lang="pt-PT" sz="2000" b="1">
                <a:solidFill>
                  <a:srgbClr val="000000"/>
                </a:solidFill>
                <a:latin typeface="Century Gothic"/>
                <a:cs typeface="Century Gothic"/>
              </a:rPr>
              <a:t>internacional para as PDI</a:t>
            </a:r>
          </a:p>
        </p:txBody>
      </p:sp>
      <p:sp>
        <p:nvSpPr>
          <p:cNvPr id="7" name="AutoShape 5"/>
          <p:cNvSpPr>
            <a:spLocks noChangeArrowheads="1"/>
          </p:cNvSpPr>
          <p:nvPr/>
        </p:nvSpPr>
        <p:spPr bwMode="auto">
          <a:xfrm>
            <a:off x="2771775" y="3214688"/>
            <a:ext cx="992187" cy="1855787"/>
          </a:xfrm>
          <a:prstGeom prst="can">
            <a:avLst>
              <a:gd name="adj" fmla="val 14960"/>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r>
              <a:rPr lang="pt-PT" b="1" dirty="0">
                <a:solidFill>
                  <a:srgbClr val="000000"/>
                </a:solidFill>
                <a:latin typeface="Century Gothic"/>
                <a:cs typeface="Century Gothic"/>
              </a:rPr>
              <a:t>Direitos </a:t>
            </a:r>
          </a:p>
          <a:p>
            <a:pPr algn="ctr" fontAlgn="auto">
              <a:spcBef>
                <a:spcPts val="0"/>
              </a:spcBef>
              <a:spcAft>
                <a:spcPts val="0"/>
              </a:spcAft>
              <a:defRPr/>
            </a:pPr>
            <a:r>
              <a:rPr lang="pt-PT" b="1" dirty="0">
                <a:solidFill>
                  <a:srgbClr val="000000"/>
                </a:solidFill>
                <a:latin typeface="Century Gothic"/>
                <a:cs typeface="Century Gothic"/>
              </a:rPr>
              <a:t>humanos</a:t>
            </a:r>
          </a:p>
          <a:p>
            <a:pPr algn="ctr" fontAlgn="auto">
              <a:spcBef>
                <a:spcPts val="0"/>
              </a:spcBef>
              <a:spcAft>
                <a:spcPts val="0"/>
              </a:spcAft>
              <a:defRPr/>
            </a:pPr>
            <a:r>
              <a:rPr lang="pt-PT" sz="2400" b="1" dirty="0">
                <a:solidFill>
                  <a:srgbClr val="000000"/>
                </a:solidFill>
                <a:latin typeface="Century Gothic"/>
                <a:cs typeface="Century Gothic"/>
              </a:rPr>
              <a:t> </a:t>
            </a:r>
          </a:p>
        </p:txBody>
      </p:sp>
      <p:sp>
        <p:nvSpPr>
          <p:cNvPr id="8" name="AutoShape 6"/>
          <p:cNvSpPr>
            <a:spLocks noChangeArrowheads="1"/>
          </p:cNvSpPr>
          <p:nvPr/>
        </p:nvSpPr>
        <p:spPr bwMode="auto">
          <a:xfrm>
            <a:off x="7523163" y="3214688"/>
            <a:ext cx="879475" cy="1809750"/>
          </a:xfrm>
          <a:prstGeom prst="can">
            <a:avLst>
              <a:gd name="adj" fmla="val 16111"/>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pt-PT" b="1">
                <a:solidFill>
                  <a:srgbClr val="000000"/>
                </a:solidFill>
                <a:latin typeface="Century Gothic"/>
                <a:cs typeface="Century Gothic"/>
              </a:rPr>
              <a:t>DIRC</a:t>
            </a: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
        <p:nvSpPr>
          <p:cNvPr id="10" name="Round Same Side Corner Rectangle 9"/>
          <p:cNvSpPr/>
          <p:nvPr/>
        </p:nvSpPr>
        <p:spPr>
          <a:xfrm>
            <a:off x="2339975" y="5159375"/>
            <a:ext cx="4175125" cy="790575"/>
          </a:xfrm>
          <a:prstGeom prst="round2Same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hangingPunct="1">
              <a:defRPr/>
            </a:pPr>
            <a:r>
              <a:rPr lang="pt-PT" b="1">
                <a:solidFill>
                  <a:schemeClr val="tx1"/>
                </a:solidFill>
                <a:latin typeface="Century Gothic"/>
                <a:cs typeface="Century Gothic"/>
              </a:rPr>
              <a:t>Direito penal internacional</a:t>
            </a:r>
          </a:p>
        </p:txBody>
      </p:sp>
      <p:sp>
        <p:nvSpPr>
          <p:cNvPr id="11" name="AutoShape 6"/>
          <p:cNvSpPr>
            <a:spLocks noChangeArrowheads="1"/>
          </p:cNvSpPr>
          <p:nvPr/>
        </p:nvSpPr>
        <p:spPr bwMode="auto">
          <a:xfrm>
            <a:off x="755650" y="3214688"/>
            <a:ext cx="881063" cy="1811337"/>
          </a:xfrm>
          <a:prstGeom prst="can">
            <a:avLst>
              <a:gd name="adj" fmla="val 1611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pt-PT" b="1">
                <a:solidFill>
                  <a:srgbClr val="000000"/>
                </a:solidFill>
                <a:latin typeface="Century Gothic"/>
                <a:cs typeface="Century Gothic"/>
              </a:rPr>
              <a:t>DIDH</a:t>
            </a: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
        <p:nvSpPr>
          <p:cNvPr id="12" name="Right Arrow 11"/>
          <p:cNvSpPr/>
          <p:nvPr/>
        </p:nvSpPr>
        <p:spPr>
          <a:xfrm>
            <a:off x="1835150" y="3933825"/>
            <a:ext cx="779463" cy="485775"/>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3" name="Right Arrow 12"/>
          <p:cNvSpPr/>
          <p:nvPr/>
        </p:nvSpPr>
        <p:spPr>
          <a:xfrm>
            <a:off x="4067175" y="3933825"/>
            <a:ext cx="777875" cy="484188"/>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4" name="Right Arrow 13"/>
          <p:cNvSpPr/>
          <p:nvPr/>
        </p:nvSpPr>
        <p:spPr>
          <a:xfrm>
            <a:off x="6443663" y="3933825"/>
            <a:ext cx="779462" cy="484188"/>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5" name="AutoShape 6"/>
          <p:cNvSpPr>
            <a:spLocks noChangeArrowheads="1"/>
          </p:cNvSpPr>
          <p:nvPr/>
        </p:nvSpPr>
        <p:spPr bwMode="auto">
          <a:xfrm>
            <a:off x="5148263" y="3214688"/>
            <a:ext cx="879475" cy="1809750"/>
          </a:xfrm>
          <a:prstGeom prst="can">
            <a:avLst>
              <a:gd name="adj" fmla="val 16111"/>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pt-PT" b="1">
                <a:solidFill>
                  <a:srgbClr val="000000"/>
                </a:solidFill>
                <a:latin typeface="Century Gothic"/>
                <a:cs typeface="Century Gothic"/>
              </a:rPr>
              <a:t>DIH</a:t>
            </a: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re 1"/>
          <p:cNvSpPr>
            <a:spLocks noGrp="1"/>
          </p:cNvSpPr>
          <p:nvPr>
            <p:ph type="title"/>
          </p:nvPr>
        </p:nvSpPr>
        <p:spPr>
          <a:xfrm>
            <a:off x="457200" y="0"/>
            <a:ext cx="8229600" cy="1268413"/>
          </a:xfrm>
        </p:spPr>
        <p:txBody>
          <a:bodyPr/>
          <a:lstStyle/>
          <a:p>
            <a:pPr eaLnBrk="1" hangingPunct="1"/>
            <a:r>
              <a:rPr lang="pt-PT" b="1">
                <a:latin typeface="Century Gothic" charset="0"/>
                <a:ea typeface="MS PGothic" charset="0"/>
                <a:cs typeface="MS PGothic" charset="0"/>
              </a:rPr>
              <a:t>Direito internacional</a:t>
            </a:r>
          </a:p>
        </p:txBody>
      </p:sp>
      <p:sp>
        <p:nvSpPr>
          <p:cNvPr id="26626" name="Text Placeholder 4"/>
          <p:cNvSpPr txBox="1">
            <a:spLocks/>
          </p:cNvSpPr>
          <p:nvPr/>
        </p:nvSpPr>
        <p:spPr bwMode="auto">
          <a:xfrm>
            <a:off x="395288" y="1484313"/>
            <a:ext cx="4040187" cy="433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pt-PT" b="1">
                <a:solidFill>
                  <a:srgbClr val="595959"/>
                </a:solidFill>
                <a:latin typeface="Century Gothic" charset="0"/>
                <a:cs typeface="Century Gothic" charset="0"/>
              </a:rPr>
              <a:t>DIDH</a:t>
            </a:r>
          </a:p>
        </p:txBody>
      </p:sp>
      <p:sp>
        <p:nvSpPr>
          <p:cNvPr id="5" name="Content Placeholder 2"/>
          <p:cNvSpPr>
            <a:spLocks noGrp="1"/>
          </p:cNvSpPr>
          <p:nvPr>
            <p:ph sz="half" idx="4294967295"/>
          </p:nvPr>
        </p:nvSpPr>
        <p:spPr>
          <a:xfrm>
            <a:off x="468313" y="2060575"/>
            <a:ext cx="4175125" cy="4065588"/>
          </a:xfrm>
        </p:spPr>
        <p:txBody>
          <a:bodyPr/>
          <a:lstStyle/>
          <a:p>
            <a:pPr eaLnBrk="1" hangingPunct="1">
              <a:buFont typeface="Wingdings" charset="0"/>
              <a:buChar char="§"/>
            </a:pPr>
            <a:r>
              <a:rPr lang="pt-PT" sz="1800" dirty="0">
                <a:latin typeface="Century Gothic" charset="0"/>
                <a:ea typeface="MS PGothic" charset="0"/>
              </a:rPr>
              <a:t>Aplica-se sempre a todas as pessoas. </a:t>
            </a:r>
          </a:p>
          <a:p>
            <a:pPr eaLnBrk="1" hangingPunct="1">
              <a:buFont typeface="Wingdings" charset="0"/>
              <a:buChar char="§"/>
            </a:pPr>
            <a:r>
              <a:rPr lang="pt-PT" sz="1800" dirty="0">
                <a:latin typeface="Century Gothic" charset="0"/>
                <a:ea typeface="MS PGothic" charset="0"/>
              </a:rPr>
              <a:t>Aplicável a todas as situações de deslocação. </a:t>
            </a:r>
          </a:p>
          <a:p>
            <a:pPr eaLnBrk="1" hangingPunct="1">
              <a:buFont typeface="Wingdings" charset="0"/>
              <a:buChar char="§"/>
            </a:pPr>
            <a:r>
              <a:rPr lang="pt-PT" sz="1800" dirty="0">
                <a:latin typeface="Century Gothic" charset="0"/>
                <a:ea typeface="MS PGothic" charset="0"/>
              </a:rPr>
              <a:t>Os estados podem impor certas derrogações em casos de emergência.</a:t>
            </a:r>
            <a:r>
              <a:rPr lang="pt-PT" sz="1800" i="1" dirty="0">
                <a:latin typeface="Century Gothic" charset="0"/>
                <a:ea typeface="MS PGothic" charset="0"/>
              </a:rPr>
              <a:t> </a:t>
            </a:r>
          </a:p>
          <a:p>
            <a:pPr eaLnBrk="1" hangingPunct="1">
              <a:buFont typeface="Wingdings" charset="0"/>
              <a:buChar char="§"/>
            </a:pPr>
            <a:r>
              <a:rPr lang="pt-PT" sz="1800" dirty="0">
                <a:latin typeface="Century Gothic" charset="0"/>
                <a:ea typeface="MS PGothic" charset="0"/>
              </a:rPr>
              <a:t>Direitos fundamentais inalienáveis.</a:t>
            </a:r>
          </a:p>
        </p:txBody>
      </p:sp>
      <p:sp>
        <p:nvSpPr>
          <p:cNvPr id="26628" name="Text Placeholder 5"/>
          <p:cNvSpPr txBox="1">
            <a:spLocks/>
          </p:cNvSpPr>
          <p:nvPr/>
        </p:nvSpPr>
        <p:spPr bwMode="auto">
          <a:xfrm>
            <a:off x="4643438" y="1484313"/>
            <a:ext cx="4041775" cy="504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pt-PT" b="1">
                <a:solidFill>
                  <a:srgbClr val="595959"/>
                </a:solidFill>
                <a:latin typeface="Century Gothic" charset="0"/>
                <a:cs typeface="Century Gothic" charset="0"/>
              </a:rPr>
              <a:t>DIH</a:t>
            </a:r>
          </a:p>
        </p:txBody>
      </p:sp>
      <p:sp>
        <p:nvSpPr>
          <p:cNvPr id="7" name="Content Placeholder 3"/>
          <p:cNvSpPr>
            <a:spLocks noGrp="1"/>
          </p:cNvSpPr>
          <p:nvPr>
            <p:ph sz="quarter" idx="4294967295"/>
          </p:nvPr>
        </p:nvSpPr>
        <p:spPr>
          <a:xfrm>
            <a:off x="4645025" y="1989138"/>
            <a:ext cx="4041775" cy="4137025"/>
          </a:xfrm>
        </p:spPr>
        <p:txBody>
          <a:bodyPr/>
          <a:lstStyle/>
          <a:p>
            <a:pPr eaLnBrk="1" hangingPunct="1">
              <a:buFont typeface="Wingdings" charset="0"/>
              <a:buChar char="§"/>
            </a:pPr>
            <a:r>
              <a:rPr lang="pt-PT" sz="1800">
                <a:latin typeface="Century Gothic" charset="0"/>
                <a:ea typeface="MS PGothic" charset="0"/>
              </a:rPr>
              <a:t>Aplicável durante conflitos.</a:t>
            </a:r>
          </a:p>
          <a:p>
            <a:pPr eaLnBrk="1" hangingPunct="1">
              <a:buFont typeface="Wingdings" charset="0"/>
              <a:buChar char="§"/>
            </a:pPr>
            <a:r>
              <a:rPr lang="pt-PT" sz="1800">
                <a:latin typeface="Century Gothic" charset="0"/>
                <a:ea typeface="MS PGothic" charset="0"/>
              </a:rPr>
              <a:t>As Convenções de Genebra e os seus protocolos adicionais contêm disposições para proteger os civis.</a:t>
            </a:r>
          </a:p>
          <a:p>
            <a:pPr eaLnBrk="1" hangingPunct="1">
              <a:buFont typeface="Wingdings" charset="0"/>
              <a:buChar char="§"/>
            </a:pPr>
            <a:r>
              <a:rPr lang="pt-PT" sz="1800">
                <a:latin typeface="Century Gothic" charset="0"/>
                <a:ea typeface="MS PGothic" charset="0"/>
              </a:rPr>
              <a:t>Impõe deveres aos estados e a outras partes em conflito.</a:t>
            </a:r>
          </a:p>
        </p:txBody>
      </p:sp>
      <p:sp>
        <p:nvSpPr>
          <p:cNvPr id="8" name="AutoShape 5"/>
          <p:cNvSpPr>
            <a:spLocks noChangeArrowheads="1"/>
          </p:cNvSpPr>
          <p:nvPr/>
        </p:nvSpPr>
        <p:spPr bwMode="auto">
          <a:xfrm rot="21127860">
            <a:off x="365467" y="5073764"/>
            <a:ext cx="3706813" cy="1751013"/>
          </a:xfrm>
          <a:prstGeom prst="irregularSeal1">
            <a:avLst/>
          </a:prstGeom>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eaLnBrk="1" hangingPunct="1">
              <a:defRPr/>
            </a:pPr>
            <a:r>
              <a:rPr lang="pt-PT" b="1" dirty="0">
                <a:solidFill>
                  <a:schemeClr val="tx1">
                    <a:lumMod val="85000"/>
                    <a:lumOff val="15000"/>
                  </a:schemeClr>
                </a:solidFill>
                <a:cs typeface="Arial" charset="0"/>
              </a:rPr>
              <a:t>Sem proibição explícita</a:t>
            </a:r>
          </a:p>
          <a:p>
            <a:pPr algn="ctr" eaLnBrk="1" hangingPunct="1">
              <a:defRPr/>
            </a:pPr>
            <a:r>
              <a:rPr lang="pt-PT" b="1" dirty="0">
                <a:solidFill>
                  <a:schemeClr val="tx1">
                    <a:lumMod val="85000"/>
                    <a:lumOff val="15000"/>
                  </a:schemeClr>
                </a:solidFill>
                <a:cs typeface="Arial" charset="0"/>
              </a:rPr>
              <a:t> de deslocação</a:t>
            </a:r>
          </a:p>
        </p:txBody>
      </p:sp>
      <p:sp>
        <p:nvSpPr>
          <p:cNvPr id="9" name="AutoShape 4"/>
          <p:cNvSpPr>
            <a:spLocks noChangeArrowheads="1"/>
          </p:cNvSpPr>
          <p:nvPr/>
        </p:nvSpPr>
        <p:spPr bwMode="auto">
          <a:xfrm rot="535905">
            <a:off x="4313238" y="4860925"/>
            <a:ext cx="2870200" cy="1998663"/>
          </a:xfrm>
          <a:prstGeom prst="irregularSeal1">
            <a:avLst/>
          </a:prstGeom>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eaLnBrk="1" hangingPunct="1">
              <a:defRPr/>
            </a:pPr>
            <a:r>
              <a:rPr lang="pt-PT" b="1">
                <a:solidFill>
                  <a:schemeClr val="tx1">
                    <a:lumMod val="75000"/>
                    <a:lumOff val="25000"/>
                  </a:schemeClr>
                </a:solidFill>
                <a:cs typeface="Arial" charset="0"/>
              </a:rPr>
              <a:t>Proibição</a:t>
            </a:r>
          </a:p>
          <a:p>
            <a:pPr algn="ctr" eaLnBrk="1" hangingPunct="1">
              <a:defRPr/>
            </a:pPr>
            <a:r>
              <a:rPr lang="pt-PT" b="1">
                <a:solidFill>
                  <a:schemeClr val="tx1">
                    <a:lumMod val="75000"/>
                    <a:lumOff val="25000"/>
                  </a:schemeClr>
                </a:solidFill>
                <a:cs typeface="Arial" charset="0"/>
              </a:rPr>
              <a:t> de deslocação forçada</a:t>
            </a:r>
          </a:p>
          <a:p>
            <a:pPr algn="ctr" eaLnBrk="1" hangingPunct="1">
              <a:defRPr/>
            </a:pPr>
            <a:r>
              <a:rPr lang="pt-PT" b="1">
                <a:solidFill>
                  <a:schemeClr val="tx1">
                    <a:lumMod val="75000"/>
                    <a:lumOff val="25000"/>
                  </a:schemeClr>
                </a:solidFill>
                <a:cs typeface="Arial" charset="0"/>
              </a:rPr>
              <a:t>art. 17 prot. II</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re 1"/>
          <p:cNvSpPr>
            <a:spLocks noGrp="1"/>
          </p:cNvSpPr>
          <p:nvPr>
            <p:ph type="title"/>
          </p:nvPr>
        </p:nvSpPr>
        <p:spPr>
          <a:xfrm>
            <a:off x="457200" y="0"/>
            <a:ext cx="8229600" cy="1268413"/>
          </a:xfrm>
        </p:spPr>
        <p:txBody>
          <a:bodyPr/>
          <a:lstStyle/>
          <a:p>
            <a:pPr eaLnBrk="1" hangingPunct="1"/>
            <a:r>
              <a:rPr lang="pt-PT" b="1">
                <a:latin typeface="Century Gothic" charset="0"/>
                <a:ea typeface="MS PGothic" charset="0"/>
                <a:cs typeface="MS PGothic" charset="0"/>
              </a:rPr>
              <a:t>Direito internacional (II)</a:t>
            </a:r>
          </a:p>
        </p:txBody>
      </p:sp>
      <p:sp>
        <p:nvSpPr>
          <p:cNvPr id="28674" name="Text Placeholder 4"/>
          <p:cNvSpPr txBox="1">
            <a:spLocks/>
          </p:cNvSpPr>
          <p:nvPr/>
        </p:nvSpPr>
        <p:spPr bwMode="auto">
          <a:xfrm>
            <a:off x="460375" y="1557338"/>
            <a:ext cx="4040188" cy="5032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pt-PT" b="1">
                <a:solidFill>
                  <a:srgbClr val="595959"/>
                </a:solidFill>
                <a:latin typeface="Century Gothic" charset="0"/>
                <a:cs typeface="Century Gothic" charset="0"/>
              </a:rPr>
              <a:t>DCI</a:t>
            </a:r>
          </a:p>
        </p:txBody>
      </p:sp>
      <p:sp>
        <p:nvSpPr>
          <p:cNvPr id="14" name="Content Placeholder 5"/>
          <p:cNvSpPr>
            <a:spLocks noGrp="1"/>
          </p:cNvSpPr>
          <p:nvPr>
            <p:ph sz="half" idx="2"/>
          </p:nvPr>
        </p:nvSpPr>
        <p:spPr>
          <a:xfrm>
            <a:off x="468313" y="2205038"/>
            <a:ext cx="3816350" cy="4392612"/>
          </a:xfrm>
        </p:spPr>
        <p:txBody>
          <a:bodyPr rtlCol="0">
            <a:noAutofit/>
          </a:bodyPr>
          <a:lstStyle/>
          <a:p>
            <a:pPr eaLnBrk="1" fontAlgn="auto" hangingPunct="1">
              <a:spcAft>
                <a:spcPts val="0"/>
              </a:spcAft>
              <a:buFont typeface="Wingdings" charset="2"/>
              <a:buChar char="§"/>
              <a:defRPr/>
            </a:pPr>
            <a:r>
              <a:rPr lang="pt-PT"/>
              <a:t>Genocídio, crimes contra a humanidade, crimes de guerra - Estatuto do Tribunal Penal Internacional (TPI) de 1998.</a:t>
            </a:r>
          </a:p>
          <a:p>
            <a:pPr eaLnBrk="1" fontAlgn="auto" hangingPunct="1">
              <a:spcAft>
                <a:spcPts val="0"/>
              </a:spcAft>
              <a:buFont typeface="Wingdings" charset="2"/>
              <a:buChar char="§"/>
              <a:defRPr/>
            </a:pPr>
            <a:r>
              <a:rPr lang="pt-PT"/>
              <a:t>Deportação e transferência forçada de civis (artigos 7 e 8).</a:t>
            </a:r>
          </a:p>
          <a:p>
            <a:pPr eaLnBrk="1" fontAlgn="auto" hangingPunct="1">
              <a:spcAft>
                <a:spcPts val="0"/>
              </a:spcAft>
              <a:buFont typeface="Wingdings" charset="2"/>
              <a:buChar char="§"/>
              <a:defRPr/>
            </a:pPr>
            <a:r>
              <a:rPr lang="pt-PT"/>
              <a:t>Responsabilidade pela deslocação arbitrária. </a:t>
            </a:r>
          </a:p>
          <a:p>
            <a:pPr eaLnBrk="1" fontAlgn="auto" hangingPunct="1">
              <a:spcAft>
                <a:spcPts val="0"/>
              </a:spcAft>
              <a:buFont typeface="Wingdings" charset="2"/>
              <a:buChar char="§"/>
              <a:defRPr/>
            </a:pPr>
            <a:r>
              <a:rPr lang="pt-PT"/>
              <a:t>Deslocação arbitrária punível por lei.</a:t>
            </a:r>
          </a:p>
          <a:p>
            <a:pPr eaLnBrk="1" fontAlgn="auto" hangingPunct="1">
              <a:spcAft>
                <a:spcPts val="0"/>
              </a:spcAft>
              <a:buFont typeface="Wingdings" charset="2"/>
              <a:buChar char="§"/>
              <a:defRPr/>
            </a:pPr>
            <a:endParaRPr lang="fr-CH" altLang="fr-FR" sz="1400" dirty="0">
              <a:ea typeface="+mn-ea"/>
              <a:cs typeface="+mn-cs"/>
            </a:endParaRPr>
          </a:p>
        </p:txBody>
      </p:sp>
      <p:sp>
        <p:nvSpPr>
          <p:cNvPr id="28676" name="Text Placeholder 6"/>
          <p:cNvSpPr txBox="1">
            <a:spLocks/>
          </p:cNvSpPr>
          <p:nvPr/>
        </p:nvSpPr>
        <p:spPr bwMode="auto">
          <a:xfrm>
            <a:off x="4356100" y="1557338"/>
            <a:ext cx="4041775" cy="45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pt-PT" b="1">
                <a:solidFill>
                  <a:srgbClr val="595959"/>
                </a:solidFill>
                <a:latin typeface="Century Gothic" charset="0"/>
                <a:cs typeface="Century Gothic" charset="0"/>
              </a:rPr>
              <a:t>DIRC</a:t>
            </a:r>
          </a:p>
        </p:txBody>
      </p:sp>
      <p:sp>
        <p:nvSpPr>
          <p:cNvPr id="16" name="Content Placeholder 7"/>
          <p:cNvSpPr>
            <a:spLocks noGrp="1"/>
          </p:cNvSpPr>
          <p:nvPr>
            <p:ph sz="quarter" idx="4294967295"/>
          </p:nvPr>
        </p:nvSpPr>
        <p:spPr>
          <a:xfrm>
            <a:off x="4284663" y="2205038"/>
            <a:ext cx="4607817" cy="4679950"/>
          </a:xfrm>
        </p:spPr>
        <p:txBody>
          <a:bodyPr/>
          <a:lstStyle/>
          <a:p>
            <a:pPr eaLnBrk="1" hangingPunct="1">
              <a:buFont typeface="Wingdings" charset="2"/>
              <a:buChar char="§"/>
              <a:defRPr/>
            </a:pPr>
            <a:r>
              <a:rPr lang="pt-PT" sz="1800" dirty="0">
                <a:ea typeface="+mn-ea"/>
                <a:cs typeface="+mn-cs"/>
              </a:rPr>
              <a:t>Instrumentos legais para facilitar a assistência internacional. </a:t>
            </a:r>
          </a:p>
          <a:p>
            <a:pPr eaLnBrk="1" hangingPunct="1">
              <a:buFont typeface="Wingdings" charset="2"/>
              <a:buChar char="§"/>
              <a:defRPr/>
            </a:pPr>
            <a:r>
              <a:rPr lang="pt-PT" sz="1800" dirty="0">
                <a:ea typeface="+mn-ea"/>
                <a:cs typeface="+mn-cs"/>
              </a:rPr>
              <a:t>O quadro de ação de Hyogo (QAH) contém medidas para a redução do risco de catástrofes (RRC) para minimizar a exposição e os riscos.</a:t>
            </a:r>
          </a:p>
          <a:p>
            <a:pPr eaLnBrk="1" hangingPunct="1">
              <a:buFont typeface="Wingdings" charset="2"/>
              <a:buChar char="§"/>
              <a:defRPr/>
            </a:pPr>
            <a:r>
              <a:rPr lang="pt-PT" sz="1800" dirty="0">
                <a:ea typeface="+mn-ea"/>
                <a:cs typeface="+mn-cs"/>
              </a:rPr>
              <a:t>Diretrizes operacionais do IASC sobre os direitos humanos em situações de catástrofe.</a:t>
            </a:r>
          </a:p>
          <a:p>
            <a:pPr eaLnBrk="1" hangingPunct="1">
              <a:buFont typeface="Wingdings" charset="2"/>
              <a:buChar char="§"/>
              <a:defRPr/>
            </a:pPr>
            <a:r>
              <a:rPr lang="pt-PT" sz="1800" dirty="0">
                <a:ea typeface="+mn-ea"/>
                <a:cs typeface="+mn-cs"/>
              </a:rPr>
              <a:t>Sistemas de alerta 	        precoce e RRC.</a:t>
            </a:r>
          </a:p>
          <a:p>
            <a:pPr eaLnBrk="1" hangingPunct="1">
              <a:buFont typeface="Wingdings" charset="2"/>
              <a:buChar char="§"/>
              <a:defRPr/>
            </a:pPr>
            <a:r>
              <a:rPr lang="pt-PT" sz="1800" dirty="0">
                <a:ea typeface="+mn-ea"/>
                <a:cs typeface="+mn-cs"/>
              </a:rPr>
              <a:t>Reparação de danos.</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pt-PT" b="1">
                <a:latin typeface="Century Gothic" charset="0"/>
                <a:ea typeface="MS PGothic" charset="0"/>
                <a:cs typeface="MS PGothic" charset="0"/>
              </a:rPr>
              <a:t>Princípios Orientadores</a:t>
            </a:r>
          </a:p>
        </p:txBody>
      </p:sp>
      <p:sp>
        <p:nvSpPr>
          <p:cNvPr id="3" name="Content Placeholder 2"/>
          <p:cNvSpPr>
            <a:spLocks noGrp="1"/>
          </p:cNvSpPr>
          <p:nvPr>
            <p:ph sz="half" idx="1"/>
          </p:nvPr>
        </p:nvSpPr>
        <p:spPr>
          <a:xfrm>
            <a:off x="3995738" y="1557338"/>
            <a:ext cx="4679950" cy="4824412"/>
          </a:xfrm>
        </p:spPr>
        <p:txBody>
          <a:bodyPr rtlCol="0">
            <a:normAutofit fontScale="47500" lnSpcReduction="20000"/>
          </a:bodyPr>
          <a:lstStyle/>
          <a:p>
            <a:pPr eaLnBrk="1" fontAlgn="auto" hangingPunct="1">
              <a:spcAft>
                <a:spcPts val="0"/>
              </a:spcAft>
              <a:buFont typeface="Wingdings" charset="2"/>
              <a:buChar char="§"/>
              <a:defRPr/>
            </a:pPr>
            <a:r>
              <a:rPr lang="pt-PT" sz="3200" dirty="0">
                <a:solidFill>
                  <a:schemeClr val="tx1">
                    <a:lumMod val="65000"/>
                    <a:lumOff val="35000"/>
                  </a:schemeClr>
                </a:solidFill>
                <a:ea typeface="ＭＳ Ｐゴシック" pitchFamily="34" charset="-128"/>
                <a:cs typeface="+mn-cs"/>
              </a:rPr>
              <a:t>Adotados em 1998 pela Comissão das Nações Unidas para os Direitos Humanos.</a:t>
            </a:r>
          </a:p>
          <a:p>
            <a:pPr eaLnBrk="1" fontAlgn="auto" hangingPunct="1">
              <a:spcAft>
                <a:spcPts val="0"/>
              </a:spcAft>
              <a:buFont typeface="Wingdings" charset="2"/>
              <a:buChar char="§"/>
              <a:defRPr/>
            </a:pPr>
            <a:r>
              <a:rPr lang="pt-PT" sz="3200" dirty="0">
                <a:solidFill>
                  <a:schemeClr val="tx1">
                    <a:lumMod val="65000"/>
                    <a:lumOff val="35000"/>
                  </a:schemeClr>
                </a:solidFill>
                <a:ea typeface="ＭＳ Ｐゴシック" pitchFamily="34" charset="-128"/>
                <a:cs typeface="+mn-cs"/>
              </a:rPr>
              <a:t>30 princípios que reafirmam o direito internacional.</a:t>
            </a:r>
          </a:p>
          <a:p>
            <a:pPr eaLnBrk="1" fontAlgn="auto" hangingPunct="1">
              <a:spcAft>
                <a:spcPts val="0"/>
              </a:spcAft>
              <a:buFont typeface="Wingdings" charset="2"/>
              <a:buChar char="§"/>
              <a:defRPr/>
            </a:pPr>
            <a:r>
              <a:rPr lang="pt-PT" sz="3200" dirty="0">
                <a:solidFill>
                  <a:schemeClr val="tx1">
                    <a:lumMod val="65000"/>
                    <a:lumOff val="35000"/>
                  </a:schemeClr>
                </a:solidFill>
                <a:ea typeface="ＭＳ Ｐゴシック" pitchFamily="34" charset="-128"/>
                <a:cs typeface="+mn-cs"/>
              </a:rPr>
              <a:t>Abordam todas as fases da deslocação.</a:t>
            </a:r>
          </a:p>
          <a:p>
            <a:pPr eaLnBrk="1" fontAlgn="auto" hangingPunct="1">
              <a:spcAft>
                <a:spcPts val="0"/>
              </a:spcAft>
              <a:buFont typeface="Wingdings" charset="2"/>
              <a:buChar char="§"/>
              <a:defRPr/>
            </a:pPr>
            <a:r>
              <a:rPr lang="pt-PT" sz="3200" dirty="0">
                <a:solidFill>
                  <a:schemeClr val="tx1">
                    <a:lumMod val="65000"/>
                    <a:lumOff val="35000"/>
                  </a:schemeClr>
                </a:solidFill>
                <a:ea typeface="ＭＳ Ｐゴシック" pitchFamily="34" charset="-128"/>
                <a:cs typeface="+mn-cs"/>
              </a:rPr>
              <a:t>Preveem uma </a:t>
            </a:r>
            <a:r>
              <a:rPr lang="pt-PT" sz="3200" dirty="0">
                <a:solidFill>
                  <a:schemeClr val="accent6">
                    <a:lumMod val="75000"/>
                  </a:schemeClr>
                </a:solidFill>
                <a:ea typeface="ＭＳ Ｐゴシック" pitchFamily="34" charset="-128"/>
                <a:cs typeface="+mn-cs"/>
              </a:rPr>
              <a:t>abordagem com base nos direitos humanos </a:t>
            </a:r>
            <a:r>
              <a:rPr lang="pt-PT" sz="3200" dirty="0">
                <a:solidFill>
                  <a:schemeClr val="tx1">
                    <a:lumMod val="65000"/>
                    <a:lumOff val="35000"/>
                  </a:schemeClr>
                </a:solidFill>
                <a:ea typeface="ＭＳ Ｐゴシック" pitchFamily="34" charset="-128"/>
                <a:cs typeface="+mn-cs"/>
              </a:rPr>
              <a:t>para a proteção e assistência às PDI.</a:t>
            </a:r>
          </a:p>
          <a:p>
            <a:pPr eaLnBrk="1" fontAlgn="auto" hangingPunct="1">
              <a:spcAft>
                <a:spcPts val="0"/>
              </a:spcAft>
              <a:buFont typeface="Wingdings" charset="2"/>
              <a:buChar char="§"/>
              <a:defRPr/>
            </a:pPr>
            <a:r>
              <a:rPr lang="pt-PT" sz="3200" dirty="0">
                <a:solidFill>
                  <a:schemeClr val="tx1">
                    <a:lumMod val="65000"/>
                    <a:lumOff val="35000"/>
                  </a:schemeClr>
                </a:solidFill>
                <a:ea typeface="ＭＳ Ｐゴシック" pitchFamily="34" charset="-128"/>
                <a:cs typeface="+mn-cs"/>
              </a:rPr>
              <a:t>Fornecem orientação aos estados e a outros.</a:t>
            </a:r>
          </a:p>
          <a:p>
            <a:pPr eaLnBrk="1" fontAlgn="auto" hangingPunct="1">
              <a:spcAft>
                <a:spcPts val="0"/>
              </a:spcAft>
              <a:buFont typeface="Wingdings" charset="2"/>
              <a:buChar char="§"/>
              <a:defRPr/>
            </a:pPr>
            <a:r>
              <a:rPr lang="pt-PT" sz="3200" dirty="0">
                <a:solidFill>
                  <a:schemeClr val="tx1">
                    <a:lumMod val="65000"/>
                    <a:lumOff val="35000"/>
                  </a:schemeClr>
                </a:solidFill>
                <a:ea typeface="ＭＳ Ｐゴシック" pitchFamily="34" charset="-128"/>
                <a:cs typeface="+mn-cs"/>
              </a:rPr>
              <a:t>Identificam as normas relevantes do DIDH e do DIH. </a:t>
            </a:r>
          </a:p>
          <a:p>
            <a:pPr eaLnBrk="1" fontAlgn="auto" hangingPunct="1">
              <a:spcAft>
                <a:spcPts val="0"/>
              </a:spcAft>
              <a:buFont typeface="Wingdings" charset="2"/>
              <a:buChar char="§"/>
              <a:defRPr/>
            </a:pPr>
            <a:r>
              <a:rPr lang="pt-PT" sz="3200" dirty="0">
                <a:solidFill>
                  <a:schemeClr val="tx1">
                    <a:lumMod val="65000"/>
                    <a:lumOff val="35000"/>
                  </a:schemeClr>
                </a:solidFill>
                <a:ea typeface="ＭＳ Ｐゴシック" pitchFamily="34" charset="-128"/>
                <a:cs typeface="+mn-cs"/>
              </a:rPr>
              <a:t>São uma ferramenta prática.</a:t>
            </a:r>
          </a:p>
          <a:p>
            <a:pPr marL="0" indent="0" eaLnBrk="1" fontAlgn="auto" hangingPunct="1">
              <a:spcAft>
                <a:spcPts val="0"/>
              </a:spcAft>
              <a:buFontTx/>
              <a:buNone/>
              <a:defRPr/>
            </a:pPr>
            <a:endParaRPr lang="fr-CH" dirty="0">
              <a:solidFill>
                <a:schemeClr val="tx1">
                  <a:lumMod val="65000"/>
                  <a:lumOff val="35000"/>
                </a:schemeClr>
              </a:solidFill>
              <a:ea typeface="+mn-ea"/>
              <a:cs typeface="+mn-cs"/>
            </a:endParaRPr>
          </a:p>
        </p:txBody>
      </p:sp>
      <p:pic>
        <p:nvPicPr>
          <p:cNvPr id="30723" name="Picture 2" descr="C:\Users\jacopo.giorgi\Desktop\gpenglish-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8313" y="1557338"/>
            <a:ext cx="3241675" cy="4103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pt-PT" sz="2800" b="1">
                <a:latin typeface="Century Gothic" charset="0"/>
                <a:ea typeface="MS PGothic" charset="0"/>
                <a:cs typeface="MS PGothic" charset="0"/>
              </a:rPr>
              <a:t>Proibição de deslocação arbitrária</a:t>
            </a:r>
          </a:p>
        </p:txBody>
      </p:sp>
      <p:sp>
        <p:nvSpPr>
          <p:cNvPr id="30723" name="Espace réservé du contenu 2"/>
          <p:cNvSpPr>
            <a:spLocks noGrp="1"/>
          </p:cNvSpPr>
          <p:nvPr>
            <p:ph idx="1"/>
          </p:nvPr>
        </p:nvSpPr>
        <p:spPr>
          <a:xfrm>
            <a:off x="323850" y="1268413"/>
            <a:ext cx="8424863" cy="5113337"/>
          </a:xfrm>
        </p:spPr>
        <p:txBody>
          <a:bodyPr rtlCol="0">
            <a:normAutofit/>
          </a:bodyPr>
          <a:lstStyle/>
          <a:p>
            <a:pPr marL="0" indent="0" eaLnBrk="1" fontAlgn="auto" hangingPunct="1">
              <a:lnSpc>
                <a:spcPct val="115000"/>
              </a:lnSpc>
              <a:spcAft>
                <a:spcPts val="0"/>
              </a:spcAft>
              <a:buFont typeface="Arial" charset="0"/>
              <a:buNone/>
              <a:defRPr/>
            </a:pPr>
            <a:r>
              <a:rPr lang="pt-PT">
                <a:solidFill>
                  <a:schemeClr val="tx1">
                    <a:lumMod val="65000"/>
                    <a:lumOff val="35000"/>
                  </a:schemeClr>
                </a:solidFill>
                <a:latin typeface="Calibri" charset="0"/>
                <a:ea typeface="MS PGothic" charset="0"/>
                <a:cs typeface="Arial" charset="0"/>
              </a:rPr>
              <a:t>Princípio orientador 6: direito de todas as pessoas de serem protegidas da deslocação arbitrária:</a:t>
            </a:r>
          </a:p>
        </p:txBody>
      </p:sp>
      <p:sp>
        <p:nvSpPr>
          <p:cNvPr id="4" name="Freccia a destra 3"/>
          <p:cNvSpPr/>
          <p:nvPr/>
        </p:nvSpPr>
        <p:spPr>
          <a:xfrm>
            <a:off x="2908300" y="2114550"/>
            <a:ext cx="2906713" cy="19288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b="1">
                <a:solidFill>
                  <a:srgbClr val="FF0000"/>
                </a:solidFill>
              </a:rPr>
              <a:t>         </a:t>
            </a:r>
            <a:r>
              <a:rPr lang="pt-PT" b="1">
                <a:solidFill>
                  <a:schemeClr val="bg1"/>
                </a:solidFill>
              </a:rPr>
              <a:t>Abster-se</a:t>
            </a:r>
          </a:p>
          <a:p>
            <a:pPr>
              <a:defRPr/>
            </a:pPr>
            <a:r>
              <a:rPr lang="pt-PT" b="1">
                <a:solidFill>
                  <a:schemeClr val="bg1"/>
                </a:solidFill>
              </a:rPr>
              <a:t>         Proibir</a:t>
            </a:r>
          </a:p>
          <a:p>
            <a:pPr>
              <a:defRPr/>
            </a:pPr>
            <a:r>
              <a:rPr lang="pt-PT" b="1">
                <a:solidFill>
                  <a:schemeClr val="bg1"/>
                </a:solidFill>
              </a:rPr>
              <a:t>         Prevenir</a:t>
            </a:r>
          </a:p>
        </p:txBody>
      </p:sp>
      <p:sp>
        <p:nvSpPr>
          <p:cNvPr id="5" name="Ovale 4"/>
          <p:cNvSpPr/>
          <p:nvPr/>
        </p:nvSpPr>
        <p:spPr>
          <a:xfrm>
            <a:off x="6100763" y="2098675"/>
            <a:ext cx="2503487" cy="1655763"/>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b="1">
                <a:solidFill>
                  <a:srgbClr val="FFFFFF"/>
                </a:solidFill>
              </a:rPr>
              <a:t>Deslocação arbitrária</a:t>
            </a:r>
          </a:p>
        </p:txBody>
      </p:sp>
      <p:sp>
        <p:nvSpPr>
          <p:cNvPr id="6" name="Freccia a destra con strisce 6"/>
          <p:cNvSpPr/>
          <p:nvPr/>
        </p:nvSpPr>
        <p:spPr>
          <a:xfrm>
            <a:off x="427038" y="2185988"/>
            <a:ext cx="2071687" cy="1785937"/>
          </a:xfrm>
          <a:prstGeom prst="stripedRightArrow">
            <a:avLst>
              <a:gd name="adj1" fmla="val 50000"/>
              <a:gd name="adj2" fmla="val 48786"/>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pt-PT" b="1">
                <a:solidFill>
                  <a:schemeClr val="tx2"/>
                </a:solidFill>
              </a:rPr>
              <a:t>Respeitar</a:t>
            </a:r>
          </a:p>
          <a:p>
            <a:pPr>
              <a:defRPr/>
            </a:pPr>
            <a:r>
              <a:rPr lang="pt-PT" b="1">
                <a:solidFill>
                  <a:schemeClr val="tx2"/>
                </a:solidFill>
              </a:rPr>
              <a:t>Proteger</a:t>
            </a:r>
          </a:p>
          <a:p>
            <a:pPr>
              <a:defRPr/>
            </a:pPr>
            <a:r>
              <a:rPr lang="pt-PT" b="1">
                <a:solidFill>
                  <a:schemeClr val="tx2"/>
                </a:solidFill>
              </a:rPr>
              <a:t>Cumprir</a:t>
            </a:r>
          </a:p>
        </p:txBody>
      </p:sp>
      <p:graphicFrame>
        <p:nvGraphicFramePr>
          <p:cNvPr id="7" name="Diagram 3"/>
          <p:cNvGraphicFramePr/>
          <p:nvPr/>
        </p:nvGraphicFramePr>
        <p:xfrm>
          <a:off x="1492870" y="4043333"/>
          <a:ext cx="5688631" cy="2337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Graphic spid="7"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285750" y="0"/>
            <a:ext cx="8572500" cy="836613"/>
          </a:xfrm>
        </p:spPr>
        <p:txBody>
          <a:bodyPr/>
          <a:lstStyle/>
          <a:p>
            <a:pPr eaLnBrk="1" hangingPunct="1"/>
            <a:r>
              <a:rPr lang="pt-PT" b="1">
                <a:latin typeface="Century Gothic" charset="0"/>
                <a:ea typeface="MS PGothic" charset="0"/>
                <a:cs typeface="MS PGothic" charset="0"/>
              </a:rPr>
              <a:t>Prevenção</a:t>
            </a:r>
          </a:p>
        </p:txBody>
      </p:sp>
      <p:sp>
        <p:nvSpPr>
          <p:cNvPr id="34818" name="Espace réservé du texte 1"/>
          <p:cNvSpPr txBox="1">
            <a:spLocks/>
          </p:cNvSpPr>
          <p:nvPr/>
        </p:nvSpPr>
        <p:spPr bwMode="auto">
          <a:xfrm>
            <a:off x="323850" y="1052513"/>
            <a:ext cx="8496300" cy="72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buClr>
                <a:schemeClr val="accent1"/>
              </a:buClr>
              <a:buFont typeface="Wingdings 2" charset="0"/>
              <a:buNone/>
            </a:pPr>
            <a:r>
              <a:rPr lang="pt-PT" sz="2000" b="1">
                <a:solidFill>
                  <a:srgbClr val="595959"/>
                </a:solidFill>
                <a:latin typeface="Century Gothic" charset="0"/>
                <a:cs typeface="Century Gothic" charset="0"/>
              </a:rPr>
              <a:t>Princípio orientador 7: definir a responsabilidade de prevenir e evitar as condições que levam à deslocação.</a:t>
            </a:r>
          </a:p>
        </p:txBody>
      </p:sp>
      <p:sp>
        <p:nvSpPr>
          <p:cNvPr id="8" name="Segnaposto contenuto 2"/>
          <p:cNvSpPr>
            <a:spLocks noGrp="1"/>
          </p:cNvSpPr>
          <p:nvPr>
            <p:ph sz="half" idx="2"/>
          </p:nvPr>
        </p:nvSpPr>
        <p:spPr>
          <a:xfrm>
            <a:off x="468313" y="2028825"/>
            <a:ext cx="4391025" cy="3776663"/>
          </a:xfrm>
        </p:spPr>
        <p:txBody>
          <a:bodyPr rtlCol="0">
            <a:noAutofit/>
          </a:bodyPr>
          <a:lstStyle/>
          <a:p>
            <a:pPr marL="0" indent="0" eaLnBrk="1" fontAlgn="auto" hangingPunct="1">
              <a:spcAft>
                <a:spcPts val="0"/>
              </a:spcAft>
              <a:buFontTx/>
              <a:buNone/>
              <a:defRPr/>
            </a:pPr>
            <a:r>
              <a:rPr lang="pt-PT" sz="2000" b="1" dirty="0">
                <a:ea typeface="+mn-ea"/>
                <a:cs typeface="+mn-cs"/>
              </a:rPr>
              <a:t>Conflito:</a:t>
            </a:r>
          </a:p>
          <a:p>
            <a:pPr eaLnBrk="1" fontAlgn="auto" hangingPunct="1">
              <a:spcBef>
                <a:spcPts val="1400"/>
              </a:spcBef>
              <a:spcAft>
                <a:spcPts val="0"/>
              </a:spcAft>
              <a:buFont typeface="Wingdings" charset="2"/>
              <a:buChar char="§"/>
              <a:defRPr/>
            </a:pPr>
            <a:r>
              <a:rPr lang="pt-PT" dirty="0"/>
              <a:t>Proteção dos direitos das minorias, estado de direito, participação e padrões de vida adequados.</a:t>
            </a:r>
          </a:p>
          <a:p>
            <a:pPr eaLnBrk="1" fontAlgn="auto" hangingPunct="1">
              <a:spcBef>
                <a:spcPts val="1400"/>
              </a:spcBef>
              <a:spcAft>
                <a:spcPts val="0"/>
              </a:spcAft>
              <a:buFont typeface="Wingdings" charset="2"/>
              <a:buChar char="§"/>
              <a:defRPr/>
            </a:pPr>
            <a:r>
              <a:rPr lang="pt-PT" dirty="0"/>
              <a:t>Prevenção de violações do DIH que levam à deslocação. </a:t>
            </a:r>
          </a:p>
          <a:p>
            <a:pPr eaLnBrk="1" fontAlgn="auto" hangingPunct="1">
              <a:spcBef>
                <a:spcPts val="1400"/>
              </a:spcBef>
              <a:spcAft>
                <a:spcPts val="0"/>
              </a:spcAft>
              <a:buFont typeface="Wingdings" charset="2"/>
              <a:buChar char="§"/>
              <a:defRPr/>
            </a:pPr>
            <a:r>
              <a:rPr lang="pt-PT" dirty="0"/>
              <a:t>Diálogo com todas as partes, recurso a forças de segurança e formação. </a:t>
            </a:r>
          </a:p>
          <a:p>
            <a:pPr eaLnBrk="1" fontAlgn="auto" hangingPunct="1">
              <a:spcBef>
                <a:spcPts val="1400"/>
              </a:spcBef>
              <a:spcAft>
                <a:spcPts val="0"/>
              </a:spcAft>
              <a:buFont typeface="Wingdings" charset="2"/>
              <a:buChar char="§"/>
              <a:defRPr/>
            </a:pPr>
            <a:r>
              <a:rPr lang="pt-PT" dirty="0"/>
              <a:t>Luta contra a impunidade.</a:t>
            </a:r>
          </a:p>
          <a:p>
            <a:pPr eaLnBrk="1" fontAlgn="auto" hangingPunct="1">
              <a:spcBef>
                <a:spcPts val="1400"/>
              </a:spcBef>
              <a:spcAft>
                <a:spcPts val="0"/>
              </a:spcAft>
              <a:buFont typeface="Wingdings" charset="2"/>
              <a:buChar char="§"/>
              <a:defRPr/>
            </a:pPr>
            <a:r>
              <a:rPr lang="pt-PT" dirty="0"/>
              <a:t>Criminalização da        deslocação arbitrária.  </a:t>
            </a:r>
          </a:p>
        </p:txBody>
      </p:sp>
      <p:sp>
        <p:nvSpPr>
          <p:cNvPr id="9" name="Segnaposto contenuto 3"/>
          <p:cNvSpPr>
            <a:spLocks noGrp="1"/>
          </p:cNvSpPr>
          <p:nvPr>
            <p:ph sz="quarter" idx="4294967295"/>
          </p:nvPr>
        </p:nvSpPr>
        <p:spPr>
          <a:xfrm>
            <a:off x="5003800" y="2033588"/>
            <a:ext cx="4140200" cy="3843337"/>
          </a:xfrm>
        </p:spPr>
        <p:txBody>
          <a:bodyPr/>
          <a:lstStyle/>
          <a:p>
            <a:pPr marL="0" indent="0" eaLnBrk="1" hangingPunct="1">
              <a:buFontTx/>
              <a:buNone/>
              <a:defRPr/>
            </a:pPr>
            <a:r>
              <a:rPr lang="pt-PT" b="1" dirty="0">
                <a:latin typeface="Century Gothic"/>
                <a:ea typeface="MS PGothic" charset="0"/>
                <a:cs typeface="Century Gothic"/>
              </a:rPr>
              <a:t>Catástrofes:  </a:t>
            </a:r>
          </a:p>
          <a:p>
            <a:pPr eaLnBrk="1" hangingPunct="1">
              <a:spcBef>
                <a:spcPts val="1400"/>
              </a:spcBef>
              <a:buFont typeface="Wingdings" charset="2"/>
              <a:buChar char="§"/>
              <a:defRPr/>
            </a:pPr>
            <a:r>
              <a:rPr lang="pt-PT" sz="1800" dirty="0">
                <a:latin typeface="Century Gothic"/>
                <a:ea typeface="MS PGothic" charset="0"/>
                <a:cs typeface="Century Gothic"/>
              </a:rPr>
              <a:t>“Não existem catástrofes naturais, apenas riscos naturais.” Gabinete da ONU para a RRC.</a:t>
            </a:r>
          </a:p>
          <a:p>
            <a:pPr eaLnBrk="1" hangingPunct="1">
              <a:spcBef>
                <a:spcPts val="1400"/>
              </a:spcBef>
              <a:buFont typeface="Wingdings" charset="2"/>
              <a:buChar char="§"/>
              <a:defRPr/>
            </a:pPr>
            <a:r>
              <a:rPr lang="pt-PT" sz="1800" dirty="0">
                <a:latin typeface="Century Gothic"/>
                <a:ea typeface="MS PGothic" charset="0"/>
                <a:cs typeface="Century Gothic"/>
              </a:rPr>
              <a:t>Gestão, minimização e preparação em caso de catástrofe. </a:t>
            </a:r>
          </a:p>
          <a:p>
            <a:pPr eaLnBrk="1" hangingPunct="1">
              <a:spcBef>
                <a:spcPts val="1400"/>
              </a:spcBef>
              <a:buFont typeface="Wingdings" charset="2"/>
              <a:buChar char="§"/>
              <a:defRPr/>
            </a:pPr>
            <a:r>
              <a:rPr lang="pt-PT" sz="1800" dirty="0">
                <a:latin typeface="Century Gothic"/>
                <a:ea typeface="MS PGothic" charset="0"/>
                <a:cs typeface="Century Gothic"/>
              </a:rPr>
              <a:t>Sistemas de alerta precoce. </a:t>
            </a:r>
          </a:p>
          <a:p>
            <a:pPr marL="0" indent="0" eaLnBrk="1" hangingPunct="1">
              <a:buFontTx/>
              <a:buNone/>
              <a:defRPr/>
            </a:pPr>
            <a:endParaRPr lang="it-IT" sz="1800" dirty="0">
              <a:latin typeface="Century Gothic"/>
              <a:ea typeface="MS PGothic" charset="0"/>
              <a:cs typeface="Century Gothic"/>
            </a:endParaRPr>
          </a:p>
          <a:p>
            <a:pPr marL="0" indent="0" eaLnBrk="1" hangingPunct="1">
              <a:buFontTx/>
              <a:buNone/>
              <a:defRPr/>
            </a:pPr>
            <a:endParaRPr lang="it-IT" u="sng" dirty="0">
              <a:latin typeface="Century Gothic"/>
              <a:ea typeface="MS PGothic" charset="0"/>
              <a:cs typeface="Century Gothic"/>
            </a:endParaRPr>
          </a:p>
        </p:txBody>
      </p:sp>
      <p:sp>
        <p:nvSpPr>
          <p:cNvPr id="14" name="Rettangolo arrotondato 4"/>
          <p:cNvSpPr/>
          <p:nvPr/>
        </p:nvSpPr>
        <p:spPr>
          <a:xfrm>
            <a:off x="4284663" y="4941888"/>
            <a:ext cx="3095625" cy="1512887"/>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pt-PT" b="1"/>
              <a:t>Projeto-lei sobre assistência em caso de catástrofe e apoio na recuperação inicial, 2013</a:t>
            </a:r>
          </a:p>
          <a:p>
            <a:pPr algn="ctr">
              <a:defRPr/>
            </a:pPr>
            <a:endParaRPr lang="it-IT" b="1" dirty="0"/>
          </a:p>
        </p:txBody>
      </p:sp>
      <p:pic>
        <p:nvPicPr>
          <p:cNvPr id="15" name="Picture 4" descr="C:\Users\utente\Desktop\IFRC-logo.gif"/>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00563" y="6092825"/>
            <a:ext cx="2663825" cy="271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323850" y="0"/>
            <a:ext cx="8229600" cy="1196975"/>
          </a:xfrm>
        </p:spPr>
        <p:txBody>
          <a:bodyPr/>
          <a:lstStyle/>
          <a:p>
            <a:pPr eaLnBrk="1" hangingPunct="1"/>
            <a:r>
              <a:rPr lang="pt-PT" sz="3200" b="1">
                <a:latin typeface="Century Gothic" charset="0"/>
                <a:ea typeface="MS PGothic" charset="0"/>
                <a:cs typeface="MS PGothic" charset="0"/>
              </a:rPr>
              <a:t>Proteção das PDI: princípios orientadores 10 a 23</a:t>
            </a:r>
          </a:p>
        </p:txBody>
      </p:sp>
      <p:graphicFrame>
        <p:nvGraphicFramePr>
          <p:cNvPr id="5" name="Table 4"/>
          <p:cNvGraphicFramePr>
            <a:graphicFrameLocks noGrp="1"/>
          </p:cNvGraphicFramePr>
          <p:nvPr/>
        </p:nvGraphicFramePr>
        <p:xfrm>
          <a:off x="395288" y="1628775"/>
          <a:ext cx="8137525" cy="3600450"/>
        </p:xfrm>
        <a:graphic>
          <a:graphicData uri="http://schemas.openxmlformats.org/drawingml/2006/table">
            <a:tbl>
              <a:tblPr/>
              <a:tblGrid>
                <a:gridCol w="4069492">
                  <a:extLst>
                    <a:ext uri="{9D8B030D-6E8A-4147-A177-3AD203B41FA5}">
                      <a16:colId xmlns:a16="http://schemas.microsoft.com/office/drawing/2014/main" val="20000"/>
                    </a:ext>
                  </a:extLst>
                </a:gridCol>
                <a:gridCol w="4068033">
                  <a:extLst>
                    <a:ext uri="{9D8B030D-6E8A-4147-A177-3AD203B41FA5}">
                      <a16:colId xmlns:a16="http://schemas.microsoft.com/office/drawing/2014/main" val="20001"/>
                    </a:ext>
                  </a:extLst>
                </a:gridCol>
              </a:tblGrid>
              <a:tr h="1635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t-PT" sz="2000" b="1" i="0" u="none" strike="noStrike" cap="none" normalizeH="0" baseline="0">
                          <a:ln>
                            <a:noFill/>
                          </a:ln>
                          <a:solidFill>
                            <a:srgbClr val="E46C0A"/>
                          </a:solidFill>
                          <a:latin typeface="Century Gothic"/>
                          <a:ea typeface="MS PGothic" charset="0"/>
                          <a:cs typeface="Century Gothic"/>
                        </a:rPr>
                        <a:t>A. Direitos civis e políticos </a:t>
                      </a:r>
                      <a:r>
                        <a:rPr kumimoji="0" lang="pt-PT" sz="2000" b="1" i="0" u="none" strike="noStrike" cap="none" normalizeH="0" baseline="0">
                          <a:ln>
                            <a:noFill/>
                          </a:ln>
                          <a:solidFill>
                            <a:srgbClr val="070D13"/>
                          </a:solidFill>
                          <a:latin typeface="Century Gothic"/>
                          <a:ea typeface="MS PGothic" charset="0"/>
                          <a:cs typeface="Century Gothic"/>
                        </a:rPr>
                        <a:t>associados à vida, segurança, bem-estar físico e união familiar das pessoas. </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t-PT" sz="2000" b="1" i="0" u="none" strike="noStrike" cap="none" normalizeH="0" baseline="0">
                          <a:ln>
                            <a:noFill/>
                          </a:ln>
                          <a:solidFill>
                            <a:schemeClr val="tx2"/>
                          </a:solidFill>
                          <a:latin typeface="Century Gothic"/>
                          <a:ea typeface="MS PGothic" charset="0"/>
                          <a:cs typeface="Century Gothic"/>
                        </a:rPr>
                        <a:t>B. Direitos económicos, sociais e culturais</a:t>
                      </a:r>
                      <a:r>
                        <a:rPr kumimoji="0" lang="pt-PT" sz="2000" b="1" i="0" u="none" strike="noStrike" cap="none" normalizeH="0" baseline="0">
                          <a:ln>
                            <a:noFill/>
                          </a:ln>
                          <a:solidFill>
                            <a:srgbClr val="070D13"/>
                          </a:solidFill>
                          <a:latin typeface="Century Gothic"/>
                          <a:ea typeface="MS PGothic" charset="0"/>
                          <a:cs typeface="Century Gothic"/>
                        </a:rPr>
                        <a:t> associados à alimentação, habitação, saúde e ensino primário.</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0"/>
                  </a:ext>
                </a:extLst>
              </a:tr>
              <a:tr h="1965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t-PT" sz="2000" b="1" i="0" u="none" strike="noStrike" cap="none" normalizeH="0" baseline="0">
                          <a:ln>
                            <a:noFill/>
                          </a:ln>
                          <a:solidFill>
                            <a:srgbClr val="E46C0A"/>
                          </a:solidFill>
                          <a:latin typeface="Century Gothic"/>
                          <a:ea typeface="MS PGothic" charset="0"/>
                          <a:cs typeface="Century Gothic"/>
                        </a:rPr>
                        <a:t>D. Direitos civis e políticos </a:t>
                      </a:r>
                      <a:r>
                        <a:rPr kumimoji="0" lang="pt-PT" sz="2000" b="1" i="0" u="none" strike="noStrike" cap="none" normalizeH="0" baseline="0">
                          <a:ln>
                            <a:noFill/>
                          </a:ln>
                          <a:solidFill>
                            <a:srgbClr val="070D13"/>
                          </a:solidFill>
                          <a:latin typeface="Century Gothic"/>
                          <a:ea typeface="MS PGothic" charset="0"/>
                          <a:cs typeface="Century Gothic"/>
                        </a:rPr>
                        <a:t>associados à documentação pessoal e liberdade de movimento, expressão, opinião, religião e voto.</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pt-PT" sz="2000" b="1" i="0" u="none" strike="noStrike" cap="none" normalizeH="0" baseline="0">
                          <a:ln>
                            <a:noFill/>
                          </a:ln>
                          <a:solidFill>
                            <a:srgbClr val="1F497D"/>
                          </a:solidFill>
                          <a:latin typeface="Century Gothic"/>
                          <a:ea typeface="MS PGothic" charset="0"/>
                          <a:cs typeface="Century Gothic"/>
                        </a:rPr>
                        <a:t>C. Direitos económicos, sociais e culturais</a:t>
                      </a:r>
                      <a:r>
                        <a:rPr kumimoji="0" lang="pt-PT" sz="2000" b="1" i="0" u="none" strike="noStrike" cap="none" normalizeH="0" baseline="0">
                          <a:ln>
                            <a:noFill/>
                          </a:ln>
                          <a:solidFill>
                            <a:srgbClr val="070D13"/>
                          </a:solidFill>
                          <a:latin typeface="Century Gothic"/>
                          <a:ea typeface="MS PGothic" charset="0"/>
                          <a:cs typeface="Century Gothic"/>
                        </a:rPr>
                        <a:t> associados à habitação, terra e propriedade (HTP), meios de subsistência e ensino secundário e superior.</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extLst>
                  <a:ext uri="{0D108BD9-81ED-4DB2-BD59-A6C34878D82A}">
                    <a16:rowId xmlns:a16="http://schemas.microsoft.com/office/drawing/2014/main" val="10001"/>
                  </a:ext>
                </a:extLst>
              </a:tr>
            </a:tbl>
          </a:graphicData>
        </a:graphic>
      </p:graphicFrame>
      <p:sp>
        <p:nvSpPr>
          <p:cNvPr id="10" name="TextBox 1"/>
          <p:cNvSpPr txBox="1">
            <a:spLocks noChangeArrowheads="1"/>
          </p:cNvSpPr>
          <p:nvPr/>
        </p:nvSpPr>
        <p:spPr bwMode="auto">
          <a:xfrm>
            <a:off x="395288" y="5589588"/>
            <a:ext cx="65532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defRPr/>
            </a:pPr>
            <a:r>
              <a:rPr lang="pt-PT" sz="1400">
                <a:solidFill>
                  <a:schemeClr val="tx1">
                    <a:lumMod val="50000"/>
                    <a:lumOff val="50000"/>
                  </a:schemeClr>
                </a:solidFill>
                <a:latin typeface="Century Gothic"/>
                <a:cs typeface="Century Gothic"/>
              </a:rPr>
              <a:t>Fonte: representante do secretário-geral da ONU para os direitos humanos das PDI.</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6915</TotalTime>
  <Words>3094</Words>
  <Application>Microsoft Office PowerPoint</Application>
  <PresentationFormat>Affichage à l'écran (4:3)</PresentationFormat>
  <Paragraphs>214</Paragraphs>
  <Slides>13</Slides>
  <Notes>13</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13</vt:i4>
      </vt:variant>
    </vt:vector>
  </HeadingPairs>
  <TitlesOfParts>
    <vt:vector size="22" baseType="lpstr">
      <vt:lpstr>AkzidenzGroteskPro-Light</vt:lpstr>
      <vt:lpstr>AkzidenzGroteskPro-LightIt</vt:lpstr>
      <vt:lpstr>AkzidenzGroteskPro-Md</vt:lpstr>
      <vt:lpstr>Arial</vt:lpstr>
      <vt:lpstr>Calibri</vt:lpstr>
      <vt:lpstr>Century Gothic</vt:lpstr>
      <vt:lpstr>Wingdings</vt:lpstr>
      <vt:lpstr>Wingdings 2</vt:lpstr>
      <vt:lpstr>Perception</vt:lpstr>
      <vt:lpstr>Abordagem à elaboração de leis e políticas com base nos direitos humanos</vt:lpstr>
      <vt:lpstr>Objetivos</vt:lpstr>
      <vt:lpstr>Normas legais internacionais</vt:lpstr>
      <vt:lpstr>Direito internacional</vt:lpstr>
      <vt:lpstr>Direito internacional (II)</vt:lpstr>
      <vt:lpstr>Princípios Orientadores</vt:lpstr>
      <vt:lpstr>Proibição de deslocação arbitrária</vt:lpstr>
      <vt:lpstr>Prevenção</vt:lpstr>
      <vt:lpstr>Proteção das PDI: princípios orientadores 10 a 23</vt:lpstr>
      <vt:lpstr>Soluções duradouras: princípios orientadores 28 e 30 e quadro do IASC</vt:lpstr>
      <vt:lpstr>Présentation PowerPoint</vt:lpstr>
      <vt:lpstr>Normas regionais</vt:lpstr>
      <vt:lpstr>Conclusões</vt:lpstr>
    </vt:vector>
  </TitlesOfParts>
  <Company>NRC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Vincent</cp:lastModifiedBy>
  <cp:revision>245</cp:revision>
  <dcterms:created xsi:type="dcterms:W3CDTF">2008-09-19T08:19:15Z</dcterms:created>
  <dcterms:modified xsi:type="dcterms:W3CDTF">2021-01-20T13:15:44Z</dcterms:modified>
</cp:coreProperties>
</file>