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0"/>
  </p:notesMasterIdLst>
  <p:handoutMasterIdLst>
    <p:handoutMasterId r:id="rId11"/>
  </p:handoutMasterIdLst>
  <p:sldIdLst>
    <p:sldId id="326" r:id="rId2"/>
    <p:sldId id="309" r:id="rId3"/>
    <p:sldId id="324" r:id="rId4"/>
    <p:sldId id="325" r:id="rId5"/>
    <p:sldId id="303" r:id="rId6"/>
    <p:sldId id="320" r:id="rId7"/>
    <p:sldId id="327" r:id="rId8"/>
    <p:sldId id="313"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35" autoAdjust="0"/>
  </p:normalViewPr>
  <p:slideViewPr>
    <p:cSldViewPr>
      <p:cViewPr>
        <p:scale>
          <a:sx n="50" d="100"/>
          <a:sy n="50" d="100"/>
        </p:scale>
        <p:origin x="1956" y="-26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EA23-FA48-3F46-8EC0-1ADA09E267F2}" type="doc">
      <dgm:prSet loTypeId="urn:microsoft.com/office/officeart/2005/8/layout/vList3" loCatId="list" qsTypeId="urn:microsoft.com/office/officeart/2005/8/quickstyle/simple4" qsCatId="simple" csTypeId="urn:microsoft.com/office/officeart/2005/8/colors/accent1_2" csCatId="accent1" phldr="1"/>
      <dgm:spPr/>
      <dgm:t>
        <a:bodyPr/>
        <a:lstStyle/>
        <a:p>
          <a:endParaRPr lang="en-GB"/>
        </a:p>
      </dgm:t>
    </dgm:pt>
    <dgm:pt modelId="{DB3E2F74-0A20-5843-92DE-AFB8784B33DE}">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pt-PT" sz="1800"/>
            <a:t>Prevenção</a:t>
          </a:r>
        </a:p>
      </dgm:t>
    </dgm:pt>
    <dgm:pt modelId="{E4F8CDE5-0CAD-1D45-A8E6-AFCE91725C8A}" type="parTrans" cxnId="{3806F598-1224-4144-8A99-D58084794095}">
      <dgm:prSet/>
      <dgm:spPr/>
      <dgm:t>
        <a:bodyPr/>
        <a:lstStyle/>
        <a:p>
          <a:endParaRPr lang="en-GB" sz="4000"/>
        </a:p>
      </dgm:t>
    </dgm:pt>
    <dgm:pt modelId="{19FB6793-8E7F-D541-93C6-DEE416FA5EDF}" type="sibTrans" cxnId="{3806F598-1224-4144-8A99-D58084794095}">
      <dgm:prSet/>
      <dgm:spPr/>
      <dgm:t>
        <a:bodyPr/>
        <a:lstStyle/>
        <a:p>
          <a:endParaRPr lang="en-GB" sz="4000"/>
        </a:p>
      </dgm:t>
    </dgm:pt>
    <dgm:pt modelId="{E3E6D120-A83A-3441-9539-273402A2A852}">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pt-PT" sz="1800"/>
            <a:t>Sensibilização nacional</a:t>
          </a:r>
        </a:p>
      </dgm:t>
    </dgm:pt>
    <dgm:pt modelId="{339A645A-8BE1-C54B-8922-BC0716FAD27A}" type="parTrans" cxnId="{E9E0B4B4-8656-3A45-A414-D02AB599F94A}">
      <dgm:prSet/>
      <dgm:spPr/>
      <dgm:t>
        <a:bodyPr/>
        <a:lstStyle/>
        <a:p>
          <a:endParaRPr lang="en-GB" sz="4000"/>
        </a:p>
      </dgm:t>
    </dgm:pt>
    <dgm:pt modelId="{6504CD74-3238-E442-B901-2123D28E72EC}" type="sibTrans" cxnId="{E9E0B4B4-8656-3A45-A414-D02AB599F94A}">
      <dgm:prSet/>
      <dgm:spPr/>
      <dgm:t>
        <a:bodyPr/>
        <a:lstStyle/>
        <a:p>
          <a:endParaRPr lang="en-GB" sz="4000"/>
        </a:p>
      </dgm:t>
    </dgm:pt>
    <dgm:pt modelId="{8840483C-8E46-454F-B868-94732C6CC97C}">
      <dgm:prSet phldrT="[Text]" custT="1">
        <dgm:style>
          <a:lnRef idx="3">
            <a:schemeClr val="lt1"/>
          </a:lnRef>
          <a:fillRef idx="1">
            <a:schemeClr val="accent1"/>
          </a:fillRef>
          <a:effectRef idx="1">
            <a:schemeClr val="accent1"/>
          </a:effectRef>
          <a:fontRef idx="minor">
            <a:schemeClr val="lt1"/>
          </a:fontRef>
        </dgm:style>
      </dgm:prSet>
      <dgm:spPr/>
      <dgm:t>
        <a:bodyPr/>
        <a:lstStyle/>
        <a:p>
          <a:r>
            <a:rPr lang="pt-PT" sz="1800"/>
            <a:t>Recolha de dados</a:t>
          </a:r>
        </a:p>
      </dgm:t>
    </dgm:pt>
    <dgm:pt modelId="{5A8C5EEB-BCBA-ED41-9C40-790D1CFCFB4A}" type="parTrans" cxnId="{28B5F041-0E0A-EB47-880F-D5100B87737F}">
      <dgm:prSet/>
      <dgm:spPr/>
      <dgm:t>
        <a:bodyPr/>
        <a:lstStyle/>
        <a:p>
          <a:endParaRPr lang="en-GB" sz="4000"/>
        </a:p>
      </dgm:t>
    </dgm:pt>
    <dgm:pt modelId="{2053AD6B-4D84-0940-83C8-B17E48B1B0B4}" type="sibTrans" cxnId="{28B5F041-0E0A-EB47-880F-D5100B87737F}">
      <dgm:prSet/>
      <dgm:spPr/>
      <dgm:t>
        <a:bodyPr/>
        <a:lstStyle/>
        <a:p>
          <a:endParaRPr lang="en-GB" sz="4000"/>
        </a:p>
      </dgm:t>
    </dgm:pt>
    <dgm:pt modelId="{2E61CD75-0ECF-B140-9497-C5C029D002EA}">
      <dgm:prSet phldrT="[Text]" custT="1">
        <dgm:style>
          <a:lnRef idx="3">
            <a:schemeClr val="lt1"/>
          </a:lnRef>
          <a:fillRef idx="1">
            <a:schemeClr val="accent6"/>
          </a:fillRef>
          <a:effectRef idx="1">
            <a:schemeClr val="accent6"/>
          </a:effectRef>
          <a:fontRef idx="minor">
            <a:schemeClr val="lt1"/>
          </a:fontRef>
        </dgm:style>
      </dgm:prSet>
      <dgm:spPr/>
      <dgm:t>
        <a:bodyPr/>
        <a:lstStyle/>
        <a:p>
          <a:r>
            <a:rPr lang="pt-PT" sz="1800"/>
            <a:t>Formação sobre os direitos das PDI</a:t>
          </a:r>
        </a:p>
      </dgm:t>
    </dgm:pt>
    <dgm:pt modelId="{A21614B7-7A87-124A-97DD-510B56D3834F}" type="parTrans" cxnId="{A7786994-A634-BF4F-B898-220025776809}">
      <dgm:prSet/>
      <dgm:spPr/>
      <dgm:t>
        <a:bodyPr/>
        <a:lstStyle/>
        <a:p>
          <a:endParaRPr lang="en-GB" sz="4000"/>
        </a:p>
      </dgm:t>
    </dgm:pt>
    <dgm:pt modelId="{07632BD6-0114-E740-9E81-BB2E0E6F8556}" type="sibTrans" cxnId="{A7786994-A634-BF4F-B898-220025776809}">
      <dgm:prSet/>
      <dgm:spPr/>
      <dgm:t>
        <a:bodyPr/>
        <a:lstStyle/>
        <a:p>
          <a:endParaRPr lang="en-GB" sz="4000"/>
        </a:p>
      </dgm:t>
    </dgm:pt>
    <dgm:pt modelId="{574CB987-9DCC-E04B-937D-B96BB54FE5B4}">
      <dgm:prSet phldrT="[Text]" custT="1">
        <dgm:style>
          <a:lnRef idx="3">
            <a:schemeClr val="lt1"/>
          </a:lnRef>
          <a:fillRef idx="1">
            <a:schemeClr val="dk1"/>
          </a:fillRef>
          <a:effectRef idx="1">
            <a:schemeClr val="dk1"/>
          </a:effectRef>
          <a:fontRef idx="minor">
            <a:schemeClr val="lt1"/>
          </a:fontRef>
        </dgm:style>
      </dgm:prSet>
      <dgm:spPr/>
      <dgm:t>
        <a:bodyPr/>
        <a:lstStyle/>
        <a:p>
          <a:r>
            <a:rPr lang="pt-PT" sz="1800"/>
            <a:t>Quadro legal</a:t>
          </a:r>
        </a:p>
      </dgm:t>
    </dgm:pt>
    <dgm:pt modelId="{B30D2E31-139F-E04B-9B74-FEA000528A91}" type="parTrans" cxnId="{666CC0E6-E34E-E34D-A8C9-05FC27972BC9}">
      <dgm:prSet/>
      <dgm:spPr/>
      <dgm:t>
        <a:bodyPr/>
        <a:lstStyle/>
        <a:p>
          <a:endParaRPr lang="en-GB" sz="4000"/>
        </a:p>
      </dgm:t>
    </dgm:pt>
    <dgm:pt modelId="{3965DAF2-0F14-694C-9698-4695C4FB072E}" type="sibTrans" cxnId="{666CC0E6-E34E-E34D-A8C9-05FC27972BC9}">
      <dgm:prSet/>
      <dgm:spPr/>
      <dgm:t>
        <a:bodyPr/>
        <a:lstStyle/>
        <a:p>
          <a:endParaRPr lang="en-GB" sz="4000"/>
        </a:p>
      </dgm:t>
    </dgm:pt>
    <dgm:pt modelId="{95B79D28-2E35-0A4C-96CD-7F56FA6DAA6E}">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pt-PT" sz="1800"/>
            <a:t>Política nacional</a:t>
          </a:r>
        </a:p>
      </dgm:t>
    </dgm:pt>
    <dgm:pt modelId="{E7B61BCE-9327-0A42-8BE7-FC7AA262F33B}" type="parTrans" cxnId="{9317FF36-7BA0-D94D-A160-C93CCD16D223}">
      <dgm:prSet/>
      <dgm:spPr/>
      <dgm:t>
        <a:bodyPr/>
        <a:lstStyle/>
        <a:p>
          <a:endParaRPr lang="en-GB" sz="4000"/>
        </a:p>
      </dgm:t>
    </dgm:pt>
    <dgm:pt modelId="{A7A90BB8-2734-524D-8A10-E52698F1CAAE}" type="sibTrans" cxnId="{9317FF36-7BA0-D94D-A160-C93CCD16D223}">
      <dgm:prSet/>
      <dgm:spPr/>
      <dgm:t>
        <a:bodyPr/>
        <a:lstStyle/>
        <a:p>
          <a:endParaRPr lang="en-GB" sz="4000"/>
        </a:p>
      </dgm:t>
    </dgm:pt>
    <dgm:pt modelId="{0C6E511F-A4F2-4E46-91C5-CE8B19A16E52}">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pt-PT" sz="1800"/>
            <a:t>Ponto focal institucional para as PDI</a:t>
          </a:r>
        </a:p>
      </dgm:t>
    </dgm:pt>
    <dgm:pt modelId="{EA59AED6-4FF6-6E41-BA54-CA9FED4B14BF}" type="parTrans" cxnId="{3F3F9CC9-7EDF-6342-9B3C-FC74316665E5}">
      <dgm:prSet/>
      <dgm:spPr/>
      <dgm:t>
        <a:bodyPr/>
        <a:lstStyle/>
        <a:p>
          <a:endParaRPr lang="en-GB" sz="4000"/>
        </a:p>
      </dgm:t>
    </dgm:pt>
    <dgm:pt modelId="{4A25475F-1FFE-3C4F-8F3B-9B06E0AAA6B4}" type="sibTrans" cxnId="{3F3F9CC9-7EDF-6342-9B3C-FC74316665E5}">
      <dgm:prSet/>
      <dgm:spPr/>
      <dgm:t>
        <a:bodyPr/>
        <a:lstStyle/>
        <a:p>
          <a:endParaRPr lang="en-GB" sz="4000"/>
        </a:p>
      </dgm:t>
    </dgm:pt>
    <dgm:pt modelId="{36AF79C3-DE02-2F42-8A53-E7FD0CFB4651}">
      <dgm:prSet phldrT="[Text]" custT="1"/>
      <dgm:spPr/>
      <dgm:t>
        <a:bodyPr/>
        <a:lstStyle/>
        <a:p>
          <a:r>
            <a:rPr lang="pt-PT" sz="1800"/>
            <a:t>Participação das PDI</a:t>
          </a:r>
        </a:p>
      </dgm:t>
    </dgm:pt>
    <dgm:pt modelId="{907EE09C-7DA4-A040-A3C7-EA3AC1BA0BFB}" type="parTrans" cxnId="{57AA205D-E77B-8E45-AFF9-00464BAD7189}">
      <dgm:prSet/>
      <dgm:spPr/>
      <dgm:t>
        <a:bodyPr/>
        <a:lstStyle/>
        <a:p>
          <a:endParaRPr lang="en-GB" sz="4000"/>
        </a:p>
      </dgm:t>
    </dgm:pt>
    <dgm:pt modelId="{3D9D5AA0-E3F6-7448-9661-E12480F8E662}" type="sibTrans" cxnId="{57AA205D-E77B-8E45-AFF9-00464BAD7189}">
      <dgm:prSet/>
      <dgm:spPr/>
      <dgm:t>
        <a:bodyPr/>
        <a:lstStyle/>
        <a:p>
          <a:endParaRPr lang="en-GB" sz="4000"/>
        </a:p>
      </dgm:t>
    </dgm:pt>
    <dgm:pt modelId="{6A478EA4-D8EA-B147-A42E-5779F471CE7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pt-PT" sz="1800"/>
            <a:t>Soluções duradouras</a:t>
          </a:r>
        </a:p>
      </dgm:t>
    </dgm:pt>
    <dgm:pt modelId="{3B506C03-7D66-9446-BF64-4A7DCBF05B08}" type="parTrans" cxnId="{B9E7C0DC-ED88-CE46-B18A-A116BCEC5AEE}">
      <dgm:prSet/>
      <dgm:spPr/>
      <dgm:t>
        <a:bodyPr/>
        <a:lstStyle/>
        <a:p>
          <a:endParaRPr lang="en-GB"/>
        </a:p>
      </dgm:t>
    </dgm:pt>
    <dgm:pt modelId="{746F6DD2-E360-C641-BCB6-29B7ACAFD94C}" type="sibTrans" cxnId="{B9E7C0DC-ED88-CE46-B18A-A116BCEC5AEE}">
      <dgm:prSet/>
      <dgm:spPr/>
      <dgm:t>
        <a:bodyPr/>
        <a:lstStyle/>
        <a:p>
          <a:endParaRPr lang="en-GB"/>
        </a:p>
      </dgm:t>
    </dgm:pt>
    <dgm:pt modelId="{EAC8ED90-9C75-0940-82E3-5005D84AA8B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pt-PT" sz="1800"/>
            <a:t>Recursos</a:t>
          </a:r>
        </a:p>
      </dgm:t>
    </dgm:pt>
    <dgm:pt modelId="{0D3BCCA1-4802-584E-AEA2-CC9904B609FE}" type="parTrans" cxnId="{B49AB67D-6CAB-7F42-B3BA-C06ECB5C1D2C}">
      <dgm:prSet/>
      <dgm:spPr/>
      <dgm:t>
        <a:bodyPr/>
        <a:lstStyle/>
        <a:p>
          <a:endParaRPr lang="en-GB"/>
        </a:p>
      </dgm:t>
    </dgm:pt>
    <dgm:pt modelId="{C90C4CD9-AB18-2340-A794-955CB5D41960}" type="sibTrans" cxnId="{B49AB67D-6CAB-7F42-B3BA-C06ECB5C1D2C}">
      <dgm:prSet/>
      <dgm:spPr/>
      <dgm:t>
        <a:bodyPr/>
        <a:lstStyle/>
        <a:p>
          <a:endParaRPr lang="en-GB"/>
        </a:p>
      </dgm:t>
    </dgm:pt>
    <dgm:pt modelId="{E9645833-4CAF-9F4E-8FEB-AFEFDC81B3DC}">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pt-PT" sz="1400" b="1" dirty="0"/>
            <a:t>Cooperação com organizações         intergovernamentais/organizações regionais</a:t>
          </a:r>
        </a:p>
      </dgm:t>
    </dgm:pt>
    <dgm:pt modelId="{ABA96E1A-270C-7F4E-9C3D-BC812B61186A}" type="parTrans" cxnId="{4F8C0649-9F96-8643-B1C7-1CA3A577D7BA}">
      <dgm:prSet/>
      <dgm:spPr/>
      <dgm:t>
        <a:bodyPr/>
        <a:lstStyle/>
        <a:p>
          <a:endParaRPr lang="en-GB"/>
        </a:p>
      </dgm:t>
    </dgm:pt>
    <dgm:pt modelId="{FD329155-2CEB-E245-BEB5-7593E47CCAF8}" type="sibTrans" cxnId="{4F8C0649-9F96-8643-B1C7-1CA3A577D7BA}">
      <dgm:prSet/>
      <dgm:spPr/>
      <dgm:t>
        <a:bodyPr/>
        <a:lstStyle/>
        <a:p>
          <a:endParaRPr lang="en-GB"/>
        </a:p>
      </dgm:t>
    </dgm:pt>
    <dgm:pt modelId="{AC3BEA81-0191-AC49-B697-572E4D77E76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800"/>
            <a:t>Instituições nacionais de direitos humanos</a:t>
          </a:r>
        </a:p>
      </dgm:t>
    </dgm:pt>
    <dgm:pt modelId="{8091CC18-3B30-024A-B0E7-BC10015B161D}" type="parTrans" cxnId="{B946F80C-D41E-014D-8ABE-3409499F1DF4}">
      <dgm:prSet/>
      <dgm:spPr/>
      <dgm:t>
        <a:bodyPr/>
        <a:lstStyle/>
        <a:p>
          <a:endParaRPr lang="en-GB"/>
        </a:p>
      </dgm:t>
    </dgm:pt>
    <dgm:pt modelId="{9072E0E7-24A9-7B47-9160-3C28E9F9D4EA}" type="sibTrans" cxnId="{B946F80C-D41E-014D-8ABE-3409499F1DF4}">
      <dgm:prSet/>
      <dgm:spPr/>
      <dgm:t>
        <a:bodyPr/>
        <a:lstStyle/>
        <a:p>
          <a:endParaRPr lang="en-GB"/>
        </a:p>
      </dgm:t>
    </dgm:pt>
    <dgm:pt modelId="{26D98666-8814-CC42-8A13-337CD59FB777}" type="pres">
      <dgm:prSet presAssocID="{B4C3EA23-FA48-3F46-8EC0-1ADA09E267F2}" presName="linearFlow" presStyleCnt="0">
        <dgm:presLayoutVars>
          <dgm:dir/>
          <dgm:resizeHandles val="exact"/>
        </dgm:presLayoutVars>
      </dgm:prSet>
      <dgm:spPr/>
    </dgm:pt>
    <dgm:pt modelId="{C5BAFEE5-C58B-1545-BEFF-804B16915342}" type="pres">
      <dgm:prSet presAssocID="{DB3E2F74-0A20-5843-92DE-AFB8784B33DE}" presName="composite" presStyleCnt="0"/>
      <dgm:spPr/>
    </dgm:pt>
    <dgm:pt modelId="{77FFFF9E-958B-EF46-BDBD-3E68B6C44490}" type="pres">
      <dgm:prSet presAssocID="{DB3E2F74-0A20-5843-92DE-AFB8784B33DE}" presName="imgShp" presStyleLbl="fgImgPlace1" presStyleIdx="0" presStyleCnt="12"/>
      <dgm:spPr/>
    </dgm:pt>
    <dgm:pt modelId="{8F7B573F-E67A-D447-8586-293AA28818CE}" type="pres">
      <dgm:prSet presAssocID="{DB3E2F74-0A20-5843-92DE-AFB8784B33DE}" presName="txShp" presStyleLbl="node1" presStyleIdx="0" presStyleCnt="12">
        <dgm:presLayoutVars>
          <dgm:bulletEnabled val="1"/>
        </dgm:presLayoutVars>
      </dgm:prSet>
      <dgm:spPr/>
    </dgm:pt>
    <dgm:pt modelId="{47DA62DA-3397-B149-A3F7-07CC7406C3CC}" type="pres">
      <dgm:prSet presAssocID="{19FB6793-8E7F-D541-93C6-DEE416FA5EDF}" presName="spacing" presStyleCnt="0"/>
      <dgm:spPr/>
    </dgm:pt>
    <dgm:pt modelId="{BF9A71B9-DB45-E44A-8A4B-F7664439CCF1}" type="pres">
      <dgm:prSet presAssocID="{E3E6D120-A83A-3441-9539-273402A2A852}" presName="composite" presStyleCnt="0"/>
      <dgm:spPr/>
    </dgm:pt>
    <dgm:pt modelId="{FA508ED5-8CCA-544B-B2D7-C13854536063}" type="pres">
      <dgm:prSet presAssocID="{E3E6D120-A83A-3441-9539-273402A2A852}" presName="imgShp" presStyleLbl="fgImgPlace1" presStyleIdx="1" presStyleCnt="12"/>
      <dgm:spPr/>
    </dgm:pt>
    <dgm:pt modelId="{ADBFC723-0909-8C41-89B0-5C49F0987455}" type="pres">
      <dgm:prSet presAssocID="{E3E6D120-A83A-3441-9539-273402A2A852}" presName="txShp" presStyleLbl="node1" presStyleIdx="1" presStyleCnt="12">
        <dgm:presLayoutVars>
          <dgm:bulletEnabled val="1"/>
        </dgm:presLayoutVars>
      </dgm:prSet>
      <dgm:spPr/>
    </dgm:pt>
    <dgm:pt modelId="{BDC7A298-0B00-0949-BF68-9B7A1A15C662}" type="pres">
      <dgm:prSet presAssocID="{6504CD74-3238-E442-B901-2123D28E72EC}" presName="spacing" presStyleCnt="0"/>
      <dgm:spPr/>
    </dgm:pt>
    <dgm:pt modelId="{E84F00BE-1C83-8F42-B130-B81580FBFAF9}" type="pres">
      <dgm:prSet presAssocID="{8840483C-8E46-454F-B868-94732C6CC97C}" presName="composite" presStyleCnt="0"/>
      <dgm:spPr/>
    </dgm:pt>
    <dgm:pt modelId="{95218B0C-75FA-AC45-9816-7C6B87EA05AD}" type="pres">
      <dgm:prSet presAssocID="{8840483C-8E46-454F-B868-94732C6CC97C}" presName="imgShp" presStyleLbl="fgImgPlace1" presStyleIdx="2" presStyleCnt="12"/>
      <dgm:spPr/>
    </dgm:pt>
    <dgm:pt modelId="{9D378D88-C888-F24F-B43F-64C2FDD4F209}" type="pres">
      <dgm:prSet presAssocID="{8840483C-8E46-454F-B868-94732C6CC97C}" presName="txShp" presStyleLbl="node1" presStyleIdx="2" presStyleCnt="12">
        <dgm:presLayoutVars>
          <dgm:bulletEnabled val="1"/>
        </dgm:presLayoutVars>
      </dgm:prSet>
      <dgm:spPr/>
    </dgm:pt>
    <dgm:pt modelId="{4A4D3627-CEE0-8F48-8CF1-77CDA1699D8B}" type="pres">
      <dgm:prSet presAssocID="{2053AD6B-4D84-0940-83C8-B17E48B1B0B4}" presName="spacing" presStyleCnt="0"/>
      <dgm:spPr/>
    </dgm:pt>
    <dgm:pt modelId="{03EA4C6B-83AF-8540-8249-9EBA51E8B726}" type="pres">
      <dgm:prSet presAssocID="{2E61CD75-0ECF-B140-9497-C5C029D002EA}" presName="composite" presStyleCnt="0"/>
      <dgm:spPr/>
    </dgm:pt>
    <dgm:pt modelId="{57CBD028-991F-C845-920C-2781E583C5CC}" type="pres">
      <dgm:prSet presAssocID="{2E61CD75-0ECF-B140-9497-C5C029D002EA}" presName="imgShp" presStyleLbl="fgImgPlace1" presStyleIdx="3" presStyleCnt="12"/>
      <dgm:spPr/>
    </dgm:pt>
    <dgm:pt modelId="{5839C06F-3734-4446-A3DA-9390EB115AF7}" type="pres">
      <dgm:prSet presAssocID="{2E61CD75-0ECF-B140-9497-C5C029D002EA}" presName="txShp" presStyleLbl="node1" presStyleIdx="3" presStyleCnt="12">
        <dgm:presLayoutVars>
          <dgm:bulletEnabled val="1"/>
        </dgm:presLayoutVars>
      </dgm:prSet>
      <dgm:spPr/>
    </dgm:pt>
    <dgm:pt modelId="{2228BC8F-AC0D-4E45-8AED-7FE831759BF5}" type="pres">
      <dgm:prSet presAssocID="{07632BD6-0114-E740-9E81-BB2E0E6F8556}" presName="spacing" presStyleCnt="0"/>
      <dgm:spPr/>
    </dgm:pt>
    <dgm:pt modelId="{9EF37AEB-3DC3-6E46-BA63-73D814DB1800}" type="pres">
      <dgm:prSet presAssocID="{574CB987-9DCC-E04B-937D-B96BB54FE5B4}" presName="composite" presStyleCnt="0"/>
      <dgm:spPr/>
    </dgm:pt>
    <dgm:pt modelId="{BCCEF9BF-3512-C947-A680-A7595538EE75}" type="pres">
      <dgm:prSet presAssocID="{574CB987-9DCC-E04B-937D-B96BB54FE5B4}" presName="imgShp" presStyleLbl="fgImgPlace1" presStyleIdx="4" presStyleCnt="12"/>
      <dgm:spPr/>
    </dgm:pt>
    <dgm:pt modelId="{12140DD4-BC69-274B-A86F-8A55F22FF05F}" type="pres">
      <dgm:prSet presAssocID="{574CB987-9DCC-E04B-937D-B96BB54FE5B4}" presName="txShp" presStyleLbl="node1" presStyleIdx="4" presStyleCnt="12">
        <dgm:presLayoutVars>
          <dgm:bulletEnabled val="1"/>
        </dgm:presLayoutVars>
      </dgm:prSet>
      <dgm:spPr/>
    </dgm:pt>
    <dgm:pt modelId="{D6146922-4AEF-A840-81A8-300A5D8902EF}" type="pres">
      <dgm:prSet presAssocID="{3965DAF2-0F14-694C-9698-4695C4FB072E}" presName="spacing" presStyleCnt="0"/>
      <dgm:spPr/>
    </dgm:pt>
    <dgm:pt modelId="{0D0FD16D-6C04-8C47-BC19-C6AF0EAAFD9A}" type="pres">
      <dgm:prSet presAssocID="{95B79D28-2E35-0A4C-96CD-7F56FA6DAA6E}" presName="composite" presStyleCnt="0"/>
      <dgm:spPr/>
    </dgm:pt>
    <dgm:pt modelId="{724AD21A-D0F0-1243-9EBF-D9F6A6DBA10E}" type="pres">
      <dgm:prSet presAssocID="{95B79D28-2E35-0A4C-96CD-7F56FA6DAA6E}" presName="imgShp" presStyleLbl="fgImgPlace1" presStyleIdx="5" presStyleCnt="12"/>
      <dgm:spPr/>
    </dgm:pt>
    <dgm:pt modelId="{E038C38A-6738-BC48-8DB8-4B36A5D4D829}" type="pres">
      <dgm:prSet presAssocID="{95B79D28-2E35-0A4C-96CD-7F56FA6DAA6E}" presName="txShp" presStyleLbl="node1" presStyleIdx="5" presStyleCnt="12">
        <dgm:presLayoutVars>
          <dgm:bulletEnabled val="1"/>
        </dgm:presLayoutVars>
      </dgm:prSet>
      <dgm:spPr/>
    </dgm:pt>
    <dgm:pt modelId="{A4CFC0FE-3823-BB40-8B74-C57E3592A6EC}" type="pres">
      <dgm:prSet presAssocID="{A7A90BB8-2734-524D-8A10-E52698F1CAAE}" presName="spacing" presStyleCnt="0"/>
      <dgm:spPr/>
    </dgm:pt>
    <dgm:pt modelId="{B0E1EA62-48D9-F242-AFA3-B95DA68596AA}" type="pres">
      <dgm:prSet presAssocID="{0C6E511F-A4F2-4E46-91C5-CE8B19A16E52}" presName="composite" presStyleCnt="0"/>
      <dgm:spPr/>
    </dgm:pt>
    <dgm:pt modelId="{3B5ABE21-3E12-1E4F-B131-42EDCA6BDFA5}" type="pres">
      <dgm:prSet presAssocID="{0C6E511F-A4F2-4E46-91C5-CE8B19A16E52}" presName="imgShp" presStyleLbl="fgImgPlace1" presStyleIdx="6" presStyleCnt="12"/>
      <dgm:spPr/>
    </dgm:pt>
    <dgm:pt modelId="{DE27FC69-E9D6-3E4E-AC26-8FD3F87AC97D}" type="pres">
      <dgm:prSet presAssocID="{0C6E511F-A4F2-4E46-91C5-CE8B19A16E52}" presName="txShp" presStyleLbl="node1" presStyleIdx="6" presStyleCnt="12">
        <dgm:presLayoutVars>
          <dgm:bulletEnabled val="1"/>
        </dgm:presLayoutVars>
      </dgm:prSet>
      <dgm:spPr/>
    </dgm:pt>
    <dgm:pt modelId="{761329B6-B1A6-DA48-BE33-20F5B0A7C48A}" type="pres">
      <dgm:prSet presAssocID="{4A25475F-1FFE-3C4F-8F3B-9B06E0AAA6B4}" presName="spacing" presStyleCnt="0"/>
      <dgm:spPr/>
    </dgm:pt>
    <dgm:pt modelId="{0888D351-DA11-374A-BBD4-530768CE1ACE}" type="pres">
      <dgm:prSet presAssocID="{36AF79C3-DE02-2F42-8A53-E7FD0CFB4651}" presName="composite" presStyleCnt="0"/>
      <dgm:spPr/>
    </dgm:pt>
    <dgm:pt modelId="{328B405D-4CD6-DE41-A55F-9178D8150159}" type="pres">
      <dgm:prSet presAssocID="{36AF79C3-DE02-2F42-8A53-E7FD0CFB4651}" presName="imgShp" presStyleLbl="fgImgPlace1" presStyleIdx="7" presStyleCnt="12"/>
      <dgm:spPr/>
    </dgm:pt>
    <dgm:pt modelId="{E1E18522-6986-1C45-889B-20DC0C6BBF31}" type="pres">
      <dgm:prSet presAssocID="{36AF79C3-DE02-2F42-8A53-E7FD0CFB4651}" presName="txShp" presStyleLbl="node1" presStyleIdx="7" presStyleCnt="12">
        <dgm:presLayoutVars>
          <dgm:bulletEnabled val="1"/>
        </dgm:presLayoutVars>
      </dgm:prSet>
      <dgm:spPr/>
    </dgm:pt>
    <dgm:pt modelId="{B8F125AA-2DAB-434F-B5F5-A84337D0D45E}" type="pres">
      <dgm:prSet presAssocID="{3D9D5AA0-E3F6-7448-9661-E12480F8E662}" presName="spacing" presStyleCnt="0"/>
      <dgm:spPr/>
    </dgm:pt>
    <dgm:pt modelId="{F29C1970-8960-B54F-A9C2-3E8F2130DFE9}" type="pres">
      <dgm:prSet presAssocID="{6A478EA4-D8EA-B147-A42E-5779F471CE7B}" presName="composite" presStyleCnt="0"/>
      <dgm:spPr/>
    </dgm:pt>
    <dgm:pt modelId="{57AE7883-66E0-7948-BF02-5275CEA0AF85}" type="pres">
      <dgm:prSet presAssocID="{6A478EA4-D8EA-B147-A42E-5779F471CE7B}" presName="imgShp" presStyleLbl="fgImgPlace1" presStyleIdx="8" presStyleCnt="12"/>
      <dgm:spPr/>
    </dgm:pt>
    <dgm:pt modelId="{DEDFA19F-A9E8-344E-ACAA-58831A5303F7}" type="pres">
      <dgm:prSet presAssocID="{6A478EA4-D8EA-B147-A42E-5779F471CE7B}" presName="txShp" presStyleLbl="node1" presStyleIdx="8" presStyleCnt="12">
        <dgm:presLayoutVars>
          <dgm:bulletEnabled val="1"/>
        </dgm:presLayoutVars>
      </dgm:prSet>
      <dgm:spPr/>
    </dgm:pt>
    <dgm:pt modelId="{CCF5B850-4309-4D45-BD77-85517FC86615}" type="pres">
      <dgm:prSet presAssocID="{746F6DD2-E360-C641-BCB6-29B7ACAFD94C}" presName="spacing" presStyleCnt="0"/>
      <dgm:spPr/>
    </dgm:pt>
    <dgm:pt modelId="{91A342A0-7AAC-1945-A986-C6697B0BE484}" type="pres">
      <dgm:prSet presAssocID="{EAC8ED90-9C75-0940-82E3-5005D84AA8BF}" presName="composite" presStyleCnt="0"/>
      <dgm:spPr/>
    </dgm:pt>
    <dgm:pt modelId="{9A2AD465-B700-5445-A514-415FA00D0FF3}" type="pres">
      <dgm:prSet presAssocID="{EAC8ED90-9C75-0940-82E3-5005D84AA8BF}" presName="imgShp" presStyleLbl="fgImgPlace1" presStyleIdx="9" presStyleCnt="12"/>
      <dgm:spPr/>
    </dgm:pt>
    <dgm:pt modelId="{410C67B8-BAD4-4645-B037-7D830A78B74E}" type="pres">
      <dgm:prSet presAssocID="{EAC8ED90-9C75-0940-82E3-5005D84AA8BF}" presName="txShp" presStyleLbl="node1" presStyleIdx="9" presStyleCnt="12">
        <dgm:presLayoutVars>
          <dgm:bulletEnabled val="1"/>
        </dgm:presLayoutVars>
      </dgm:prSet>
      <dgm:spPr/>
    </dgm:pt>
    <dgm:pt modelId="{C9BE12A2-4FF2-1040-9DC3-8AA4561F8B73}" type="pres">
      <dgm:prSet presAssocID="{C90C4CD9-AB18-2340-A794-955CB5D41960}" presName="spacing" presStyleCnt="0"/>
      <dgm:spPr/>
    </dgm:pt>
    <dgm:pt modelId="{DEE4BD02-CEFC-9240-A9DF-AF7F08A4A152}" type="pres">
      <dgm:prSet presAssocID="{E9645833-4CAF-9F4E-8FEB-AFEFDC81B3DC}" presName="composite" presStyleCnt="0"/>
      <dgm:spPr/>
    </dgm:pt>
    <dgm:pt modelId="{91D6820A-F302-F84C-8D34-AB15A3E9DFC6}" type="pres">
      <dgm:prSet presAssocID="{E9645833-4CAF-9F4E-8FEB-AFEFDC81B3DC}" presName="imgShp" presStyleLbl="fgImgPlace1" presStyleIdx="10" presStyleCnt="12"/>
      <dgm:spPr/>
    </dgm:pt>
    <dgm:pt modelId="{0703B31E-9614-F64F-940E-E3255757FE8A}" type="pres">
      <dgm:prSet presAssocID="{E9645833-4CAF-9F4E-8FEB-AFEFDC81B3DC}" presName="txShp" presStyleLbl="node1" presStyleIdx="10" presStyleCnt="12" custScaleY="116737">
        <dgm:presLayoutVars>
          <dgm:bulletEnabled val="1"/>
        </dgm:presLayoutVars>
      </dgm:prSet>
      <dgm:spPr/>
    </dgm:pt>
    <dgm:pt modelId="{D6BC144A-52DD-AE40-B23B-7BB1ACFA4848}" type="pres">
      <dgm:prSet presAssocID="{FD329155-2CEB-E245-BEB5-7593E47CCAF8}" presName="spacing" presStyleCnt="0"/>
      <dgm:spPr/>
    </dgm:pt>
    <dgm:pt modelId="{7D8EDD50-6BC6-7844-8278-E220C3C5E603}" type="pres">
      <dgm:prSet presAssocID="{AC3BEA81-0191-AC49-B697-572E4D77E768}" presName="composite" presStyleCnt="0"/>
      <dgm:spPr/>
    </dgm:pt>
    <dgm:pt modelId="{09241807-187A-7842-BCEA-079A3396DD4B}" type="pres">
      <dgm:prSet presAssocID="{AC3BEA81-0191-AC49-B697-572E4D77E768}" presName="imgShp" presStyleLbl="fgImgPlace1" presStyleIdx="11" presStyleCnt="12"/>
      <dgm:spPr/>
    </dgm:pt>
    <dgm:pt modelId="{43921855-F7CF-C448-8AF7-8EDD67D940B5}" type="pres">
      <dgm:prSet presAssocID="{AC3BEA81-0191-AC49-B697-572E4D77E768}" presName="txShp" presStyleLbl="node1" presStyleIdx="11" presStyleCnt="12">
        <dgm:presLayoutVars>
          <dgm:bulletEnabled val="1"/>
        </dgm:presLayoutVars>
      </dgm:prSet>
      <dgm:spPr/>
    </dgm:pt>
  </dgm:ptLst>
  <dgm:cxnLst>
    <dgm:cxn modelId="{C3609004-F2B5-C64A-9659-602EE1117C0A}" type="presOf" srcId="{E9645833-4CAF-9F4E-8FEB-AFEFDC81B3DC}" destId="{0703B31E-9614-F64F-940E-E3255757FE8A}" srcOrd="0" destOrd="0" presId="urn:microsoft.com/office/officeart/2005/8/layout/vList3"/>
    <dgm:cxn modelId="{B946F80C-D41E-014D-8ABE-3409499F1DF4}" srcId="{B4C3EA23-FA48-3F46-8EC0-1ADA09E267F2}" destId="{AC3BEA81-0191-AC49-B697-572E4D77E768}" srcOrd="11" destOrd="0" parTransId="{8091CC18-3B30-024A-B0E7-BC10015B161D}" sibTransId="{9072E0E7-24A9-7B47-9160-3C28E9F9D4EA}"/>
    <dgm:cxn modelId="{5122C616-DABA-6641-910B-0B00A3D9AD5B}" type="presOf" srcId="{E3E6D120-A83A-3441-9539-273402A2A852}" destId="{ADBFC723-0909-8C41-89B0-5C49F0987455}" srcOrd="0" destOrd="0" presId="urn:microsoft.com/office/officeart/2005/8/layout/vList3"/>
    <dgm:cxn modelId="{E3E5721A-AFB6-3342-8EB3-13AD207964A0}" type="presOf" srcId="{8840483C-8E46-454F-B868-94732C6CC97C}" destId="{9D378D88-C888-F24F-B43F-64C2FDD4F209}" srcOrd="0" destOrd="0" presId="urn:microsoft.com/office/officeart/2005/8/layout/vList3"/>
    <dgm:cxn modelId="{ECF7392A-2B13-1F4A-80BA-2F92E09BBCC4}" type="presOf" srcId="{EAC8ED90-9C75-0940-82E3-5005D84AA8BF}" destId="{410C67B8-BAD4-4645-B037-7D830A78B74E}" srcOrd="0" destOrd="0" presId="urn:microsoft.com/office/officeart/2005/8/layout/vList3"/>
    <dgm:cxn modelId="{09CF8831-D7E7-4A4A-8B3C-A66012162B56}" type="presOf" srcId="{0C6E511F-A4F2-4E46-91C5-CE8B19A16E52}" destId="{DE27FC69-E9D6-3E4E-AC26-8FD3F87AC97D}" srcOrd="0" destOrd="0" presId="urn:microsoft.com/office/officeart/2005/8/layout/vList3"/>
    <dgm:cxn modelId="{9317FF36-7BA0-D94D-A160-C93CCD16D223}" srcId="{B4C3EA23-FA48-3F46-8EC0-1ADA09E267F2}" destId="{95B79D28-2E35-0A4C-96CD-7F56FA6DAA6E}" srcOrd="5" destOrd="0" parTransId="{E7B61BCE-9327-0A42-8BE7-FC7AA262F33B}" sibTransId="{A7A90BB8-2734-524D-8A10-E52698F1CAAE}"/>
    <dgm:cxn modelId="{1B77F53F-C640-0546-AC7A-BBECCD9579D3}" type="presOf" srcId="{AC3BEA81-0191-AC49-B697-572E4D77E768}" destId="{43921855-F7CF-C448-8AF7-8EDD67D940B5}" srcOrd="0" destOrd="0" presId="urn:microsoft.com/office/officeart/2005/8/layout/vList3"/>
    <dgm:cxn modelId="{B7A6105C-CFDD-9949-B392-B4BB168F6DD6}" type="presOf" srcId="{95B79D28-2E35-0A4C-96CD-7F56FA6DAA6E}" destId="{E038C38A-6738-BC48-8DB8-4B36A5D4D829}" srcOrd="0" destOrd="0" presId="urn:microsoft.com/office/officeart/2005/8/layout/vList3"/>
    <dgm:cxn modelId="{57AA205D-E77B-8E45-AFF9-00464BAD7189}" srcId="{B4C3EA23-FA48-3F46-8EC0-1ADA09E267F2}" destId="{36AF79C3-DE02-2F42-8A53-E7FD0CFB4651}" srcOrd="7" destOrd="0" parTransId="{907EE09C-7DA4-A040-A3C7-EA3AC1BA0BFB}" sibTransId="{3D9D5AA0-E3F6-7448-9661-E12480F8E662}"/>
    <dgm:cxn modelId="{28B5F041-0E0A-EB47-880F-D5100B87737F}" srcId="{B4C3EA23-FA48-3F46-8EC0-1ADA09E267F2}" destId="{8840483C-8E46-454F-B868-94732C6CC97C}" srcOrd="2" destOrd="0" parTransId="{5A8C5EEB-BCBA-ED41-9C40-790D1CFCFB4A}" sibTransId="{2053AD6B-4D84-0940-83C8-B17E48B1B0B4}"/>
    <dgm:cxn modelId="{4F8C0649-9F96-8643-B1C7-1CA3A577D7BA}" srcId="{B4C3EA23-FA48-3F46-8EC0-1ADA09E267F2}" destId="{E9645833-4CAF-9F4E-8FEB-AFEFDC81B3DC}" srcOrd="10" destOrd="0" parTransId="{ABA96E1A-270C-7F4E-9C3D-BC812B61186A}" sibTransId="{FD329155-2CEB-E245-BEB5-7593E47CCAF8}"/>
    <dgm:cxn modelId="{2F4E5C57-0CE6-2742-8366-F9C0B15956F2}" type="presOf" srcId="{574CB987-9DCC-E04B-937D-B96BB54FE5B4}" destId="{12140DD4-BC69-274B-A86F-8A55F22FF05F}" srcOrd="0" destOrd="0" presId="urn:microsoft.com/office/officeart/2005/8/layout/vList3"/>
    <dgm:cxn modelId="{F0D1867A-1EB9-974D-AF80-40555954D5A4}" type="presOf" srcId="{36AF79C3-DE02-2F42-8A53-E7FD0CFB4651}" destId="{E1E18522-6986-1C45-889B-20DC0C6BBF31}" srcOrd="0" destOrd="0" presId="urn:microsoft.com/office/officeart/2005/8/layout/vList3"/>
    <dgm:cxn modelId="{B49AB67D-6CAB-7F42-B3BA-C06ECB5C1D2C}" srcId="{B4C3EA23-FA48-3F46-8EC0-1ADA09E267F2}" destId="{EAC8ED90-9C75-0940-82E3-5005D84AA8BF}" srcOrd="9" destOrd="0" parTransId="{0D3BCCA1-4802-584E-AEA2-CC9904B609FE}" sibTransId="{C90C4CD9-AB18-2340-A794-955CB5D41960}"/>
    <dgm:cxn modelId="{A7786994-A634-BF4F-B898-220025776809}" srcId="{B4C3EA23-FA48-3F46-8EC0-1ADA09E267F2}" destId="{2E61CD75-0ECF-B140-9497-C5C029D002EA}" srcOrd="3" destOrd="0" parTransId="{A21614B7-7A87-124A-97DD-510B56D3834F}" sibTransId="{07632BD6-0114-E740-9E81-BB2E0E6F8556}"/>
    <dgm:cxn modelId="{3806F598-1224-4144-8A99-D58084794095}" srcId="{B4C3EA23-FA48-3F46-8EC0-1ADA09E267F2}" destId="{DB3E2F74-0A20-5843-92DE-AFB8784B33DE}" srcOrd="0" destOrd="0" parTransId="{E4F8CDE5-0CAD-1D45-A8E6-AFCE91725C8A}" sibTransId="{19FB6793-8E7F-D541-93C6-DEE416FA5EDF}"/>
    <dgm:cxn modelId="{A51ABFA4-8D98-8247-8B83-BC391AD8434C}" type="presOf" srcId="{2E61CD75-0ECF-B140-9497-C5C029D002EA}" destId="{5839C06F-3734-4446-A3DA-9390EB115AF7}" srcOrd="0" destOrd="0" presId="urn:microsoft.com/office/officeart/2005/8/layout/vList3"/>
    <dgm:cxn modelId="{9FA7A9A7-D22F-924D-A0D7-12F3CAC40BD1}" type="presOf" srcId="{DB3E2F74-0A20-5843-92DE-AFB8784B33DE}" destId="{8F7B573F-E67A-D447-8586-293AA28818CE}" srcOrd="0" destOrd="0" presId="urn:microsoft.com/office/officeart/2005/8/layout/vList3"/>
    <dgm:cxn modelId="{E9E0B4B4-8656-3A45-A414-D02AB599F94A}" srcId="{B4C3EA23-FA48-3F46-8EC0-1ADA09E267F2}" destId="{E3E6D120-A83A-3441-9539-273402A2A852}" srcOrd="1" destOrd="0" parTransId="{339A645A-8BE1-C54B-8922-BC0716FAD27A}" sibTransId="{6504CD74-3238-E442-B901-2123D28E72EC}"/>
    <dgm:cxn modelId="{3F3F9CC9-7EDF-6342-9B3C-FC74316665E5}" srcId="{B4C3EA23-FA48-3F46-8EC0-1ADA09E267F2}" destId="{0C6E511F-A4F2-4E46-91C5-CE8B19A16E52}" srcOrd="6" destOrd="0" parTransId="{EA59AED6-4FF6-6E41-BA54-CA9FED4B14BF}" sibTransId="{4A25475F-1FFE-3C4F-8F3B-9B06E0AAA6B4}"/>
    <dgm:cxn modelId="{46185BDA-AFA3-534B-8C8F-4E6205D33A2C}" type="presOf" srcId="{B4C3EA23-FA48-3F46-8EC0-1ADA09E267F2}" destId="{26D98666-8814-CC42-8A13-337CD59FB777}" srcOrd="0" destOrd="0" presId="urn:microsoft.com/office/officeart/2005/8/layout/vList3"/>
    <dgm:cxn modelId="{B9E7C0DC-ED88-CE46-B18A-A116BCEC5AEE}" srcId="{B4C3EA23-FA48-3F46-8EC0-1ADA09E267F2}" destId="{6A478EA4-D8EA-B147-A42E-5779F471CE7B}" srcOrd="8" destOrd="0" parTransId="{3B506C03-7D66-9446-BF64-4A7DCBF05B08}" sibTransId="{746F6DD2-E360-C641-BCB6-29B7ACAFD94C}"/>
    <dgm:cxn modelId="{666CC0E6-E34E-E34D-A8C9-05FC27972BC9}" srcId="{B4C3EA23-FA48-3F46-8EC0-1ADA09E267F2}" destId="{574CB987-9DCC-E04B-937D-B96BB54FE5B4}" srcOrd="4" destOrd="0" parTransId="{B30D2E31-139F-E04B-9B74-FEA000528A91}" sibTransId="{3965DAF2-0F14-694C-9698-4695C4FB072E}"/>
    <dgm:cxn modelId="{A9C36EE9-2A80-004E-81E2-6F32AAD00681}" type="presOf" srcId="{6A478EA4-D8EA-B147-A42E-5779F471CE7B}" destId="{DEDFA19F-A9E8-344E-ACAA-58831A5303F7}" srcOrd="0" destOrd="0" presId="urn:microsoft.com/office/officeart/2005/8/layout/vList3"/>
    <dgm:cxn modelId="{BA305C17-7C10-6E40-AC99-99CF0E6EE0C2}" type="presParOf" srcId="{26D98666-8814-CC42-8A13-337CD59FB777}" destId="{C5BAFEE5-C58B-1545-BEFF-804B16915342}" srcOrd="0" destOrd="0" presId="urn:microsoft.com/office/officeart/2005/8/layout/vList3"/>
    <dgm:cxn modelId="{8C6D4AB6-D6B6-7848-8C4D-E907FA14AF7F}" type="presParOf" srcId="{C5BAFEE5-C58B-1545-BEFF-804B16915342}" destId="{77FFFF9E-958B-EF46-BDBD-3E68B6C44490}" srcOrd="0" destOrd="0" presId="urn:microsoft.com/office/officeart/2005/8/layout/vList3"/>
    <dgm:cxn modelId="{7D732014-493B-8145-B9FD-2DE2B168B623}" type="presParOf" srcId="{C5BAFEE5-C58B-1545-BEFF-804B16915342}" destId="{8F7B573F-E67A-D447-8586-293AA28818CE}" srcOrd="1" destOrd="0" presId="urn:microsoft.com/office/officeart/2005/8/layout/vList3"/>
    <dgm:cxn modelId="{169C8A7A-53E0-8444-B778-4373FDCBA014}" type="presParOf" srcId="{26D98666-8814-CC42-8A13-337CD59FB777}" destId="{47DA62DA-3397-B149-A3F7-07CC7406C3CC}" srcOrd="1" destOrd="0" presId="urn:microsoft.com/office/officeart/2005/8/layout/vList3"/>
    <dgm:cxn modelId="{121D0828-C772-6641-979C-7A0041FB7390}" type="presParOf" srcId="{26D98666-8814-CC42-8A13-337CD59FB777}" destId="{BF9A71B9-DB45-E44A-8A4B-F7664439CCF1}" srcOrd="2" destOrd="0" presId="urn:microsoft.com/office/officeart/2005/8/layout/vList3"/>
    <dgm:cxn modelId="{686B3797-292C-E241-9A65-58D9AFAF8321}" type="presParOf" srcId="{BF9A71B9-DB45-E44A-8A4B-F7664439CCF1}" destId="{FA508ED5-8CCA-544B-B2D7-C13854536063}" srcOrd="0" destOrd="0" presId="urn:microsoft.com/office/officeart/2005/8/layout/vList3"/>
    <dgm:cxn modelId="{D20B4445-C9AC-CF4E-96E7-1C0AFF0A0AC7}" type="presParOf" srcId="{BF9A71B9-DB45-E44A-8A4B-F7664439CCF1}" destId="{ADBFC723-0909-8C41-89B0-5C49F0987455}" srcOrd="1" destOrd="0" presId="urn:microsoft.com/office/officeart/2005/8/layout/vList3"/>
    <dgm:cxn modelId="{CAAF0A02-FFE8-1C43-8162-96A0B9B79548}" type="presParOf" srcId="{26D98666-8814-CC42-8A13-337CD59FB777}" destId="{BDC7A298-0B00-0949-BF68-9B7A1A15C662}" srcOrd="3" destOrd="0" presId="urn:microsoft.com/office/officeart/2005/8/layout/vList3"/>
    <dgm:cxn modelId="{A657A39A-7D02-ED4B-BAA3-47F446CA0A39}" type="presParOf" srcId="{26D98666-8814-CC42-8A13-337CD59FB777}" destId="{E84F00BE-1C83-8F42-B130-B81580FBFAF9}" srcOrd="4" destOrd="0" presId="urn:microsoft.com/office/officeart/2005/8/layout/vList3"/>
    <dgm:cxn modelId="{68D3DF72-D46C-F744-80AC-FB2CEA44E98C}" type="presParOf" srcId="{E84F00BE-1C83-8F42-B130-B81580FBFAF9}" destId="{95218B0C-75FA-AC45-9816-7C6B87EA05AD}" srcOrd="0" destOrd="0" presId="urn:microsoft.com/office/officeart/2005/8/layout/vList3"/>
    <dgm:cxn modelId="{2FC6EAA0-9AA9-504F-B096-3D549CA0F911}" type="presParOf" srcId="{E84F00BE-1C83-8F42-B130-B81580FBFAF9}" destId="{9D378D88-C888-F24F-B43F-64C2FDD4F209}" srcOrd="1" destOrd="0" presId="urn:microsoft.com/office/officeart/2005/8/layout/vList3"/>
    <dgm:cxn modelId="{C5A91477-46A0-C446-B442-0B5D9095A790}" type="presParOf" srcId="{26D98666-8814-CC42-8A13-337CD59FB777}" destId="{4A4D3627-CEE0-8F48-8CF1-77CDA1699D8B}" srcOrd="5" destOrd="0" presId="urn:microsoft.com/office/officeart/2005/8/layout/vList3"/>
    <dgm:cxn modelId="{D8B7C14A-C095-1A41-9D0C-36B96CED90C0}" type="presParOf" srcId="{26D98666-8814-CC42-8A13-337CD59FB777}" destId="{03EA4C6B-83AF-8540-8249-9EBA51E8B726}" srcOrd="6" destOrd="0" presId="urn:microsoft.com/office/officeart/2005/8/layout/vList3"/>
    <dgm:cxn modelId="{7D47215D-6C39-2245-8F24-56997AF10BCC}" type="presParOf" srcId="{03EA4C6B-83AF-8540-8249-9EBA51E8B726}" destId="{57CBD028-991F-C845-920C-2781E583C5CC}" srcOrd="0" destOrd="0" presId="urn:microsoft.com/office/officeart/2005/8/layout/vList3"/>
    <dgm:cxn modelId="{335EB0D9-B44B-5C46-92D0-5216D9C6FD6A}" type="presParOf" srcId="{03EA4C6B-83AF-8540-8249-9EBA51E8B726}" destId="{5839C06F-3734-4446-A3DA-9390EB115AF7}" srcOrd="1" destOrd="0" presId="urn:microsoft.com/office/officeart/2005/8/layout/vList3"/>
    <dgm:cxn modelId="{95139635-FB95-2C4F-8534-9B9F02EAEE3B}" type="presParOf" srcId="{26D98666-8814-CC42-8A13-337CD59FB777}" destId="{2228BC8F-AC0D-4E45-8AED-7FE831759BF5}" srcOrd="7" destOrd="0" presId="urn:microsoft.com/office/officeart/2005/8/layout/vList3"/>
    <dgm:cxn modelId="{8047FB4B-3AA3-FA40-96A1-0782EC8B2861}" type="presParOf" srcId="{26D98666-8814-CC42-8A13-337CD59FB777}" destId="{9EF37AEB-3DC3-6E46-BA63-73D814DB1800}" srcOrd="8" destOrd="0" presId="urn:microsoft.com/office/officeart/2005/8/layout/vList3"/>
    <dgm:cxn modelId="{4981972E-11AE-F24D-A476-B3A5356C5BAD}" type="presParOf" srcId="{9EF37AEB-3DC3-6E46-BA63-73D814DB1800}" destId="{BCCEF9BF-3512-C947-A680-A7595538EE75}" srcOrd="0" destOrd="0" presId="urn:microsoft.com/office/officeart/2005/8/layout/vList3"/>
    <dgm:cxn modelId="{070796AD-4C66-DE40-94F8-E0068BBE9883}" type="presParOf" srcId="{9EF37AEB-3DC3-6E46-BA63-73D814DB1800}" destId="{12140DD4-BC69-274B-A86F-8A55F22FF05F}" srcOrd="1" destOrd="0" presId="urn:microsoft.com/office/officeart/2005/8/layout/vList3"/>
    <dgm:cxn modelId="{0EB9D7CE-731E-4246-865A-5BA2448F3378}" type="presParOf" srcId="{26D98666-8814-CC42-8A13-337CD59FB777}" destId="{D6146922-4AEF-A840-81A8-300A5D8902EF}" srcOrd="9" destOrd="0" presId="urn:microsoft.com/office/officeart/2005/8/layout/vList3"/>
    <dgm:cxn modelId="{9764918E-03A0-3B4E-8E12-15BE7D502E59}" type="presParOf" srcId="{26D98666-8814-CC42-8A13-337CD59FB777}" destId="{0D0FD16D-6C04-8C47-BC19-C6AF0EAAFD9A}" srcOrd="10" destOrd="0" presId="urn:microsoft.com/office/officeart/2005/8/layout/vList3"/>
    <dgm:cxn modelId="{DED127A7-1584-4C44-81BB-065A29EE2BF0}" type="presParOf" srcId="{0D0FD16D-6C04-8C47-BC19-C6AF0EAAFD9A}" destId="{724AD21A-D0F0-1243-9EBF-D9F6A6DBA10E}" srcOrd="0" destOrd="0" presId="urn:microsoft.com/office/officeart/2005/8/layout/vList3"/>
    <dgm:cxn modelId="{2427087D-24D2-4C4D-8068-2C84E28CEF20}" type="presParOf" srcId="{0D0FD16D-6C04-8C47-BC19-C6AF0EAAFD9A}" destId="{E038C38A-6738-BC48-8DB8-4B36A5D4D829}" srcOrd="1" destOrd="0" presId="urn:microsoft.com/office/officeart/2005/8/layout/vList3"/>
    <dgm:cxn modelId="{B6DBBE87-19D5-AA43-9B55-A4FD172FF8ED}" type="presParOf" srcId="{26D98666-8814-CC42-8A13-337CD59FB777}" destId="{A4CFC0FE-3823-BB40-8B74-C57E3592A6EC}" srcOrd="11" destOrd="0" presId="urn:microsoft.com/office/officeart/2005/8/layout/vList3"/>
    <dgm:cxn modelId="{5C9158FB-85D9-F240-9AEC-F77157BC9D33}" type="presParOf" srcId="{26D98666-8814-CC42-8A13-337CD59FB777}" destId="{B0E1EA62-48D9-F242-AFA3-B95DA68596AA}" srcOrd="12" destOrd="0" presId="urn:microsoft.com/office/officeart/2005/8/layout/vList3"/>
    <dgm:cxn modelId="{388C1C82-014F-7E4F-AC48-229E6247D714}" type="presParOf" srcId="{B0E1EA62-48D9-F242-AFA3-B95DA68596AA}" destId="{3B5ABE21-3E12-1E4F-B131-42EDCA6BDFA5}" srcOrd="0" destOrd="0" presId="urn:microsoft.com/office/officeart/2005/8/layout/vList3"/>
    <dgm:cxn modelId="{796015FD-4537-974E-AFAA-3CBB495B77FC}" type="presParOf" srcId="{B0E1EA62-48D9-F242-AFA3-B95DA68596AA}" destId="{DE27FC69-E9D6-3E4E-AC26-8FD3F87AC97D}" srcOrd="1" destOrd="0" presId="urn:microsoft.com/office/officeart/2005/8/layout/vList3"/>
    <dgm:cxn modelId="{5265089C-0DFD-D74C-ACFF-6A63C9D9FA5A}" type="presParOf" srcId="{26D98666-8814-CC42-8A13-337CD59FB777}" destId="{761329B6-B1A6-DA48-BE33-20F5B0A7C48A}" srcOrd="13" destOrd="0" presId="urn:microsoft.com/office/officeart/2005/8/layout/vList3"/>
    <dgm:cxn modelId="{556DD3EE-D451-4F45-9FD3-AA17978422F3}" type="presParOf" srcId="{26D98666-8814-CC42-8A13-337CD59FB777}" destId="{0888D351-DA11-374A-BBD4-530768CE1ACE}" srcOrd="14" destOrd="0" presId="urn:microsoft.com/office/officeart/2005/8/layout/vList3"/>
    <dgm:cxn modelId="{EA12887B-ADF6-6842-B267-BCB53122F1F3}" type="presParOf" srcId="{0888D351-DA11-374A-BBD4-530768CE1ACE}" destId="{328B405D-4CD6-DE41-A55F-9178D8150159}" srcOrd="0" destOrd="0" presId="urn:microsoft.com/office/officeart/2005/8/layout/vList3"/>
    <dgm:cxn modelId="{E8F89459-8BBC-6F4E-B40A-3C97D9DA43FC}" type="presParOf" srcId="{0888D351-DA11-374A-BBD4-530768CE1ACE}" destId="{E1E18522-6986-1C45-889B-20DC0C6BBF31}" srcOrd="1" destOrd="0" presId="urn:microsoft.com/office/officeart/2005/8/layout/vList3"/>
    <dgm:cxn modelId="{BC7E9757-BB12-264F-BE11-EDC7955448A2}" type="presParOf" srcId="{26D98666-8814-CC42-8A13-337CD59FB777}" destId="{B8F125AA-2DAB-434F-B5F5-A84337D0D45E}" srcOrd="15" destOrd="0" presId="urn:microsoft.com/office/officeart/2005/8/layout/vList3"/>
    <dgm:cxn modelId="{19DD715D-924F-A14B-93A6-CA786BB6D5AE}" type="presParOf" srcId="{26D98666-8814-CC42-8A13-337CD59FB777}" destId="{F29C1970-8960-B54F-A9C2-3E8F2130DFE9}" srcOrd="16" destOrd="0" presId="urn:microsoft.com/office/officeart/2005/8/layout/vList3"/>
    <dgm:cxn modelId="{22316A6C-07B0-D444-9791-8DFB5669AD1B}" type="presParOf" srcId="{F29C1970-8960-B54F-A9C2-3E8F2130DFE9}" destId="{57AE7883-66E0-7948-BF02-5275CEA0AF85}" srcOrd="0" destOrd="0" presId="urn:microsoft.com/office/officeart/2005/8/layout/vList3"/>
    <dgm:cxn modelId="{783E7C87-C5DE-224B-8EDC-1143D89E3345}" type="presParOf" srcId="{F29C1970-8960-B54F-A9C2-3E8F2130DFE9}" destId="{DEDFA19F-A9E8-344E-ACAA-58831A5303F7}" srcOrd="1" destOrd="0" presId="urn:microsoft.com/office/officeart/2005/8/layout/vList3"/>
    <dgm:cxn modelId="{483DACE9-A914-C549-9F1D-EB567F4482CC}" type="presParOf" srcId="{26D98666-8814-CC42-8A13-337CD59FB777}" destId="{CCF5B850-4309-4D45-BD77-85517FC86615}" srcOrd="17" destOrd="0" presId="urn:microsoft.com/office/officeart/2005/8/layout/vList3"/>
    <dgm:cxn modelId="{EF78AA48-B229-1A40-92E5-2D39CB1E5D42}" type="presParOf" srcId="{26D98666-8814-CC42-8A13-337CD59FB777}" destId="{91A342A0-7AAC-1945-A986-C6697B0BE484}" srcOrd="18" destOrd="0" presId="urn:microsoft.com/office/officeart/2005/8/layout/vList3"/>
    <dgm:cxn modelId="{AB1DDA65-A9CC-0F44-9B15-190DB9778D43}" type="presParOf" srcId="{91A342A0-7AAC-1945-A986-C6697B0BE484}" destId="{9A2AD465-B700-5445-A514-415FA00D0FF3}" srcOrd="0" destOrd="0" presId="urn:microsoft.com/office/officeart/2005/8/layout/vList3"/>
    <dgm:cxn modelId="{836F5164-F9C7-9C49-82F6-33F581E5E901}" type="presParOf" srcId="{91A342A0-7AAC-1945-A986-C6697B0BE484}" destId="{410C67B8-BAD4-4645-B037-7D830A78B74E}" srcOrd="1" destOrd="0" presId="urn:microsoft.com/office/officeart/2005/8/layout/vList3"/>
    <dgm:cxn modelId="{65794A1A-740B-714A-858D-743988C4C94E}" type="presParOf" srcId="{26D98666-8814-CC42-8A13-337CD59FB777}" destId="{C9BE12A2-4FF2-1040-9DC3-8AA4561F8B73}" srcOrd="19" destOrd="0" presId="urn:microsoft.com/office/officeart/2005/8/layout/vList3"/>
    <dgm:cxn modelId="{DB99F87D-2AE5-F346-A10B-4CBD0E7B7053}" type="presParOf" srcId="{26D98666-8814-CC42-8A13-337CD59FB777}" destId="{DEE4BD02-CEFC-9240-A9DF-AF7F08A4A152}" srcOrd="20" destOrd="0" presId="urn:microsoft.com/office/officeart/2005/8/layout/vList3"/>
    <dgm:cxn modelId="{3B4F8F69-F0DF-1C49-A97C-8B544BE86847}" type="presParOf" srcId="{DEE4BD02-CEFC-9240-A9DF-AF7F08A4A152}" destId="{91D6820A-F302-F84C-8D34-AB15A3E9DFC6}" srcOrd="0" destOrd="0" presId="urn:microsoft.com/office/officeart/2005/8/layout/vList3"/>
    <dgm:cxn modelId="{8C70694B-6BA7-D64D-A3FD-6A62B53E3F79}" type="presParOf" srcId="{DEE4BD02-CEFC-9240-A9DF-AF7F08A4A152}" destId="{0703B31E-9614-F64F-940E-E3255757FE8A}" srcOrd="1" destOrd="0" presId="urn:microsoft.com/office/officeart/2005/8/layout/vList3"/>
    <dgm:cxn modelId="{CAD45FFA-CBE5-B04F-B1A1-97265198A11D}" type="presParOf" srcId="{26D98666-8814-CC42-8A13-337CD59FB777}" destId="{D6BC144A-52DD-AE40-B23B-7BB1ACFA4848}" srcOrd="21" destOrd="0" presId="urn:microsoft.com/office/officeart/2005/8/layout/vList3"/>
    <dgm:cxn modelId="{EAC25E8D-C6B3-6E42-9EA2-AD2A0F64C2BE}" type="presParOf" srcId="{26D98666-8814-CC42-8A13-337CD59FB777}" destId="{7D8EDD50-6BC6-7844-8278-E220C3C5E603}" srcOrd="22" destOrd="0" presId="urn:microsoft.com/office/officeart/2005/8/layout/vList3"/>
    <dgm:cxn modelId="{DA3D6078-7025-0D43-96D8-FAAB57284D7A}" type="presParOf" srcId="{7D8EDD50-6BC6-7844-8278-E220C3C5E603}" destId="{09241807-187A-7842-BCEA-079A3396DD4B}" srcOrd="0" destOrd="0" presId="urn:microsoft.com/office/officeart/2005/8/layout/vList3"/>
    <dgm:cxn modelId="{D130B462-C6AF-C347-A424-1EEBDA90DADD}" type="presParOf" srcId="{7D8EDD50-6BC6-7844-8278-E220C3C5E603}" destId="{43921855-F7CF-C448-8AF7-8EDD67D940B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B573F-E67A-D447-8586-293AA28818CE}">
      <dsp:nvSpPr>
        <dsp:cNvPr id="0" name=""/>
        <dsp:cNvSpPr/>
      </dsp:nvSpPr>
      <dsp:spPr>
        <a:xfrm rot="10800000">
          <a:off x="1706296" y="2620"/>
          <a:ext cx="6464518" cy="312060"/>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Prevenção</a:t>
          </a:r>
        </a:p>
      </dsp:txBody>
      <dsp:txXfrm rot="10800000">
        <a:off x="1784311" y="2620"/>
        <a:ext cx="6386503" cy="312060"/>
      </dsp:txXfrm>
    </dsp:sp>
    <dsp:sp modelId="{77FFFF9E-958B-EF46-BDBD-3E68B6C44490}">
      <dsp:nvSpPr>
        <dsp:cNvPr id="0" name=""/>
        <dsp:cNvSpPr/>
      </dsp:nvSpPr>
      <dsp:spPr>
        <a:xfrm>
          <a:off x="1550265" y="2620"/>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ADBFC723-0909-8C41-89B0-5C49F0987455}">
      <dsp:nvSpPr>
        <dsp:cNvPr id="0" name=""/>
        <dsp:cNvSpPr/>
      </dsp:nvSpPr>
      <dsp:spPr>
        <a:xfrm rot="10800000">
          <a:off x="1706296" y="407833"/>
          <a:ext cx="6464518" cy="312060"/>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Sensibilização nacional</a:t>
          </a:r>
        </a:p>
      </dsp:txBody>
      <dsp:txXfrm rot="10800000">
        <a:off x="1784311" y="407833"/>
        <a:ext cx="6386503" cy="312060"/>
      </dsp:txXfrm>
    </dsp:sp>
    <dsp:sp modelId="{FA508ED5-8CCA-544B-B2D7-C13854536063}">
      <dsp:nvSpPr>
        <dsp:cNvPr id="0" name=""/>
        <dsp:cNvSpPr/>
      </dsp:nvSpPr>
      <dsp:spPr>
        <a:xfrm>
          <a:off x="1550265" y="407833"/>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9D378D88-C888-F24F-B43F-64C2FDD4F209}">
      <dsp:nvSpPr>
        <dsp:cNvPr id="0" name=""/>
        <dsp:cNvSpPr/>
      </dsp:nvSpPr>
      <dsp:spPr>
        <a:xfrm rot="10800000">
          <a:off x="1706296" y="813046"/>
          <a:ext cx="6464518" cy="312060"/>
        </a:xfrm>
        <a:prstGeom prst="homePlate">
          <a:avLst/>
        </a:prstGeom>
        <a:solidFill>
          <a:schemeClr val="accent1"/>
        </a:solidFill>
        <a:ln w="25400" cap="flat" cmpd="sng" algn="ctr">
          <a:solidFill>
            <a:schemeClr val="lt1">
              <a:alpha val="8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Recolha de dados</a:t>
          </a:r>
        </a:p>
      </dsp:txBody>
      <dsp:txXfrm rot="10800000">
        <a:off x="1784311" y="813046"/>
        <a:ext cx="6386503" cy="312060"/>
      </dsp:txXfrm>
    </dsp:sp>
    <dsp:sp modelId="{95218B0C-75FA-AC45-9816-7C6B87EA05AD}">
      <dsp:nvSpPr>
        <dsp:cNvPr id="0" name=""/>
        <dsp:cNvSpPr/>
      </dsp:nvSpPr>
      <dsp:spPr>
        <a:xfrm>
          <a:off x="1550265" y="813046"/>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5839C06F-3734-4446-A3DA-9390EB115AF7}">
      <dsp:nvSpPr>
        <dsp:cNvPr id="0" name=""/>
        <dsp:cNvSpPr/>
      </dsp:nvSpPr>
      <dsp:spPr>
        <a:xfrm rot="10800000">
          <a:off x="1706296" y="1218259"/>
          <a:ext cx="6464518" cy="312060"/>
        </a:xfrm>
        <a:prstGeom prst="homePlate">
          <a:avLst/>
        </a:prstGeom>
        <a:solidFill>
          <a:schemeClr val="accent6"/>
        </a:solidFill>
        <a:ln w="25400" cap="flat" cmpd="sng" algn="ctr">
          <a:solidFill>
            <a:schemeClr val="lt1">
              <a:alpha val="80000"/>
            </a:schemeClr>
          </a:solidFill>
          <a:prstDash val="solid"/>
        </a:ln>
        <a:effectLst/>
      </dsp:spPr>
      <dsp:style>
        <a:lnRef idx="3">
          <a:schemeClr val="lt1"/>
        </a:lnRef>
        <a:fillRef idx="1">
          <a:schemeClr val="accent6"/>
        </a:fillRef>
        <a:effectRef idx="1">
          <a:schemeClr val="accent6"/>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Formação sobre os direitos das PDI</a:t>
          </a:r>
        </a:p>
      </dsp:txBody>
      <dsp:txXfrm rot="10800000">
        <a:off x="1784311" y="1218259"/>
        <a:ext cx="6386503" cy="312060"/>
      </dsp:txXfrm>
    </dsp:sp>
    <dsp:sp modelId="{57CBD028-991F-C845-920C-2781E583C5CC}">
      <dsp:nvSpPr>
        <dsp:cNvPr id="0" name=""/>
        <dsp:cNvSpPr/>
      </dsp:nvSpPr>
      <dsp:spPr>
        <a:xfrm>
          <a:off x="1550265" y="1218259"/>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12140DD4-BC69-274B-A86F-8A55F22FF05F}">
      <dsp:nvSpPr>
        <dsp:cNvPr id="0" name=""/>
        <dsp:cNvSpPr/>
      </dsp:nvSpPr>
      <dsp:spPr>
        <a:xfrm rot="10800000">
          <a:off x="1706296" y="1623472"/>
          <a:ext cx="6464518" cy="312060"/>
        </a:xfrm>
        <a:prstGeom prst="homePlate">
          <a:avLst/>
        </a:prstGeom>
        <a:solidFill>
          <a:schemeClr val="dk1"/>
        </a:solidFill>
        <a:ln w="25400" cap="flat" cmpd="sng" algn="ctr">
          <a:solidFill>
            <a:schemeClr val="lt1">
              <a:alpha val="80000"/>
            </a:schemeClr>
          </a:solidFill>
          <a:prstDash val="solid"/>
        </a:ln>
        <a:effectLst/>
      </dsp:spPr>
      <dsp:style>
        <a:lnRef idx="3">
          <a:schemeClr val="lt1"/>
        </a:lnRef>
        <a:fillRef idx="1">
          <a:schemeClr val="dk1"/>
        </a:fillRef>
        <a:effectRef idx="1">
          <a:schemeClr val="dk1"/>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Quadro legal</a:t>
          </a:r>
        </a:p>
      </dsp:txBody>
      <dsp:txXfrm rot="10800000">
        <a:off x="1784311" y="1623472"/>
        <a:ext cx="6386503" cy="312060"/>
      </dsp:txXfrm>
    </dsp:sp>
    <dsp:sp modelId="{BCCEF9BF-3512-C947-A680-A7595538EE75}">
      <dsp:nvSpPr>
        <dsp:cNvPr id="0" name=""/>
        <dsp:cNvSpPr/>
      </dsp:nvSpPr>
      <dsp:spPr>
        <a:xfrm>
          <a:off x="1550265" y="1623472"/>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038C38A-6738-BC48-8DB8-4B36A5D4D829}">
      <dsp:nvSpPr>
        <dsp:cNvPr id="0" name=""/>
        <dsp:cNvSpPr/>
      </dsp:nvSpPr>
      <dsp:spPr>
        <a:xfrm rot="10800000">
          <a:off x="1706296" y="2028685"/>
          <a:ext cx="6464518" cy="312060"/>
        </a:xfrm>
        <a:prstGeom prst="homePlat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Política nacional</a:t>
          </a:r>
        </a:p>
      </dsp:txBody>
      <dsp:txXfrm rot="10800000">
        <a:off x="1784311" y="2028685"/>
        <a:ext cx="6386503" cy="312060"/>
      </dsp:txXfrm>
    </dsp:sp>
    <dsp:sp modelId="{724AD21A-D0F0-1243-9EBF-D9F6A6DBA10E}">
      <dsp:nvSpPr>
        <dsp:cNvPr id="0" name=""/>
        <dsp:cNvSpPr/>
      </dsp:nvSpPr>
      <dsp:spPr>
        <a:xfrm>
          <a:off x="1550265" y="2028685"/>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27FC69-E9D6-3E4E-AC26-8FD3F87AC97D}">
      <dsp:nvSpPr>
        <dsp:cNvPr id="0" name=""/>
        <dsp:cNvSpPr/>
      </dsp:nvSpPr>
      <dsp:spPr>
        <a:xfrm rot="10800000">
          <a:off x="1706296" y="2433898"/>
          <a:ext cx="6464518" cy="312060"/>
        </a:xfrm>
        <a:prstGeom prst="homePlat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Ponto focal institucional para as PDI</a:t>
          </a:r>
        </a:p>
      </dsp:txBody>
      <dsp:txXfrm rot="10800000">
        <a:off x="1784311" y="2433898"/>
        <a:ext cx="6386503" cy="312060"/>
      </dsp:txXfrm>
    </dsp:sp>
    <dsp:sp modelId="{3B5ABE21-3E12-1E4F-B131-42EDCA6BDFA5}">
      <dsp:nvSpPr>
        <dsp:cNvPr id="0" name=""/>
        <dsp:cNvSpPr/>
      </dsp:nvSpPr>
      <dsp:spPr>
        <a:xfrm>
          <a:off x="1550265" y="2433898"/>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1E18522-6986-1C45-889B-20DC0C6BBF31}">
      <dsp:nvSpPr>
        <dsp:cNvPr id="0" name=""/>
        <dsp:cNvSpPr/>
      </dsp:nvSpPr>
      <dsp:spPr>
        <a:xfrm rot="10800000">
          <a:off x="1706296" y="2839112"/>
          <a:ext cx="6464518" cy="312060"/>
        </a:xfrm>
        <a:prstGeom prst="homePlate">
          <a:avLst/>
        </a:prstGeom>
        <a:solidFill>
          <a:schemeClr val="accent1">
            <a:hueOff val="0"/>
            <a:satOff val="0"/>
            <a:lumOff val="0"/>
            <a:alphaOff val="0"/>
          </a:schemeClr>
        </a:solidFill>
        <a:ln>
          <a:noFill/>
        </a:ln>
        <a:effectLst/>
        <a:scene3d>
          <a:camera prst="obliqueTopRight"/>
          <a:lightRig rig="threePt" dir="tl"/>
        </a:scene3d>
        <a:sp3d>
          <a:bevelT w="25400" h="25400"/>
        </a:sp3d>
      </dsp:spPr>
      <dsp:style>
        <a:lnRef idx="0">
          <a:scrgbClr r="0" g="0" b="0"/>
        </a:lnRef>
        <a:fillRef idx="3">
          <a:scrgbClr r="0" g="0" b="0"/>
        </a:fillRef>
        <a:effectRef idx="2">
          <a:scrgbClr r="0" g="0" b="0"/>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Participação das PDI</a:t>
          </a:r>
        </a:p>
      </dsp:txBody>
      <dsp:txXfrm rot="10800000">
        <a:off x="1784311" y="2839112"/>
        <a:ext cx="6386503" cy="312060"/>
      </dsp:txXfrm>
    </dsp:sp>
    <dsp:sp modelId="{328B405D-4CD6-DE41-A55F-9178D8150159}">
      <dsp:nvSpPr>
        <dsp:cNvPr id="0" name=""/>
        <dsp:cNvSpPr/>
      </dsp:nvSpPr>
      <dsp:spPr>
        <a:xfrm>
          <a:off x="1550265" y="2839112"/>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DFA19F-A9E8-344E-ACAA-58831A5303F7}">
      <dsp:nvSpPr>
        <dsp:cNvPr id="0" name=""/>
        <dsp:cNvSpPr/>
      </dsp:nvSpPr>
      <dsp:spPr>
        <a:xfrm rot="10800000">
          <a:off x="1706296" y="3244325"/>
          <a:ext cx="6464518" cy="312060"/>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Soluções duradouras</a:t>
          </a:r>
        </a:p>
      </dsp:txBody>
      <dsp:txXfrm rot="10800000">
        <a:off x="1784311" y="3244325"/>
        <a:ext cx="6386503" cy="312060"/>
      </dsp:txXfrm>
    </dsp:sp>
    <dsp:sp modelId="{57AE7883-66E0-7948-BF02-5275CEA0AF85}">
      <dsp:nvSpPr>
        <dsp:cNvPr id="0" name=""/>
        <dsp:cNvSpPr/>
      </dsp:nvSpPr>
      <dsp:spPr>
        <a:xfrm>
          <a:off x="1550265" y="3244325"/>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10C67B8-BAD4-4645-B037-7D830A78B74E}">
      <dsp:nvSpPr>
        <dsp:cNvPr id="0" name=""/>
        <dsp:cNvSpPr/>
      </dsp:nvSpPr>
      <dsp:spPr>
        <a:xfrm rot="10800000">
          <a:off x="1706296" y="3649538"/>
          <a:ext cx="6464518" cy="312060"/>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Recursos</a:t>
          </a:r>
        </a:p>
      </dsp:txBody>
      <dsp:txXfrm rot="10800000">
        <a:off x="1784311" y="3649538"/>
        <a:ext cx="6386503" cy="312060"/>
      </dsp:txXfrm>
    </dsp:sp>
    <dsp:sp modelId="{9A2AD465-B700-5445-A514-415FA00D0FF3}">
      <dsp:nvSpPr>
        <dsp:cNvPr id="0" name=""/>
        <dsp:cNvSpPr/>
      </dsp:nvSpPr>
      <dsp:spPr>
        <a:xfrm>
          <a:off x="1550265" y="3649538"/>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0703B31E-9614-F64F-940E-E3255757FE8A}">
      <dsp:nvSpPr>
        <dsp:cNvPr id="0" name=""/>
        <dsp:cNvSpPr/>
      </dsp:nvSpPr>
      <dsp:spPr>
        <a:xfrm rot="10800000">
          <a:off x="1706296" y="4054751"/>
          <a:ext cx="6464518" cy="364290"/>
        </a:xfrm>
        <a:prstGeom prst="homePlat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7610" tIns="53340" rIns="99568" bIns="53340" numCol="1" spcCol="1270" anchor="ctr" anchorCtr="0">
          <a:noAutofit/>
        </a:bodyPr>
        <a:lstStyle/>
        <a:p>
          <a:pPr marL="0" lvl="0" indent="0" algn="ctr" defTabSz="622300">
            <a:lnSpc>
              <a:spcPct val="90000"/>
            </a:lnSpc>
            <a:spcBef>
              <a:spcPct val="0"/>
            </a:spcBef>
            <a:spcAft>
              <a:spcPct val="35000"/>
            </a:spcAft>
            <a:buNone/>
          </a:pPr>
          <a:r>
            <a:rPr lang="pt-PT" sz="1400" b="1" kern="1200" dirty="0"/>
            <a:t>Cooperação com organizações         intergovernamentais/organizações regionais</a:t>
          </a:r>
        </a:p>
      </dsp:txBody>
      <dsp:txXfrm rot="10800000">
        <a:off x="1797368" y="4054751"/>
        <a:ext cx="6373446" cy="364290"/>
      </dsp:txXfrm>
    </dsp:sp>
    <dsp:sp modelId="{91D6820A-F302-F84C-8D34-AB15A3E9DFC6}">
      <dsp:nvSpPr>
        <dsp:cNvPr id="0" name=""/>
        <dsp:cNvSpPr/>
      </dsp:nvSpPr>
      <dsp:spPr>
        <a:xfrm>
          <a:off x="1550265" y="4080866"/>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3921855-F7CF-C448-8AF7-8EDD67D940B5}">
      <dsp:nvSpPr>
        <dsp:cNvPr id="0" name=""/>
        <dsp:cNvSpPr/>
      </dsp:nvSpPr>
      <dsp:spPr>
        <a:xfrm rot="10800000">
          <a:off x="1706296" y="4512194"/>
          <a:ext cx="6464518" cy="312060"/>
        </a:xfrm>
        <a:prstGeom prst="homePlat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37610"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kern="1200"/>
            <a:t>Instituições nacionais de direitos humanos</a:t>
          </a:r>
        </a:p>
      </dsp:txBody>
      <dsp:txXfrm rot="10800000">
        <a:off x="1784311" y="4512194"/>
        <a:ext cx="6386503" cy="312060"/>
      </dsp:txXfrm>
    </dsp:sp>
    <dsp:sp modelId="{09241807-187A-7842-BCEA-079A3396DD4B}">
      <dsp:nvSpPr>
        <dsp:cNvPr id="0" name=""/>
        <dsp:cNvSpPr/>
      </dsp:nvSpPr>
      <dsp:spPr>
        <a:xfrm>
          <a:off x="1550265" y="4512194"/>
          <a:ext cx="312060" cy="312060"/>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B9F5DC-5B4C-1C48-8BA0-02E06C8DF812}" type="slidenum">
              <a:rPr lang="en-GB"/>
              <a:pPr>
                <a:defRPr/>
              </a:pPr>
              <a:t>‹N°›</a:t>
            </a:fld>
            <a:endParaRPr lang="en-GB"/>
          </a:p>
        </p:txBody>
      </p:sp>
    </p:spTree>
    <p:extLst>
      <p:ext uri="{BB962C8B-B14F-4D97-AF65-F5344CB8AC3E}">
        <p14:creationId xmlns:p14="http://schemas.microsoft.com/office/powerpoint/2010/main" val="721308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F0ED87B-6E56-124C-8698-F3234CB82D36}" type="slidenum">
              <a:rPr lang="it-IT"/>
              <a:pPr>
                <a:defRPr/>
              </a:pPr>
              <a:t>‹N°›</a:t>
            </a:fld>
            <a:endParaRPr lang="it-IT"/>
          </a:p>
        </p:txBody>
      </p:sp>
    </p:spTree>
    <p:extLst>
      <p:ext uri="{BB962C8B-B14F-4D97-AF65-F5344CB8AC3E}">
        <p14:creationId xmlns:p14="http://schemas.microsoft.com/office/powerpoint/2010/main" val="3618649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sz="1200" noProof="0">
                <a:latin typeface="Calibri" panose="020F0502020204030204" pitchFamily="34" charset="0"/>
                <a:ea typeface="Calibri" panose="020F0502020204030204" pitchFamily="34" charset="0"/>
                <a:cs typeface="Calibri" panose="020F0502020204030204" pitchFamily="34" charset="0"/>
              </a:rPr>
              <a:t>Uma vez que as PDI vivem dentro das fronteiras dos seus próprios países e estão sob a jurisdição do seu governo, a responsabilidade primária pela resposta às suas necessidades de proteção e assistência cabe às suas autoridades nacionais. Esta sessão realça o papel das autoridades nacionais na prevenção da deslocação e as respostas à mesma como parte da sua soberania.</a:t>
            </a: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noProof="0"/>
              <a:t>Enfoque na prevenção de violações dos direitos humanos e garantia de que esses direitos são respeitados.</a:t>
            </a:r>
            <a:r>
              <a:rPr lang="pt-PT" baseline="0" noProof="0"/>
              <a:t> </a:t>
            </a:r>
            <a:r>
              <a:rPr lang="pt-PT" noProof="0"/>
              <a:t>Os direitos que tiverem sido violados como resultado da deslocação devem ser restituídos, devendo evitar-se que as mesmas violações sejam recorrentes.</a:t>
            </a:r>
            <a:r>
              <a:rPr lang="pt-PT" baseline="0" noProof="0"/>
              <a:t> </a:t>
            </a:r>
          </a:p>
          <a:p>
            <a:endParaRPr lang="en-GB" altLang="fr-FR" noProof="0" dirty="0"/>
          </a:p>
          <a:p>
            <a:endParaRPr lang="it-IT" altLang="fr-FR"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7D1F88A-0E9B-3B4D-86F0-AE070CBB1302}"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noProof="0">
                <a:latin typeface="Arial" charset="0"/>
              </a:rPr>
              <a:t>O quadro de Brookings-Bern para a responsabilidade nacional pelas deslocações internas visa ajudar os governos a responder a todos os aspetos do fenómeno nos seus países. Mas o que é que realmente significa a responsabilidade nacional? Como pode ser promovida e avaliada? O quadro estabelece referências, identificando 12 passos que os governos devem dar.</a:t>
            </a:r>
          </a:p>
          <a:p>
            <a:endParaRPr lang="en-GB" altLang="fr-FR" noProof="0" dirty="0">
              <a:latin typeface="Arial" charset="0"/>
            </a:endParaRPr>
          </a:p>
          <a:p>
            <a:r>
              <a:rPr lang="pt-PT" noProof="0">
                <a:latin typeface="Arial" charset="0"/>
              </a:rPr>
              <a:t>Este diapositivo ilustra as 12 referências.</a:t>
            </a:r>
            <a:r>
              <a:rPr lang="pt-PT" u="sng" noProof="0">
                <a:latin typeface="Arial" charset="0"/>
              </a:rPr>
              <a:t> </a:t>
            </a:r>
          </a:p>
          <a:p>
            <a:endParaRPr lang="en-GB" altLang="fr-FR" noProof="0" dirty="0">
              <a:latin typeface="Arial" charset="0"/>
            </a:endParaRPr>
          </a:p>
          <a:p>
            <a:r>
              <a:rPr lang="pt-PT" sz="1200" b="0" i="0" u="none" strike="noStrike" baseline="0" noProof="0">
                <a:solidFill>
                  <a:schemeClr val="tx1"/>
                </a:solidFill>
                <a:latin typeface="Arial" pitchFamily="34" charset="0"/>
                <a:ea typeface="MS PGothic" panose="020B0600070205080204" pitchFamily="34" charset="-128"/>
                <a:cs typeface="MS PGothic" charset="0"/>
              </a:rPr>
              <a:t>Um estudo recente sobre as respostas de 15 governos às deslocações internas revelou que nenhum deles tinha cumprido as 12 referências, mesmo em situações de um grande número de pessoas ter estado deslocado durante décadas. Também reconheceu que algumas referências eram mais fáceis de cumprir do que outras. É relativamente simples, por exemplo, nomear um ponto focal para as PDI, mas é muito mais difícil prevenir a deslocação ou alcançar soluções duradouras - Brookings-LSE, Da Responsabilidade à Resposta, avaliar as abordagens nacionais às deslocações internas, novembro de 2011, disponível em http://goo.gl/qjbWtz.</a:t>
            </a: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517F8D-0BE0-2240-ACB0-59074F8AF524}"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sz="1100" noProof="0">
                <a:latin typeface="Arial" charset="0"/>
              </a:rPr>
              <a:t>A recolha sistemática de dados deve começar o quanto antes, logo que tenha início a deslocação, e continuar até à obtenção de soluções duradouras. Isto é igualmente verdade para fins de elaboração de políticas. </a:t>
            </a:r>
          </a:p>
          <a:p>
            <a:endParaRPr lang="en-GB" sz="1100" noProof="0" dirty="0">
              <a:latin typeface="Arial" charset="0"/>
            </a:endParaRPr>
          </a:p>
          <a:p>
            <a:r>
              <a:rPr lang="pt-PT" sz="1100" b="1" baseline="0" noProof="0">
                <a:latin typeface="Arial" charset="0"/>
              </a:rPr>
              <a:t>Recolha de dados para o registo</a:t>
            </a:r>
            <a:r>
              <a:rPr lang="pt-PT" sz="1100" baseline="0" noProof="0">
                <a:latin typeface="Arial" charset="0"/>
              </a:rPr>
              <a:t>: o registo pode ser a forma mais simples de identificar as PDI e assegurar a prestação de serviços e assistência, mas há muitos desafios associados ao mesmo: </a:t>
            </a:r>
          </a:p>
          <a:p>
            <a:endParaRPr lang="en-GB" sz="1100" baseline="0" noProof="0" dirty="0">
              <a:latin typeface="Arial" charset="0"/>
            </a:endParaRPr>
          </a:p>
          <a:p>
            <a:pPr marL="171450" indent="-171450">
              <a:buFontTx/>
              <a:buChar char="-"/>
            </a:pPr>
            <a:r>
              <a:rPr lang="pt-PT" sz="1100" baseline="0" noProof="0">
                <a:latin typeface="Arial" charset="0"/>
              </a:rPr>
              <a:t>A potencial discriminação decorrente da definição restrita de PDI, dos limites geográficos ou de requisitos de documentação injustificados. </a:t>
            </a:r>
          </a:p>
          <a:p>
            <a:pPr marL="171450" indent="-171450">
              <a:buFontTx/>
              <a:buChar char="-"/>
            </a:pPr>
            <a:r>
              <a:rPr lang="pt-PT" sz="1100" baseline="0" noProof="0">
                <a:latin typeface="Arial" charset="0"/>
              </a:rPr>
              <a:t>O tempo-limite ou prazo de registo tornam o processo de difícil acesso.</a:t>
            </a:r>
          </a:p>
          <a:p>
            <a:pPr marL="171450" indent="-171450">
              <a:buFontTx/>
              <a:buChar char="-"/>
            </a:pPr>
            <a:r>
              <a:rPr lang="pt-PT" sz="1100" baseline="0" noProof="0">
                <a:latin typeface="Arial" charset="0"/>
              </a:rPr>
              <a:t>Cria um estatuto de facto.</a:t>
            </a:r>
          </a:p>
          <a:p>
            <a:pPr marL="171450" indent="-171450">
              <a:buFontTx/>
              <a:buChar char="-"/>
            </a:pPr>
            <a:r>
              <a:rPr lang="pt-PT" sz="1100" baseline="0" noProof="0">
                <a:latin typeface="Arial" charset="0"/>
              </a:rPr>
              <a:t>Pode determinar a elegibilidade para prestações sociais.</a:t>
            </a:r>
          </a:p>
          <a:p>
            <a:pPr marL="171450" indent="-171450">
              <a:buFontTx/>
              <a:buChar char="-"/>
            </a:pPr>
            <a:r>
              <a:rPr lang="pt-PT" sz="1100" baseline="0" noProof="0">
                <a:latin typeface="Arial" charset="0"/>
              </a:rPr>
              <a:t>Preocupações em relação à proteção de dados e privacidade.</a:t>
            </a:r>
          </a:p>
          <a:p>
            <a:pPr marL="0" indent="0">
              <a:buFontTx/>
              <a:buNone/>
            </a:pPr>
            <a:endParaRPr lang="en-GB" sz="1100" b="0" i="0" u="none" strike="noStrike" kern="1200" baseline="0" noProof="0" dirty="0">
              <a:solidFill>
                <a:schemeClr val="tx1"/>
              </a:solidFill>
              <a:latin typeface="Arial" charset="0"/>
              <a:ea typeface="MS PGothic" panose="020B0600070205080204" pitchFamily="34" charset="-128"/>
              <a:cs typeface="MS PGothic" charset="0"/>
            </a:endParaRPr>
          </a:p>
          <a:p>
            <a:pPr marL="0" indent="0">
              <a:buFontTx/>
              <a:buNone/>
            </a:pPr>
            <a:r>
              <a:rPr lang="pt-PT" sz="1100" b="0" i="0" u="none" strike="noStrike" baseline="0" noProof="0">
                <a:solidFill>
                  <a:schemeClr val="tx1"/>
                </a:solidFill>
                <a:latin typeface="Arial" pitchFamily="34" charset="0"/>
                <a:ea typeface="MS PGothic" panose="020B0600070205080204" pitchFamily="34" charset="-128"/>
                <a:cs typeface="MS PGothic" charset="0"/>
              </a:rPr>
              <a:t>As autoridades nacionais que decidem efetuar o registo devem assegurar que: </a:t>
            </a:r>
          </a:p>
          <a:p>
            <a:pPr marL="0" indent="0">
              <a:buFontTx/>
              <a:buNone/>
            </a:pPr>
            <a:endParaRPr lang="en-GB" sz="1100" b="0" i="0" u="none" strike="noStrike" kern="1200" baseline="0" noProof="0" dirty="0">
              <a:solidFill>
                <a:schemeClr val="tx1"/>
              </a:solidFill>
              <a:latin typeface="Arial" pitchFamily="34" charset="0"/>
              <a:ea typeface="MS PGothic" panose="020B0600070205080204" pitchFamily="34" charset="-128"/>
              <a:cs typeface="MS PGothic" charset="0"/>
            </a:endParaRPr>
          </a:p>
          <a:p>
            <a:pPr marL="0" indent="0">
              <a:buFontTx/>
              <a:buNone/>
            </a:pPr>
            <a:r>
              <a:rPr lang="pt-PT" sz="1100" b="0" i="0" u="none" strike="noStrike" baseline="0" noProof="0">
                <a:solidFill>
                  <a:schemeClr val="tx1"/>
                </a:solidFill>
                <a:latin typeface="Arial" pitchFamily="34" charset="0"/>
                <a:ea typeface="MS PGothic" panose="020B0600070205080204" pitchFamily="34" charset="-128"/>
                <a:cs typeface="MS PGothic" charset="0"/>
              </a:rPr>
              <a:t>- Os procedimentos são transparentes, não discriminatórios, conhecidos e acessíveis a todas as PDI, e simples, para que o acesso aos benefícios associados ao registo não seja demorado.</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Os critérios de registo são claros, não discriminatórios e não excluem indivíduos ou grupos de PDI, em conformidade com os Princípios Orientadores.</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Os procedimentos incluem todas as PDI, incluindo as que se encontram em áreas remotas ou inacessíveis, e as que são menos visíveis, por não viverem em campos.</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O processo não cria riscos à proteção da população deslocada.</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As pessoas sem documentação não são excluídas do registo, mas sim recebem os documentos necessários ao mesmo.</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Qualquer informação recolhida é protegida e a sua confidencialidade garantida, de forma a não expor as PDI a riscos acrescidos.</a:t>
            </a:r>
          </a:p>
          <a:p>
            <a:pPr marL="171450" indent="-171450">
              <a:buFontTx/>
              <a:buChar char="-"/>
            </a:pPr>
            <a:endParaRPr lang="en-GB" sz="1100" baseline="0" noProof="0" dirty="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PT" sz="1100" baseline="0" noProof="0">
                <a:latin typeface="Arial" charset="0"/>
              </a:rPr>
              <a:t>O registo deve ser considerado um direito que não exclui ninguém, ao invés de um dever. A referência ao registo na Convenção de Kampala deve ser lida no contexto histórico em que foi desenvolvida, isto é, retirada das situações de refugiados.</a:t>
            </a:r>
          </a:p>
          <a:p>
            <a:pPr marL="171450" indent="-171450">
              <a:buFontTx/>
              <a:buChar char="-"/>
            </a:pPr>
            <a:endParaRPr lang="en-GB" sz="1100" baseline="0" noProof="0" dirty="0">
              <a:latin typeface="Arial" charset="0"/>
            </a:endParaRPr>
          </a:p>
          <a:p>
            <a:pPr marL="0" indent="0">
              <a:buFontTx/>
              <a:buNone/>
            </a:pPr>
            <a:endParaRPr lang="en-GB" sz="1100" baseline="0" noProof="0" dirty="0">
              <a:latin typeface="Arial" charset="0"/>
            </a:endParaRPr>
          </a:p>
          <a:p>
            <a:pPr marL="0" indent="0">
              <a:buFontTx/>
              <a:buNone/>
            </a:pPr>
            <a:r>
              <a:rPr lang="pt-PT" sz="1100" baseline="0" noProof="0">
                <a:latin typeface="Arial" charset="0"/>
                <a:ea typeface="MS PGothic" panose="020B0600070205080204" pitchFamily="34" charset="-128"/>
                <a:cs typeface="MS PGothic" charset="0"/>
              </a:rPr>
              <a:t>Exemplo: Ucrânia - </a:t>
            </a:r>
            <a:r>
              <a:rPr lang="pt-PT" sz="1100" u="none" baseline="0" noProof="0">
                <a:latin typeface="Arial" charset="0"/>
                <a:ea typeface="MS PGothic" panose="020B0600070205080204" pitchFamily="34" charset="-128"/>
                <a:cs typeface="MS PGothic" charset="0"/>
              </a:rPr>
              <a:t>consultar o documento informativo do IDMC em http://www.internal-displacement.org/europe-the-caucasus-and-central-asia/ukraine/new-archive/displacement-figures-in-ukraine-fail-to-reflect-a-complex-reality e o material de apoio da sessão 1 sobre a definição de PDI</a:t>
            </a:r>
            <a:r>
              <a:rPr lang="pt-PT" sz="1100" baseline="0" noProof="0">
                <a:latin typeface="Arial" charset="0"/>
                <a:ea typeface="MS PGothic" panose="020B0600070205080204" pitchFamily="34" charset="-128"/>
                <a:cs typeface="MS PGothic" charset="0"/>
              </a:rPr>
              <a:t>. </a:t>
            </a:r>
            <a:r>
              <a:rPr lang="pt-PT" sz="1100" b="0" i="0" noProof="0">
                <a:solidFill>
                  <a:schemeClr val="tx1"/>
                </a:solidFill>
                <a:latin typeface="Arial" pitchFamily="34" charset="0"/>
                <a:ea typeface="MS PGothic" panose="020B0600070205080204" pitchFamily="34" charset="-128"/>
                <a:cs typeface="MS PGothic" charset="0"/>
              </a:rPr>
              <a:t>A resolução </a:t>
            </a:r>
            <a:r>
              <a:rPr lang="pt-PT" sz="1100" b="0" i="0" baseline="0" noProof="0">
                <a:solidFill>
                  <a:schemeClr val="tx1"/>
                </a:solidFill>
                <a:latin typeface="Arial" pitchFamily="34" charset="0"/>
                <a:ea typeface="MS PGothic" panose="020B0600070205080204" pitchFamily="34" charset="-128"/>
                <a:cs typeface="MS PGothic" charset="0"/>
              </a:rPr>
              <a:t>509 estabeleceu um sistema de registo unificado, gerido pelo Ministério da Proteção Social, ficando o registo e os pagamentos das prestações delegados aos departamentos de serviço social distrital e urbano. </a:t>
            </a:r>
          </a:p>
          <a:p>
            <a:pPr marL="0" indent="0">
              <a:buFontTx/>
              <a:buNone/>
            </a:pPr>
            <a:endParaRPr lang="en-GB" sz="1100" b="0" i="0" kern="1200" baseline="0" noProof="0" dirty="0">
              <a:solidFill>
                <a:schemeClr val="tx1"/>
              </a:solidFill>
              <a:effectLst/>
              <a:latin typeface="Arial" pitchFamily="34" charset="0"/>
              <a:ea typeface="MS PGothic" panose="020B0600070205080204" pitchFamily="34" charset="-128"/>
              <a:cs typeface="MS PGothic" charset="0"/>
            </a:endParaRPr>
          </a:p>
          <a:p>
            <a:pPr marL="0" indent="0">
              <a:buFontTx/>
              <a:buNone/>
            </a:pPr>
            <a:r>
              <a:rPr lang="pt-PT" sz="1100" b="0" i="0" noProof="0">
                <a:solidFill>
                  <a:schemeClr val="tx1"/>
                </a:solidFill>
                <a:latin typeface="Arial" pitchFamily="34" charset="0"/>
                <a:ea typeface="MS PGothic" panose="020B0600070205080204" pitchFamily="34" charset="-128"/>
                <a:cs typeface="MS PGothic" charset="0"/>
              </a:rPr>
              <a:t>O sistema é também a base para os dados nacionais sobre as deslocações internas, mas há alguns desafios associados ao mesmo:</a:t>
            </a:r>
          </a:p>
          <a:p>
            <a:pPr marL="0" indent="0">
              <a:buFontTx/>
              <a:buNone/>
            </a:pPr>
            <a:endParaRPr lang="en-GB" sz="1100" b="0" i="0" kern="1200" baseline="0" noProof="0" dirty="0">
              <a:solidFill>
                <a:schemeClr val="tx1"/>
              </a:solidFill>
              <a:effectLst/>
              <a:latin typeface="Arial" pitchFamily="34" charset="0"/>
              <a:ea typeface="MS PGothic" panose="020B0600070205080204" pitchFamily="34" charset="-128"/>
              <a:cs typeface="MS PGothic" charset="0"/>
            </a:endParaRP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pt-PT" sz="1100" b="0" i="0" baseline="0" noProof="0">
                <a:solidFill>
                  <a:schemeClr val="tx1"/>
                </a:solidFill>
                <a:latin typeface="Arial" pitchFamily="34" charset="0"/>
                <a:ea typeface="MS PGothic" panose="020B0600070205080204" pitchFamily="34" charset="-128"/>
                <a:cs typeface="MS PGothic" charset="0"/>
              </a:rPr>
              <a:t>- Só as pessoas que tiverem fugido de áreas oficialmente declaradas como fora do controlo do governo se podem registar.</a:t>
            </a:r>
          </a:p>
          <a:p>
            <a:pPr marL="171450" indent="-171450">
              <a:buFontTx/>
              <a:buChar char="-"/>
            </a:pPr>
            <a:r>
              <a:rPr lang="pt-PT" sz="1100" b="0" i="0" baseline="0" noProof="0">
                <a:solidFill>
                  <a:schemeClr val="tx1"/>
                </a:solidFill>
                <a:latin typeface="Arial" pitchFamily="34" charset="0"/>
                <a:ea typeface="MS PGothic" panose="020B0600070205080204" pitchFamily="34" charset="-128"/>
                <a:cs typeface="MS PGothic" charset="0"/>
              </a:rPr>
              <a:t>- As pessoas que não querem ou não precisam de abordar as autoridades para obter prestações sociais não se registam.</a:t>
            </a:r>
          </a:p>
          <a:p>
            <a:pPr marL="171450" indent="-171450">
              <a:buFontTx/>
              <a:buChar char="-"/>
            </a:pPr>
            <a:r>
              <a:rPr lang="pt-PT" sz="1100" b="0" i="0" baseline="0" noProof="0">
                <a:solidFill>
                  <a:schemeClr val="tx1"/>
                </a:solidFill>
                <a:latin typeface="Arial" pitchFamily="34" charset="0"/>
                <a:ea typeface="MS PGothic" panose="020B0600070205080204" pitchFamily="34" charset="-128"/>
                <a:cs typeface="MS PGothic" charset="0"/>
              </a:rPr>
              <a:t>- O acesso ao registo revelou ser discriminatório, tanto devido a problemas técnicos em alguns gabinetes, como devido aos requisitos de documentação. </a:t>
            </a:r>
            <a:r>
              <a:rPr lang="pt-PT" sz="1100" b="0" i="0" noProof="0">
                <a:solidFill>
                  <a:schemeClr val="tx1"/>
                </a:solidFill>
                <a:latin typeface="Arial" pitchFamily="34" charset="0"/>
                <a:ea typeface="MS PGothic" panose="020B0600070205080204" pitchFamily="34" charset="-128"/>
                <a:cs typeface="MS PGothic" charset="0"/>
              </a:rPr>
              <a:t>Cerca de 6000 PDI de etnia cigana não estão registadas</a:t>
            </a:r>
            <a:r>
              <a:rPr lang="pt-PT" sz="1100" b="0" i="0" baseline="0" noProof="0">
                <a:solidFill>
                  <a:schemeClr val="tx1"/>
                </a:solidFill>
                <a:latin typeface="Arial" pitchFamily="34" charset="0"/>
                <a:ea typeface="MS PGothic" panose="020B0600070205080204" pitchFamily="34" charset="-128"/>
                <a:cs typeface="MS PGothic" charset="0"/>
              </a:rPr>
              <a:t> por não terem documentos de residência.</a:t>
            </a:r>
            <a:r>
              <a:rPr lang="pt-PT" sz="1100" b="0" i="0" noProof="0">
                <a:solidFill>
                  <a:schemeClr val="tx1"/>
                </a:solidFill>
                <a:latin typeface="Arial" pitchFamily="34" charset="0"/>
                <a:ea typeface="MS PGothic" panose="020B0600070205080204" pitchFamily="34" charset="-128"/>
                <a:cs typeface="MS PGothic" charset="0"/>
              </a:rPr>
              <a:t> </a:t>
            </a:r>
          </a:p>
          <a:p>
            <a:pPr marL="171450" indent="-171450">
              <a:buFontTx/>
              <a:buChar char="-"/>
            </a:pPr>
            <a:r>
              <a:rPr lang="pt-PT" sz="1100" b="0" i="0" noProof="0">
                <a:solidFill>
                  <a:schemeClr val="tx1"/>
                </a:solidFill>
                <a:latin typeface="Arial" pitchFamily="34" charset="0"/>
                <a:ea typeface="MS PGothic" panose="020B0600070205080204" pitchFamily="34" charset="-128"/>
                <a:cs typeface="MS PGothic" charset="0"/>
              </a:rPr>
              <a:t>- As definições inconsistentes nos termos da legislação do país sobre as PDI e a resolução 509 geraram confusão sobre quem se pode registar e receber assistência, sendo que uma estipula cidadãos ucranianos e a outra inclui também os residentes na Ucrânia.</a:t>
            </a:r>
          </a:p>
          <a:p>
            <a:pPr marL="171450" indent="-171450">
              <a:buFontTx/>
              <a:buChar char="-"/>
            </a:pPr>
            <a:endParaRPr lang="en-GB" sz="1100" noProof="0" dirty="0">
              <a:latin typeface="Arial" charset="0"/>
            </a:endParaRPr>
          </a:p>
          <a:p>
            <a:endParaRPr lang="en-GB" sz="1100" noProof="0" dirty="0">
              <a:latin typeface="Arial" charset="0"/>
            </a:endParaRPr>
          </a:p>
          <a:p>
            <a:r>
              <a:rPr lang="pt-PT" sz="1100" noProof="0">
                <a:latin typeface="Arial" charset="0"/>
              </a:rPr>
              <a:t>A referência ao registo na lei de 2012 do Quénia sobre as PDI é também potencialmente problemática</a:t>
            </a:r>
            <a:r>
              <a:rPr lang="pt-PT" sz="1100" baseline="0" noProof="0">
                <a:latin typeface="Arial" charset="0"/>
              </a:rPr>
              <a:t>. Impõe um prazo de 30 dias e requer a identificação individual, o que pode representar um problema de segurança para as PDI no quadro da crise política.</a:t>
            </a:r>
            <a:r>
              <a:rPr lang="pt-PT" sz="1100" u="none" baseline="0" noProof="0">
                <a:latin typeface="Arial" charset="0"/>
              </a:rPr>
              <a:t> </a:t>
            </a:r>
            <a:r>
              <a:rPr lang="pt-PT" sz="1100" baseline="0" noProof="0">
                <a:latin typeface="Arial" charset="0"/>
              </a:rPr>
              <a:t>O projeto-lei do país sobre as PDI recomenda que sejam implementadas disposições específicas para a proteção de dados sensíveis.</a:t>
            </a:r>
          </a:p>
          <a:p>
            <a:endParaRPr lang="en-GB" sz="1100" baseline="0" noProof="0" dirty="0">
              <a:latin typeface="Arial" charset="0"/>
            </a:endParaRPr>
          </a:p>
          <a:p>
            <a:endParaRPr lang="en-GB" sz="1100" noProof="0" dirty="0">
              <a:latin typeface="Arial"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pt-PT" noProof="0"/>
              <a:t>Porquê tentar assegurar a participação das PDI num processo de elaboração de leis e políticas? Porque têm direito a tal.</a:t>
            </a:r>
          </a:p>
          <a:p>
            <a:pPr>
              <a:defRPr/>
            </a:pPr>
            <a:endParaRPr lang="en-GB" noProof="0" dirty="0"/>
          </a:p>
          <a:p>
            <a:pPr>
              <a:defRPr/>
            </a:pPr>
            <a:r>
              <a:rPr lang="pt-PT" noProof="0"/>
              <a:t>Também contribui para uma resposta mais eficaz, colocando-as no centro dos processos, através de avaliações participativas e que constituem a base das disposições de proteção e outras ações humanitárias.</a:t>
            </a:r>
          </a:p>
          <a:p>
            <a:pPr>
              <a:defRPr/>
            </a:pPr>
            <a:endParaRPr lang="en-GB" noProof="0" dirty="0"/>
          </a:p>
          <a:p>
            <a:pPr>
              <a:defRPr/>
            </a:pPr>
            <a:r>
              <a:rPr lang="pt-PT" noProof="0"/>
              <a:t>Incentivar a participação também pode dar autonomia às PDI para tomarem ativamente a iniciativa. Muitos processos inclusivos promoveram a auto-organização, confiança e autoestima.</a:t>
            </a:r>
            <a:r>
              <a:rPr lang="pt-PT" baseline="0" noProof="0"/>
              <a:t> </a:t>
            </a:r>
            <a:r>
              <a:rPr lang="pt-PT" noProof="0"/>
              <a:t>Também exploram a resiliência natural das comunidades deslocadas que deve ser cultivada e apoiada.</a:t>
            </a:r>
          </a:p>
          <a:p>
            <a:pPr>
              <a:defRPr/>
            </a:pPr>
            <a:endParaRPr lang="it-IT" dirty="0"/>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7CB23DA-5151-8C4C-B01A-7D51184E9FA8}"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noProof="0">
                <a:latin typeface="Arial" charset="0"/>
              </a:rPr>
              <a:t>Os legisladores devem assegurar que as dotações orçamentais e os recursos humanos e outros estarão previsivelmente disponíveis para a implementação do seu novo instrumento, o que nos remete para a importância de consultar as PDI acerca das suas necessidades. É também essencial que as leis e as políticas facilitem o papel dos intervenientes nacionais e internacionais na prestação de apoio financeiro e outros.</a:t>
            </a:r>
          </a:p>
          <a:p>
            <a:endParaRPr lang="en-GB" noProof="0" dirty="0">
              <a:latin typeface="Arial" charset="0"/>
            </a:endParaRPr>
          </a:p>
          <a:p>
            <a:r>
              <a:rPr lang="pt-PT" noProof="0">
                <a:latin typeface="Arial" charset="0"/>
              </a:rPr>
              <a:t>O desenvolvimento de um instrumento nacional deve ser coordenado com os ciclos orçamentais anuais para minimizar o desfasamento entre a adoção e a disponibilidade dos recursos financeiros, humanos e outros.</a:t>
            </a:r>
            <a:r>
              <a:rPr lang="pt-PT" baseline="0" noProof="0">
                <a:latin typeface="Arial" charset="0"/>
              </a:rPr>
              <a:t> </a:t>
            </a:r>
          </a:p>
          <a:p>
            <a:endParaRPr lang="en-GB" baseline="0" noProof="0" dirty="0">
              <a:latin typeface="Arial" charset="0"/>
            </a:endParaRPr>
          </a:p>
          <a:p>
            <a:r>
              <a:rPr lang="pt-PT" noProof="0">
                <a:latin typeface="Arial" charset="0"/>
              </a:rPr>
              <a:t>Assim que for estabelecido um ponto focal e atribuída a uma autoridade a responsabilidade pelas PDI, devem ser-lhes fornecidos os meios financeiros necessários ao desempenho das suas funções. </a:t>
            </a:r>
          </a:p>
          <a:p>
            <a:endParaRPr lang="en-GB" noProof="0" dirty="0">
              <a:latin typeface="Arial" charset="0"/>
            </a:endParaRPr>
          </a:p>
          <a:p>
            <a:r>
              <a:rPr lang="pt-PT" noProof="0">
                <a:latin typeface="Arial" charset="0"/>
              </a:rPr>
              <a:t>O governo do Azerbaijão deu passos significativos para assegurar que foram atribuídos recursos suficientes para responder às necessidades das mais de 650 000 pessoas que vivem deslocadas desde o início dos anos 90. As atribuições anuais aumentaram significativamente ao longo dos anos e foi criado um fundo especial, do qual 50 por cento do rendimento provém do fundo petrolífero estatal.</a:t>
            </a:r>
          </a:p>
          <a:p>
            <a:endParaRPr lang="it-IT"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BEA9EEB-A8C3-F340-B7C6-7487AB2468A0}"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8FD9C31-206D-1A43-9BCF-ECA5AB1A2864}" type="slidenum">
              <a:rPr lang="it-IT" sz="1200"/>
              <a:pPr/>
              <a:t>8</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FB47A96-37B9-B946-82C3-169B5625B143}" type="slidenum">
              <a:rPr lang="en-GB"/>
              <a:pPr>
                <a:defRPr/>
              </a:pPr>
              <a:t>‹N°›</a:t>
            </a:fld>
            <a:endParaRPr lang="en-GB"/>
          </a:p>
        </p:txBody>
      </p:sp>
    </p:spTree>
    <p:extLst>
      <p:ext uri="{BB962C8B-B14F-4D97-AF65-F5344CB8AC3E}">
        <p14:creationId xmlns:p14="http://schemas.microsoft.com/office/powerpoint/2010/main" val="220300263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E212BBDC-D3ED-AE45-AC2D-8A50E415049F}" type="slidenum">
              <a:rPr lang="en-GB"/>
              <a:pPr>
                <a:defRPr/>
              </a:pPr>
              <a:t>‹N°›</a:t>
            </a:fld>
            <a:endParaRPr lang="en-GB"/>
          </a:p>
        </p:txBody>
      </p:sp>
    </p:spTree>
    <p:extLst>
      <p:ext uri="{BB962C8B-B14F-4D97-AF65-F5344CB8AC3E}">
        <p14:creationId xmlns:p14="http://schemas.microsoft.com/office/powerpoint/2010/main" val="2136390329"/>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87750848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52101406"/>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2899221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874B29-C2CE-2041-A8B5-CF81BFA48E45}" type="slidenum">
              <a:rPr lang="en-GB"/>
              <a:pPr>
                <a:defRPr/>
              </a:pPr>
              <a:t>‹N°›</a:t>
            </a:fld>
            <a:endParaRPr lang="en-GB"/>
          </a:p>
        </p:txBody>
      </p:sp>
    </p:spTree>
    <p:extLst>
      <p:ext uri="{BB962C8B-B14F-4D97-AF65-F5344CB8AC3E}">
        <p14:creationId xmlns:p14="http://schemas.microsoft.com/office/powerpoint/2010/main" val="2251970234"/>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28CE375-5E8E-D14E-9FE8-B5A40A4DBECF}" type="slidenum">
              <a:rPr lang="en-GB"/>
              <a:pPr>
                <a:defRPr/>
              </a:pPr>
              <a:t>‹N°›</a:t>
            </a:fld>
            <a:endParaRPr lang="en-GB"/>
          </a:p>
        </p:txBody>
      </p:sp>
    </p:spTree>
    <p:extLst>
      <p:ext uri="{BB962C8B-B14F-4D97-AF65-F5344CB8AC3E}">
        <p14:creationId xmlns:p14="http://schemas.microsoft.com/office/powerpoint/2010/main" val="2272601109"/>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61E9FAAE-1343-F848-859E-C352EF79E072}" type="slidenum">
              <a:rPr lang="en-US"/>
              <a:pPr>
                <a:defRPr/>
              </a:pPr>
              <a:t>‹N°›</a:t>
            </a:fld>
            <a:endParaRPr lang="en-US"/>
          </a:p>
        </p:txBody>
      </p:sp>
    </p:spTree>
    <p:extLst>
      <p:ext uri="{BB962C8B-B14F-4D97-AF65-F5344CB8AC3E}">
        <p14:creationId xmlns:p14="http://schemas.microsoft.com/office/powerpoint/2010/main" val="143048457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idx="1"/>
          </p:nvPr>
        </p:nvSpPr>
        <p:spPr/>
        <p:txBody>
          <a:bodyPr/>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fld id="{2EB383DF-7314-1F4C-B493-39301E55267A}"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CFEE3C-A313-D041-AF11-6C6F4790B58B}" type="slidenum">
              <a:rPr lang="en-GB"/>
              <a:pPr>
                <a:defRPr/>
              </a:pPr>
              <a:t>‹N°›</a:t>
            </a:fld>
            <a:endParaRPr lang="en-GB"/>
          </a:p>
        </p:txBody>
      </p:sp>
    </p:spTree>
    <p:extLst>
      <p:ext uri="{BB962C8B-B14F-4D97-AF65-F5344CB8AC3E}">
        <p14:creationId xmlns:p14="http://schemas.microsoft.com/office/powerpoint/2010/main" val="4119943690"/>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357627576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a:t>Click to edit Master text styles</a:t>
            </a:r>
          </a:p>
        </p:txBody>
      </p:sp>
      <p:sp>
        <p:nvSpPr>
          <p:cNvPr id="4" name="Date Placeholder 3"/>
          <p:cNvSpPr>
            <a:spLocks noGrp="1"/>
          </p:cNvSpPr>
          <p:nvPr>
            <p:ph type="dt" sz="half" idx="10"/>
          </p:nvPr>
        </p:nvSpPr>
        <p:spPr/>
        <p:txBody>
          <a:bodyPr/>
          <a:lstStyle>
            <a:lvl1pPr>
              <a:defRPr/>
            </a:lvl1pPr>
          </a:lstStyle>
          <a:p>
            <a:pPr>
              <a:defRPr/>
            </a:pPr>
            <a:fld id="{895BEDAD-DEC2-7E4B-89FB-E58E4FC7B642}"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595B32-8A4C-EA42-82F1-44E57389EAF1}" type="slidenum">
              <a:rPr lang="en-GB"/>
              <a:pPr>
                <a:defRPr/>
              </a:pPr>
              <a:t>‹N°›</a:t>
            </a:fld>
            <a:endParaRPr lang="en-GB"/>
          </a:p>
        </p:txBody>
      </p:sp>
    </p:spTree>
    <p:extLst>
      <p:ext uri="{BB962C8B-B14F-4D97-AF65-F5344CB8AC3E}">
        <p14:creationId xmlns:p14="http://schemas.microsoft.com/office/powerpoint/2010/main" val="1803298554"/>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4A3580-C8AA-6B4E-A24F-CED42D09F34F}" type="slidenum">
              <a:rPr lang="en-GB"/>
              <a:pPr>
                <a:defRPr/>
              </a:pPr>
              <a:t>‹N°›</a:t>
            </a:fld>
            <a:endParaRPr lang="en-GB"/>
          </a:p>
        </p:txBody>
      </p:sp>
    </p:spTree>
    <p:extLst>
      <p:ext uri="{BB962C8B-B14F-4D97-AF65-F5344CB8AC3E}">
        <p14:creationId xmlns:p14="http://schemas.microsoft.com/office/powerpoint/2010/main" val="101980438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3226C238-6C68-F642-9D7D-A89C929F06A6}" type="slidenum">
              <a:rPr lang="en-GB"/>
              <a:pPr>
                <a:defRPr/>
              </a:pPr>
              <a:t>‹N°›</a:t>
            </a:fld>
            <a:endParaRPr lang="en-GB"/>
          </a:p>
        </p:txBody>
      </p:sp>
    </p:spTree>
    <p:extLst>
      <p:ext uri="{BB962C8B-B14F-4D97-AF65-F5344CB8AC3E}">
        <p14:creationId xmlns:p14="http://schemas.microsoft.com/office/powerpoint/2010/main" val="3095896850"/>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3ADE9E47-C3F5-B34E-809B-182A62B7C593}" type="slidenum">
              <a:rPr lang="en-GB"/>
              <a:pPr>
                <a:defRPr/>
              </a:pPr>
              <a:t>‹N°›</a:t>
            </a:fld>
            <a:endParaRPr lang="en-GB"/>
          </a:p>
        </p:txBody>
      </p:sp>
    </p:spTree>
    <p:extLst>
      <p:ext uri="{BB962C8B-B14F-4D97-AF65-F5344CB8AC3E}">
        <p14:creationId xmlns:p14="http://schemas.microsoft.com/office/powerpoint/2010/main" val="1070124234"/>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26B6F1C-0659-9F40-A5EB-02B538FCAD69}" type="datetimeFigureOut">
              <a:rPr lang="en-US"/>
              <a:pPr>
                <a:defRPr/>
              </a:pPr>
              <a:t>1/20/2021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B9CB802-2A38-744F-B7A0-A9FE3C7408B9}" type="slidenum">
              <a:rPr lang="en-GB"/>
              <a:pPr>
                <a:defRPr/>
              </a:pPr>
              <a:t>‹N°›</a:t>
            </a:fld>
            <a:endParaRPr lang="en-GB"/>
          </a:p>
        </p:txBody>
      </p:sp>
    </p:spTree>
    <p:extLst>
      <p:ext uri="{BB962C8B-B14F-4D97-AF65-F5344CB8AC3E}">
        <p14:creationId xmlns:p14="http://schemas.microsoft.com/office/powerpoint/2010/main" val="320312999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A0B656A-C7E2-3D4C-8AFE-D88DBF42EFE8}" type="slidenum">
              <a:rPr lang="en-GB"/>
              <a:pPr>
                <a:defRPr/>
              </a:pPr>
              <a:t>‹N°›</a:t>
            </a:fld>
            <a:endParaRPr lang="en-GB"/>
          </a:p>
        </p:txBody>
      </p:sp>
    </p:spTree>
    <p:extLst>
      <p:ext uri="{BB962C8B-B14F-4D97-AF65-F5344CB8AC3E}">
        <p14:creationId xmlns:p14="http://schemas.microsoft.com/office/powerpoint/2010/main" val="80277838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909A123-33A2-B44E-A6B7-B1F3AE54F42E}" type="datetimeFigureOut">
              <a:rPr lang="it-IT"/>
              <a:pPr>
                <a:defRPr/>
              </a:pPr>
              <a:t>20/01/2021</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B97B729-37EB-6148-BDB4-2B8654CC7E91}"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15CED7C7-7F24-2344-A575-809A2571C473}" type="slidenum">
              <a:rPr lang="en-GB" sz="900" smtClean="0">
                <a:solidFill>
                  <a:srgbClr val="898989"/>
                </a:solidFill>
                <a:latin typeface="Calibri" charset="0"/>
              </a:rPr>
              <a:pPr algn="r" eaLnBrk="1" hangingPunct="1">
                <a:defRPr/>
              </a:pPr>
              <a:t>‹N°›</a:t>
            </a:fld>
            <a:endParaRPr lang="en-GB" sz="90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spd="slow">
    <p:push dir="u"/>
  </p:transition>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pt-PT" b="1">
                <a:latin typeface="Century Gothic" charset="0"/>
                <a:ea typeface="MS PGothic" charset="0"/>
                <a:cs typeface="MS PGothic" charset="0"/>
              </a:rPr>
              <a:t>Responsabilidade e resposta nacional</a:t>
            </a: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Objetivos</a:t>
            </a:r>
          </a:p>
        </p:txBody>
      </p:sp>
      <p:sp>
        <p:nvSpPr>
          <p:cNvPr id="9219" name="Rectangle 3"/>
          <p:cNvSpPr>
            <a:spLocks noGrp="1" noChangeArrowheads="1"/>
          </p:cNvSpPr>
          <p:nvPr>
            <p:ph idx="1"/>
          </p:nvPr>
        </p:nvSpPr>
        <p:spPr>
          <a:xfrm>
            <a:off x="395288" y="1628775"/>
            <a:ext cx="7416800" cy="4032250"/>
          </a:xfrm>
        </p:spPr>
        <p:txBody>
          <a:bodyPr rtlCol="0">
            <a:normAutofit fontScale="77500" lnSpcReduction="20000"/>
          </a:bodyPr>
          <a:lstStyle/>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Introduzir os conceitos de responsabilidades primárias e complementares.</a:t>
            </a:r>
          </a:p>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Analisar a base e as implicações da responsabilidade nacional para com as PDI.</a:t>
            </a:r>
          </a:p>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Identificar os passos que um estado precisa de dar para cumprir a sua responsabilidade para com as PDI.</a:t>
            </a:r>
          </a:p>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Identificar os desafios à prevenção da deslocação e as respostas à mesma.</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pt-PT" sz="3200" b="1">
                <a:latin typeface="Century Gothic" charset="0"/>
                <a:ea typeface="MS PGothic" charset="0"/>
                <a:cs typeface="MS PGothic" charset="0"/>
              </a:rPr>
              <a:t>Responsabilidade primária e complementar</a:t>
            </a:r>
          </a:p>
        </p:txBody>
      </p:sp>
      <p:sp>
        <p:nvSpPr>
          <p:cNvPr id="22" name="Content Placeholder 2"/>
          <p:cNvSpPr>
            <a:spLocks noGrp="1"/>
          </p:cNvSpPr>
          <p:nvPr>
            <p:ph sz="half" idx="1"/>
          </p:nvPr>
        </p:nvSpPr>
        <p:spPr>
          <a:xfrm>
            <a:off x="395536" y="1556792"/>
            <a:ext cx="4320480" cy="4569371"/>
          </a:xfrm>
        </p:spPr>
        <p:txBody>
          <a:bodyPr>
            <a:normAutofit/>
          </a:bodyPr>
          <a:lstStyle/>
          <a:p>
            <a:pPr marL="0" indent="0">
              <a:spcBef>
                <a:spcPts val="0"/>
              </a:spcBef>
              <a:buNone/>
            </a:pPr>
            <a:r>
              <a:rPr lang="pt-PT" b="1"/>
              <a:t>Princípio orientador 3: </a:t>
            </a:r>
            <a:r>
              <a:rPr lang="pt-PT"/>
              <a:t>as autoridades nacionais têm o </a:t>
            </a:r>
            <a:r>
              <a:rPr lang="pt-PT" b="1"/>
              <a:t>dever</a:t>
            </a:r>
            <a:r>
              <a:rPr lang="pt-PT"/>
              <a:t> e a </a:t>
            </a:r>
            <a:r>
              <a:rPr lang="pt-PT" b="1"/>
              <a:t>responsabilidade</a:t>
            </a:r>
            <a:r>
              <a:rPr lang="pt-PT"/>
              <a:t> </a:t>
            </a:r>
            <a:r>
              <a:rPr lang="pt-PT" b="1"/>
              <a:t>primários</a:t>
            </a:r>
            <a:r>
              <a:rPr lang="pt-PT"/>
              <a:t> de assegurar proteção e ajuda humanitária às PDI.</a:t>
            </a:r>
          </a:p>
          <a:p>
            <a:pPr marL="0" indent="0">
              <a:spcBef>
                <a:spcPts val="0"/>
              </a:spcBef>
              <a:buNone/>
            </a:pPr>
            <a:endParaRPr lang="it-IT" altLang="fr-FR" dirty="0"/>
          </a:p>
          <a:p>
            <a:pPr marL="0" indent="0">
              <a:spcBef>
                <a:spcPts val="0"/>
              </a:spcBef>
              <a:buNone/>
            </a:pPr>
            <a:r>
              <a:rPr lang="pt-PT"/>
              <a:t>As PDI têm o direito de pedir e receber proteção e ajuda humanitária dessas autoridades. </a:t>
            </a:r>
          </a:p>
        </p:txBody>
      </p:sp>
      <p:sp>
        <p:nvSpPr>
          <p:cNvPr id="23" name="Espace réservé du contenu 4"/>
          <p:cNvSpPr txBox="1">
            <a:spLocks/>
          </p:cNvSpPr>
          <p:nvPr/>
        </p:nvSpPr>
        <p:spPr>
          <a:xfrm>
            <a:off x="5004048" y="1556792"/>
            <a:ext cx="3826768" cy="4569371"/>
          </a:xfrm>
          <a:prstGeom prst="rect">
            <a:avLst/>
          </a:prstGeom>
        </p:spPr>
        <p:txBody>
          <a:bodyP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charset="0"/>
              <a:buNone/>
            </a:pPr>
            <a:r>
              <a:rPr lang="pt-PT" b="1"/>
              <a:t>Princípio orientador 25: </a:t>
            </a:r>
            <a:r>
              <a:rPr lang="pt-PT"/>
              <a:t>complementaridade e colaboração.</a:t>
            </a:r>
          </a:p>
          <a:p>
            <a:pPr marL="0" indent="0">
              <a:buFont typeface="Wingdings 2" charset="0"/>
              <a:buNone/>
            </a:pPr>
            <a:r>
              <a:rPr lang="pt-PT"/>
              <a:t> </a:t>
            </a:r>
          </a:p>
        </p:txBody>
      </p:sp>
      <p:sp>
        <p:nvSpPr>
          <p:cNvPr id="24" name="Rounded Rectangle 23"/>
          <p:cNvSpPr/>
          <p:nvPr/>
        </p:nvSpPr>
        <p:spPr>
          <a:xfrm>
            <a:off x="5076056" y="2852936"/>
            <a:ext cx="2801467" cy="668338"/>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pt-PT"/>
              <a:t>Estado</a:t>
            </a:r>
          </a:p>
        </p:txBody>
      </p:sp>
      <p:sp>
        <p:nvSpPr>
          <p:cNvPr id="25" name="Rounded Rectangle 24"/>
          <p:cNvSpPr/>
          <p:nvPr/>
        </p:nvSpPr>
        <p:spPr>
          <a:xfrm>
            <a:off x="5796136" y="3573016"/>
            <a:ext cx="2064835" cy="576064"/>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pt-PT"/>
              <a:t>Organizações internacionais</a:t>
            </a:r>
          </a:p>
        </p:txBody>
      </p:sp>
      <p:sp>
        <p:nvSpPr>
          <p:cNvPr id="26" name="Rounded Rectangle 25"/>
          <p:cNvSpPr/>
          <p:nvPr/>
        </p:nvSpPr>
        <p:spPr>
          <a:xfrm>
            <a:off x="5796136" y="4221088"/>
            <a:ext cx="2064836" cy="49371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pt-PT"/>
              <a:t>OSCs</a:t>
            </a:r>
          </a:p>
        </p:txBody>
      </p:sp>
      <p:sp>
        <p:nvSpPr>
          <p:cNvPr id="27" name="Rounded Rectangle 26"/>
          <p:cNvSpPr/>
          <p:nvPr/>
        </p:nvSpPr>
        <p:spPr>
          <a:xfrm rot="16200000">
            <a:off x="4477246" y="4243834"/>
            <a:ext cx="1917700" cy="57606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pt-PT"/>
              <a:t>Organizações regionais</a:t>
            </a:r>
          </a:p>
        </p:txBody>
      </p:sp>
      <p:sp>
        <p:nvSpPr>
          <p:cNvPr id="28" name="Rounded Rectangle 27"/>
          <p:cNvSpPr/>
          <p:nvPr/>
        </p:nvSpPr>
        <p:spPr>
          <a:xfrm>
            <a:off x="6948264" y="4797152"/>
            <a:ext cx="930770" cy="630237"/>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pt-PT" sz="1400" b="1"/>
              <a:t>PDIs</a:t>
            </a:r>
          </a:p>
        </p:txBody>
      </p:sp>
      <p:sp>
        <p:nvSpPr>
          <p:cNvPr id="29" name="Rounded Rectangle 28"/>
          <p:cNvSpPr/>
          <p:nvPr/>
        </p:nvSpPr>
        <p:spPr>
          <a:xfrm>
            <a:off x="5796136" y="4797152"/>
            <a:ext cx="1080119" cy="63023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1400" b="1"/>
              <a:t>Grupos não estatais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659075155"/>
              </p:ext>
            </p:extLst>
          </p:nvPr>
        </p:nvGraphicFramePr>
        <p:xfrm>
          <a:off x="-1116632" y="1554453"/>
          <a:ext cx="9721080" cy="482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5" name="Titre 1"/>
          <p:cNvSpPr>
            <a:spLocks noGrp="1"/>
          </p:cNvSpPr>
          <p:nvPr>
            <p:ph type="title"/>
          </p:nvPr>
        </p:nvSpPr>
        <p:spPr>
          <a:xfrm>
            <a:off x="457200" y="0"/>
            <a:ext cx="8229600" cy="1268413"/>
          </a:xfrm>
        </p:spPr>
        <p:txBody>
          <a:bodyPr/>
          <a:lstStyle/>
          <a:p>
            <a:pPr eaLnBrk="1" hangingPunct="1"/>
            <a:r>
              <a:rPr lang="pt-PT" b="1">
                <a:latin typeface="Century Gothic" charset="0"/>
                <a:ea typeface="MS PGothic" charset="0"/>
                <a:cs typeface="MS PGothic" charset="0"/>
              </a:rPr>
              <a:t>Soberania como responsabilidade</a:t>
            </a:r>
          </a:p>
        </p:txBody>
      </p:sp>
      <p:sp>
        <p:nvSpPr>
          <p:cNvPr id="15" name="Rectangle 14"/>
          <p:cNvSpPr/>
          <p:nvPr/>
        </p:nvSpPr>
        <p:spPr>
          <a:xfrm rot="5400000">
            <a:off x="4824029" y="3681028"/>
            <a:ext cx="48965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a:ln w="0"/>
                <a:solidFill>
                  <a:schemeClr val="bg1"/>
                </a:solidFill>
                <a:effectLst>
                  <a:outerShdw blurRad="38100" dist="19050" dir="2700000" algn="tl" rotWithShape="0">
                    <a:schemeClr val="dk1">
                      <a:alpha val="40000"/>
                    </a:schemeClr>
                  </a:outerShdw>
                </a:effectLst>
              </a:rPr>
              <a:t>Quadro de responsabilidade nacional </a:t>
            </a:r>
          </a:p>
        </p:txBody>
      </p:sp>
      <p:sp>
        <p:nvSpPr>
          <p:cNvPr id="16" name="Right Arrow 15"/>
          <p:cNvSpPr/>
          <p:nvPr/>
        </p:nvSpPr>
        <p:spPr>
          <a:xfrm rot="5400000">
            <a:off x="4196793" y="3660191"/>
            <a:ext cx="5184578" cy="833763"/>
          </a:xfrm>
          <a:prstGeom prs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6" name="Rectangle 5"/>
          <p:cNvSpPr/>
          <p:nvPr/>
        </p:nvSpPr>
        <p:spPr>
          <a:xfrm rot="5400000">
            <a:off x="5271031" y="2905924"/>
            <a:ext cx="3098374" cy="400110"/>
          </a:xfrm>
          <a:prstGeom prst="rect">
            <a:avLst/>
          </a:prstGeom>
        </p:spPr>
        <p:txBody>
          <a:bodyPr wrap="none">
            <a:spAutoFit/>
          </a:bodyPr>
          <a:lstStyle/>
          <a:p>
            <a:pPr algn="ctr"/>
            <a:r>
              <a:rPr lang="pt-PT" sz="2000">
                <a:latin typeface="Century Gothic"/>
                <a:cs typeface="Century Gothic"/>
              </a:rPr>
              <a:t>Resposta às deslocações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pt-PT" b="1">
                <a:latin typeface="Century Gothic" charset="0"/>
                <a:ea typeface="MS PGothic" charset="0"/>
                <a:cs typeface="MS PGothic" charset="0"/>
              </a:rPr>
              <a:t>Recolha de dados, registo e elaboração de leis e políticas</a:t>
            </a:r>
          </a:p>
        </p:txBody>
      </p:sp>
      <p:sp>
        <p:nvSpPr>
          <p:cNvPr id="14" name="Content Placeholder 5"/>
          <p:cNvSpPr>
            <a:spLocks noGrp="1"/>
          </p:cNvSpPr>
          <p:nvPr>
            <p:ph sz="half" idx="2"/>
          </p:nvPr>
        </p:nvSpPr>
        <p:spPr>
          <a:xfrm>
            <a:off x="468313" y="1844824"/>
            <a:ext cx="3527623" cy="4392612"/>
          </a:xfrm>
        </p:spPr>
        <p:txBody>
          <a:bodyPr rtlCol="0">
            <a:noAutofit/>
          </a:bodyPr>
          <a:lstStyle/>
          <a:p>
            <a:pPr>
              <a:buFont typeface="Wingdings" charset="2"/>
              <a:buChar char="§"/>
            </a:pPr>
            <a:r>
              <a:rPr lang="pt-PT" b="1"/>
              <a:t>Preparação: </a:t>
            </a:r>
            <a:r>
              <a:rPr lang="pt-PT"/>
              <a:t>compreender a escala e as características do fenómeno.</a:t>
            </a:r>
          </a:p>
          <a:p>
            <a:pPr>
              <a:buFont typeface="Wingdings" charset="2"/>
              <a:buChar char="§"/>
            </a:pPr>
            <a:r>
              <a:rPr lang="pt-PT" b="1"/>
              <a:t>Elaboração: </a:t>
            </a:r>
            <a:r>
              <a:rPr lang="pt-PT"/>
              <a:t>desenvolver medidas que respondem realmente às necessidades das PDI.</a:t>
            </a:r>
          </a:p>
          <a:p>
            <a:pPr>
              <a:buFont typeface="Wingdings" charset="2"/>
              <a:buChar char="§"/>
            </a:pPr>
            <a:r>
              <a:rPr lang="pt-PT" b="1"/>
              <a:t>Implementação: </a:t>
            </a:r>
            <a:r>
              <a:rPr lang="pt-PT"/>
              <a:t>atribuir os recursos adequados.</a:t>
            </a:r>
          </a:p>
        </p:txBody>
      </p:sp>
      <p:sp>
        <p:nvSpPr>
          <p:cNvPr id="16" name="Content Placeholder 7"/>
          <p:cNvSpPr>
            <a:spLocks noGrp="1"/>
          </p:cNvSpPr>
          <p:nvPr>
            <p:ph sz="quarter" idx="4294967295"/>
          </p:nvPr>
        </p:nvSpPr>
        <p:spPr>
          <a:xfrm>
            <a:off x="4139952" y="1844824"/>
            <a:ext cx="4535736" cy="3672408"/>
          </a:xfrm>
          <a:solidFill>
            <a:schemeClr val="accent1">
              <a:lumMod val="20000"/>
              <a:lumOff val="80000"/>
            </a:schemeClr>
          </a:solidFill>
        </p:spPr>
        <p:txBody>
          <a:bodyPr/>
          <a:lstStyle/>
          <a:p>
            <a:pPr marL="0" indent="0" eaLnBrk="1" hangingPunct="1">
              <a:buNone/>
              <a:defRPr/>
            </a:pPr>
            <a:r>
              <a:rPr lang="pt-PT" sz="1800" b="1">
                <a:ea typeface="+mn-ea"/>
                <a:cs typeface="+mn-cs"/>
              </a:rPr>
              <a:t>Ucrânia: resolução 509</a:t>
            </a:r>
          </a:p>
          <a:p>
            <a:pPr>
              <a:spcBef>
                <a:spcPts val="0"/>
              </a:spcBef>
              <a:buFont typeface="Wingdings" charset="2"/>
              <a:buChar char="§"/>
              <a:defRPr/>
            </a:pPr>
            <a:r>
              <a:rPr lang="pt-PT" sz="1800"/>
              <a:t>Estabelece um sistema de registo unificado. </a:t>
            </a:r>
          </a:p>
          <a:p>
            <a:pPr>
              <a:spcBef>
                <a:spcPts val="0"/>
              </a:spcBef>
              <a:buFont typeface="Wingdings" charset="2"/>
              <a:buChar char="§"/>
              <a:defRPr/>
            </a:pPr>
            <a:r>
              <a:rPr lang="pt-PT" sz="1800"/>
              <a:t>Identifica a escala e o âmbito das necessidades das PDI.</a:t>
            </a:r>
          </a:p>
          <a:p>
            <a:pPr>
              <a:spcBef>
                <a:spcPts val="0"/>
              </a:spcBef>
              <a:buFont typeface="Wingdings" charset="2"/>
              <a:buChar char="§"/>
              <a:defRPr/>
            </a:pPr>
            <a:r>
              <a:rPr lang="pt-PT" sz="1800"/>
              <a:t>Determina o acesso ao apoio do estado. </a:t>
            </a:r>
          </a:p>
          <a:p>
            <a:pPr marL="0" indent="0">
              <a:buNone/>
              <a:defRPr/>
            </a:pPr>
            <a:r>
              <a:rPr lang="pt-PT" sz="1800" b="1"/>
              <a:t>Desafios </a:t>
            </a:r>
          </a:p>
          <a:p>
            <a:pPr>
              <a:spcBef>
                <a:spcPts val="0"/>
              </a:spcBef>
              <a:buFont typeface="Wingdings" charset="2"/>
              <a:buChar char="§"/>
              <a:defRPr/>
            </a:pPr>
            <a:r>
              <a:rPr lang="pt-PT" sz="1800"/>
              <a:t>Definição restrita de PDI.</a:t>
            </a:r>
          </a:p>
          <a:p>
            <a:pPr>
              <a:spcBef>
                <a:spcPts val="0"/>
              </a:spcBef>
              <a:buFont typeface="Wingdings" charset="2"/>
              <a:buChar char="§"/>
              <a:defRPr/>
            </a:pPr>
            <a:r>
              <a:rPr lang="pt-PT" sz="1800"/>
              <a:t>Dificuldades no acesso ao sistema de registo.</a:t>
            </a:r>
          </a:p>
          <a:p>
            <a:pPr>
              <a:spcBef>
                <a:spcPts val="0"/>
              </a:spcBef>
              <a:buFont typeface="Wingdings" charset="2"/>
              <a:buChar char="§"/>
              <a:defRPr/>
            </a:pPr>
            <a:r>
              <a:rPr lang="pt-PT" sz="1800"/>
              <a:t>Impõe um prazo de seis meses.</a:t>
            </a:r>
          </a:p>
        </p:txBody>
      </p:sp>
      <p:sp>
        <p:nvSpPr>
          <p:cNvPr id="7" name="Esplosione 2 5"/>
          <p:cNvSpPr/>
          <p:nvPr/>
        </p:nvSpPr>
        <p:spPr>
          <a:xfrm>
            <a:off x="611560" y="5144500"/>
            <a:ext cx="4824536" cy="1713500"/>
          </a:xfrm>
          <a:prstGeom prst="irregularSeal2">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pt-PT" sz="1200" b="1" dirty="0">
                <a:solidFill>
                  <a:schemeClr val="tx1"/>
                </a:solidFill>
              </a:rPr>
              <a:t>Os critérios de registo não devem levar à discriminação.</a:t>
            </a:r>
          </a:p>
          <a:p>
            <a:pPr algn="ctr"/>
            <a:r>
              <a:rPr lang="pt-PT" sz="1200" b="1" dirty="0">
                <a:solidFill>
                  <a:schemeClr val="tx1"/>
                </a:solidFill>
              </a:rPr>
              <a:t>+</a:t>
            </a:r>
          </a:p>
          <a:p>
            <a:pPr algn="ctr"/>
            <a:r>
              <a:rPr lang="pt-PT" sz="1200" b="1" dirty="0">
                <a:solidFill>
                  <a:schemeClr val="tx1"/>
                </a:solidFill>
              </a:rPr>
              <a:t>Proteção de dados no sistema legal nacional.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pt-PT" b="1">
                <a:latin typeface="Century Gothic" charset="0"/>
                <a:ea typeface="MS PGothic" charset="0"/>
                <a:cs typeface="MS PGothic" charset="0"/>
              </a:rPr>
              <a:t>Participação das PDI</a:t>
            </a:r>
          </a:p>
        </p:txBody>
      </p:sp>
      <p:sp>
        <p:nvSpPr>
          <p:cNvPr id="3" name="Content Placeholder 2"/>
          <p:cNvSpPr>
            <a:spLocks noGrp="1"/>
          </p:cNvSpPr>
          <p:nvPr>
            <p:ph sz="half" idx="1"/>
          </p:nvPr>
        </p:nvSpPr>
        <p:spPr>
          <a:xfrm>
            <a:off x="467544" y="1556792"/>
            <a:ext cx="4176464" cy="4824412"/>
          </a:xfrm>
        </p:spPr>
        <p:txBody>
          <a:bodyPr rtlCol="0">
            <a:noAutofit/>
          </a:bodyPr>
          <a:lstStyle/>
          <a:p>
            <a:pPr marL="0" indent="0">
              <a:buNone/>
            </a:pPr>
            <a:r>
              <a:rPr lang="pt-PT" sz="2200" b="1"/>
              <a:t>Os princípios orientadores 18 </a:t>
            </a:r>
            <a:r>
              <a:rPr lang="pt-PT" sz="2200"/>
              <a:t>e </a:t>
            </a:r>
            <a:r>
              <a:rPr lang="pt-PT" sz="2200" b="1"/>
              <a:t>23</a:t>
            </a:r>
            <a:r>
              <a:rPr lang="pt-PT" sz="2200"/>
              <a:t> sobre proteção e assistência a mulheres e raparigas e o princípio orientador </a:t>
            </a:r>
            <a:r>
              <a:rPr lang="pt-PT" sz="2200" b="1"/>
              <a:t>28.2 </a:t>
            </a:r>
            <a:r>
              <a:rPr lang="pt-PT" sz="2200"/>
              <a:t>sobre soluções duradouras:</a:t>
            </a:r>
          </a:p>
          <a:p>
            <a:pPr>
              <a:buFont typeface="Wingdings" charset="2"/>
              <a:buChar char="§"/>
            </a:pPr>
            <a:r>
              <a:rPr lang="pt-PT" sz="2200"/>
              <a:t>As PDI têm o direito de participar.</a:t>
            </a:r>
          </a:p>
          <a:p>
            <a:pPr>
              <a:buFont typeface="Wingdings" charset="2"/>
              <a:buChar char="§"/>
            </a:pPr>
            <a:r>
              <a:rPr lang="pt-PT" sz="2200"/>
              <a:t>A sua participação torna as respostas mais eficazes.</a:t>
            </a:r>
          </a:p>
          <a:p>
            <a:pPr>
              <a:buFont typeface="Wingdings" charset="2"/>
              <a:buChar char="§"/>
            </a:pPr>
            <a:r>
              <a:rPr lang="pt-PT" sz="2200"/>
              <a:t>Também reduz a dependência e facilita a reintegração.</a:t>
            </a:r>
          </a:p>
        </p:txBody>
      </p:sp>
      <p:pic>
        <p:nvPicPr>
          <p:cNvPr id="5" name="Image 3"/>
          <p:cNvPicPr>
            <a:picLocks noGrp="1" noChangeAspect="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bwMode="auto">
          <a:xfrm>
            <a:off x="5148064" y="1412776"/>
            <a:ext cx="3485246" cy="36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p:nvSpPr>
        <p:spPr>
          <a:xfrm>
            <a:off x="5076056" y="5157192"/>
            <a:ext cx="2520280" cy="1169551"/>
          </a:xfrm>
          <a:prstGeom prst="rect">
            <a:avLst/>
          </a:prstGeom>
        </p:spPr>
        <p:txBody>
          <a:bodyPr wrap="square">
            <a:spAutoFit/>
          </a:bodyPr>
          <a:lstStyle/>
          <a:p>
            <a:pPr marL="0" lvl="1">
              <a:defRPr/>
            </a:pPr>
            <a:r>
              <a:rPr lang="pt-PT" sz="1400">
                <a:latin typeface="+mn-lt"/>
              </a:rPr>
              <a:t>O Iémen organizou grupos e workshops focais com mais de 3600 PDI como parte do seu processo de elaboração de leis e políticas.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Recursos adequados</a:t>
            </a:r>
          </a:p>
        </p:txBody>
      </p:sp>
      <p:sp>
        <p:nvSpPr>
          <p:cNvPr id="2" name="Content Placeholder 1"/>
          <p:cNvSpPr>
            <a:spLocks noGrp="1"/>
          </p:cNvSpPr>
          <p:nvPr>
            <p:ph idx="1"/>
          </p:nvPr>
        </p:nvSpPr>
        <p:spPr>
          <a:xfrm>
            <a:off x="395537" y="1628800"/>
            <a:ext cx="4464495" cy="3456384"/>
          </a:xfrm>
        </p:spPr>
        <p:txBody>
          <a:bodyPr/>
          <a:lstStyle/>
          <a:p>
            <a:pPr>
              <a:buFont typeface="Wingdings" charset="2"/>
              <a:buChar char="§"/>
            </a:pPr>
            <a:r>
              <a:rPr lang="pt-PT" sz="1800" dirty="0"/>
              <a:t>Os legisladores devem compreender previamente quais os recursos disponíveis.</a:t>
            </a:r>
          </a:p>
          <a:p>
            <a:pPr>
              <a:buFont typeface="Wingdings" charset="2"/>
              <a:buChar char="§"/>
            </a:pPr>
            <a:r>
              <a:rPr lang="pt-PT" sz="1800" dirty="0"/>
              <a:t>O desenvolvimento de leis e políticas deve ser coordenado com os ciclos orçamentais anuais.</a:t>
            </a:r>
          </a:p>
          <a:p>
            <a:pPr>
              <a:buFont typeface="Wingdings" charset="2"/>
              <a:buChar char="§"/>
            </a:pPr>
            <a:r>
              <a:rPr lang="pt-PT" sz="1800" dirty="0"/>
              <a:t>Se for nomeado um ponto focal devem ser-lhe fornecidos os recursos financeiros necessários ao desempenho do seu papel.</a:t>
            </a:r>
          </a:p>
        </p:txBody>
      </p:sp>
      <p:sp>
        <p:nvSpPr>
          <p:cNvPr id="9" name="Content Placeholder 7"/>
          <p:cNvSpPr txBox="1">
            <a:spLocks/>
          </p:cNvSpPr>
          <p:nvPr/>
        </p:nvSpPr>
        <p:spPr bwMode="auto">
          <a:xfrm>
            <a:off x="5076056" y="1700808"/>
            <a:ext cx="3599632" cy="3240360"/>
          </a:xfrm>
          <a:prstGeom prst="rect">
            <a:avLst/>
          </a:prstGeom>
          <a:solidFill>
            <a:schemeClr val="accent1">
              <a:lumMod val="20000"/>
              <a:lumOff val="80000"/>
            </a:schemeClr>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None/>
            </a:pPr>
            <a:r>
              <a:rPr lang="pt-PT" sz="1700" dirty="0">
                <a:solidFill>
                  <a:schemeClr val="tx1"/>
                </a:solidFill>
              </a:rPr>
              <a:t>A política nacional sobre as PDI de 2013 do Afeganistão estipula que o ministério responsável pela implementação deve dedicar-se à “mobilização e atribuição de recursos, incluindo através da angariação de fundos do orçamento nacional e da comunidade internacional... para a implementação dos planos de ação provincial e nacional.” </a:t>
            </a:r>
          </a:p>
        </p:txBody>
      </p:sp>
      <p:sp>
        <p:nvSpPr>
          <p:cNvPr id="10" name="Rettangolo arrotondato 8"/>
          <p:cNvSpPr/>
          <p:nvPr/>
        </p:nvSpPr>
        <p:spPr>
          <a:xfrm>
            <a:off x="2483768" y="4941168"/>
            <a:ext cx="5040560" cy="1656184"/>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endParaRPr lang="it-IT" sz="1600" dirty="0">
              <a:solidFill>
                <a:schemeClr val="tx1">
                  <a:lumMod val="75000"/>
                  <a:lumOff val="25000"/>
                </a:schemeClr>
              </a:solidFill>
            </a:endParaRPr>
          </a:p>
          <a:p>
            <a:pPr algn="ctr">
              <a:defRPr/>
            </a:pPr>
            <a:r>
              <a:rPr lang="pt-PT" sz="1400" dirty="0">
                <a:solidFill>
                  <a:schemeClr val="tx1">
                    <a:lumMod val="75000"/>
                    <a:lumOff val="25000"/>
                  </a:schemeClr>
                </a:solidFill>
              </a:rPr>
              <a:t>O Azerbaijão revê o seu orçamento nacional para PDIs anualmente.</a:t>
            </a:r>
          </a:p>
          <a:p>
            <a:pPr>
              <a:defRPr/>
            </a:pPr>
            <a:endParaRPr lang="it-IT" sz="1400" dirty="0">
              <a:solidFill>
                <a:schemeClr val="tx1">
                  <a:lumMod val="75000"/>
                  <a:lumOff val="25000"/>
                </a:schemeClr>
              </a:solidFill>
            </a:endParaRPr>
          </a:p>
          <a:p>
            <a:pPr>
              <a:buFontTx/>
              <a:buChar char="-"/>
              <a:defRPr/>
            </a:pPr>
            <a:r>
              <a:rPr lang="pt-PT" sz="1400" dirty="0">
                <a:solidFill>
                  <a:schemeClr val="tx1">
                    <a:lumMod val="75000"/>
                    <a:lumOff val="25000"/>
                  </a:schemeClr>
                </a:solidFill>
              </a:rPr>
              <a:t> 1995: 1 milhão de dólares americanos atribuído. </a:t>
            </a:r>
          </a:p>
          <a:p>
            <a:pPr>
              <a:buFontTx/>
              <a:buChar char="-"/>
              <a:defRPr/>
            </a:pPr>
            <a:r>
              <a:rPr lang="pt-PT" sz="1400" dirty="0">
                <a:solidFill>
                  <a:schemeClr val="tx1">
                    <a:lumMod val="75000"/>
                    <a:lumOff val="25000"/>
                  </a:schemeClr>
                </a:solidFill>
              </a:rPr>
              <a:t> 2005: 200 milhões de dólares americanos atribuídos.</a:t>
            </a:r>
          </a:p>
          <a:p>
            <a:pPr>
              <a:buFontTx/>
              <a:buChar char="-"/>
              <a:defRPr/>
            </a:pPr>
            <a:r>
              <a:rPr lang="pt-PT" sz="1400" dirty="0">
                <a:solidFill>
                  <a:schemeClr val="tx1">
                    <a:lumMod val="75000"/>
                    <a:lumOff val="25000"/>
                  </a:schemeClr>
                </a:solidFill>
              </a:rPr>
              <a:t> 2007: 225 milhões de dólares americanos atribuídos.</a:t>
            </a:r>
          </a:p>
          <a:p>
            <a:pPr algn="ctr">
              <a:defRPr/>
            </a:pPr>
            <a:endParaRPr lang="it-IT" sz="1600"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0"/>
            <a:ext cx="8435975" cy="1196975"/>
          </a:xfrm>
        </p:spPr>
        <p:txBody>
          <a:bodyPr/>
          <a:lstStyle/>
          <a:p>
            <a:pPr eaLnBrk="1" hangingPunct="1"/>
            <a:r>
              <a:rPr lang="pt-PT" sz="2800" b="1">
                <a:latin typeface="Century Gothic" charset="0"/>
                <a:ea typeface="MS PGothic" charset="0"/>
                <a:cs typeface="MS PGothic" charset="0"/>
              </a:rPr>
              <a:t>Conclusões</a:t>
            </a:r>
          </a:p>
        </p:txBody>
      </p:sp>
      <p:sp>
        <p:nvSpPr>
          <p:cNvPr id="45058" name="Content Placeholder 2"/>
          <p:cNvSpPr>
            <a:spLocks noGrp="1"/>
          </p:cNvSpPr>
          <p:nvPr>
            <p:ph idx="1"/>
          </p:nvPr>
        </p:nvSpPr>
        <p:spPr>
          <a:xfrm>
            <a:off x="250825" y="1556792"/>
            <a:ext cx="8208963" cy="4425950"/>
          </a:xfrm>
        </p:spPr>
        <p:txBody>
          <a:bodyPr/>
          <a:lstStyle/>
          <a:p>
            <a:pPr>
              <a:buFont typeface="Wingdings" charset="2"/>
              <a:buChar char="§"/>
            </a:pPr>
            <a:r>
              <a:rPr lang="pt-PT" sz="2200"/>
              <a:t>Os fatores políticos, económicos e sociais podem desafiar a ação preventiva e as respostas às deslocações.</a:t>
            </a:r>
          </a:p>
          <a:p>
            <a:pPr>
              <a:buFont typeface="Wingdings" charset="2"/>
              <a:buChar char="§"/>
            </a:pPr>
            <a:r>
              <a:rPr lang="pt-PT" sz="2200"/>
              <a:t>Compreender as causas desses problemas permite que sejam feitas as escolhas institucionais certas.</a:t>
            </a:r>
          </a:p>
          <a:p>
            <a:pPr>
              <a:buFont typeface="Wingdings" charset="2"/>
              <a:buChar char="§"/>
            </a:pPr>
            <a:r>
              <a:rPr lang="pt-PT" sz="2200"/>
              <a:t>Sensibilizar para as deslocações, atribuir recursos, garantir a participação e assegurar a coordenação são sinais de responsabilidade nacional para com as PDI.</a:t>
            </a:r>
          </a:p>
          <a:p>
            <a:pPr>
              <a:buFont typeface="Wingdings" charset="2"/>
              <a:buChar char="§"/>
            </a:pPr>
            <a:r>
              <a:rPr lang="pt-PT" sz="2200"/>
              <a:t>As referências da resposta nacional podem traduzir-se em disposições legais ou políticas concretas.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6993</TotalTime>
  <Words>1766</Words>
  <Application>Microsoft Office PowerPoint</Application>
  <PresentationFormat>Affichage à l'écran (4:3)</PresentationFormat>
  <Paragraphs>127</Paragraphs>
  <Slides>8</Slides>
  <Notes>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Arial</vt:lpstr>
      <vt:lpstr>Calibri</vt:lpstr>
      <vt:lpstr>Century Gothic</vt:lpstr>
      <vt:lpstr>Wingdings</vt:lpstr>
      <vt:lpstr>Wingdings 2</vt:lpstr>
      <vt:lpstr>Perception</vt:lpstr>
      <vt:lpstr>Responsabilidade e resposta nacional</vt:lpstr>
      <vt:lpstr>Objetivos</vt:lpstr>
      <vt:lpstr>Responsabilidade primária e complementar</vt:lpstr>
      <vt:lpstr>Soberania como responsabilidade</vt:lpstr>
      <vt:lpstr>Recolha de dados, registo e elaboração de leis e políticas</vt:lpstr>
      <vt:lpstr>Participação das PDI</vt:lpstr>
      <vt:lpstr>Recursos adequados</vt:lpstr>
      <vt:lpstr>Conclusões</vt:lpstr>
    </vt:vector>
  </TitlesOfParts>
  <Company>NRC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Vincent</cp:lastModifiedBy>
  <cp:revision>244</cp:revision>
  <dcterms:created xsi:type="dcterms:W3CDTF">2008-09-19T08:19:15Z</dcterms:created>
  <dcterms:modified xsi:type="dcterms:W3CDTF">2021-01-20T13:54:45Z</dcterms:modified>
</cp:coreProperties>
</file>