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587" r:id="rId1"/>
  </p:sldMasterIdLst>
  <p:notesMasterIdLst>
    <p:notesMasterId r:id="rId10"/>
  </p:notesMasterIdLst>
  <p:handoutMasterIdLst>
    <p:handoutMasterId r:id="rId11"/>
  </p:handoutMasterIdLst>
  <p:sldIdLst>
    <p:sldId id="326" r:id="rId2"/>
    <p:sldId id="309" r:id="rId3"/>
    <p:sldId id="337" r:id="rId4"/>
    <p:sldId id="336" r:id="rId5"/>
    <p:sldId id="340" r:id="rId6"/>
    <p:sldId id="341" r:id="rId7"/>
    <p:sldId id="342" r:id="rId8"/>
    <p:sldId id="313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achel" initials="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D5EA"/>
    <a:srgbClr val="FF0000"/>
    <a:srgbClr val="CC3300"/>
    <a:srgbClr val="003366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59731" autoAdjust="0"/>
  </p:normalViewPr>
  <p:slideViewPr>
    <p:cSldViewPr>
      <p:cViewPr varScale="1">
        <p:scale>
          <a:sx n="43" d="100"/>
          <a:sy n="43" d="100"/>
        </p:scale>
        <p:origin x="2166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92255FE-7C72-444E-A121-40E0F97E5A9F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877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942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/>
              <a:t>Click to edit Master text styles</a:t>
            </a:r>
          </a:p>
          <a:p>
            <a:pPr lvl="1"/>
            <a:r>
              <a:rPr lang="it-IT" noProof="0"/>
              <a:t>Second level</a:t>
            </a:r>
          </a:p>
          <a:p>
            <a:pPr lvl="2"/>
            <a:r>
              <a:rPr lang="it-IT" noProof="0"/>
              <a:t>Third level</a:t>
            </a:r>
          </a:p>
          <a:p>
            <a:pPr lvl="3"/>
            <a:r>
              <a:rPr lang="it-IT" noProof="0"/>
              <a:t>Fourth level</a:t>
            </a:r>
          </a:p>
          <a:p>
            <a:pPr lvl="4"/>
            <a:r>
              <a:rPr lang="it-IT" noProof="0"/>
              <a:t>Fifth level</a:t>
            </a:r>
          </a:p>
        </p:txBody>
      </p:sp>
      <p:sp>
        <p:nvSpPr>
          <p:cNvPr id="942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42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E071851-DCB3-614D-976F-C0A71FEC46E3}" type="slidenum">
              <a:rPr lang="it-IT"/>
              <a:pPr>
                <a:defRPr/>
              </a:pPr>
              <a:t>‹N°›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90518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6" name="Rectangle 3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fr-FR" altLang="ja-JP" sz="1100" dirty="0">
              <a:latin typeface="Calibri" charset="0"/>
              <a:ea typeface="MS PGothic" charset="0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05063" y="641350"/>
            <a:ext cx="2095500" cy="1571625"/>
          </a:xfrm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466975"/>
            <a:ext cx="5029200" cy="59912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5940425" algn="l"/>
              </a:tabLst>
            </a:pPr>
            <a:r>
              <a:rPr lang="pt-PT">
                <a:latin typeface="Calibri" charset="0"/>
                <a:ea typeface="MS PGothic" charset="0"/>
              </a:rPr>
              <a:t>Os intervenientes terão em breve de escolher entre a adoção de um instrumento específico sobre as deslocações internas ou alterações à legislação atual. Se optarem por um novo instrumento também terão de decidir a) de que tipo e b) se abrange todas as fases e causas da deslocação, ou se concentra em problemas específicos.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5940425" algn="l"/>
              </a:tabLst>
            </a:pPr>
            <a:endParaRPr lang="en-US" dirty="0">
              <a:latin typeface="Calibri" charset="0"/>
              <a:ea typeface="MS PGothic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  <a:tabLst>
                <a:tab pos="5940425" algn="l"/>
              </a:tabLst>
            </a:pPr>
            <a:r>
              <a:rPr lang="pt-PT">
                <a:latin typeface="Calibri" charset="0"/>
                <a:ea typeface="MS PGothic" charset="0"/>
              </a:rPr>
              <a:t>Esta sessão analisa as vantagens e desvantagens das diferentes escolhas e termina com a formulação por parte dos participantes das suas preferências.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/>
            <a:endParaRPr lang="it-IT" dirty="0">
              <a:latin typeface="Arial" charset="0"/>
            </a:endParaRPr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AF31B957-B180-7545-93FB-98FF520149C9}" type="slidenum">
              <a:rPr lang="it-IT" sz="1200"/>
              <a:pPr/>
              <a:t>3</a:t>
            </a:fld>
            <a:endParaRPr lang="it-IT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pt-PT" sz="24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Muitas vezes, a análise jurídica é o que mais molda as decisões a tomar:</a:t>
            </a:r>
          </a:p>
          <a:p>
            <a:pPr>
              <a:defRPr/>
            </a:pPr>
            <a:endParaRPr lang="en-GB" altLang="fr-FR" sz="2400" b="1" kern="1200" dirty="0">
              <a:solidFill>
                <a:schemeClr val="tx1"/>
              </a:solidFill>
              <a:latin typeface="Arial" pitchFamily="34" charset="0"/>
              <a:ea typeface="MS PGothic" panose="020B0600070205080204" pitchFamily="34" charset="-128"/>
              <a:cs typeface="MS PGothic" charset="0"/>
            </a:endParaRPr>
          </a:p>
          <a:p>
            <a:pPr>
              <a:defRPr/>
            </a:pPr>
            <a:r>
              <a:rPr lang="pt-PT" sz="2400" b="1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Âmbito</a:t>
            </a:r>
          </a:p>
          <a:p>
            <a:pPr>
              <a:defRPr/>
            </a:pPr>
            <a:endParaRPr lang="en-GB" altLang="fr-FR" sz="2400" b="1" kern="1200" dirty="0">
              <a:solidFill>
                <a:schemeClr val="tx1"/>
              </a:solidFill>
              <a:latin typeface="Arial" pitchFamily="34" charset="0"/>
              <a:ea typeface="MS PGothic" panose="020B0600070205080204" pitchFamily="34" charset="-128"/>
              <a:cs typeface="MS PGothic" charset="0"/>
            </a:endParaRPr>
          </a:p>
          <a:p>
            <a:pPr>
              <a:defRPr/>
            </a:pPr>
            <a:r>
              <a:rPr lang="pt-PT"/>
              <a:t>O instrumento responderá a uma situação específica pretenderá responder a situações atuais e futuras de deslocação interna?</a:t>
            </a:r>
          </a:p>
          <a:p>
            <a:pPr>
              <a:defRPr/>
            </a:pPr>
            <a:endParaRPr lang="en-GB" altLang="fr-FR" sz="2400" b="1" kern="1200" dirty="0">
              <a:solidFill>
                <a:schemeClr val="tx1"/>
              </a:solidFill>
              <a:latin typeface="Arial" pitchFamily="34" charset="0"/>
              <a:ea typeface="MS PGothic" panose="020B0600070205080204" pitchFamily="34" charset="-128"/>
              <a:cs typeface="MS PGothic" charset="0"/>
            </a:endParaRPr>
          </a:p>
          <a:p>
            <a:pPr>
              <a:defRPr/>
            </a:pPr>
            <a:r>
              <a:rPr lang="pt-PT" sz="2400" b="1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Regulamento completo</a:t>
            </a:r>
          </a:p>
          <a:p>
            <a:pPr>
              <a:defRPr/>
            </a:pPr>
            <a:endParaRPr lang="en-GB" altLang="fr-FR" sz="2400" b="1" kern="1200" dirty="0">
              <a:solidFill>
                <a:schemeClr val="tx1"/>
              </a:solidFill>
              <a:latin typeface="Arial" pitchFamily="34" charset="0"/>
              <a:ea typeface="MS PGothic" panose="020B0600070205080204" pitchFamily="34" charset="-128"/>
              <a:cs typeface="MS PGothic" charset="0"/>
            </a:endParaRP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ＭＳ Ｐゴシック" charset="0"/>
              </a:rPr>
              <a:t>Abrange todas as causas possíveis e fases da deslocação.</a:t>
            </a: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ＭＳ Ｐゴシック" charset="0"/>
              </a:rPr>
              <a:t>Responde a situações atuais e futuras.</a:t>
            </a:r>
          </a:p>
          <a:p>
            <a:pPr>
              <a:defRPr/>
            </a:pPr>
            <a:r>
              <a:rPr lang="pt-PT" sz="1200" b="1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ＭＳ Ｐゴシック" charset="0"/>
              </a:rPr>
              <a:t>= quadro abrangente</a:t>
            </a:r>
          </a:p>
          <a:p>
            <a:pPr>
              <a:defRPr/>
            </a:pPr>
            <a:endParaRPr lang="en-GB" sz="1200" kern="1200" dirty="0">
              <a:solidFill>
                <a:schemeClr val="tx1"/>
              </a:solidFill>
              <a:latin typeface="Arial" pitchFamily="34" charset="0"/>
              <a:ea typeface="MS PGothic" panose="020B0600070205080204" pitchFamily="34" charset="-128"/>
              <a:cs typeface="MS PGothic" charset="0"/>
            </a:endParaRPr>
          </a:p>
          <a:p>
            <a:pPr>
              <a:defRPr/>
            </a:pPr>
            <a:r>
              <a:rPr lang="pt-PT" sz="1400" b="1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Regulamento limitado</a:t>
            </a:r>
          </a:p>
          <a:p>
            <a:pPr>
              <a:defRPr/>
            </a:pPr>
            <a:endParaRPr lang="en-GB" altLang="fr-FR" sz="1400" b="1" kern="1200" dirty="0">
              <a:solidFill>
                <a:schemeClr val="tx1"/>
              </a:solidFill>
              <a:latin typeface="Arial" pitchFamily="34" charset="0"/>
              <a:ea typeface="MS PGothic" panose="020B0600070205080204" pitchFamily="34" charset="-128"/>
              <a:cs typeface="MS PGothic" charset="0"/>
            </a:endParaRP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Limitar o âmbito de um instrumento é possível e, em alguns casos, pode ser adequado.</a:t>
            </a: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Pode ser limitado a uma causa, fase, área geográfica, cronograma ou problema específicos.</a:t>
            </a: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Deve ter-se o cuidado de assegurar que as limitações não são discriminatórias.</a:t>
            </a:r>
          </a:p>
          <a:p>
            <a:pPr>
              <a:defRPr/>
            </a:pPr>
            <a:endParaRPr lang="en-GB" altLang="fr-FR" sz="1200" kern="1200" dirty="0">
              <a:solidFill>
                <a:schemeClr val="tx1"/>
              </a:solidFill>
              <a:latin typeface="Arial" pitchFamily="34" charset="0"/>
              <a:ea typeface="MS PGothic" panose="020B0600070205080204" pitchFamily="34" charset="-128"/>
              <a:cs typeface="MS PGothic" charset="0"/>
            </a:endParaRPr>
          </a:p>
          <a:p>
            <a:pPr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Exemplos de regulamentos limitados:</a:t>
            </a:r>
          </a:p>
          <a:p>
            <a:pPr>
              <a:defRPr/>
            </a:pPr>
            <a:endParaRPr lang="en-GB" altLang="fr-FR" sz="1200" kern="1200" dirty="0">
              <a:solidFill>
                <a:schemeClr val="tx1"/>
              </a:solidFill>
              <a:latin typeface="Arial" pitchFamily="34" charset="0"/>
              <a:ea typeface="MS PGothic" panose="020B0600070205080204" pitchFamily="34" charset="-128"/>
              <a:cs typeface="MS PGothic" charset="0"/>
            </a:endParaRP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Lei 5233 sobre a compensação de danos que ocorreram devido ao terror e à luta contra o terror, Turquia, 2004.</a:t>
            </a: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Política nacional sobre a recolocação e reabilitação para famílias afetadas por projetos, Índia, 2003.</a:t>
            </a: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Lei de Recuperação da Educação em Caso de Furacão dos EUA, 2006: adotada após o furacão Katrina para assegurar que as crianças de famílias que tiveram de ser realojadas podiam inscrever-se na escola.</a:t>
            </a: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Programa de ajuda para pessoas deslocadas internamente devido ao conflito, Nepal, 2004.</a:t>
            </a: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Normas para a recolocação de populações deslocadas internamente, Angola, 2001.</a:t>
            </a: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Estratégia de proteção para pessoas afetadas por catástrofes em Zonas Tribais sob Administração Federal (FATA), Paquistão, 2013.</a:t>
            </a:r>
          </a:p>
          <a:p>
            <a:pPr>
              <a:defRPr/>
            </a:pPr>
            <a:endParaRPr lang="en-GB" sz="1200" kern="1200" dirty="0">
              <a:solidFill>
                <a:schemeClr val="tx1"/>
              </a:solidFill>
              <a:latin typeface="Arial" pitchFamily="34" charset="0"/>
              <a:ea typeface="MS PGothic" panose="020B0600070205080204" pitchFamily="34" charset="-128"/>
              <a:cs typeface="MS PGothic" charset="0"/>
            </a:endParaRPr>
          </a:p>
          <a:p>
            <a:pPr>
              <a:defRPr/>
            </a:pPr>
            <a:r>
              <a:rPr lang="pt-PT" sz="2600" b="1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Qual deve ser o âmbito mínimo de um instrumento?</a:t>
            </a:r>
          </a:p>
          <a:p>
            <a:pPr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 </a:t>
            </a: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Todos os desafios da situação atual?</a:t>
            </a: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Flexível e adaptável a novas circunstâncias?</a:t>
            </a: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Orientado para soluções duradouras ou para outro problema específico?</a:t>
            </a: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Uma combinação das opções anteriores?</a:t>
            </a:r>
          </a:p>
          <a:p>
            <a:pPr>
              <a:defRPr/>
            </a:pPr>
            <a:endParaRPr lang="en-GB" sz="1200" kern="1200" dirty="0">
              <a:solidFill>
                <a:schemeClr val="tx1"/>
              </a:solidFill>
              <a:latin typeface="Arial" pitchFamily="34" charset="0"/>
              <a:ea typeface="MS PGothic" panose="020B0600070205080204" pitchFamily="34" charset="-128"/>
              <a:cs typeface="MS PGothic" charset="0"/>
            </a:endParaRPr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AF31B957-B180-7545-93FB-98FF520149C9}" type="slidenum">
              <a:rPr lang="it-IT" sz="1200"/>
              <a:pPr/>
              <a:t>4</a:t>
            </a:fld>
            <a:endParaRPr lang="it-IT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r>
              <a:rPr lang="pt-PT" b="1">
                <a:latin typeface="Arial" charset="0"/>
                <a:ea typeface="MS PGothic" charset="0"/>
              </a:rPr>
              <a:t>Os instrumentos abrangentes</a:t>
            </a:r>
            <a:r>
              <a:rPr lang="pt-PT">
                <a:latin typeface="Arial" charset="0"/>
                <a:ea typeface="MS PGothic" charset="0"/>
              </a:rPr>
              <a:t>, como os adotados no Afeganistão, Colômbia, Quénia, Uganda, Ucrânia e Iémen, e a adotar em breve na Somália e Somalilândia, abordam todos os aspetos da deslocação e são transversais a todas as áreas que exigem um regulamento.</a:t>
            </a:r>
            <a:r>
              <a:rPr lang="pt-PT" sz="1200">
                <a:latin typeface="Arial" charset="0"/>
                <a:ea typeface="MS PGothic" charset="0"/>
              </a:rPr>
              <a:t> As vantagens destes instrumentos incluem:</a:t>
            </a:r>
          </a:p>
          <a:p>
            <a:pPr>
              <a:lnSpc>
                <a:spcPct val="80000"/>
              </a:lnSpc>
            </a:pPr>
            <a:endParaRPr lang="en-GB" sz="12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1200">
                <a:latin typeface="Arial" charset="0"/>
                <a:ea typeface="MS PGothic" charset="0"/>
              </a:rPr>
              <a:t>Abordar as deslocações de uma forma abrangente e consistente.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1200">
                <a:latin typeface="Arial" charset="0"/>
                <a:ea typeface="MS PGothic" charset="0"/>
              </a:rPr>
              <a:t>Reduzir o risco de lacunas.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1200">
                <a:latin typeface="Arial" charset="0"/>
                <a:ea typeface="MS PGothic" charset="0"/>
              </a:rPr>
              <a:t>Ser mais flexível em termos de formato e âmbito.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1200">
                <a:latin typeface="Arial" charset="0"/>
                <a:ea typeface="MS PGothic" charset="0"/>
              </a:rPr>
              <a:t>Ser mais fácil de monitorizar em termos de implementação.</a:t>
            </a:r>
          </a:p>
          <a:p>
            <a:pPr>
              <a:lnSpc>
                <a:spcPct val="80000"/>
              </a:lnSpc>
            </a:pPr>
            <a:endParaRPr lang="en-GB" sz="12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1200">
                <a:latin typeface="Arial" charset="0"/>
                <a:ea typeface="MS PGothic" charset="0"/>
              </a:rPr>
              <a:t>As suas desvantagens incluem:</a:t>
            </a:r>
          </a:p>
          <a:p>
            <a:pPr>
              <a:lnSpc>
                <a:spcPct val="80000"/>
              </a:lnSpc>
            </a:pPr>
            <a:endParaRPr lang="en-GB" sz="12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1200">
                <a:latin typeface="Arial" charset="0"/>
                <a:ea typeface="MS PGothic" charset="0"/>
              </a:rPr>
              <a:t>A sua natureza transversal implica o envolvimento de muitas instituições, o que pode levar a obstáculos, atrasos e dificuldades na promoção de propriedade.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1200">
                <a:latin typeface="Arial" charset="0"/>
                <a:ea typeface="MS PGothic" charset="0"/>
              </a:rPr>
              <a:t>Pode haver resistência política à criação desse instrumento.</a:t>
            </a:r>
          </a:p>
          <a:p>
            <a:pPr>
              <a:lnSpc>
                <a:spcPct val="80000"/>
              </a:lnSpc>
            </a:pPr>
            <a:endParaRPr lang="en-GB" sz="12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1200">
                <a:latin typeface="Arial" charset="0"/>
                <a:ea typeface="MS PGothic" charset="0"/>
              </a:rPr>
              <a:t>O exemplo da Nigéria?</a:t>
            </a:r>
          </a:p>
          <a:p>
            <a:pPr>
              <a:lnSpc>
                <a:spcPct val="80000"/>
              </a:lnSpc>
            </a:pPr>
            <a:endParaRPr lang="en-GB" sz="12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1200" b="1">
                <a:latin typeface="Arial" charset="0"/>
                <a:ea typeface="MS PGothic" charset="0"/>
              </a:rPr>
              <a:t>Alterações</a:t>
            </a:r>
            <a:r>
              <a:rPr lang="pt-PT" sz="1200">
                <a:latin typeface="Arial" charset="0"/>
                <a:ea typeface="MS PGothic" charset="0"/>
              </a:rPr>
              <a:t> a leis, decretos, estratégias e planos de ação sobre temáticas como o bem-estar social, educação, saúde, nascimento, registo e documentação. As vantagens incluem:</a:t>
            </a:r>
          </a:p>
          <a:p>
            <a:pPr>
              <a:lnSpc>
                <a:spcPct val="80000"/>
              </a:lnSpc>
            </a:pPr>
            <a:endParaRPr lang="en-GB" sz="12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1200">
                <a:latin typeface="Arial" charset="0"/>
                <a:ea typeface="MS PGothic" charset="0"/>
              </a:rPr>
              <a:t>Tendem a ser vinculativas.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1200">
                <a:latin typeface="Arial" charset="0"/>
                <a:ea typeface="MS PGothic" charset="0"/>
              </a:rPr>
              <a:t>Envolvem automaticamente os ministérios relevantes, porque estes são responsáveis pela alteração de regulamentos sob a sua alçada.</a:t>
            </a:r>
          </a:p>
          <a:p>
            <a:pPr>
              <a:lnSpc>
                <a:spcPct val="80000"/>
              </a:lnSpc>
              <a:buFontTx/>
              <a:buChar char="-"/>
            </a:pPr>
            <a:endParaRPr lang="en-GB" sz="12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1200">
                <a:latin typeface="Arial" charset="0"/>
                <a:ea typeface="MS PGothic" charset="0"/>
              </a:rPr>
              <a:t>As desvantagens incluem:</a:t>
            </a:r>
          </a:p>
          <a:p>
            <a:pPr>
              <a:lnSpc>
                <a:spcPct val="80000"/>
              </a:lnSpc>
            </a:pPr>
            <a:endParaRPr lang="en-GB" sz="12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1200">
                <a:latin typeface="Arial" charset="0"/>
                <a:ea typeface="MS PGothic" charset="0"/>
              </a:rPr>
              <a:t> É bem possível que deixem lacunas.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1200">
                <a:latin typeface="Arial" charset="0"/>
                <a:ea typeface="MS PGothic" charset="0"/>
              </a:rPr>
              <a:t> Podem não incluir mecanismos para a coordenação e cooperação entre ministérios.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1200">
                <a:latin typeface="Arial" charset="0"/>
                <a:ea typeface="MS PGothic" charset="0"/>
              </a:rPr>
              <a:t> Podem criar desafios por falta de conhecimento e compreensão da deslocação. </a:t>
            </a:r>
          </a:p>
          <a:p>
            <a:pPr>
              <a:lnSpc>
                <a:spcPct val="80000"/>
              </a:lnSpc>
            </a:pPr>
            <a:endParaRPr lang="en-GB" sz="12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1200">
                <a:latin typeface="Arial" charset="0"/>
                <a:ea typeface="MS PGothic" charset="0"/>
              </a:rPr>
              <a:t>Em muitas circunstâncias é possível e preferível </a:t>
            </a:r>
            <a:r>
              <a:rPr lang="pt-PT" sz="1200" b="1">
                <a:latin typeface="Arial" charset="0"/>
                <a:ea typeface="MS PGothic" charset="0"/>
              </a:rPr>
              <a:t>combinar os dois modelos</a:t>
            </a:r>
            <a:r>
              <a:rPr lang="pt-PT" sz="1200">
                <a:latin typeface="Arial" charset="0"/>
                <a:ea typeface="MS PGothic" charset="0"/>
              </a:rPr>
              <a:t>.</a:t>
            </a:r>
          </a:p>
          <a:p>
            <a:pPr>
              <a:lnSpc>
                <a:spcPct val="80000"/>
              </a:lnSpc>
            </a:pPr>
            <a:endParaRPr lang="en-GB" sz="12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1200">
                <a:latin typeface="Arial" charset="0"/>
                <a:ea typeface="MS PGothic" charset="0"/>
              </a:rPr>
              <a:t>Exemplo: a Geórgia adotou a sua Lei sobre Pessoas Forçadas a Deslocar-se - Pessoas Perseguidas em 1996. Foram realizadas algumas revisões nos anos seguintes para facilitar a implementação e responder a novas circunstâncias. </a:t>
            </a:r>
          </a:p>
          <a:p>
            <a:pPr>
              <a:lnSpc>
                <a:spcPct val="80000"/>
              </a:lnSpc>
            </a:pPr>
            <a:endParaRPr lang="en-GB" sz="12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1200">
                <a:latin typeface="Arial" charset="0"/>
                <a:ea typeface="MS PGothic" charset="0"/>
              </a:rPr>
              <a:t>Em 2014, o governo adotou uma nova lei que alterou significativamente a legislação anterior. Esta torna a definição de PDI mais próxima da que consta nos Princípios Orientadores, mas não vai além da legislação de 1996 em termos das causas que aborda. Além disso, não refere a prevenção da deslocação causada por catástrofes. O país está agora em vias de desenvolver uma legislação setorial sobre a matéria e está a considerar um acordo institucional para as PDI no âmbito do ministério para responder a esse problema.</a:t>
            </a:r>
          </a:p>
          <a:p>
            <a:pPr>
              <a:lnSpc>
                <a:spcPct val="80000"/>
              </a:lnSpc>
            </a:pPr>
            <a:endParaRPr lang="en-GB" sz="12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endParaRPr lang="en-GB" sz="1200" dirty="0">
              <a:latin typeface="Arial" charset="0"/>
              <a:ea typeface="MS PGothic" charset="0"/>
            </a:endParaRPr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AF31B957-B180-7545-93FB-98FF520149C9}" type="slidenum">
              <a:rPr lang="it-IT" sz="1200"/>
              <a:pPr/>
              <a:t>5</a:t>
            </a:fld>
            <a:endParaRPr lang="it-IT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 sz="2400" b="1">
                <a:latin typeface="Arial" charset="0"/>
                <a:ea typeface="MS PGothic" charset="0"/>
              </a:rPr>
              <a:t>Quadro nacional</a:t>
            </a:r>
            <a:r>
              <a:rPr lang="pt-PT" sz="2400">
                <a:latin typeface="Arial" charset="0"/>
                <a:ea typeface="MS PGothic" charset="0"/>
              </a:rPr>
              <a:t>: todas as leis, políticas, estratégias e planos de ação.</a:t>
            </a:r>
          </a:p>
          <a:p>
            <a:endParaRPr lang="en-GB" sz="2400" dirty="0">
              <a:latin typeface="Arial" charset="0"/>
              <a:ea typeface="MS PGothic" charset="0"/>
            </a:endParaRPr>
          </a:p>
          <a:p>
            <a:r>
              <a:rPr lang="pt-PT" sz="2400">
                <a:latin typeface="Arial" charset="0"/>
                <a:ea typeface="MS PGothic" charset="0"/>
              </a:rPr>
              <a:t>As leis nacionais, políticas e estratégias não têm de se excluir mutuamente, podendo mesmo ser complementares.</a:t>
            </a:r>
          </a:p>
          <a:p>
            <a:endParaRPr lang="en-GB" sz="2400" dirty="0">
              <a:latin typeface="Arial" charset="0"/>
              <a:ea typeface="MS PGothic" charset="0"/>
            </a:endParaRPr>
          </a:p>
          <a:p>
            <a:r>
              <a:rPr lang="pt-PT" sz="2400">
                <a:latin typeface="Arial" charset="0"/>
                <a:ea typeface="MS PGothic" charset="0"/>
              </a:rPr>
              <a:t>Diferentes tipos de instrumento respondem a diferentes necessidades.</a:t>
            </a:r>
          </a:p>
          <a:p>
            <a:endParaRPr lang="en-GB" sz="2400" dirty="0">
              <a:latin typeface="Arial" charset="0"/>
              <a:ea typeface="MS PGothic" charset="0"/>
            </a:endParaRPr>
          </a:p>
          <a:p>
            <a:r>
              <a:rPr lang="pt-PT" sz="2400" b="1">
                <a:latin typeface="Arial" charset="0"/>
                <a:ea typeface="MS PGothic" charset="0"/>
              </a:rPr>
              <a:t>Leis</a:t>
            </a:r>
          </a:p>
          <a:p>
            <a:endParaRPr lang="en-GB" sz="2400" b="1" dirty="0">
              <a:latin typeface="Arial" charset="0"/>
              <a:ea typeface="MS PGothic" charset="0"/>
            </a:endParaRPr>
          </a:p>
          <a:p>
            <a:pPr>
              <a:buFontTx/>
              <a:buChar char="-"/>
            </a:pPr>
            <a:r>
              <a:rPr lang="pt-PT" sz="2400">
                <a:latin typeface="Arial" charset="0"/>
                <a:ea typeface="MS PGothic" charset="0"/>
              </a:rPr>
              <a:t>Reforçam as políticas atuais, alterando ou adaptando as mesmas para as tornar compatíveis com os seus princípios e objetivos. </a:t>
            </a:r>
          </a:p>
          <a:p>
            <a:pPr>
              <a:buFontTx/>
              <a:buChar char="-"/>
            </a:pPr>
            <a:r>
              <a:rPr lang="pt-PT" sz="2400">
                <a:latin typeface="Arial" charset="0"/>
                <a:ea typeface="MS PGothic" charset="0"/>
              </a:rPr>
              <a:t>Permitem a implementação de políticas ou planos de ação que eliminam os obstáculos e colmatam as lacunas no quadro legal atual.</a:t>
            </a:r>
          </a:p>
          <a:p>
            <a:endParaRPr lang="en-GB" sz="2400" dirty="0">
              <a:latin typeface="Arial" charset="0"/>
              <a:ea typeface="MS PGothic" charset="0"/>
            </a:endParaRPr>
          </a:p>
          <a:p>
            <a:r>
              <a:rPr lang="pt-PT" sz="2400" b="1">
                <a:latin typeface="Arial" charset="0"/>
                <a:ea typeface="MS PGothic" charset="0"/>
              </a:rPr>
              <a:t>Políticas, estratégias e planos de ação</a:t>
            </a:r>
          </a:p>
          <a:p>
            <a:endParaRPr lang="en-GB" sz="2400" b="1" dirty="0">
              <a:latin typeface="Arial" charset="0"/>
              <a:ea typeface="MS PGothic" charset="0"/>
            </a:endParaRPr>
          </a:p>
          <a:p>
            <a:pPr>
              <a:buFontTx/>
              <a:buChar char="-"/>
            </a:pPr>
            <a:r>
              <a:rPr lang="pt-PT" sz="2400">
                <a:latin typeface="Arial" charset="0"/>
                <a:ea typeface="MS PGothic" charset="0"/>
              </a:rPr>
              <a:t>Reforçam a legislação nacional atual ou nova, ou facilitam a sua implementação.</a:t>
            </a:r>
          </a:p>
          <a:p>
            <a:pPr>
              <a:buFontTx/>
              <a:buChar char="-"/>
            </a:pPr>
            <a:r>
              <a:rPr lang="pt-PT" sz="2400">
                <a:latin typeface="Arial" charset="0"/>
                <a:ea typeface="MS PGothic" charset="0"/>
              </a:rPr>
              <a:t>Abrem caminho para a introdução da legislação numa fase posterior.</a:t>
            </a:r>
          </a:p>
          <a:p>
            <a:endParaRPr lang="en-GB" sz="2400" dirty="0">
              <a:latin typeface="Arial" charset="0"/>
              <a:ea typeface="MS PGothic" charset="0"/>
            </a:endParaRPr>
          </a:p>
          <a:p>
            <a:r>
              <a:rPr lang="pt-PT" sz="2400">
                <a:latin typeface="Arial" charset="0"/>
                <a:ea typeface="MS PGothic" charset="0"/>
              </a:rPr>
              <a:t>Exemplo: Quénia</a:t>
            </a:r>
          </a:p>
          <a:p>
            <a:endParaRPr lang="en-GB" sz="2400" dirty="0">
              <a:latin typeface="Arial" charset="0"/>
              <a:ea typeface="MS PGothic" charset="0"/>
            </a:endParaRPr>
          </a:p>
          <a:p>
            <a:r>
              <a:rPr lang="pt-PT" sz="2400">
                <a:latin typeface="Arial" charset="0"/>
                <a:ea typeface="MS PGothic" charset="0"/>
              </a:rPr>
              <a:t>Até 2008, o Quénia não tinha um quadro consistente e abrangente sobre as deslocações internas, as intervenções eram ad hoc e não centradas nas próprias PDI. Porém, a violência pós-eleições de 2007 e 2008 levou as autoridades a reconhecer oficialmente o fenómeno. A necessidade de uma política foi reconhecida em 2007, mas o processo de desenvolvimento de uma só começou em 2009. </a:t>
            </a:r>
          </a:p>
          <a:p>
            <a:endParaRPr lang="en-GB" sz="2400" dirty="0">
              <a:latin typeface="Arial" charset="0"/>
              <a:ea typeface="MS PGothic" charset="0"/>
            </a:endParaRPr>
          </a:p>
          <a:p>
            <a:r>
              <a:rPr lang="pt-PT" sz="2400">
                <a:latin typeface="Arial" charset="0"/>
                <a:ea typeface="MS PGothic" charset="0"/>
              </a:rPr>
              <a:t>O primeiro projeto de política foi adotado em abril de 2010, mas teve de ser alterado após a adoção da nova política do país, mais tarde nesse ano. Em seguida, foi efetuada uma análise do quadro atual para informar o desenvolvimento de uma lei sobre a implementação do projeto de política. O projeto de política foi novamente alterado em 2012 para o adequar às disposições de uma lei recentemente adotada sobre terras, visando proteger as PDI sem terra. </a:t>
            </a:r>
          </a:p>
          <a:p>
            <a:endParaRPr lang="en-GB" sz="2400" dirty="0">
              <a:latin typeface="Arial" charset="0"/>
              <a:ea typeface="MS PGothic" charset="0"/>
            </a:endParaRPr>
          </a:p>
          <a:p>
            <a:r>
              <a:rPr lang="pt-PT" sz="2400">
                <a:latin typeface="Arial" charset="0"/>
                <a:ea typeface="MS PGothic" charset="0"/>
              </a:rPr>
              <a:t>Entretanto, em 2010, o parlamento estabeleceu um comité restrito sobre a recolocação das PDI, com um mandato que incluía a elaboração de uma carta sobre as deslocações internas. O comité e o subgrupo de trabalho de proteção começaram a trabalhar em conjunto com base no progresso já alcançado pelo GTPDI que, até então, tinha trabalhado sobretudo com o Ministério de Programas Especiais - o ministério de execução para as PDI - e o Ministério da Justiça. </a:t>
            </a:r>
          </a:p>
          <a:p>
            <a:endParaRPr lang="en-GB" sz="2400" dirty="0">
              <a:latin typeface="Arial" charset="0"/>
              <a:ea typeface="MS PGothic" charset="0"/>
            </a:endParaRPr>
          </a:p>
          <a:p>
            <a:r>
              <a:rPr lang="pt-PT" sz="2400">
                <a:latin typeface="Arial" charset="0"/>
                <a:ea typeface="MS PGothic" charset="0"/>
              </a:rPr>
              <a:t>A sincronização dos dois processos foi feita através de uma série de reuniões consultivas e workshops de formação que levaram à alteração da carta existente. O relatório final do comité restrito foi adotado em agosto de 2012 e o presidente assinou a lei em dezembro de 2012. O gabinete aprovou o projeto de política por unanimidade em outubro de 2012, mas não foi dado qualquer seguimento quanto à sua adoção final.</a:t>
            </a:r>
          </a:p>
          <a:p>
            <a:endParaRPr lang="en-GB" sz="2400" dirty="0">
              <a:latin typeface="Arial" charset="0"/>
              <a:ea typeface="MS PGothic" charset="0"/>
            </a:endParaRPr>
          </a:p>
          <a:p>
            <a:r>
              <a:rPr lang="pt-PT" sz="2400">
                <a:latin typeface="Arial" charset="0"/>
                <a:ea typeface="MS PGothic" charset="0"/>
              </a:rPr>
              <a:t>O processo político perdeu dinamismo após o final da emergência e a ideia geral que ficou é que a política agora implementada já não é necessária.</a:t>
            </a:r>
          </a:p>
          <a:p>
            <a:endParaRPr lang="en-GB" sz="2400" dirty="0">
              <a:latin typeface="Arial" charset="0"/>
              <a:ea typeface="MS PGothic" charset="0"/>
            </a:endParaRPr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AF31B957-B180-7545-93FB-98FF520149C9}" type="slidenum">
              <a:rPr lang="it-IT" sz="1200"/>
              <a:pPr/>
              <a:t>6</a:t>
            </a:fld>
            <a:endParaRPr lang="it-IT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 sz="2400">
                <a:latin typeface="Arial" charset="0"/>
                <a:ea typeface="MS PGothic" charset="0"/>
              </a:rPr>
              <a:t>O desenvolvimento de um instrumento nacional requer muitas vezes uma capacidade e conhecimento adicionais e, nesse caso, as autoridades nacionais devem pedir apoio através do coordenador interino da ONU ou do seu homólogo na comunidade internacional.</a:t>
            </a:r>
          </a:p>
          <a:p>
            <a:endParaRPr lang="fr-CH" sz="2400" dirty="0">
              <a:latin typeface="Arial" charset="0"/>
              <a:ea typeface="MS PGothic" charset="0"/>
            </a:endParaRPr>
          </a:p>
          <a:p>
            <a:r>
              <a:rPr lang="pt-PT" sz="2400">
                <a:latin typeface="Arial" charset="0"/>
                <a:ea typeface="MS PGothic" charset="0"/>
              </a:rPr>
              <a:t>Esse apoio pode ser específico e assumir várias formas:</a:t>
            </a:r>
          </a:p>
          <a:p>
            <a:endParaRPr lang="fr-CH" sz="2400" dirty="0">
              <a:latin typeface="Arial" charset="0"/>
              <a:ea typeface="MS PGothic" charset="0"/>
            </a:endParaRPr>
          </a:p>
          <a:p>
            <a:pPr>
              <a:buFontTx/>
              <a:buChar char="-"/>
            </a:pPr>
            <a:r>
              <a:rPr lang="pt-PT" sz="2400">
                <a:latin typeface="Arial" charset="0"/>
                <a:ea typeface="MS PGothic" charset="0"/>
              </a:rPr>
              <a:t> Aconselhar as autoridades incumbidas de gerir o processo.</a:t>
            </a:r>
          </a:p>
          <a:p>
            <a:pPr>
              <a:buFontTx/>
              <a:buChar char="-"/>
            </a:pPr>
            <a:r>
              <a:rPr lang="pt-PT" sz="2400">
                <a:latin typeface="Arial" charset="0"/>
                <a:ea typeface="MS PGothic" charset="0"/>
              </a:rPr>
              <a:t> Promover as consultas com os intervenientes.</a:t>
            </a:r>
          </a:p>
          <a:p>
            <a:pPr>
              <a:buFontTx/>
              <a:buChar char="-"/>
            </a:pPr>
            <a:r>
              <a:rPr lang="pt-PT" sz="2400">
                <a:latin typeface="Arial" charset="0"/>
                <a:ea typeface="MS PGothic" charset="0"/>
              </a:rPr>
              <a:t> Efetuar ou auxiliar no exercício de perfilagem ou noutra avaliação.</a:t>
            </a:r>
          </a:p>
          <a:p>
            <a:pPr>
              <a:buFontTx/>
              <a:buChar char="-"/>
            </a:pPr>
            <a:r>
              <a:rPr lang="pt-PT" sz="2400">
                <a:latin typeface="Arial" charset="0"/>
                <a:ea typeface="MS PGothic" charset="0"/>
              </a:rPr>
              <a:t> Dar apoio na análise jurídica.</a:t>
            </a:r>
          </a:p>
          <a:p>
            <a:pPr>
              <a:buFontTx/>
              <a:buChar char="-"/>
            </a:pPr>
            <a:r>
              <a:rPr lang="pt-PT" sz="2400">
                <a:latin typeface="Arial" charset="0"/>
                <a:ea typeface="MS PGothic" charset="0"/>
              </a:rPr>
              <a:t> Dar apoio na redação técnica.</a:t>
            </a:r>
          </a:p>
          <a:p>
            <a:pPr>
              <a:buFontTx/>
              <a:buChar char="-"/>
            </a:pPr>
            <a:r>
              <a:rPr lang="pt-PT" sz="2400">
                <a:latin typeface="Arial" charset="0"/>
                <a:ea typeface="MS PGothic" charset="0"/>
              </a:rPr>
              <a:t> Aconselhar ou dar apoio nos planos de implementação.</a:t>
            </a:r>
          </a:p>
          <a:p>
            <a:endParaRPr lang="fr-CH" sz="2400" dirty="0">
              <a:latin typeface="Arial" charset="0"/>
              <a:ea typeface="MS PGothic" charset="0"/>
            </a:endParaRPr>
          </a:p>
          <a:p>
            <a:r>
              <a:rPr lang="pt-PT" sz="2400">
                <a:latin typeface="Arial" charset="0"/>
                <a:ea typeface="MS PGothic" charset="0"/>
              </a:rPr>
              <a:t>Ou pode implicar dar orientações gerais ao longo de todo o processo.</a:t>
            </a:r>
          </a:p>
          <a:p>
            <a:pPr>
              <a:buFontTx/>
              <a:buChar char="-"/>
            </a:pPr>
            <a:endParaRPr lang="fr-CH" sz="2400" dirty="0">
              <a:latin typeface="Arial" charset="0"/>
              <a:ea typeface="MS PGothic" charset="0"/>
            </a:endParaRPr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AF31B957-B180-7545-93FB-98FF520149C9}" type="slidenum">
              <a:rPr lang="it-IT" sz="1200"/>
              <a:pPr/>
              <a:t>7</a:t>
            </a:fld>
            <a:endParaRPr lang="it-IT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0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>
              <a:defRPr/>
            </a:pPr>
            <a:r>
              <a:rPr lang="pt-PT">
                <a:latin typeface="Arial" charset="0"/>
                <a:ea typeface="ＭＳ Ｐゴシック" charset="0"/>
                <a:cs typeface="ＭＳ Ｐゴシック" charset="0"/>
              </a:rPr>
              <a:t>Ações sugeridas:</a:t>
            </a:r>
          </a:p>
          <a:p>
            <a:pPr>
              <a:defRPr/>
            </a:pPr>
            <a:endParaRPr lang="en-GB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171450" indent="-171450">
              <a:buFontTx/>
              <a:buChar char="-"/>
              <a:defRPr/>
            </a:pPr>
            <a:r>
              <a:rPr lang="pt-PT">
                <a:latin typeface="Arial" charset="0"/>
                <a:ea typeface="ＭＳ Ｐゴシック" charset="0"/>
                <a:cs typeface="ＭＳ Ｐゴシック" charset="0"/>
              </a:rPr>
              <a:t>Melhorar a compreensão das principais noções e conceitos.</a:t>
            </a:r>
          </a:p>
          <a:p>
            <a:pPr marL="171450" indent="-171450">
              <a:buFontTx/>
              <a:buChar char="-"/>
              <a:defRPr/>
            </a:pPr>
            <a:r>
              <a:rPr lang="pt-PT">
                <a:latin typeface="Arial" charset="0"/>
                <a:ea typeface="ＭＳ Ｐゴシック" charset="0"/>
                <a:cs typeface="ＭＳ Ｐゴシック" charset="0"/>
              </a:rPr>
              <a:t>Aumentar o conhecimento sobre as deslocações internas e informação respetiva.</a:t>
            </a:r>
          </a:p>
          <a:p>
            <a:pPr marL="171450" indent="-171450">
              <a:buFontTx/>
              <a:buChar char="-"/>
              <a:defRPr/>
            </a:pPr>
            <a:r>
              <a:rPr lang="pt-PT">
                <a:latin typeface="Arial" charset="0"/>
                <a:ea typeface="ＭＳ Ｐゴシック" charset="0"/>
                <a:cs typeface="ＭＳ Ｐゴシック" charset="0"/>
              </a:rPr>
              <a:t>Recolher e avaliar dados.</a:t>
            </a:r>
          </a:p>
          <a:p>
            <a:pPr marL="171450" indent="-171450">
              <a:buFontTx/>
              <a:buChar char="-"/>
              <a:defRPr/>
            </a:pPr>
            <a:r>
              <a:rPr lang="pt-PT">
                <a:latin typeface="Arial" charset="0"/>
                <a:ea typeface="ＭＳ Ｐゴシック" charset="0"/>
                <a:cs typeface="ＭＳ Ｐゴシック" charset="0"/>
              </a:rPr>
              <a:t>Determinar se deve, ou não, efetuar-se uma análise jurídica. </a:t>
            </a:r>
          </a:p>
          <a:p>
            <a:pPr marL="171450" indent="-171450">
              <a:buFontTx/>
              <a:buChar char="-"/>
              <a:defRPr/>
            </a:pPr>
            <a:r>
              <a:rPr lang="pt-PT">
                <a:latin typeface="Arial" charset="0"/>
                <a:ea typeface="ＭＳ Ｐゴシック" charset="0"/>
                <a:cs typeface="ＭＳ Ｐゴシック" charset="0"/>
              </a:rPr>
              <a:t>Decidir quanto ao âmbito do instrumento.</a:t>
            </a:r>
          </a:p>
          <a:p>
            <a:pPr marL="171450" indent="-171450">
              <a:buFontTx/>
              <a:buChar char="-"/>
              <a:defRPr/>
            </a:pPr>
            <a:r>
              <a:rPr lang="pt-PT">
                <a:latin typeface="Arial" charset="0"/>
                <a:ea typeface="ＭＳ Ｐゴシック" charset="0"/>
                <a:cs typeface="ＭＳ Ｐゴシック" charset="0"/>
              </a:rPr>
              <a:t>Decidir quanto ao tipo de instrumento.</a:t>
            </a:r>
          </a:p>
          <a:p>
            <a:pPr marL="171450" indent="-171450">
              <a:buFontTx/>
              <a:buChar char="-"/>
              <a:defRPr/>
            </a:pPr>
            <a:r>
              <a:rPr lang="pt-PT">
                <a:latin typeface="Arial" charset="0"/>
                <a:ea typeface="ＭＳ Ｐゴシック" charset="0"/>
                <a:cs typeface="ＭＳ Ｐゴシック" charset="0"/>
              </a:rPr>
              <a:t>Solicitar apoio, se necessário.</a:t>
            </a:r>
          </a:p>
        </p:txBody>
      </p:sp>
      <p:sp>
        <p:nvSpPr>
          <p:cNvPr id="48131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275DD205-87FA-B24C-B97B-66325A937387}" type="slidenum">
              <a:rPr lang="it-IT" sz="1200"/>
              <a:pPr/>
              <a:t>8</a:t>
            </a:fld>
            <a:endParaRPr lang="it-IT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57319"/>
            <a:ext cx="8915400" cy="877824"/>
          </a:xfrm>
        </p:spPr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034553"/>
            <a:ext cx="8001000" cy="3823447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535DC-B201-DC44-B905-E223299526C2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245876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87987" y="2048256"/>
            <a:ext cx="3427413" cy="420624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039112"/>
            <a:ext cx="457200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274320" rIns="274320" bIns="274320" rtlCol="0">
            <a:normAutofit/>
          </a:bodyPr>
          <a:lstStyle>
            <a:lvl1pPr marL="0" indent="0"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699F3-2D9C-3C45-B559-3EA6717F22A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962958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>
            <a:normAutofit/>
          </a:bodyPr>
          <a:lstStyle>
            <a:lvl1pPr>
              <a:defRPr sz="2400"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8607330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>
            <a:normAutofit/>
          </a:bodyPr>
          <a:lstStyle>
            <a:lvl1pPr>
              <a:defRPr sz="2400"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3986784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928616" y="1129553"/>
            <a:ext cx="3986784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1330980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>
            <a:normAutofit/>
          </a:bodyPr>
          <a:lstStyle>
            <a:lvl1pPr>
              <a:defRPr sz="2400"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6601968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7543800" y="1129553"/>
            <a:ext cx="1371600" cy="1481328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543800" y="2629169"/>
            <a:ext cx="1371600" cy="1481328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2725970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1F00D-C0E8-2E4E-8258-954C6740E0EC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915762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87553" y="1129554"/>
            <a:ext cx="914400" cy="5533278"/>
          </a:xfrm>
        </p:spPr>
        <p:txBody>
          <a:bodyPr vert="eaVert" lIns="274320" tIns="685800" bIns="685800"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1734671"/>
            <a:ext cx="6426200" cy="4542304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2EBB1-32CE-0E45-A931-3CFDE70A699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7043706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319838" y="5486400"/>
            <a:ext cx="2366962" cy="1235075"/>
          </a:xfrm>
        </p:spPr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1C4FE4EF-86EC-FB40-895E-98DBFA32C14C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81416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C2209-30BA-6341-BC18-C7500D70D89E}" type="datetimeFigureOut">
              <a:rPr lang="en-US"/>
              <a:pPr>
                <a:defRPr/>
              </a:pPr>
              <a:t>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F0F99-AB08-314F-8C82-3EC69606DCC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426118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025435"/>
            <a:ext cx="8915400" cy="914400"/>
          </a:xfrm>
        </p:spPr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943600"/>
            <a:ext cx="8001000" cy="91440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/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3886200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2663052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00399"/>
            <a:ext cx="8915400" cy="2286000"/>
          </a:xfrm>
          <a:solidFill>
            <a:schemeClr val="tx2"/>
          </a:solidFill>
        </p:spPr>
        <p:txBody>
          <a:bodyPr rtlCol="0" anchor="b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484607"/>
            <a:ext cx="8001000" cy="77724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 anchor="ctr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8164A-8E63-0448-BF56-7D0FCF211A0C}" type="datetimeFigureOut">
              <a:rPr lang="en-US"/>
              <a:pPr>
                <a:defRPr/>
              </a:pPr>
              <a:t>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C6BB5-3DF0-7845-A808-E18422EDBB4B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367426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7534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C7907-0434-5744-BEFF-2C6C8C947F3B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032990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11263" y="2905125"/>
            <a:ext cx="338455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238750" y="2905125"/>
            <a:ext cx="3382963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211263" y="2905125"/>
            <a:ext cx="338455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238750" y="2905125"/>
            <a:ext cx="3382963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211263" y="2905125"/>
            <a:ext cx="338455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38750" y="2905125"/>
            <a:ext cx="3382963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588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588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7534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7534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13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08572-4905-134A-A5E2-A09EF1D2520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852149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6868A-2C72-BB4A-A2D4-336CE4FC1F15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321146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970F9-34F5-7449-A811-E770B6484FA8}" type="datetimeFigureOut">
              <a:rPr lang="en-US"/>
              <a:pPr>
                <a:defRPr/>
              </a:pPr>
              <a:t>1/20/2021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5157E-9615-7641-BFCB-6E6582FC5A15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1627860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7534" y="2590800"/>
            <a:ext cx="3566160" cy="368617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2000"/>
            </a:lvl6pPr>
            <a:lvl7pPr marL="2055813" indent="-344488">
              <a:defRPr sz="2000"/>
            </a:lvl7pPr>
            <a:lvl8pPr marL="2055813" indent="-344488">
              <a:defRPr sz="2000"/>
            </a:lvl8pPr>
            <a:lvl9pPr marL="2055813" indent="-344488">
              <a:defRPr sz="20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952" y="2039111"/>
            <a:ext cx="356616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274320" rIns="274320" bIns="2743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37C92-23E7-E54B-94CA-8D2315EBC75B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1637162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1123950"/>
            <a:ext cx="8913813" cy="9144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188720" tIns="45720" rIns="2743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14425" y="2595563"/>
            <a:ext cx="7610475" cy="367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80188" y="1889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48165386-4417-D543-8837-FD377B1EB157}" type="datetimeFigureOut">
              <a:rPr lang="it-IT"/>
              <a:pPr>
                <a:defRPr/>
              </a:pPr>
              <a:t>20/01/2021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0775" y="18891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9988" y="65690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A07EE25A-C4D1-884D-80E5-13B2CBA3893A}" type="slidenum">
              <a:rPr lang="it-IT"/>
              <a:pPr>
                <a:defRPr/>
              </a:pPr>
              <a:t>‹N°›</a:t>
            </a:fld>
            <a:endParaRPr lang="it-IT"/>
          </a:p>
        </p:txBody>
      </p:sp>
      <p:sp>
        <p:nvSpPr>
          <p:cNvPr id="7" name="Rectangle 6"/>
          <p:cNvSpPr/>
          <p:nvPr/>
        </p:nvSpPr>
        <p:spPr>
          <a:xfrm>
            <a:off x="914400" y="0"/>
            <a:ext cx="7999413" cy="182563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914400" y="6675438"/>
            <a:ext cx="7999413" cy="18256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6667500" y="6508750"/>
            <a:ext cx="2133600" cy="365125"/>
          </a:xfrm>
          <a:prstGeom prst="rect">
            <a:avLst/>
          </a:prstGeom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>
              <a:defRPr/>
            </a:pPr>
            <a:fld id="{7B3E228D-C921-E74E-BE25-2E1512FBFA53}" type="slidenum">
              <a:rPr lang="en-GB" sz="900" smtClean="0">
                <a:solidFill>
                  <a:srgbClr val="898989"/>
                </a:solidFill>
                <a:latin typeface="Calibri" charset="0"/>
              </a:rPr>
              <a:pPr algn="r" eaLnBrk="1" hangingPunct="1">
                <a:defRPr/>
              </a:pPr>
              <a:t>‹N°›</a:t>
            </a:fld>
            <a:endParaRPr lang="en-GB" sz="900">
              <a:solidFill>
                <a:srgbClr val="898989"/>
              </a:solidFill>
              <a:latin typeface="Calibri" charset="0"/>
            </a:endParaRPr>
          </a:p>
        </p:txBody>
      </p:sp>
      <p:pic>
        <p:nvPicPr>
          <p:cNvPr id="1034" name="Image 1"/>
          <p:cNvPicPr>
            <a:picLocks noChangeAspect="1" noChangeArrowheads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589588"/>
            <a:ext cx="1155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683" r:id="rId1"/>
    <p:sldLayoutId id="2147485684" r:id="rId2"/>
    <p:sldLayoutId id="2147485685" r:id="rId3"/>
    <p:sldLayoutId id="2147485686" r:id="rId4"/>
    <p:sldLayoutId id="2147485687" r:id="rId5"/>
    <p:sldLayoutId id="2147485688" r:id="rId6"/>
    <p:sldLayoutId id="2147485689" r:id="rId7"/>
    <p:sldLayoutId id="2147485690" r:id="rId8"/>
    <p:sldLayoutId id="2147485691" r:id="rId9"/>
    <p:sldLayoutId id="2147485692" r:id="rId10"/>
    <p:sldLayoutId id="2147485693" r:id="rId11"/>
    <p:sldLayoutId id="2147485694" r:id="rId12"/>
    <p:sldLayoutId id="2147485695" r:id="rId13"/>
    <p:sldLayoutId id="2147485696" r:id="rId14"/>
    <p:sldLayoutId id="2147485697" r:id="rId15"/>
    <p:sldLayoutId id="2147485698" r:id="rId16"/>
  </p:sldLayoutIdLst>
  <p:transition spd="slow">
    <p:push dir="u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ts val="2000"/>
        </a:spcBef>
        <a:spcAft>
          <a:spcPct val="0"/>
        </a:spcAft>
        <a:buClr>
          <a:schemeClr val="accent1"/>
        </a:buClr>
        <a:buFont typeface="Wingdings 2" charset="0"/>
        <a:buChar char=""/>
        <a:defRPr sz="2000" kern="1200">
          <a:solidFill>
            <a:srgbClr val="595959"/>
          </a:solidFill>
          <a:latin typeface="+mn-lt"/>
          <a:ea typeface="ＭＳ Ｐゴシック" charset="0"/>
          <a:cs typeface="ＭＳ Ｐゴシック" charset="0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25406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2pPr>
      <a:lvl3pPr marL="1035050" indent="-3492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3pPr>
      <a:lvl4pPr marL="1371600" indent="-336550" algn="l" rtl="0" eaLnBrk="0" fontAlgn="base" hangingPunct="0">
        <a:spcBef>
          <a:spcPts val="600"/>
        </a:spcBef>
        <a:spcAft>
          <a:spcPct val="0"/>
        </a:spcAft>
        <a:buClr>
          <a:srgbClr val="25406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4pPr>
      <a:lvl5pPr marL="1720850" indent="-3492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7"/>
          <p:cNvSpPr>
            <a:spLocks/>
          </p:cNvSpPr>
          <p:nvPr/>
        </p:nvSpPr>
        <p:spPr bwMode="auto">
          <a:xfrm>
            <a:off x="1979613" y="1417638"/>
            <a:ext cx="4968875" cy="1450975"/>
          </a:xfrm>
          <a:prstGeom prst="rect">
            <a:avLst/>
          </a:prstGeom>
          <a:noFill/>
          <a:ln>
            <a:noFill/>
          </a:ln>
        </p:spPr>
        <p:txBody>
          <a:bodyPr lIns="0" tIns="0" rIns="30479" bIns="0"/>
          <a:lstStyle/>
          <a:p>
            <a:pPr marL="201216" indent="-171450" algn="ctr" eaLnBrk="1" fontAlgn="auto" hangingPunct="1"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ct val="125000"/>
              <a:defRPr/>
            </a:pPr>
            <a:endParaRPr lang="en-GB" sz="2700" dirty="0">
              <a:solidFill>
                <a:srgbClr val="056CB6"/>
              </a:solidFill>
              <a:ea typeface="+mn-ea"/>
              <a:cs typeface="+mn-cs"/>
            </a:endParaRPr>
          </a:p>
        </p:txBody>
      </p:sp>
      <p:sp>
        <p:nvSpPr>
          <p:cNvPr id="2052" name="AutoShape 5"/>
          <p:cNvSpPr>
            <a:spLocks noChangeAspect="1" noChangeArrowheads="1"/>
          </p:cNvSpPr>
          <p:nvPr/>
        </p:nvSpPr>
        <p:spPr bwMode="auto">
          <a:xfrm>
            <a:off x="1412875" y="1127125"/>
            <a:ext cx="2698750" cy="43973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0483" name="Titre 3"/>
          <p:cNvSpPr>
            <a:spLocks noGrp="1"/>
          </p:cNvSpPr>
          <p:nvPr>
            <p:ph type="ctrTitle"/>
          </p:nvPr>
        </p:nvSpPr>
        <p:spPr>
          <a:xfrm>
            <a:off x="685800" y="1628775"/>
            <a:ext cx="7772400" cy="2087563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Preparação:</a:t>
            </a:r>
            <a:br>
              <a:rPr lang="pt-PT" b="1">
                <a:latin typeface="Century Gothic" charset="0"/>
                <a:ea typeface="MS PGothic" charset="0"/>
                <a:cs typeface="MS PGothic" charset="0"/>
              </a:rPr>
            </a:br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âmbito e tipo</a:t>
            </a:r>
          </a:p>
        </p:txBody>
      </p:sp>
      <p:pic>
        <p:nvPicPr>
          <p:cNvPr id="20484" name="Picture 13" descr="ECHO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5565775"/>
            <a:ext cx="76993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10" descr="https://pbs.twimg.com/profile_images/2226122424/UNHCR_Logo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525" y="5576888"/>
            <a:ext cx="735013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2" descr="IDMC logo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3" y="5683250"/>
            <a:ext cx="2379662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447675" y="0"/>
            <a:ext cx="8228013" cy="1196975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Objetivos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628775"/>
            <a:ext cx="7416800" cy="4032250"/>
          </a:xfrm>
        </p:spPr>
        <p:txBody>
          <a:bodyPr rtlCol="0">
            <a:normAutofit/>
          </a:bodyPr>
          <a:lstStyle/>
          <a:p>
            <a:pPr eaLnBrk="1" hangingPunct="1">
              <a:buFont typeface="Wingdings" charset="2"/>
              <a:buChar char="§"/>
            </a:pPr>
            <a:r>
              <a:rPr lang="pt-PT" sz="2800">
                <a:cs typeface="Century Gothic"/>
              </a:rPr>
              <a:t>Dar uma perspetiva clara dos diferentes tipos e âmbitos dos instrumentos nacionais sobre as deslocações internas.  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800">
                <a:cs typeface="Century Gothic"/>
              </a:rPr>
              <a:t>Definir o tipo e o âmbito de um instrumento nacional necessário para o país em causa.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268413"/>
          </a:xfrm>
        </p:spPr>
        <p:txBody>
          <a:bodyPr/>
          <a:lstStyle/>
          <a:p>
            <a:pPr eaLnBrk="1" hangingPunct="1"/>
            <a:r>
              <a:rPr lang="pt-PT" sz="3200" b="1">
                <a:latin typeface="Century Gothic" charset="0"/>
                <a:ea typeface="MS PGothic" charset="0"/>
                <a:cs typeface="MS PGothic" charset="0"/>
              </a:rPr>
              <a:t>Instrumento</a:t>
            </a:r>
          </a:p>
        </p:txBody>
      </p:sp>
      <p:sp>
        <p:nvSpPr>
          <p:cNvPr id="16" name="Segnaposto contenuto 29"/>
          <p:cNvSpPr>
            <a:spLocks noGrp="1"/>
          </p:cNvSpPr>
          <p:nvPr>
            <p:ph sz="half" idx="2"/>
          </p:nvPr>
        </p:nvSpPr>
        <p:spPr>
          <a:xfrm>
            <a:off x="467544" y="1772345"/>
            <a:ext cx="3960440" cy="3888903"/>
          </a:xfrm>
        </p:spPr>
        <p:txBody>
          <a:bodyPr>
            <a:noAutofit/>
          </a:bodyPr>
          <a:lstStyle/>
          <a:p>
            <a:pPr marL="0" indent="0" eaLnBrk="1" hangingPunct="1">
              <a:buFontTx/>
              <a:buNone/>
            </a:pPr>
            <a:r>
              <a:rPr lang="pt-PT" sz="2400" b="1">
                <a:latin typeface="Century Gothic"/>
                <a:cs typeface="Century Gothic"/>
              </a:rPr>
              <a:t>Um instrumento eficaz deve:</a:t>
            </a:r>
          </a:p>
          <a:p>
            <a:pPr marL="302400" indent="-302400" eaLnBrk="1" fontAlgn="auto" hangingPunct="1">
              <a:spcAft>
                <a:spcPts val="0"/>
              </a:spcAft>
              <a:buFontTx/>
              <a:buAutoNum type="arabicPeriod"/>
              <a:defRPr/>
            </a:pPr>
            <a:r>
              <a:rPr lang="pt-PT" sz="2000"/>
              <a:t>Ser vinculativo ou ter apoio político.</a:t>
            </a:r>
          </a:p>
          <a:p>
            <a:pPr marL="302400" indent="-302400" eaLnBrk="1" fontAlgn="auto" hangingPunct="1">
              <a:spcAft>
                <a:spcPts val="0"/>
              </a:spcAft>
              <a:buFontTx/>
              <a:buAutoNum type="arabicPeriod"/>
              <a:defRPr/>
            </a:pPr>
            <a:r>
              <a:rPr lang="pt-PT" sz="2000"/>
              <a:t>Estabelecer funções e responsabilidades.</a:t>
            </a:r>
          </a:p>
          <a:p>
            <a:pPr marL="302400" indent="-302400" eaLnBrk="1" fontAlgn="auto" hangingPunct="1">
              <a:spcAft>
                <a:spcPts val="0"/>
              </a:spcAft>
              <a:buFontTx/>
              <a:buAutoNum type="arabicPeriod"/>
              <a:defRPr/>
            </a:pPr>
            <a:r>
              <a:rPr lang="pt-PT" sz="2000"/>
              <a:t>Atribuir recursos aos responsáveis pelas atividades.</a:t>
            </a:r>
          </a:p>
        </p:txBody>
      </p:sp>
      <p:sp>
        <p:nvSpPr>
          <p:cNvPr id="7" name="Segnaposto contenuto 29"/>
          <p:cNvSpPr>
            <a:spLocks noGrp="1"/>
          </p:cNvSpPr>
          <p:nvPr>
            <p:ph sz="half" idx="2"/>
          </p:nvPr>
        </p:nvSpPr>
        <p:spPr>
          <a:xfrm>
            <a:off x="4788024" y="1772345"/>
            <a:ext cx="3888432" cy="3888903"/>
          </a:xfrm>
        </p:spPr>
        <p:txBody>
          <a:bodyPr>
            <a:noAutofit/>
          </a:bodyPr>
          <a:lstStyle/>
          <a:p>
            <a:pPr marL="0" indent="0" eaLnBrk="1" hangingPunct="1">
              <a:buFontTx/>
              <a:buNone/>
            </a:pPr>
            <a:r>
              <a:rPr lang="pt-PT" sz="2400" b="1">
                <a:latin typeface="Century Gothic"/>
                <a:cs typeface="Century Gothic"/>
              </a:rPr>
              <a:t>O instrumento “certo” deve:</a:t>
            </a:r>
          </a:p>
          <a:p>
            <a:pPr marL="313200" indent="-313200" eaLnBrk="1" hangingPunct="1">
              <a:buFont typeface="+mj-lt"/>
              <a:buAutoNum type="arabicPeriod"/>
            </a:pPr>
            <a:r>
              <a:rPr lang="pt-PT" sz="2000">
                <a:cs typeface="Century Gothic"/>
              </a:rPr>
              <a:t>Abordar a situação em causa.</a:t>
            </a:r>
          </a:p>
          <a:p>
            <a:pPr marL="313200" indent="-313200" eaLnBrk="1" hangingPunct="1">
              <a:buFont typeface="+mj-lt"/>
              <a:buAutoNum type="arabicPeriod"/>
            </a:pPr>
            <a:r>
              <a:rPr lang="pt-PT" sz="2000">
                <a:cs typeface="Century Gothic"/>
              </a:rPr>
              <a:t>Ser adequado à tradição legal do país.</a:t>
            </a:r>
          </a:p>
          <a:p>
            <a:pPr marL="313200" indent="-313200" eaLnBrk="1" hangingPunct="1">
              <a:buFont typeface="+mj-lt"/>
              <a:buAutoNum type="arabicPeriod"/>
            </a:pPr>
            <a:r>
              <a:rPr lang="pt-PT" sz="2000">
                <a:cs typeface="Century Gothic"/>
              </a:rPr>
              <a:t>Ter em consideração o panorama político.</a:t>
            </a:r>
          </a:p>
        </p:txBody>
      </p:sp>
    </p:spTree>
    <p:extLst>
      <p:ext uri="{BB962C8B-B14F-4D97-AF65-F5344CB8AC3E}">
        <p14:creationId xmlns:p14="http://schemas.microsoft.com/office/powerpoint/2010/main" val="2999768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268413"/>
          </a:xfrm>
        </p:spPr>
        <p:txBody>
          <a:bodyPr/>
          <a:lstStyle/>
          <a:p>
            <a:pPr eaLnBrk="1" hangingPunct="1"/>
            <a:r>
              <a:rPr lang="pt-PT" sz="3200" b="1">
                <a:latin typeface="Century Gothic" charset="0"/>
                <a:ea typeface="MS PGothic" charset="0"/>
                <a:cs typeface="MS PGothic" charset="0"/>
              </a:rPr>
              <a:t>Abrangente ou parcial?</a:t>
            </a:r>
          </a:p>
        </p:txBody>
      </p:sp>
      <p:pic>
        <p:nvPicPr>
          <p:cNvPr id="19" name="Picture 9" descr="C:\Users\utente\Desktop\1194984711121414406tree_branches_and_roots_01.svg.hi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4526" y="1844899"/>
            <a:ext cx="4203458" cy="3815878"/>
          </a:xfrm>
          <a:noFill/>
        </p:spPr>
      </p:pic>
      <p:sp>
        <p:nvSpPr>
          <p:cNvPr id="20" name="CasellaDiTesto 20"/>
          <p:cNvSpPr txBox="1">
            <a:spLocks noChangeArrowheads="1"/>
          </p:cNvSpPr>
          <p:nvPr/>
        </p:nvSpPr>
        <p:spPr bwMode="auto">
          <a:xfrm>
            <a:off x="1979712" y="2348880"/>
            <a:ext cx="19288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pt-PT" b="1">
                <a:solidFill>
                  <a:schemeClr val="bg1"/>
                </a:solidFill>
                <a:latin typeface="Century Gothic"/>
                <a:cs typeface="Century Gothic"/>
              </a:rPr>
              <a:t>Âmbito</a:t>
            </a:r>
          </a:p>
        </p:txBody>
      </p:sp>
      <p:sp>
        <p:nvSpPr>
          <p:cNvPr id="7" name="Segnaposto contenuto 29"/>
          <p:cNvSpPr>
            <a:spLocks noGrp="1"/>
          </p:cNvSpPr>
          <p:nvPr>
            <p:ph sz="half" idx="2"/>
          </p:nvPr>
        </p:nvSpPr>
        <p:spPr>
          <a:xfrm>
            <a:off x="3563081" y="1664606"/>
            <a:ext cx="4608637" cy="4176464"/>
          </a:xfrm>
        </p:spPr>
        <p:txBody>
          <a:bodyPr rtlCol="0">
            <a:noAutofit/>
          </a:bodyPr>
          <a:lstStyle/>
          <a:p>
            <a:pPr marL="108000" indent="-108000"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2000" dirty="0">
                <a:ea typeface="+mn-ea"/>
                <a:cs typeface="+mn-cs"/>
              </a:rPr>
              <a:t> Todas as causas. </a:t>
            </a:r>
          </a:p>
          <a:p>
            <a:pPr marL="108000" indent="-108000"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2000" dirty="0">
                <a:ea typeface="+mn-ea"/>
                <a:cs typeface="+mn-cs"/>
              </a:rPr>
              <a:t> Todas as fases.</a:t>
            </a:r>
          </a:p>
          <a:p>
            <a:pPr marL="108000" indent="-108000"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endParaRPr lang="it-IT" altLang="fr-FR" sz="2000" dirty="0">
              <a:ea typeface="+mn-ea"/>
              <a:cs typeface="+mn-cs"/>
            </a:endParaRPr>
          </a:p>
          <a:p>
            <a:pPr marL="108000" indent="-108000"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2000" dirty="0">
                <a:ea typeface="+mn-ea"/>
                <a:cs typeface="+mn-cs"/>
              </a:rPr>
              <a:t> Uma causa.</a:t>
            </a:r>
          </a:p>
          <a:p>
            <a:pPr marL="108000" indent="-108000"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2000" dirty="0">
                <a:ea typeface="+mn-ea"/>
                <a:cs typeface="+mn-cs"/>
              </a:rPr>
              <a:t> Uma área.</a:t>
            </a:r>
          </a:p>
          <a:p>
            <a:pPr marL="108000" indent="-108000"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2000" dirty="0">
                <a:ea typeface="+mn-ea"/>
                <a:cs typeface="+mn-cs"/>
              </a:rPr>
              <a:t> Uma fase.</a:t>
            </a:r>
          </a:p>
          <a:p>
            <a:pPr marL="108000" indent="-108000"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2000" dirty="0">
                <a:ea typeface="+mn-ea"/>
                <a:cs typeface="+mn-cs"/>
              </a:rPr>
              <a:t> Um tema.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867400" y="1484313"/>
            <a:ext cx="2992438" cy="1368425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PT" b="1" dirty="0"/>
              <a:t>A Convenção de Kampala e o Pacto dos Grandes Lagos exigem nacionalização total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867400" y="3141663"/>
            <a:ext cx="3025775" cy="57626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PT" b="1"/>
              <a:t>Deslocação causada pelo conflito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867400" y="4797425"/>
            <a:ext cx="3025775" cy="504825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PT" b="1"/>
              <a:t>Compensação de propriedade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867400" y="4292600"/>
            <a:ext cx="3025775" cy="50323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PT" b="1"/>
              <a:t>Soluções duradouras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867400" y="3716338"/>
            <a:ext cx="3025775" cy="576262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PT" b="1"/>
              <a:t>Áreas afetadas por catástrofes</a:t>
            </a:r>
          </a:p>
        </p:txBody>
      </p:sp>
    </p:spTree>
    <p:extLst>
      <p:ext uri="{BB962C8B-B14F-4D97-AF65-F5344CB8AC3E}">
        <p14:creationId xmlns:p14="http://schemas.microsoft.com/office/powerpoint/2010/main" val="20569483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268413"/>
          </a:xfrm>
        </p:spPr>
        <p:txBody>
          <a:bodyPr/>
          <a:lstStyle/>
          <a:p>
            <a:pPr eaLnBrk="1" hangingPunct="1"/>
            <a:r>
              <a:rPr lang="pt-PT" sz="3200" b="1">
                <a:latin typeface="Century Gothic" charset="0"/>
                <a:ea typeface="MS PGothic" charset="0"/>
                <a:cs typeface="MS PGothic" charset="0"/>
              </a:rPr>
              <a:t>Específico da deslocação em comparação com setorial</a:t>
            </a:r>
          </a:p>
        </p:txBody>
      </p:sp>
      <p:sp>
        <p:nvSpPr>
          <p:cNvPr id="16" name="Segnaposto contenuto 29"/>
          <p:cNvSpPr>
            <a:spLocks noGrp="1"/>
          </p:cNvSpPr>
          <p:nvPr>
            <p:ph sz="half" idx="2"/>
          </p:nvPr>
        </p:nvSpPr>
        <p:spPr>
          <a:xfrm>
            <a:off x="467544" y="1772345"/>
            <a:ext cx="3960440" cy="3888903"/>
          </a:xfrm>
        </p:spPr>
        <p:txBody>
          <a:bodyPr>
            <a:noAutofit/>
          </a:bodyPr>
          <a:lstStyle/>
          <a:p>
            <a:pPr marL="0" indent="0" eaLnBrk="1" hangingPunct="1">
              <a:buFontTx/>
              <a:buNone/>
            </a:pPr>
            <a:r>
              <a:rPr lang="pt-PT" sz="2400" b="1">
                <a:latin typeface="Century Gothic"/>
                <a:cs typeface="Century Gothic"/>
              </a:rPr>
              <a:t>Específico da deslocação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2000"/>
              <a:t>Um instrumento integrado único que abrange todos os aspetos da deslocação.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2000"/>
              <a:t>Afeganistão, Quénia, Uganda, Ucrânia e Iémen, em breve Somália e Somalilândia, ainda em projeto na Nigéria. </a:t>
            </a:r>
          </a:p>
        </p:txBody>
      </p:sp>
      <p:sp>
        <p:nvSpPr>
          <p:cNvPr id="7" name="Segnaposto contenuto 29"/>
          <p:cNvSpPr>
            <a:spLocks noGrp="1"/>
          </p:cNvSpPr>
          <p:nvPr>
            <p:ph sz="half" idx="2"/>
          </p:nvPr>
        </p:nvSpPr>
        <p:spPr>
          <a:xfrm>
            <a:off x="4788024" y="1772345"/>
            <a:ext cx="3888432" cy="2088703"/>
          </a:xfrm>
        </p:spPr>
        <p:txBody>
          <a:bodyPr>
            <a:noAutofit/>
          </a:bodyPr>
          <a:lstStyle/>
          <a:p>
            <a:pPr marL="0" indent="0" eaLnBrk="1" hangingPunct="1">
              <a:buFontTx/>
              <a:buNone/>
            </a:pPr>
            <a:r>
              <a:rPr lang="pt-PT" sz="2400" b="1">
                <a:latin typeface="Century Gothic"/>
                <a:cs typeface="Century Gothic"/>
              </a:rPr>
              <a:t>Setorial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000">
                <a:cs typeface="Century Gothic"/>
              </a:rPr>
              <a:t>Responde a apetos de deslocação através da alteração da legislação e dos regulamentos atuais. </a:t>
            </a:r>
          </a:p>
        </p:txBody>
      </p:sp>
      <p:sp>
        <p:nvSpPr>
          <p:cNvPr id="5" name="CasellaDiTesto 5"/>
          <p:cNvSpPr txBox="1">
            <a:spLocks noChangeArrowheads="1"/>
          </p:cNvSpPr>
          <p:nvPr/>
        </p:nvSpPr>
        <p:spPr bwMode="auto">
          <a:xfrm>
            <a:off x="4860033" y="4038163"/>
            <a:ext cx="3744415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Aft>
                <a:spcPct val="0"/>
              </a:spcAft>
              <a:buFont typeface="Arial" charset="0"/>
              <a:buChar char="»"/>
              <a:defRPr sz="15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Aft>
                <a:spcPct val="0"/>
              </a:spcAft>
              <a:buFont typeface="Arial" charset="0"/>
              <a:buChar char="»"/>
              <a:defRPr sz="15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Aft>
                <a:spcPct val="0"/>
              </a:spcAft>
              <a:buFont typeface="Arial" charset="0"/>
              <a:buChar char="»"/>
              <a:defRPr sz="15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Aft>
                <a:spcPct val="0"/>
              </a:spcAft>
              <a:buFont typeface="Arial" charset="0"/>
              <a:buChar char="»"/>
              <a:defRPr sz="15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pt-PT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MS PGothic" charset="0"/>
              </a:rPr>
              <a:t>Uma combinação de ambas (como na Geórgia)?</a:t>
            </a:r>
          </a:p>
        </p:txBody>
      </p:sp>
    </p:spTree>
    <p:extLst>
      <p:ext uri="{BB962C8B-B14F-4D97-AF65-F5344CB8AC3E}">
        <p14:creationId xmlns:p14="http://schemas.microsoft.com/office/powerpoint/2010/main" val="28378893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268413"/>
          </a:xfrm>
        </p:spPr>
        <p:txBody>
          <a:bodyPr/>
          <a:lstStyle/>
          <a:p>
            <a:pPr eaLnBrk="1" hangingPunct="1"/>
            <a:r>
              <a:rPr lang="pt-PT" sz="3200" b="1">
                <a:latin typeface="Century Gothic" charset="0"/>
                <a:ea typeface="MS PGothic" charset="0"/>
                <a:cs typeface="MS PGothic" charset="0"/>
              </a:rPr>
              <a:t>“Qual é o seu tipo?”</a:t>
            </a:r>
          </a:p>
        </p:txBody>
      </p:sp>
      <p:pic>
        <p:nvPicPr>
          <p:cNvPr id="19" name="Picture 9" descr="C:\Users\utente\Desktop\1194984711121414406tree_branches_and_roots_01.svg.hi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4526" y="1412776"/>
            <a:ext cx="3807450" cy="3456384"/>
          </a:xfrm>
          <a:noFill/>
        </p:spPr>
      </p:pic>
      <p:sp>
        <p:nvSpPr>
          <p:cNvPr id="20" name="CasellaDiTesto 20"/>
          <p:cNvSpPr txBox="1">
            <a:spLocks noChangeArrowheads="1"/>
          </p:cNvSpPr>
          <p:nvPr/>
        </p:nvSpPr>
        <p:spPr bwMode="auto">
          <a:xfrm>
            <a:off x="179512" y="2060848"/>
            <a:ext cx="19288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pt-PT" b="1">
                <a:solidFill>
                  <a:schemeClr val="bg1"/>
                </a:solidFill>
                <a:latin typeface="Century Gothic"/>
                <a:cs typeface="Century Gothic"/>
              </a:rPr>
              <a:t>Tipo</a:t>
            </a:r>
          </a:p>
        </p:txBody>
      </p:sp>
      <p:sp>
        <p:nvSpPr>
          <p:cNvPr id="13" name="Segnaposto contenuto 11"/>
          <p:cNvSpPr txBox="1">
            <a:spLocks/>
          </p:cNvSpPr>
          <p:nvPr/>
        </p:nvSpPr>
        <p:spPr>
          <a:xfrm>
            <a:off x="396552" y="5040510"/>
            <a:ext cx="4392488" cy="1817489"/>
          </a:xfrm>
          <a:prstGeom prst="rect">
            <a:avLst/>
          </a:prstGeom>
          <a:solidFill>
            <a:srgbClr val="C0D5EA">
              <a:alpha val="38823"/>
            </a:srgbClr>
          </a:solidFill>
        </p:spPr>
        <p:txBody>
          <a:bodyPr/>
          <a:lstStyle>
            <a:lvl1pPr marL="342900" indent="-342900" algn="l" rtl="0" eaLnBrk="0" fontAlgn="base" hangingPunct="0">
              <a:spcBef>
                <a:spcPts val="2000"/>
              </a:spcBef>
              <a:spcAft>
                <a:spcPct val="0"/>
              </a:spcAft>
              <a:buClr>
                <a:schemeClr val="accent1"/>
              </a:buClr>
              <a:buFont typeface="Wingdings 2" charset="0"/>
              <a:buChar char=""/>
              <a:defRPr sz="2000" kern="1200">
                <a:solidFill>
                  <a:srgbClr val="595959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85800" indent="-3365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254061"/>
              </a:buClr>
              <a:buFont typeface="Wingdings 2" charset="0"/>
              <a:buChar char="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2pPr>
            <a:lvl3pPr marL="1035050" indent="-3492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Font typeface="Wingdings 2" charset="0"/>
              <a:buChar char="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-3365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254061"/>
              </a:buClr>
              <a:buFont typeface="Wingdings 2" charset="0"/>
              <a:buChar char="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4pPr>
            <a:lvl5pPr marL="1720850" indent="-3492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Font typeface="Wingdings 2" charset="0"/>
              <a:buChar char="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5pPr>
            <a:lvl6pPr marL="2055813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398713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743200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087688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  <a:defRPr/>
            </a:pPr>
            <a:r>
              <a:rPr lang="pt-PT" sz="1800" dirty="0"/>
              <a:t>A Convenção de Kampala e o Pacto dos Grandes Lagos requerem nacionalização por lei, mas o artigo 3.2 da Convenção também considera as políticas, estratégias e planos de ação apropriados. </a:t>
            </a:r>
          </a:p>
        </p:txBody>
      </p:sp>
      <p:sp>
        <p:nvSpPr>
          <p:cNvPr id="14" name="Segnaposto contenuto 29"/>
          <p:cNvSpPr>
            <a:spLocks noGrp="1"/>
          </p:cNvSpPr>
          <p:nvPr>
            <p:ph sz="half" idx="2"/>
          </p:nvPr>
        </p:nvSpPr>
        <p:spPr>
          <a:xfrm>
            <a:off x="4067944" y="1484784"/>
            <a:ext cx="4679504" cy="3672408"/>
          </a:xfrm>
        </p:spPr>
        <p:txBody>
          <a:bodyPr rtlCol="0">
            <a:normAutofit fontScale="6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pt-PT" sz="2600" b="1">
                <a:ea typeface="+mn-ea"/>
                <a:cs typeface="+mn-cs"/>
              </a:rPr>
              <a:t>Leis</a:t>
            </a:r>
            <a:r>
              <a:rPr lang="pt-PT" sz="2600">
                <a:ea typeface="+mn-ea"/>
                <a:cs typeface="+mn-cs"/>
              </a:rPr>
              <a:t> e outra legislação vinculativa: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2600">
                <a:ea typeface="+mn-ea"/>
                <a:cs typeface="+mn-cs"/>
              </a:rPr>
              <a:t>Reforçam as políticas atuais, alterando as leis nacionais.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2600">
                <a:ea typeface="+mn-ea"/>
                <a:cs typeface="+mn-cs"/>
              </a:rPr>
              <a:t>Permitem a implementação de políticas.</a:t>
            </a: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pt-PT" sz="2600" b="1">
                <a:ea typeface="+mn-ea"/>
                <a:cs typeface="+mn-cs"/>
              </a:rPr>
              <a:t>Políticas, estratégias</a:t>
            </a:r>
            <a:r>
              <a:rPr lang="pt-PT" sz="2600">
                <a:ea typeface="+mn-ea"/>
                <a:cs typeface="+mn-cs"/>
              </a:rPr>
              <a:t> e </a:t>
            </a:r>
            <a:r>
              <a:rPr lang="pt-PT" sz="2600" b="1">
                <a:ea typeface="+mn-ea"/>
                <a:cs typeface="+mn-cs"/>
              </a:rPr>
              <a:t>planos de ação</a:t>
            </a:r>
            <a:r>
              <a:rPr lang="pt-PT" sz="2600">
                <a:ea typeface="+mn-ea"/>
                <a:cs typeface="+mn-cs"/>
              </a:rPr>
              <a:t>: 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2600">
                <a:ea typeface="+mn-ea"/>
                <a:cs typeface="+mn-cs"/>
              </a:rPr>
              <a:t>Não são vinculativos, mas podem criar obrigações para os funcionários públicos.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2600">
                <a:ea typeface="+mn-ea"/>
                <a:cs typeface="+mn-cs"/>
              </a:rPr>
              <a:t>Muitas vezes complementam ou abrem caminho para uma lei.</a:t>
            </a:r>
          </a:p>
        </p:txBody>
      </p:sp>
    </p:spTree>
    <p:extLst>
      <p:ext uri="{BB962C8B-B14F-4D97-AF65-F5344CB8AC3E}">
        <p14:creationId xmlns:p14="http://schemas.microsoft.com/office/powerpoint/2010/main" val="39887889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268413"/>
          </a:xfrm>
        </p:spPr>
        <p:txBody>
          <a:bodyPr/>
          <a:lstStyle/>
          <a:p>
            <a:pPr eaLnBrk="1" hangingPunct="1"/>
            <a:r>
              <a:rPr lang="pt-PT" sz="3200" b="1">
                <a:latin typeface="Century Gothic" charset="0"/>
                <a:ea typeface="MS PGothic" charset="0"/>
                <a:cs typeface="MS PGothic" charset="0"/>
              </a:rPr>
              <a:t>Capacidade e conhecimento adicionais</a:t>
            </a:r>
          </a:p>
        </p:txBody>
      </p:sp>
      <p:pic>
        <p:nvPicPr>
          <p:cNvPr id="19" name="Picture 9" descr="C:\Users\utente\Desktop\1194984711121414406tree_branches_and_roots_01.svg.hi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4526" y="1772816"/>
            <a:ext cx="3807450" cy="3456384"/>
          </a:xfrm>
          <a:noFill/>
        </p:spPr>
      </p:pic>
      <p:sp>
        <p:nvSpPr>
          <p:cNvPr id="20" name="CasellaDiTesto 20"/>
          <p:cNvSpPr txBox="1">
            <a:spLocks noChangeArrowheads="1"/>
          </p:cNvSpPr>
          <p:nvPr/>
        </p:nvSpPr>
        <p:spPr bwMode="auto">
          <a:xfrm>
            <a:off x="899592" y="2060848"/>
            <a:ext cx="19288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pt-PT" b="1" dirty="0">
                <a:solidFill>
                  <a:schemeClr val="bg1"/>
                </a:solidFill>
                <a:latin typeface="Century Gothic"/>
                <a:cs typeface="Century Gothic"/>
              </a:rPr>
              <a:t>Apoio técnico</a:t>
            </a:r>
          </a:p>
        </p:txBody>
      </p:sp>
      <p:sp>
        <p:nvSpPr>
          <p:cNvPr id="14" name="Segnaposto contenuto 29"/>
          <p:cNvSpPr>
            <a:spLocks noGrp="1"/>
          </p:cNvSpPr>
          <p:nvPr>
            <p:ph sz="half" idx="2"/>
          </p:nvPr>
        </p:nvSpPr>
        <p:spPr>
          <a:xfrm>
            <a:off x="3995936" y="1844824"/>
            <a:ext cx="4679504" cy="3672408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2600" dirty="0"/>
              <a:t>Papel consultivo para a autoridade principal.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2600" dirty="0"/>
              <a:t>Promover as consultas com os intervenientes.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2600" dirty="0"/>
              <a:t>Efetuar ou auxiliar no exercício de perfilagem.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2600" dirty="0"/>
              <a:t>Efetuar ou auxiliar na análise jurídica.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2600" dirty="0"/>
              <a:t>Dar apoio na redação técnica.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2600" dirty="0"/>
              <a:t>Papel consultivo e apoio na implementação.</a:t>
            </a:r>
          </a:p>
        </p:txBody>
      </p:sp>
    </p:spTree>
    <p:extLst>
      <p:ext uri="{BB962C8B-B14F-4D97-AF65-F5344CB8AC3E}">
        <p14:creationId xmlns:p14="http://schemas.microsoft.com/office/powerpoint/2010/main" val="10709455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8435975" cy="922337"/>
          </a:xfrm>
        </p:spPr>
        <p:txBody>
          <a:bodyPr/>
          <a:lstStyle/>
          <a:p>
            <a:pPr eaLnBrk="1" hangingPunct="1"/>
            <a:r>
              <a:rPr lang="pt-PT" sz="2800" b="1">
                <a:latin typeface="Century Gothic" charset="0"/>
                <a:ea typeface="MS PGothic" charset="0"/>
                <a:cs typeface="MS PGothic" charset="0"/>
              </a:rPr>
              <a:t>Lista de verificação</a:t>
            </a:r>
          </a:p>
        </p:txBody>
      </p:sp>
      <p:sp>
        <p:nvSpPr>
          <p:cNvPr id="47106" name="Content Placeholder 2"/>
          <p:cNvSpPr>
            <a:spLocks noGrp="1"/>
          </p:cNvSpPr>
          <p:nvPr>
            <p:ph idx="1"/>
          </p:nvPr>
        </p:nvSpPr>
        <p:spPr>
          <a:xfrm>
            <a:off x="323528" y="1700213"/>
            <a:ext cx="8712968" cy="4393083"/>
          </a:xfrm>
        </p:spPr>
        <p:txBody>
          <a:bodyPr/>
          <a:lstStyle/>
          <a:p>
            <a:pPr eaLnBrk="1" hangingPunct="1">
              <a:buFont typeface="Wingdings" charset="2"/>
              <a:buChar char="§"/>
            </a:pPr>
            <a:r>
              <a:rPr lang="pt-PT">
                <a:latin typeface="Century Gothic"/>
                <a:ea typeface="MS PGothic" charset="0"/>
                <a:cs typeface="Century Gothic"/>
              </a:rPr>
              <a:t>Compreensão comum sobre a deslocação.</a:t>
            </a:r>
          </a:p>
          <a:p>
            <a:pPr eaLnBrk="1" hangingPunct="1">
              <a:buFont typeface="Wingdings" charset="2"/>
              <a:buChar char="§"/>
            </a:pPr>
            <a:r>
              <a:rPr lang="pt-PT">
                <a:latin typeface="Century Gothic"/>
                <a:ea typeface="MS PGothic" charset="0"/>
                <a:cs typeface="Century Gothic"/>
              </a:rPr>
              <a:t>Aumento do conhecimento e informação.</a:t>
            </a:r>
          </a:p>
          <a:p>
            <a:pPr eaLnBrk="1" hangingPunct="1">
              <a:buFont typeface="Wingdings" charset="2"/>
              <a:buChar char="§"/>
            </a:pPr>
            <a:r>
              <a:rPr lang="pt-PT">
                <a:latin typeface="Century Gothic"/>
                <a:ea typeface="MS PGothic" charset="0"/>
                <a:cs typeface="Century Gothic"/>
              </a:rPr>
              <a:t>Mapeamento dos intervenientes.</a:t>
            </a:r>
          </a:p>
          <a:p>
            <a:pPr eaLnBrk="1" hangingPunct="1">
              <a:buFont typeface="Wingdings" charset="2"/>
              <a:buChar char="§"/>
            </a:pPr>
            <a:r>
              <a:rPr lang="pt-PT">
                <a:latin typeface="Century Gothic"/>
                <a:ea typeface="MS PGothic" charset="0"/>
                <a:cs typeface="Century Gothic"/>
              </a:rPr>
              <a:t>Dados recolhidos ou recolha em curso.</a:t>
            </a:r>
          </a:p>
          <a:p>
            <a:pPr eaLnBrk="1" hangingPunct="1">
              <a:buFont typeface="Wingdings" charset="2"/>
              <a:buChar char="§"/>
            </a:pPr>
            <a:r>
              <a:rPr lang="pt-PT">
                <a:latin typeface="Century Gothic"/>
                <a:ea typeface="MS PGothic" charset="0"/>
                <a:cs typeface="Century Gothic"/>
              </a:rPr>
              <a:t>Análise jurídica efetuada ou em curso.</a:t>
            </a:r>
          </a:p>
          <a:p>
            <a:pPr eaLnBrk="1" hangingPunct="1">
              <a:buFont typeface="Wingdings" charset="2"/>
              <a:buChar char="§"/>
            </a:pPr>
            <a:r>
              <a:rPr lang="pt-PT">
                <a:latin typeface="Century Gothic"/>
                <a:ea typeface="MS PGothic" charset="0"/>
                <a:cs typeface="Century Gothic"/>
              </a:rPr>
              <a:t>Decisão tomada sobre o âmbito do instrumento.</a:t>
            </a:r>
          </a:p>
          <a:p>
            <a:pPr eaLnBrk="1" hangingPunct="1">
              <a:buFont typeface="Wingdings" charset="2"/>
              <a:buChar char="§"/>
            </a:pPr>
            <a:r>
              <a:rPr lang="pt-PT">
                <a:latin typeface="Century Gothic"/>
                <a:ea typeface="MS PGothic" charset="0"/>
                <a:cs typeface="Century Gothic"/>
              </a:rPr>
              <a:t>Decisão tomada sobre o tipo de instrumento.</a:t>
            </a:r>
          </a:p>
          <a:p>
            <a:pPr eaLnBrk="1" hangingPunct="1">
              <a:buFont typeface="Wingdings" charset="2"/>
              <a:buChar char="§"/>
            </a:pPr>
            <a:r>
              <a:rPr lang="pt-PT">
                <a:latin typeface="Century Gothic"/>
                <a:ea typeface="MS PGothic" charset="0"/>
                <a:cs typeface="Century Gothic"/>
              </a:rPr>
              <a:t>Apoio externo solicitado.</a:t>
            </a:r>
          </a:p>
        </p:txBody>
      </p:sp>
      <p:pic>
        <p:nvPicPr>
          <p:cNvPr id="4" name="Picture 2" descr="C:\Users\jacopo.giorgi\AppData\Local\Microsoft\Windows\Temporary Internet Files\Content.IE5\U0JMT0WT\MC900297177[1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700808"/>
            <a:ext cx="2376264" cy="3276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theme/theme1.xml><?xml version="1.0" encoding="utf-8"?>
<a:theme xmlns:a="http://schemas.openxmlformats.org/drawingml/2006/main" name="Percep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erception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erception">
      <a:fillStyleLst>
        <a:solidFill>
          <a:schemeClr val="phClr"/>
        </a:solidFill>
        <a:solidFill>
          <a:schemeClr val="phClr">
            <a:shade val="90000"/>
          </a:schemeClr>
        </a:solidFill>
        <a:solidFill>
          <a:schemeClr val="phClr">
            <a:shade val="80000"/>
          </a:schemeClr>
        </a:soli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>
              <a:alpha val="8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bliqueTopRight"/>
            <a:lightRig rig="threePt" dir="tl"/>
          </a:scene3d>
          <a:sp3d>
            <a:bevelT w="25400" h="25400"/>
          </a:sp3d>
        </a:effectStyle>
        <a:effectStyle>
          <a:effectLst/>
          <a:scene3d>
            <a:camera prst="perspectiveFront" fov="4200000"/>
            <a:lightRig rig="balanced" dir="tl">
              <a:rot lat="0" lon="0" rev="18600000"/>
            </a:lightRig>
          </a:scene3d>
          <a:sp3d prstMaterial="metal">
            <a:bevelT w="63500" h="50800" prst="angle"/>
          </a:sp3d>
        </a:effectStyle>
      </a:effectStyleLst>
      <a:bgFillStyleLst>
        <a:solidFill>
          <a:schemeClr val="phClr">
            <a:tint val="90000"/>
          </a:schemeClr>
        </a:solidFill>
        <a:solidFill>
          <a:schemeClr val="phClr">
            <a:tint val="50000"/>
          </a:schemeClr>
        </a:solidFill>
        <a:solidFill>
          <a:schemeClr val="phClr">
            <a:shade val="60000"/>
          </a:schemeClr>
        </a:soli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7131</TotalTime>
  <Words>1788</Words>
  <Application>Microsoft Office PowerPoint</Application>
  <PresentationFormat>Affichage à l'écran (4:3)</PresentationFormat>
  <Paragraphs>180</Paragraphs>
  <Slides>8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4" baseType="lpstr">
      <vt:lpstr>Arial</vt:lpstr>
      <vt:lpstr>Calibri</vt:lpstr>
      <vt:lpstr>Century Gothic</vt:lpstr>
      <vt:lpstr>Wingdings</vt:lpstr>
      <vt:lpstr>Wingdings 2</vt:lpstr>
      <vt:lpstr>Perception</vt:lpstr>
      <vt:lpstr>Preparação: âmbito e tipo</vt:lpstr>
      <vt:lpstr>Objetivos</vt:lpstr>
      <vt:lpstr>Instrumento</vt:lpstr>
      <vt:lpstr>Abrangente ou parcial?</vt:lpstr>
      <vt:lpstr>Específico da deslocação em comparação com setorial</vt:lpstr>
      <vt:lpstr>“Qual é o seu tipo?”</vt:lpstr>
      <vt:lpstr>Capacidade e conhecimento adicionais</vt:lpstr>
      <vt:lpstr>Lista de verificação</vt:lpstr>
    </vt:vector>
  </TitlesOfParts>
  <Company>NRC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Federica</dc:creator>
  <cp:lastModifiedBy>Vincent</cp:lastModifiedBy>
  <cp:revision>260</cp:revision>
  <dcterms:created xsi:type="dcterms:W3CDTF">2008-09-19T08:19:15Z</dcterms:created>
  <dcterms:modified xsi:type="dcterms:W3CDTF">2021-01-20T14:16:34Z</dcterms:modified>
</cp:coreProperties>
</file>