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4"/>
  </p:notesMasterIdLst>
  <p:handoutMasterIdLst>
    <p:handoutMasterId r:id="rId15"/>
  </p:handoutMasterIdLst>
  <p:sldIdLst>
    <p:sldId id="326" r:id="rId2"/>
    <p:sldId id="309" r:id="rId3"/>
    <p:sldId id="324" r:id="rId4"/>
    <p:sldId id="320" r:id="rId5"/>
    <p:sldId id="329" r:id="rId6"/>
    <p:sldId id="330" r:id="rId7"/>
    <p:sldId id="327" r:id="rId8"/>
    <p:sldId id="319" r:id="rId9"/>
    <p:sldId id="331" r:id="rId10"/>
    <p:sldId id="332" r:id="rId11"/>
    <p:sldId id="333" r:id="rId12"/>
    <p:sldId id="313"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4935" autoAdjust="0"/>
  </p:normalViewPr>
  <p:slideViewPr>
    <p:cSldViewPr>
      <p:cViewPr varScale="1">
        <p:scale>
          <a:sx n="70" d="100"/>
          <a:sy n="70" d="100"/>
        </p:scale>
        <p:origin x="2706" y="7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dgm:t>
        <a:bodyPr/>
        <a:lstStyle/>
        <a:p>
          <a:r>
            <a:rPr lang="pt-PT" sz="3200"/>
            <a:t>Política nacional sobre as PDI</a:t>
          </a:r>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2">
            <a:alpha val="90000"/>
          </a:schemeClr>
        </a:solidFill>
        <a:ln>
          <a:noFill/>
        </a:ln>
      </dgm:spPr>
      <dgm:t>
        <a:bodyPr/>
        <a:lstStyle/>
        <a:p>
          <a:r>
            <a:rPr lang="pt-PT" sz="1200"/>
            <a:t>Autoridades nacionais, provinciais e distritais </a:t>
          </a:r>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80000"/>
          </a:schemeClr>
        </a:solidFill>
        <a:ln>
          <a:noFill/>
        </a:ln>
      </dgm:spPr>
      <dgm:t>
        <a:bodyPr/>
        <a:lstStyle/>
        <a:p>
          <a:r>
            <a:rPr lang="pt-PT" sz="1200"/>
            <a:t>Parlamento</a:t>
          </a:r>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pt-PT" sz="1100" dirty="0"/>
            <a:t>PDIs e outros grupos afetados pela deslocação</a:t>
          </a:r>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pt-PT" sz="1200"/>
            <a:t>Sociedade civil nacional</a:t>
          </a:r>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pt-PT" sz="1200"/>
            <a:t>Sociedade Nacional da Cruz Vermelha</a:t>
          </a:r>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pt-PT" sz="1200"/>
            <a:t>Comissão nacional de direitos humanos</a:t>
          </a:r>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pt-PT" sz="1200"/>
            <a:t>Instituições de pesquisa nacional</a:t>
          </a:r>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pt-PT" sz="1200"/>
            <a:t>ONU, CICV e sociedade civil internacional</a:t>
          </a:r>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00A6D3D0-4B9E-B443-95AD-1C5D697BE553}">
      <dgm:prSet phldrT="[Text]" custT="1"/>
      <dgm:spPr/>
      <dgm:t>
        <a:bodyPr/>
        <a:lstStyle/>
        <a:p>
          <a:r>
            <a:rPr lang="pt-PT" sz="1200"/>
            <a:t>UA e o relator especial da ONU para os direitos humanos das PDI</a:t>
          </a:r>
        </a:p>
      </dgm:t>
    </dgm:pt>
    <dgm:pt modelId="{F965A6FE-343A-9647-93DB-6F323FA17597}" type="parTrans" cxnId="{BD545964-FA9A-9C4A-8F42-9BC2C386D1FE}">
      <dgm:prSet/>
      <dgm:spPr/>
      <dgm:t>
        <a:bodyPr/>
        <a:lstStyle/>
        <a:p>
          <a:endParaRPr lang="en-GB" sz="2000"/>
        </a:p>
      </dgm:t>
    </dgm:pt>
    <dgm:pt modelId="{CE2B60E3-22F5-AB43-AB04-DD75D1E8C510}" type="sibTrans" cxnId="{BD545964-FA9A-9C4A-8F42-9BC2C386D1FE}">
      <dgm:prSet/>
      <dgm:spPr/>
      <dgm:t>
        <a:bodyPr/>
        <a:lstStyle/>
        <a:p>
          <a:endParaRPr lang="en-GB" sz="2000"/>
        </a:p>
      </dgm:t>
    </dgm:pt>
    <dgm:pt modelId="{7C6E7540-E079-BE4B-B8DF-BC18D7780623}">
      <dgm:prSet phldrT="[Text]" custT="1"/>
      <dgm:spPr/>
      <dgm:t>
        <a:bodyPr/>
        <a:lstStyle/>
        <a:p>
          <a:r>
            <a:rPr lang="pt-PT" sz="1200"/>
            <a:t>Doadores</a:t>
          </a:r>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pt-PT" sz="1200"/>
            <a:t>União Africana</a:t>
          </a:r>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2"/>
      <dgm:spPr/>
    </dgm:pt>
    <dgm:pt modelId="{B953DB8C-E3C5-7D47-A1B1-90B12FF37055}" type="pres">
      <dgm:prSet presAssocID="{03A96F84-1520-3247-857A-8C87CD954CF1}" presName="node" presStyleLbl="vennNode1" presStyleIdx="1" presStyleCnt="12">
        <dgm:presLayoutVars>
          <dgm:bulletEnabled val="1"/>
        </dgm:presLayoutVars>
      </dgm:prSet>
      <dgm:spPr/>
    </dgm:pt>
    <dgm:pt modelId="{2107E50F-B468-974C-96F3-F0665DA449B0}" type="pres">
      <dgm:prSet presAssocID="{0DADA897-2C22-C04C-A73A-67ADE9A6B6F3}" presName="node" presStyleLbl="vennNode1" presStyleIdx="2" presStyleCnt="12">
        <dgm:presLayoutVars>
          <dgm:bulletEnabled val="1"/>
        </dgm:presLayoutVars>
      </dgm:prSet>
      <dgm:spPr/>
    </dgm:pt>
    <dgm:pt modelId="{5837439E-9E9C-8747-AD1A-D841D5F8D5F3}" type="pres">
      <dgm:prSet presAssocID="{59DDA0E2-8E38-B846-B448-AA1500AA24E6}" presName="node" presStyleLbl="vennNode1" presStyleIdx="3" presStyleCnt="12">
        <dgm:presLayoutVars>
          <dgm:bulletEnabled val="1"/>
        </dgm:presLayoutVars>
      </dgm:prSet>
      <dgm:spPr/>
    </dgm:pt>
    <dgm:pt modelId="{B1C622BB-5623-C646-99C3-DCDB0A024FDF}" type="pres">
      <dgm:prSet presAssocID="{A07EF5D2-7F34-4C4E-8EC8-F92E69B00844}" presName="node" presStyleLbl="vennNode1" presStyleIdx="4" presStyleCnt="12">
        <dgm:presLayoutVars>
          <dgm:bulletEnabled val="1"/>
        </dgm:presLayoutVars>
      </dgm:prSet>
      <dgm:spPr/>
    </dgm:pt>
    <dgm:pt modelId="{C4992608-F86C-ED46-A0E9-0D522ED26438}" type="pres">
      <dgm:prSet presAssocID="{3C5A12F9-544A-554B-96CD-9AEE9C7D1880}" presName="node" presStyleLbl="vennNode1" presStyleIdx="5" presStyleCnt="12">
        <dgm:presLayoutVars>
          <dgm:bulletEnabled val="1"/>
        </dgm:presLayoutVars>
      </dgm:prSet>
      <dgm:spPr/>
    </dgm:pt>
    <dgm:pt modelId="{48799541-F6F0-DA4B-BCAA-25B0F2E74A32}" type="pres">
      <dgm:prSet presAssocID="{26453507-B753-F34E-BC71-F2A162001F81}" presName="node" presStyleLbl="vennNode1" presStyleIdx="6" presStyleCnt="12">
        <dgm:presLayoutVars>
          <dgm:bulletEnabled val="1"/>
        </dgm:presLayoutVars>
      </dgm:prSet>
      <dgm:spPr/>
    </dgm:pt>
    <dgm:pt modelId="{39926F22-28A2-134D-9B51-B06D71174C38}" type="pres">
      <dgm:prSet presAssocID="{50F59A37-17E1-7840-AFDE-01BA701AD4EE}" presName="node" presStyleLbl="vennNode1" presStyleIdx="7" presStyleCnt="12">
        <dgm:presLayoutVars>
          <dgm:bulletEnabled val="1"/>
        </dgm:presLayoutVars>
      </dgm:prSet>
      <dgm:spPr/>
    </dgm:pt>
    <dgm:pt modelId="{78A3421C-D426-9B47-8D63-1D564DA59D8A}" type="pres">
      <dgm:prSet presAssocID="{7F6ACDDE-13B9-E94F-AA5E-0E36350C1FD1}" presName="node" presStyleLbl="vennNode1" presStyleIdx="8" presStyleCnt="12">
        <dgm:presLayoutVars>
          <dgm:bulletEnabled val="1"/>
        </dgm:presLayoutVars>
      </dgm:prSet>
      <dgm:spPr/>
    </dgm:pt>
    <dgm:pt modelId="{1C71F771-DFE5-7749-A009-B593FFC97AF0}" type="pres">
      <dgm:prSet presAssocID="{00A6D3D0-4B9E-B443-95AD-1C5D697BE553}" presName="node" presStyleLbl="vennNode1" presStyleIdx="9" presStyleCnt="12">
        <dgm:presLayoutVars>
          <dgm:bulletEnabled val="1"/>
        </dgm:presLayoutVars>
      </dgm:prSet>
      <dgm:spPr/>
    </dgm:pt>
    <dgm:pt modelId="{FA3DBB04-5ECC-7F4E-8B62-E35504D93D23}" type="pres">
      <dgm:prSet presAssocID="{7C6E7540-E079-BE4B-B8DF-BC18D7780623}" presName="node" presStyleLbl="vennNode1" presStyleIdx="10" presStyleCnt="12">
        <dgm:presLayoutVars>
          <dgm:bulletEnabled val="1"/>
        </dgm:presLayoutVars>
      </dgm:prSet>
      <dgm:spPr/>
    </dgm:pt>
    <dgm:pt modelId="{EAC8416B-4055-1541-9A00-C1B4E5FA5655}" type="pres">
      <dgm:prSet presAssocID="{B3C6619B-94B9-E647-B9E1-0229C5E53D9E}" presName="node" presStyleLbl="vennNode1" presStyleIdx="11" presStyleCnt="12">
        <dgm:presLayoutVars>
          <dgm:bulletEnabled val="1"/>
        </dgm:presLayoutVars>
      </dgm:prSet>
      <dgm:spPr/>
    </dgm:pt>
  </dgm:ptLst>
  <dgm:cxnLst>
    <dgm:cxn modelId="{7C0AE906-D708-6244-B403-827A7615D9E4}" type="presOf" srcId="{00A6D3D0-4B9E-B443-95AD-1C5D697BE553}" destId="{1C71F771-DFE5-7749-A009-B593FFC97AF0}" srcOrd="0" destOrd="0" presId="urn:microsoft.com/office/officeart/2005/8/layout/radial3"/>
    <dgm:cxn modelId="{974CD10C-E3B1-B147-8C98-F6D9F6502378}" type="presOf" srcId="{3C5A12F9-544A-554B-96CD-9AEE9C7D1880}" destId="{C4992608-F86C-ED46-A0E9-0D522ED26438}" srcOrd="0" destOrd="0" presId="urn:microsoft.com/office/officeart/2005/8/layout/radial3"/>
    <dgm:cxn modelId="{31753611-7573-9548-A0D6-F05E5B8B0C4E}" type="presOf" srcId="{0DADA897-2C22-C04C-A73A-67ADE9A6B6F3}" destId="{2107E50F-B468-974C-96F3-F0665DA449B0}" srcOrd="0" destOrd="0" presId="urn:microsoft.com/office/officeart/2005/8/layout/radial3"/>
    <dgm:cxn modelId="{2AFDEE22-38CD-BB49-BACC-10CC3AB9AE71}" type="presOf" srcId="{7F6ACDDE-13B9-E94F-AA5E-0E36350C1FD1}" destId="{78A3421C-D426-9B47-8D63-1D564DA59D8A}" srcOrd="0" destOrd="0" presId="urn:microsoft.com/office/officeart/2005/8/layout/radial3"/>
    <dgm:cxn modelId="{7E92E831-82BF-DC40-9533-64A77B74B14F}" type="presOf" srcId="{59DDA0E2-8E38-B846-B448-AA1500AA24E6}" destId="{5837439E-9E9C-8747-AD1A-D841D5F8D5F3}" srcOrd="0" destOrd="0" presId="urn:microsoft.com/office/officeart/2005/8/layout/radial3"/>
    <dgm:cxn modelId="{E5DBA33E-E674-C542-8917-93B4A88C525F}" type="presOf" srcId="{B3C6619B-94B9-E647-B9E1-0229C5E53D9E}" destId="{EAC8416B-4055-1541-9A00-C1B4E5FA5655}" srcOrd="0" destOrd="0" presId="urn:microsoft.com/office/officeart/2005/8/layout/radial3"/>
    <dgm:cxn modelId="{24D23343-CF41-A84F-99A6-76F2FEED2333}" srcId="{1E34B75D-B242-4841-B67B-06A00207700E}" destId="{26453507-B753-F34E-BC71-F2A162001F81}" srcOrd="5" destOrd="0" parTransId="{39F37120-D693-A34A-B7FC-E14605D31E35}" sibTransId="{CB7F70D0-CA57-DC4F-A642-05B1311CC923}"/>
    <dgm:cxn modelId="{BD545964-FA9A-9C4A-8F42-9BC2C386D1FE}" srcId="{1E34B75D-B242-4841-B67B-06A00207700E}" destId="{00A6D3D0-4B9E-B443-95AD-1C5D697BE553}" srcOrd="8" destOrd="0" parTransId="{F965A6FE-343A-9647-93DB-6F323FA17597}" sibTransId="{CE2B60E3-22F5-AB43-AB04-DD75D1E8C510}"/>
    <dgm:cxn modelId="{CD98AC46-56EB-204A-AB5D-0368CC23847D}" type="presOf" srcId="{A07EF5D2-7F34-4C4E-8EC8-F92E69B00844}" destId="{B1C622BB-5623-C646-99C3-DCDB0A024FDF}" srcOrd="0" destOrd="0" presId="urn:microsoft.com/office/officeart/2005/8/layout/radial3"/>
    <dgm:cxn modelId="{A9D9316D-83B2-DB4E-9C4E-CAD64C8A51BE}" srcId="{1E34B75D-B242-4841-B67B-06A00207700E}" destId="{03A96F84-1520-3247-857A-8C87CD954CF1}" srcOrd="0" destOrd="0" parTransId="{5EEC5973-ADFD-2042-8C4A-32A2FD4D3768}" sibTransId="{1A3F4376-C1D9-0D41-AA82-20796347974D}"/>
    <dgm:cxn modelId="{AD19E46D-1003-B94A-8252-80012766C118}" srcId="{1E34B75D-B242-4841-B67B-06A00207700E}" destId="{3C5A12F9-544A-554B-96CD-9AEE9C7D1880}" srcOrd="4" destOrd="0" parTransId="{740CBD73-6AB3-A247-B25E-BB3F6AE5B165}" sibTransId="{C573E8DA-DB2C-5841-A46C-A4D808CFA4EC}"/>
    <dgm:cxn modelId="{0F48FC70-D348-DB4B-9897-F907DD618D96}" type="presOf" srcId="{03A96F84-1520-3247-857A-8C87CD954CF1}" destId="{B953DB8C-E3C5-7D47-A1B1-90B12FF37055}" srcOrd="0" destOrd="0" presId="urn:microsoft.com/office/officeart/2005/8/layout/radial3"/>
    <dgm:cxn modelId="{0B20977D-E573-7F4B-AC9F-9AEE90C1AD18}" srcId="{1E34B75D-B242-4841-B67B-06A00207700E}" destId="{0DADA897-2C22-C04C-A73A-67ADE9A6B6F3}" srcOrd="1" destOrd="0" parTransId="{6C7AFF83-101B-4E41-8C5B-BEB94BF631BB}" sibTransId="{96AD2464-24AE-A84E-A998-47CE320F0C70}"/>
    <dgm:cxn modelId="{79CAEC81-5F57-EA46-AD50-61AFD41CE6F8}" type="presOf" srcId="{76818A0C-FF1C-1240-8970-024997563198}" destId="{F8E2C770-62C3-0F4E-9ED8-B8CD65219053}"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ACA99D95-15D5-734E-BF35-E69BEAC5FE0F}" srcId="{1E34B75D-B242-4841-B67B-06A00207700E}" destId="{A07EF5D2-7F34-4C4E-8EC8-F92E69B00844}" srcOrd="3" destOrd="0" parTransId="{BCB97404-601F-EE4D-9AD4-E0B5B01748DA}" sibTransId="{BB1192FA-85D1-B94B-A3D6-7B538C379DAD}"/>
    <dgm:cxn modelId="{7AA790A7-1BEE-FA41-8795-EEA71D79B79F}" srcId="{1E34B75D-B242-4841-B67B-06A00207700E}" destId="{B3C6619B-94B9-E647-B9E1-0229C5E53D9E}" srcOrd="10" destOrd="0" parTransId="{0C89C8B4-DDF2-6240-A23A-C461851C635F}" sibTransId="{84851C1C-94A0-394F-B28F-2F8B83FC62FD}"/>
    <dgm:cxn modelId="{073920AA-8CE1-C84E-AACC-EB86D192B72F}" srcId="{1E34B75D-B242-4841-B67B-06A00207700E}" destId="{7C6E7540-E079-BE4B-B8DF-BC18D7780623}" srcOrd="9" destOrd="0" parTransId="{E3EDC8E5-7631-1843-A464-EE7D06260097}" sibTransId="{DDB6F433-4156-E24B-A0AA-DB26638DB388}"/>
    <dgm:cxn modelId="{F7D18EB7-DCD1-6846-B0FC-B9D6E362DB59}" srcId="{1E34B75D-B242-4841-B67B-06A00207700E}" destId="{59DDA0E2-8E38-B846-B448-AA1500AA24E6}" srcOrd="2" destOrd="0" parTransId="{99E0C8DF-EE05-B74A-823D-EEF0A93D667E}" sibTransId="{6A0FE443-33D7-F248-A92A-4865B38D2323}"/>
    <dgm:cxn modelId="{4CC647D0-F1D3-3049-A929-0C59888141CE}" srcId="{1E34B75D-B242-4841-B67B-06A00207700E}" destId="{50F59A37-17E1-7840-AFDE-01BA701AD4EE}" srcOrd="6" destOrd="0" parTransId="{3426CFCF-87B4-EB4D-811E-21F90F680252}" sibTransId="{ED57F34C-F51D-1646-803A-46F95D03EF0F}"/>
    <dgm:cxn modelId="{C2C014D2-2E91-A447-958F-EE8301C3DF94}" type="presOf" srcId="{50F59A37-17E1-7840-AFDE-01BA701AD4EE}" destId="{39926F22-28A2-134D-9B51-B06D71174C38}" srcOrd="0" destOrd="0" presId="urn:microsoft.com/office/officeart/2005/8/layout/radial3"/>
    <dgm:cxn modelId="{E0AC83DC-E51F-5748-BFC5-5F08615451B0}" type="presOf" srcId="{1E34B75D-B242-4841-B67B-06A00207700E}" destId="{529396B3-47EB-2B40-978D-8AE0046E8C9F}" srcOrd="0" destOrd="0" presId="urn:microsoft.com/office/officeart/2005/8/layout/radial3"/>
    <dgm:cxn modelId="{7B1854ED-0D83-494A-99FD-CF703AFA0EE0}" type="presOf" srcId="{7C6E7540-E079-BE4B-B8DF-BC18D7780623}" destId="{FA3DBB04-5ECC-7F4E-8B62-E35504D93D23}" srcOrd="0" destOrd="0" presId="urn:microsoft.com/office/officeart/2005/8/layout/radial3"/>
    <dgm:cxn modelId="{708714F1-3205-D941-A68D-842FD3816DFE}" srcId="{1E34B75D-B242-4841-B67B-06A00207700E}" destId="{7F6ACDDE-13B9-E94F-AA5E-0E36350C1FD1}" srcOrd="7" destOrd="0" parTransId="{1A2309EC-1E03-0E43-AA29-7392B42C8C45}" sibTransId="{12655E2E-A53E-2941-9AFE-7BB887239B55}"/>
    <dgm:cxn modelId="{68A9A7F5-D17A-5B41-B497-57821709BAA0}" type="presOf" srcId="{26453507-B753-F34E-BC71-F2A162001F81}" destId="{48799541-F6F0-DA4B-BCAA-25B0F2E74A32}" srcOrd="0" destOrd="0" presId="urn:microsoft.com/office/officeart/2005/8/layout/radial3"/>
    <dgm:cxn modelId="{E13A0DE9-F800-4849-B848-814C815A88EB}" type="presParOf" srcId="{F8E2C770-62C3-0F4E-9ED8-B8CD65219053}" destId="{72B165A3-137D-5242-A2B9-5D568718FEFA}" srcOrd="0" destOrd="0" presId="urn:microsoft.com/office/officeart/2005/8/layout/radial3"/>
    <dgm:cxn modelId="{93D61403-6E4B-1141-8407-D3AF465117C3}" type="presParOf" srcId="{72B165A3-137D-5242-A2B9-5D568718FEFA}" destId="{529396B3-47EB-2B40-978D-8AE0046E8C9F}" srcOrd="0" destOrd="0" presId="urn:microsoft.com/office/officeart/2005/8/layout/radial3"/>
    <dgm:cxn modelId="{FFE58954-7AEA-C14B-AFB9-CE6AE3B96E67}" type="presParOf" srcId="{72B165A3-137D-5242-A2B9-5D568718FEFA}" destId="{B953DB8C-E3C5-7D47-A1B1-90B12FF37055}" srcOrd="1" destOrd="0" presId="urn:microsoft.com/office/officeart/2005/8/layout/radial3"/>
    <dgm:cxn modelId="{992762AE-4ECD-4343-88DE-A83B578E9519}" type="presParOf" srcId="{72B165A3-137D-5242-A2B9-5D568718FEFA}" destId="{2107E50F-B468-974C-96F3-F0665DA449B0}" srcOrd="2" destOrd="0" presId="urn:microsoft.com/office/officeart/2005/8/layout/radial3"/>
    <dgm:cxn modelId="{D06AAC05-25CA-A841-8CF9-2FF96AFE95A0}" type="presParOf" srcId="{72B165A3-137D-5242-A2B9-5D568718FEFA}" destId="{5837439E-9E9C-8747-AD1A-D841D5F8D5F3}" srcOrd="3" destOrd="0" presId="urn:microsoft.com/office/officeart/2005/8/layout/radial3"/>
    <dgm:cxn modelId="{133B533B-F7D1-7746-9A70-4AF1E780A5AE}" type="presParOf" srcId="{72B165A3-137D-5242-A2B9-5D568718FEFA}" destId="{B1C622BB-5623-C646-99C3-DCDB0A024FDF}" srcOrd="4" destOrd="0" presId="urn:microsoft.com/office/officeart/2005/8/layout/radial3"/>
    <dgm:cxn modelId="{E80F6404-591D-4741-8FD8-454E7BC23BE7}" type="presParOf" srcId="{72B165A3-137D-5242-A2B9-5D568718FEFA}" destId="{C4992608-F86C-ED46-A0E9-0D522ED26438}" srcOrd="5" destOrd="0" presId="urn:microsoft.com/office/officeart/2005/8/layout/radial3"/>
    <dgm:cxn modelId="{A2E94959-2894-AD4C-9251-E88319DAA337}" type="presParOf" srcId="{72B165A3-137D-5242-A2B9-5D568718FEFA}" destId="{48799541-F6F0-DA4B-BCAA-25B0F2E74A32}" srcOrd="6" destOrd="0" presId="urn:microsoft.com/office/officeart/2005/8/layout/radial3"/>
    <dgm:cxn modelId="{045392F8-96F7-7243-B110-39906CDD6BFA}" type="presParOf" srcId="{72B165A3-137D-5242-A2B9-5D568718FEFA}" destId="{39926F22-28A2-134D-9B51-B06D71174C38}" srcOrd="7" destOrd="0" presId="urn:microsoft.com/office/officeart/2005/8/layout/radial3"/>
    <dgm:cxn modelId="{B0AC60FE-66C7-8E4F-8303-51BA4CC222B0}" type="presParOf" srcId="{72B165A3-137D-5242-A2B9-5D568718FEFA}" destId="{78A3421C-D426-9B47-8D63-1D564DA59D8A}" srcOrd="8" destOrd="0" presId="urn:microsoft.com/office/officeart/2005/8/layout/radial3"/>
    <dgm:cxn modelId="{3AA74EE8-5B05-2447-B4BC-04C923D7FF5F}" type="presParOf" srcId="{72B165A3-137D-5242-A2B9-5D568718FEFA}" destId="{1C71F771-DFE5-7749-A009-B593FFC97AF0}" srcOrd="9" destOrd="0" presId="urn:microsoft.com/office/officeart/2005/8/layout/radial3"/>
    <dgm:cxn modelId="{60589230-2217-4347-9DCB-519562B77E86}" type="presParOf" srcId="{72B165A3-137D-5242-A2B9-5D568718FEFA}" destId="{FA3DBB04-5ECC-7F4E-8B62-E35504D93D23}" srcOrd="10" destOrd="0" presId="urn:microsoft.com/office/officeart/2005/8/layout/radial3"/>
    <dgm:cxn modelId="{3750CB5B-ADA4-1D46-A083-71304DE02E1E}" type="presParOf" srcId="{72B165A3-137D-5242-A2B9-5D568718FEFA}" destId="{EAC8416B-4055-1541-9A00-C1B4E5FA5655}" srcOrd="11"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pt-PT" sz="2400"/>
            <a:t>Agência governamental</a:t>
          </a:r>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dgm:spPr/>
      <dgm:t>
        <a:bodyPr/>
        <a:lstStyle/>
        <a:p>
          <a:r>
            <a:rPr lang="pt-PT"/>
            <a:t>Organizações internacionais</a:t>
          </a:r>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dgm:spPr/>
      <dgm:t>
        <a:bodyPr/>
        <a:lstStyle/>
        <a:p>
          <a:r>
            <a:rPr lang="pt-PT"/>
            <a:t>Pessoas afetadas pela deslocação</a:t>
          </a:r>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pt-PT" sz="1100"/>
            <a:t>Governo local</a:t>
          </a:r>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pt-PT" sz="1200"/>
            <a:t>Outros organismos governamentais</a:t>
          </a:r>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pt-PT" sz="1200"/>
            <a:t>OSCs</a:t>
          </a:r>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pt-PT" sz="1200"/>
            <a:t>PDIs</a:t>
          </a:r>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pt-PT" sz="1200"/>
            <a:t>Instituições nacionais de direitos humanos</a:t>
          </a:r>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pt-PT" sz="1200"/>
            <a:t>Instituições regionais</a:t>
          </a:r>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7C6E7540-E079-BE4B-B8DF-BC18D7780623}">
      <dgm:prSet phldrT="[Text]" custT="1"/>
      <dgm:spPr/>
      <dgm:t>
        <a:bodyPr/>
        <a:lstStyle/>
        <a:p>
          <a:r>
            <a:rPr lang="pt-PT" sz="1200"/>
            <a:t>Doadores</a:t>
          </a:r>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a:solidFill>
          <a:schemeClr val="accent1">
            <a:hueOff val="0"/>
            <a:satOff val="0"/>
            <a:lumOff val="0"/>
            <a:alpha val="50000"/>
          </a:schemeClr>
        </a:solidFill>
      </dgm:spPr>
      <dgm:t>
        <a:bodyPr/>
        <a:lstStyle/>
        <a:p>
          <a:r>
            <a:rPr lang="pt-PT" sz="1200"/>
            <a:t>Organizações regionais</a:t>
          </a:r>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1" custScaleY="57018"/>
      <dgm:spPr/>
    </dgm:pt>
    <dgm:pt modelId="{B953DB8C-E3C5-7D47-A1B1-90B12FF37055}" type="pres">
      <dgm:prSet presAssocID="{03A96F84-1520-3247-857A-8C87CD954CF1}" presName="node" presStyleLbl="vennNode1" presStyleIdx="1" presStyleCnt="11" custRadScaleRad="77075" custRadScaleInc="-9340">
        <dgm:presLayoutVars>
          <dgm:bulletEnabled val="1"/>
        </dgm:presLayoutVars>
      </dgm:prSet>
      <dgm:spPr/>
    </dgm:pt>
    <dgm:pt modelId="{2107E50F-B468-974C-96F3-F0665DA449B0}" type="pres">
      <dgm:prSet presAssocID="{0DADA897-2C22-C04C-A73A-67ADE9A6B6F3}" presName="node" presStyleLbl="vennNode1" presStyleIdx="2" presStyleCnt="11" custRadScaleRad="91584" custRadScaleInc="21313">
        <dgm:presLayoutVars>
          <dgm:bulletEnabled val="1"/>
        </dgm:presLayoutVars>
      </dgm:prSet>
      <dgm:spPr/>
    </dgm:pt>
    <dgm:pt modelId="{5837439E-9E9C-8747-AD1A-D841D5F8D5F3}" type="pres">
      <dgm:prSet presAssocID="{59DDA0E2-8E38-B846-B448-AA1500AA24E6}" presName="node" presStyleLbl="vennNode1" presStyleIdx="3" presStyleCnt="11" custRadScaleRad="126594" custRadScaleInc="-366">
        <dgm:presLayoutVars>
          <dgm:bulletEnabled val="1"/>
        </dgm:presLayoutVars>
      </dgm:prSet>
      <dgm:spPr/>
    </dgm:pt>
    <dgm:pt modelId="{B1C622BB-5623-C646-99C3-DCDB0A024FDF}" type="pres">
      <dgm:prSet presAssocID="{A07EF5D2-7F34-4C4E-8EC8-F92E69B00844}" presName="node" presStyleLbl="vennNode1" presStyleIdx="4" presStyleCnt="11" custRadScaleRad="142865" custRadScaleInc="-18187">
        <dgm:presLayoutVars>
          <dgm:bulletEnabled val="1"/>
        </dgm:presLayoutVars>
      </dgm:prSet>
      <dgm:spPr/>
    </dgm:pt>
    <dgm:pt modelId="{C4992608-F86C-ED46-A0E9-0D522ED26438}" type="pres">
      <dgm:prSet presAssocID="{3C5A12F9-544A-554B-96CD-9AEE9C7D1880}" presName="node" presStyleLbl="vennNode1" presStyleIdx="5" presStyleCnt="11" custRadScaleRad="101639" custRadScaleInc="-62083">
        <dgm:presLayoutVars>
          <dgm:bulletEnabled val="1"/>
        </dgm:presLayoutVars>
      </dgm:prSet>
      <dgm:spPr/>
    </dgm:pt>
    <dgm:pt modelId="{48799541-F6F0-DA4B-BCAA-25B0F2E74A32}" type="pres">
      <dgm:prSet presAssocID="{26453507-B753-F34E-BC71-F2A162001F81}" presName="node" presStyleLbl="vennNode1" presStyleIdx="6" presStyleCnt="11" custRadScaleRad="81419" custRadScaleInc="-44206">
        <dgm:presLayoutVars>
          <dgm:bulletEnabled val="1"/>
        </dgm:presLayoutVars>
      </dgm:prSet>
      <dgm:spPr/>
    </dgm:pt>
    <dgm:pt modelId="{39926F22-28A2-134D-9B51-B06D71174C38}" type="pres">
      <dgm:prSet presAssocID="{50F59A37-17E1-7840-AFDE-01BA701AD4EE}" presName="node" presStyleLbl="vennNode1" presStyleIdx="7" presStyleCnt="11" custRadScaleRad="83494" custRadScaleInc="-167">
        <dgm:presLayoutVars>
          <dgm:bulletEnabled val="1"/>
        </dgm:presLayoutVars>
      </dgm:prSet>
      <dgm:spPr/>
    </dgm:pt>
    <dgm:pt modelId="{78A3421C-D426-9B47-8D63-1D564DA59D8A}" type="pres">
      <dgm:prSet presAssocID="{7F6ACDDE-13B9-E94F-AA5E-0E36350C1FD1}" presName="node" presStyleLbl="vennNode1" presStyleIdx="8" presStyleCnt="11" custRadScaleRad="123522" custRadScaleInc="-26191">
        <dgm:presLayoutVars>
          <dgm:bulletEnabled val="1"/>
        </dgm:presLayoutVars>
      </dgm:prSet>
      <dgm:spPr/>
    </dgm:pt>
    <dgm:pt modelId="{FA3DBB04-5ECC-7F4E-8B62-E35504D93D23}" type="pres">
      <dgm:prSet presAssocID="{7C6E7540-E079-BE4B-B8DF-BC18D7780623}" presName="node" presStyleLbl="vennNode1" presStyleIdx="9" presStyleCnt="11" custRadScaleRad="134514" custRadScaleInc="1740">
        <dgm:presLayoutVars>
          <dgm:bulletEnabled val="1"/>
        </dgm:presLayoutVars>
      </dgm:prSet>
      <dgm:spPr/>
    </dgm:pt>
    <dgm:pt modelId="{EAC8416B-4055-1541-9A00-C1B4E5FA5655}" type="pres">
      <dgm:prSet presAssocID="{B3C6619B-94B9-E647-B9E1-0229C5E53D9E}" presName="node" presStyleLbl="vennNode1" presStyleIdx="10" presStyleCnt="11" custRadScaleRad="97983" custRadScaleInc="-31842">
        <dgm:presLayoutVars>
          <dgm:bulletEnabled val="1"/>
        </dgm:presLayoutVars>
      </dgm:prSet>
      <dgm:spPr/>
    </dgm:pt>
  </dgm:ptLst>
  <dgm:cxnLst>
    <dgm:cxn modelId="{59DCCA06-7359-314D-8EA7-CD689F50B80D}" type="presOf" srcId="{26453507-B753-F34E-BC71-F2A162001F81}" destId="{48799541-F6F0-DA4B-BCAA-25B0F2E74A32}" srcOrd="0" destOrd="0" presId="urn:microsoft.com/office/officeart/2005/8/layout/radial3"/>
    <dgm:cxn modelId="{8F5D450B-21AC-8E42-B4F3-51E787D3452C}" type="presOf" srcId="{50F59A37-17E1-7840-AFDE-01BA701AD4EE}" destId="{39926F22-28A2-134D-9B51-B06D71174C38}" srcOrd="0" destOrd="0" presId="urn:microsoft.com/office/officeart/2005/8/layout/radial3"/>
    <dgm:cxn modelId="{E878FF3A-1362-BB42-B575-051F7956B808}" type="presOf" srcId="{0DADA897-2C22-C04C-A73A-67ADE9A6B6F3}" destId="{2107E50F-B468-974C-96F3-F0665DA449B0}" srcOrd="0" destOrd="0" presId="urn:microsoft.com/office/officeart/2005/8/layout/radial3"/>
    <dgm:cxn modelId="{4D15DC3B-E58C-D44B-86F9-9D566178D1FA}" type="presOf" srcId="{7F6ACDDE-13B9-E94F-AA5E-0E36350C1FD1}" destId="{78A3421C-D426-9B47-8D63-1D564DA59D8A}" srcOrd="0" destOrd="0" presId="urn:microsoft.com/office/officeart/2005/8/layout/radial3"/>
    <dgm:cxn modelId="{24D23343-CF41-A84F-99A6-76F2FEED2333}" srcId="{1E34B75D-B242-4841-B67B-06A00207700E}" destId="{26453507-B753-F34E-BC71-F2A162001F81}" srcOrd="5" destOrd="0" parTransId="{39F37120-D693-A34A-B7FC-E14605D31E35}" sibTransId="{CB7F70D0-CA57-DC4F-A642-05B1311CC923}"/>
    <dgm:cxn modelId="{A9D9316D-83B2-DB4E-9C4E-CAD64C8A51BE}" srcId="{1E34B75D-B242-4841-B67B-06A00207700E}" destId="{03A96F84-1520-3247-857A-8C87CD954CF1}" srcOrd="0" destOrd="0" parTransId="{5EEC5973-ADFD-2042-8C4A-32A2FD4D3768}" sibTransId="{1A3F4376-C1D9-0D41-AA82-20796347974D}"/>
    <dgm:cxn modelId="{AD19E46D-1003-B94A-8252-80012766C118}" srcId="{1E34B75D-B242-4841-B67B-06A00207700E}" destId="{3C5A12F9-544A-554B-96CD-9AEE9C7D1880}" srcOrd="4" destOrd="0" parTransId="{740CBD73-6AB3-A247-B25E-BB3F6AE5B165}" sibTransId="{C573E8DA-DB2C-5841-A46C-A4D808CFA4EC}"/>
    <dgm:cxn modelId="{80657471-D288-944A-9F18-31E3078B2564}" type="presOf" srcId="{B3C6619B-94B9-E647-B9E1-0229C5E53D9E}" destId="{EAC8416B-4055-1541-9A00-C1B4E5FA5655}" srcOrd="0" destOrd="0" presId="urn:microsoft.com/office/officeart/2005/8/layout/radial3"/>
    <dgm:cxn modelId="{2A822A56-488D-E44D-9DCA-2662D9F876E7}" type="presOf" srcId="{3C5A12F9-544A-554B-96CD-9AEE9C7D1880}" destId="{C4992608-F86C-ED46-A0E9-0D522ED26438}" srcOrd="0" destOrd="0" presId="urn:microsoft.com/office/officeart/2005/8/layout/radial3"/>
    <dgm:cxn modelId="{0B20977D-E573-7F4B-AC9F-9AEE90C1AD18}" srcId="{1E34B75D-B242-4841-B67B-06A00207700E}" destId="{0DADA897-2C22-C04C-A73A-67ADE9A6B6F3}" srcOrd="1" destOrd="0" parTransId="{6C7AFF83-101B-4E41-8C5B-BEB94BF631BB}" sibTransId="{96AD2464-24AE-A84E-A998-47CE320F0C70}"/>
    <dgm:cxn modelId="{CE76B485-6CD4-CE44-9A73-9F6FF318434E}" srcId="{76818A0C-FF1C-1240-8970-024997563198}" destId="{1E34B75D-B242-4841-B67B-06A00207700E}" srcOrd="0" destOrd="0" parTransId="{8A3DAFE3-ADEF-2C4A-A2F1-E639FF96FFEF}" sibTransId="{0AD3BAA5-347F-F245-BEE6-A8D88CFABE99}"/>
    <dgm:cxn modelId="{ACA99D95-15D5-734E-BF35-E69BEAC5FE0F}" srcId="{1E34B75D-B242-4841-B67B-06A00207700E}" destId="{A07EF5D2-7F34-4C4E-8EC8-F92E69B00844}" srcOrd="3" destOrd="0" parTransId="{BCB97404-601F-EE4D-9AD4-E0B5B01748DA}" sibTransId="{BB1192FA-85D1-B94B-A3D6-7B538C379DAD}"/>
    <dgm:cxn modelId="{8EFC57A6-F69E-FC43-BAB5-41A24D430A43}" type="presOf" srcId="{1E34B75D-B242-4841-B67B-06A00207700E}" destId="{529396B3-47EB-2B40-978D-8AE0046E8C9F}" srcOrd="0" destOrd="0" presId="urn:microsoft.com/office/officeart/2005/8/layout/radial3"/>
    <dgm:cxn modelId="{7AA790A7-1BEE-FA41-8795-EEA71D79B79F}" srcId="{1E34B75D-B242-4841-B67B-06A00207700E}" destId="{B3C6619B-94B9-E647-B9E1-0229C5E53D9E}" srcOrd="9" destOrd="0" parTransId="{0C89C8B4-DDF2-6240-A23A-C461851C635F}" sibTransId="{84851C1C-94A0-394F-B28F-2F8B83FC62FD}"/>
    <dgm:cxn modelId="{073920AA-8CE1-C84E-AACC-EB86D192B72F}" srcId="{1E34B75D-B242-4841-B67B-06A00207700E}" destId="{7C6E7540-E079-BE4B-B8DF-BC18D7780623}" srcOrd="8" destOrd="0" parTransId="{E3EDC8E5-7631-1843-A464-EE7D06260097}" sibTransId="{DDB6F433-4156-E24B-A0AA-DB26638DB388}"/>
    <dgm:cxn modelId="{52C68AAD-1320-F74C-A9CD-78C0741DC59D}" type="presOf" srcId="{7C6E7540-E079-BE4B-B8DF-BC18D7780623}" destId="{FA3DBB04-5ECC-7F4E-8B62-E35504D93D23}" srcOrd="0" destOrd="0" presId="urn:microsoft.com/office/officeart/2005/8/layout/radial3"/>
    <dgm:cxn modelId="{F7D18EB7-DCD1-6846-B0FC-B9D6E362DB59}" srcId="{1E34B75D-B242-4841-B67B-06A00207700E}" destId="{59DDA0E2-8E38-B846-B448-AA1500AA24E6}" srcOrd="2" destOrd="0" parTransId="{99E0C8DF-EE05-B74A-823D-EEF0A93D667E}" sibTransId="{6A0FE443-33D7-F248-A92A-4865B38D2323}"/>
    <dgm:cxn modelId="{288BFCCC-8237-014D-A268-6191B8491A2B}" type="presOf" srcId="{59DDA0E2-8E38-B846-B448-AA1500AA24E6}" destId="{5837439E-9E9C-8747-AD1A-D841D5F8D5F3}"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816E36E7-F99D-E541-8933-7B46A58BCD77}" type="presOf" srcId="{76818A0C-FF1C-1240-8970-024997563198}" destId="{F8E2C770-62C3-0F4E-9ED8-B8CD65219053}" srcOrd="0" destOrd="0" presId="urn:microsoft.com/office/officeart/2005/8/layout/radial3"/>
    <dgm:cxn modelId="{255351EE-E570-294A-888F-6B258BE81F4B}" type="presOf" srcId="{A07EF5D2-7F34-4C4E-8EC8-F92E69B00844}" destId="{B1C622BB-5623-C646-99C3-DCDB0A024FDF}" srcOrd="0" destOrd="0" presId="urn:microsoft.com/office/officeart/2005/8/layout/radial3"/>
    <dgm:cxn modelId="{708714F1-3205-D941-A68D-842FD3816DFE}" srcId="{1E34B75D-B242-4841-B67B-06A00207700E}" destId="{7F6ACDDE-13B9-E94F-AA5E-0E36350C1FD1}" srcOrd="7" destOrd="0" parTransId="{1A2309EC-1E03-0E43-AA29-7392B42C8C45}" sibTransId="{12655E2E-A53E-2941-9AFE-7BB887239B55}"/>
    <dgm:cxn modelId="{2B9106FA-FF9D-0846-926B-D441068023F7}" type="presOf" srcId="{03A96F84-1520-3247-857A-8C87CD954CF1}" destId="{B953DB8C-E3C5-7D47-A1B1-90B12FF37055}" srcOrd="0" destOrd="0" presId="urn:microsoft.com/office/officeart/2005/8/layout/radial3"/>
    <dgm:cxn modelId="{BD5E815B-C61E-E24A-AB0C-0869A402B656}" type="presParOf" srcId="{F8E2C770-62C3-0F4E-9ED8-B8CD65219053}" destId="{72B165A3-137D-5242-A2B9-5D568718FEFA}" srcOrd="0" destOrd="0" presId="urn:microsoft.com/office/officeart/2005/8/layout/radial3"/>
    <dgm:cxn modelId="{472C3014-34F1-D044-A6F8-E7954D6C79D6}" type="presParOf" srcId="{72B165A3-137D-5242-A2B9-5D568718FEFA}" destId="{529396B3-47EB-2B40-978D-8AE0046E8C9F}" srcOrd="0" destOrd="0" presId="urn:microsoft.com/office/officeart/2005/8/layout/radial3"/>
    <dgm:cxn modelId="{69C80A8F-69C5-4A43-A36E-81713901EE6D}" type="presParOf" srcId="{72B165A3-137D-5242-A2B9-5D568718FEFA}" destId="{B953DB8C-E3C5-7D47-A1B1-90B12FF37055}" srcOrd="1" destOrd="0" presId="urn:microsoft.com/office/officeart/2005/8/layout/radial3"/>
    <dgm:cxn modelId="{EBF17C7C-9292-BF49-B1D5-C927331D5D67}" type="presParOf" srcId="{72B165A3-137D-5242-A2B9-5D568718FEFA}" destId="{2107E50F-B468-974C-96F3-F0665DA449B0}" srcOrd="2" destOrd="0" presId="urn:microsoft.com/office/officeart/2005/8/layout/radial3"/>
    <dgm:cxn modelId="{E195D11C-272F-5C4F-8BF9-4BCB9803563C}" type="presParOf" srcId="{72B165A3-137D-5242-A2B9-5D568718FEFA}" destId="{5837439E-9E9C-8747-AD1A-D841D5F8D5F3}" srcOrd="3" destOrd="0" presId="urn:microsoft.com/office/officeart/2005/8/layout/radial3"/>
    <dgm:cxn modelId="{C388562A-E6E7-5F49-B73E-FF39A088A663}" type="presParOf" srcId="{72B165A3-137D-5242-A2B9-5D568718FEFA}" destId="{B1C622BB-5623-C646-99C3-DCDB0A024FDF}" srcOrd="4" destOrd="0" presId="urn:microsoft.com/office/officeart/2005/8/layout/radial3"/>
    <dgm:cxn modelId="{D04C42C4-7D7F-4B4E-8ADF-1897808E4ADA}" type="presParOf" srcId="{72B165A3-137D-5242-A2B9-5D568718FEFA}" destId="{C4992608-F86C-ED46-A0E9-0D522ED26438}" srcOrd="5" destOrd="0" presId="urn:microsoft.com/office/officeart/2005/8/layout/radial3"/>
    <dgm:cxn modelId="{648A851D-3C16-E44C-A96B-4E00EACA2675}" type="presParOf" srcId="{72B165A3-137D-5242-A2B9-5D568718FEFA}" destId="{48799541-F6F0-DA4B-BCAA-25B0F2E74A32}" srcOrd="6" destOrd="0" presId="urn:microsoft.com/office/officeart/2005/8/layout/radial3"/>
    <dgm:cxn modelId="{AB486164-7403-1F4B-B3F8-D1CDFB840F3B}" type="presParOf" srcId="{72B165A3-137D-5242-A2B9-5D568718FEFA}" destId="{39926F22-28A2-134D-9B51-B06D71174C38}" srcOrd="7" destOrd="0" presId="urn:microsoft.com/office/officeart/2005/8/layout/radial3"/>
    <dgm:cxn modelId="{C1E6769F-23E1-EF47-8CB1-1687D4991812}" type="presParOf" srcId="{72B165A3-137D-5242-A2B9-5D568718FEFA}" destId="{78A3421C-D426-9B47-8D63-1D564DA59D8A}" srcOrd="8" destOrd="0" presId="urn:microsoft.com/office/officeart/2005/8/layout/radial3"/>
    <dgm:cxn modelId="{A6F50BC7-A998-3D46-863D-45FA118B8BD5}" type="presParOf" srcId="{72B165A3-137D-5242-A2B9-5D568718FEFA}" destId="{FA3DBB04-5ECC-7F4E-8B62-E35504D93D23}" srcOrd="9" destOrd="0" presId="urn:microsoft.com/office/officeart/2005/8/layout/radial3"/>
    <dgm:cxn modelId="{8C1399C3-2713-134C-AAF4-DE8EE01357C3}" type="presParOf" srcId="{72B165A3-137D-5242-A2B9-5D568718FEFA}" destId="{EAC8416B-4055-1541-9A00-C1B4E5FA5655}" srcOrd="10"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pt-PT" sz="2400" dirty="0"/>
            <a:t>Entidade principal</a:t>
          </a:r>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pPr/>
      <dgm:t>
        <a:bodyPr/>
        <a:lstStyle/>
        <a:p>
          <a:r>
            <a:rPr lang="pt-PT" sz="3600"/>
            <a:t>D</a:t>
          </a:r>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pPr/>
      <dgm:t>
        <a:bodyPr/>
        <a:lstStyle/>
        <a:p>
          <a:r>
            <a:rPr lang="pt-PT" sz="3600"/>
            <a:t>F</a:t>
          </a:r>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pt-PT" sz="3600"/>
            <a:t>Z</a:t>
          </a:r>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pt-PT" sz="3600"/>
            <a:t>E</a:t>
          </a:r>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pt-PT" sz="3600"/>
            <a:t>C</a:t>
          </a:r>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pt-PT" sz="3600"/>
            <a:t>A</a:t>
          </a:r>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pt-PT" sz="3600"/>
            <a:t>X</a:t>
          </a:r>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C6E7540-E079-BE4B-B8DF-BC18D7780623}">
      <dgm:prSet phldrT="[Text]" custT="1"/>
      <dgm:spPr/>
      <dgm:t>
        <a:bodyPr/>
        <a:lstStyle/>
        <a:p>
          <a:r>
            <a:rPr lang="pt-PT" sz="3600"/>
            <a:t>Y</a:t>
          </a:r>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pt-PT" sz="3600"/>
            <a:t>B</a:t>
          </a:r>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0" custScaleX="79930" custScaleY="62737" custLinFactNeighborX="2504"/>
      <dgm:spPr/>
    </dgm:pt>
    <dgm:pt modelId="{B953DB8C-E3C5-7D47-A1B1-90B12FF37055}" type="pres">
      <dgm:prSet presAssocID="{03A96F84-1520-3247-857A-8C87CD954CF1}" presName="node" presStyleLbl="vennNode1" presStyleIdx="1" presStyleCnt="10" custRadScaleRad="111331" custRadScaleInc="140972">
        <dgm:presLayoutVars>
          <dgm:bulletEnabled val="1"/>
        </dgm:presLayoutVars>
      </dgm:prSet>
      <dgm:spPr/>
    </dgm:pt>
    <dgm:pt modelId="{2107E50F-B468-974C-96F3-F0665DA449B0}" type="pres">
      <dgm:prSet presAssocID="{0DADA897-2C22-C04C-A73A-67ADE9A6B6F3}" presName="node" presStyleLbl="vennNode1" presStyleIdx="2" presStyleCnt="10" custScaleX="76787" custScaleY="76787" custRadScaleRad="211035" custRadScaleInc="98638">
        <dgm:presLayoutVars>
          <dgm:bulletEnabled val="1"/>
        </dgm:presLayoutVars>
      </dgm:prSet>
      <dgm:spPr/>
    </dgm:pt>
    <dgm:pt modelId="{5837439E-9E9C-8747-AD1A-D841D5F8D5F3}" type="pres">
      <dgm:prSet presAssocID="{59DDA0E2-8E38-B846-B448-AA1500AA24E6}" presName="node" presStyleLbl="vennNode1" presStyleIdx="3" presStyleCnt="10" custScaleX="58404" custScaleY="58404" custRadScaleRad="196918" custRadScaleInc="67150">
        <dgm:presLayoutVars>
          <dgm:bulletEnabled val="1"/>
        </dgm:presLayoutVars>
      </dgm:prSet>
      <dgm:spPr/>
    </dgm:pt>
    <dgm:pt modelId="{B1C622BB-5623-C646-99C3-DCDB0A024FDF}" type="pres">
      <dgm:prSet presAssocID="{A07EF5D2-7F34-4C4E-8EC8-F92E69B00844}" presName="node" presStyleLbl="vennNode1" presStyleIdx="4" presStyleCnt="10" custRadScaleRad="99710" custRadScaleInc="28651">
        <dgm:presLayoutVars>
          <dgm:bulletEnabled val="1"/>
        </dgm:presLayoutVars>
      </dgm:prSet>
      <dgm:spPr/>
    </dgm:pt>
    <dgm:pt modelId="{C4992608-F86C-ED46-A0E9-0D522ED26438}" type="pres">
      <dgm:prSet presAssocID="{3C5A12F9-544A-554B-96CD-9AEE9C7D1880}" presName="node" presStyleLbl="vennNode1" presStyleIdx="5" presStyleCnt="10" custScaleX="76787" custScaleY="76787" custRadScaleRad="89524" custRadScaleInc="90538">
        <dgm:presLayoutVars>
          <dgm:bulletEnabled val="1"/>
        </dgm:presLayoutVars>
      </dgm:prSet>
      <dgm:spPr/>
    </dgm:pt>
    <dgm:pt modelId="{48799541-F6F0-DA4B-BCAA-25B0F2E74A32}" type="pres">
      <dgm:prSet presAssocID="{26453507-B753-F34E-BC71-F2A162001F81}" presName="node" presStyleLbl="vennNode1" presStyleIdx="6" presStyleCnt="10" custRadScaleRad="101378" custRadScaleInc="131793">
        <dgm:presLayoutVars>
          <dgm:bulletEnabled val="1"/>
        </dgm:presLayoutVars>
      </dgm:prSet>
      <dgm:spPr/>
    </dgm:pt>
    <dgm:pt modelId="{39926F22-28A2-134D-9B51-B06D71174C38}" type="pres">
      <dgm:prSet presAssocID="{50F59A37-17E1-7840-AFDE-01BA701AD4EE}" presName="node" presStyleLbl="vennNode1" presStyleIdx="7" presStyleCnt="10" custScaleX="68802" custScaleY="68802" custRadScaleRad="203752" custRadScaleInc="42327">
        <dgm:presLayoutVars>
          <dgm:bulletEnabled val="1"/>
        </dgm:presLayoutVars>
      </dgm:prSet>
      <dgm:spPr/>
    </dgm:pt>
    <dgm:pt modelId="{FA3DBB04-5ECC-7F4E-8B62-E35504D93D23}" type="pres">
      <dgm:prSet presAssocID="{7C6E7540-E079-BE4B-B8DF-BC18D7780623}" presName="node" presStyleLbl="vennNode1" presStyleIdx="8" presStyleCnt="10" custScaleX="66387" custScaleY="66387" custRadScaleRad="195935" custRadScaleInc="20831">
        <dgm:presLayoutVars>
          <dgm:bulletEnabled val="1"/>
        </dgm:presLayoutVars>
      </dgm:prSet>
      <dgm:spPr/>
    </dgm:pt>
    <dgm:pt modelId="{EAC8416B-4055-1541-9A00-C1B4E5FA5655}" type="pres">
      <dgm:prSet presAssocID="{B3C6619B-94B9-E647-B9E1-0229C5E53D9E}" presName="node" presStyleLbl="vennNode1" presStyleIdx="9" presStyleCnt="10" custRadScaleRad="95027" custRadScaleInc="11824">
        <dgm:presLayoutVars>
          <dgm:bulletEnabled val="1"/>
        </dgm:presLayoutVars>
      </dgm:prSet>
      <dgm:spPr/>
    </dgm:pt>
  </dgm:ptLst>
  <dgm:cxnLst>
    <dgm:cxn modelId="{D4292607-6945-0C45-BA2B-EFB4A61E46BE}" type="presOf" srcId="{7C6E7540-E079-BE4B-B8DF-BC18D7780623}" destId="{FA3DBB04-5ECC-7F4E-8B62-E35504D93D23}" srcOrd="0" destOrd="0" presId="urn:microsoft.com/office/officeart/2005/8/layout/radial3"/>
    <dgm:cxn modelId="{62461208-0735-EB47-A8BF-63A33EF2C751}" type="presOf" srcId="{03A96F84-1520-3247-857A-8C87CD954CF1}" destId="{B953DB8C-E3C5-7D47-A1B1-90B12FF37055}" srcOrd="0" destOrd="0" presId="urn:microsoft.com/office/officeart/2005/8/layout/radial3"/>
    <dgm:cxn modelId="{A80D7012-A06F-2C4A-BEC8-6ECC0D039ADF}" type="presOf" srcId="{0DADA897-2C22-C04C-A73A-67ADE9A6B6F3}" destId="{2107E50F-B468-974C-96F3-F0665DA449B0}" srcOrd="0" destOrd="0" presId="urn:microsoft.com/office/officeart/2005/8/layout/radial3"/>
    <dgm:cxn modelId="{ADEAD92B-A4C4-5D4A-BE54-08E78D7E70A3}" type="presOf" srcId="{59DDA0E2-8E38-B846-B448-AA1500AA24E6}" destId="{5837439E-9E9C-8747-AD1A-D841D5F8D5F3}" srcOrd="0" destOrd="0" presId="urn:microsoft.com/office/officeart/2005/8/layout/radial3"/>
    <dgm:cxn modelId="{9D647D2F-EFF0-5745-9F3D-224B91A63A95}" type="presOf" srcId="{76818A0C-FF1C-1240-8970-024997563198}" destId="{F8E2C770-62C3-0F4E-9ED8-B8CD65219053}" srcOrd="0" destOrd="0" presId="urn:microsoft.com/office/officeart/2005/8/layout/radial3"/>
    <dgm:cxn modelId="{24D23343-CF41-A84F-99A6-76F2FEED2333}" srcId="{1E34B75D-B242-4841-B67B-06A00207700E}" destId="{26453507-B753-F34E-BC71-F2A162001F81}" srcOrd="5" destOrd="0" parTransId="{39F37120-D693-A34A-B7FC-E14605D31E35}" sibTransId="{CB7F70D0-CA57-DC4F-A642-05B1311CC923}"/>
    <dgm:cxn modelId="{095F6F65-F3A8-CE40-94C8-5CF87EEF3977}" type="presOf" srcId="{A07EF5D2-7F34-4C4E-8EC8-F92E69B00844}" destId="{B1C622BB-5623-C646-99C3-DCDB0A024FDF}" srcOrd="0" destOrd="0" presId="urn:microsoft.com/office/officeart/2005/8/layout/radial3"/>
    <dgm:cxn modelId="{A9D9316D-83B2-DB4E-9C4E-CAD64C8A51BE}" srcId="{1E34B75D-B242-4841-B67B-06A00207700E}" destId="{03A96F84-1520-3247-857A-8C87CD954CF1}" srcOrd="0" destOrd="0" parTransId="{5EEC5973-ADFD-2042-8C4A-32A2FD4D3768}" sibTransId="{1A3F4376-C1D9-0D41-AA82-20796347974D}"/>
    <dgm:cxn modelId="{AD19E46D-1003-B94A-8252-80012766C118}" srcId="{1E34B75D-B242-4841-B67B-06A00207700E}" destId="{3C5A12F9-544A-554B-96CD-9AEE9C7D1880}" srcOrd="4" destOrd="0" parTransId="{740CBD73-6AB3-A247-B25E-BB3F6AE5B165}" sibTransId="{C573E8DA-DB2C-5841-A46C-A4D808CFA4EC}"/>
    <dgm:cxn modelId="{0B20977D-E573-7F4B-AC9F-9AEE90C1AD18}" srcId="{1E34B75D-B242-4841-B67B-06A00207700E}" destId="{0DADA897-2C22-C04C-A73A-67ADE9A6B6F3}" srcOrd="1" destOrd="0" parTransId="{6C7AFF83-101B-4E41-8C5B-BEB94BF631BB}" sibTransId="{96AD2464-24AE-A84E-A998-47CE320F0C70}"/>
    <dgm:cxn modelId="{A4A5A982-190B-B94B-B058-F589CC2C843E}" type="presOf" srcId="{3C5A12F9-544A-554B-96CD-9AEE9C7D1880}" destId="{C4992608-F86C-ED46-A0E9-0D522ED26438}"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ACA99D95-15D5-734E-BF35-E69BEAC5FE0F}" srcId="{1E34B75D-B242-4841-B67B-06A00207700E}" destId="{A07EF5D2-7F34-4C4E-8EC8-F92E69B00844}" srcOrd="3" destOrd="0" parTransId="{BCB97404-601F-EE4D-9AD4-E0B5B01748DA}" sibTransId="{BB1192FA-85D1-B94B-A3D6-7B538C379DAD}"/>
    <dgm:cxn modelId="{7AA790A7-1BEE-FA41-8795-EEA71D79B79F}" srcId="{1E34B75D-B242-4841-B67B-06A00207700E}" destId="{B3C6619B-94B9-E647-B9E1-0229C5E53D9E}" srcOrd="8" destOrd="0" parTransId="{0C89C8B4-DDF2-6240-A23A-C461851C635F}" sibTransId="{84851C1C-94A0-394F-B28F-2F8B83FC62FD}"/>
    <dgm:cxn modelId="{073920AA-8CE1-C84E-AACC-EB86D192B72F}" srcId="{1E34B75D-B242-4841-B67B-06A00207700E}" destId="{7C6E7540-E079-BE4B-B8DF-BC18D7780623}" srcOrd="7" destOrd="0" parTransId="{E3EDC8E5-7631-1843-A464-EE7D06260097}" sibTransId="{DDB6F433-4156-E24B-A0AA-DB26638DB388}"/>
    <dgm:cxn modelId="{F7D18EB7-DCD1-6846-B0FC-B9D6E362DB59}" srcId="{1E34B75D-B242-4841-B67B-06A00207700E}" destId="{59DDA0E2-8E38-B846-B448-AA1500AA24E6}" srcOrd="2" destOrd="0" parTransId="{99E0C8DF-EE05-B74A-823D-EEF0A93D667E}" sibTransId="{6A0FE443-33D7-F248-A92A-4865B38D2323}"/>
    <dgm:cxn modelId="{A4F493C8-3350-6E45-9587-BA4349EFDC88}" type="presOf" srcId="{B3C6619B-94B9-E647-B9E1-0229C5E53D9E}" destId="{EAC8416B-4055-1541-9A00-C1B4E5FA5655}" srcOrd="0" destOrd="0" presId="urn:microsoft.com/office/officeart/2005/8/layout/radial3"/>
    <dgm:cxn modelId="{A37D3ACF-A10E-9240-BAEA-1F01B0642D8E}" type="presOf" srcId="{50F59A37-17E1-7840-AFDE-01BA701AD4EE}" destId="{39926F22-28A2-134D-9B51-B06D71174C38}"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A1DA7FF8-1231-B84E-BA55-2F8F7AE6E4C0}" type="presOf" srcId="{1E34B75D-B242-4841-B67B-06A00207700E}" destId="{529396B3-47EB-2B40-978D-8AE0046E8C9F}" srcOrd="0" destOrd="0" presId="urn:microsoft.com/office/officeart/2005/8/layout/radial3"/>
    <dgm:cxn modelId="{FD5029FD-1E81-EB4A-AC5B-4D69E7E8908F}" type="presOf" srcId="{26453507-B753-F34E-BC71-F2A162001F81}" destId="{48799541-F6F0-DA4B-BCAA-25B0F2E74A32}" srcOrd="0" destOrd="0" presId="urn:microsoft.com/office/officeart/2005/8/layout/radial3"/>
    <dgm:cxn modelId="{10AA5542-0EB1-9C41-8AD7-B7B30E5A199E}" type="presParOf" srcId="{F8E2C770-62C3-0F4E-9ED8-B8CD65219053}" destId="{72B165A3-137D-5242-A2B9-5D568718FEFA}" srcOrd="0" destOrd="0" presId="urn:microsoft.com/office/officeart/2005/8/layout/radial3"/>
    <dgm:cxn modelId="{B13444D7-F8B8-724D-8EC5-49D4FCB28960}" type="presParOf" srcId="{72B165A3-137D-5242-A2B9-5D568718FEFA}" destId="{529396B3-47EB-2B40-978D-8AE0046E8C9F}" srcOrd="0" destOrd="0" presId="urn:microsoft.com/office/officeart/2005/8/layout/radial3"/>
    <dgm:cxn modelId="{6BF481A8-4895-2543-983E-73EFAD671369}" type="presParOf" srcId="{72B165A3-137D-5242-A2B9-5D568718FEFA}" destId="{B953DB8C-E3C5-7D47-A1B1-90B12FF37055}" srcOrd="1" destOrd="0" presId="urn:microsoft.com/office/officeart/2005/8/layout/radial3"/>
    <dgm:cxn modelId="{76B92B2F-D559-3D41-BD93-23DDA13E4B4B}" type="presParOf" srcId="{72B165A3-137D-5242-A2B9-5D568718FEFA}" destId="{2107E50F-B468-974C-96F3-F0665DA449B0}" srcOrd="2" destOrd="0" presId="urn:microsoft.com/office/officeart/2005/8/layout/radial3"/>
    <dgm:cxn modelId="{33577687-9ED9-8140-B6D6-35AAF9F37CDE}" type="presParOf" srcId="{72B165A3-137D-5242-A2B9-5D568718FEFA}" destId="{5837439E-9E9C-8747-AD1A-D841D5F8D5F3}" srcOrd="3" destOrd="0" presId="urn:microsoft.com/office/officeart/2005/8/layout/radial3"/>
    <dgm:cxn modelId="{306E74D9-5E90-7740-AE0D-45789036CE7C}" type="presParOf" srcId="{72B165A3-137D-5242-A2B9-5D568718FEFA}" destId="{B1C622BB-5623-C646-99C3-DCDB0A024FDF}" srcOrd="4" destOrd="0" presId="urn:microsoft.com/office/officeart/2005/8/layout/radial3"/>
    <dgm:cxn modelId="{2232D5A9-5831-BB44-A948-4939BFD99741}" type="presParOf" srcId="{72B165A3-137D-5242-A2B9-5D568718FEFA}" destId="{C4992608-F86C-ED46-A0E9-0D522ED26438}" srcOrd="5" destOrd="0" presId="urn:microsoft.com/office/officeart/2005/8/layout/radial3"/>
    <dgm:cxn modelId="{D4C4B0C2-4BB7-B440-B55A-33E0C73FD7D2}" type="presParOf" srcId="{72B165A3-137D-5242-A2B9-5D568718FEFA}" destId="{48799541-F6F0-DA4B-BCAA-25B0F2E74A32}" srcOrd="6" destOrd="0" presId="urn:microsoft.com/office/officeart/2005/8/layout/radial3"/>
    <dgm:cxn modelId="{0CDFDCEC-C813-5C4C-96D4-DA87E8CF9209}" type="presParOf" srcId="{72B165A3-137D-5242-A2B9-5D568718FEFA}" destId="{39926F22-28A2-134D-9B51-B06D71174C38}" srcOrd="7" destOrd="0" presId="urn:microsoft.com/office/officeart/2005/8/layout/radial3"/>
    <dgm:cxn modelId="{95246C3E-5548-524B-B77A-10B9E55147F6}" type="presParOf" srcId="{72B165A3-137D-5242-A2B9-5D568718FEFA}" destId="{FA3DBB04-5ECC-7F4E-8B62-E35504D93D23}" srcOrd="8" destOrd="0" presId="urn:microsoft.com/office/officeart/2005/8/layout/radial3"/>
    <dgm:cxn modelId="{519747F2-0906-9345-8C0A-C9B1602E7A92}" type="presParOf" srcId="{72B165A3-137D-5242-A2B9-5D568718FEFA}" destId="{EAC8416B-4055-1541-9A00-C1B4E5FA5655}" srcOrd="9"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746802" y="1371337"/>
          <a:ext cx="2931258" cy="293125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pt-PT" sz="3200" kern="1200"/>
            <a:t>Política nacional sobre as PDI</a:t>
          </a:r>
        </a:p>
      </dsp:txBody>
      <dsp:txXfrm>
        <a:off x="3176075" y="1800610"/>
        <a:ext cx="2072712" cy="2072712"/>
      </dsp:txXfrm>
    </dsp:sp>
    <dsp:sp modelId="{B953DB8C-E3C5-7D47-A1B1-90B12FF37055}">
      <dsp:nvSpPr>
        <dsp:cNvPr id="0" name=""/>
        <dsp:cNvSpPr/>
      </dsp:nvSpPr>
      <dsp:spPr>
        <a:xfrm>
          <a:off x="3479616" y="21871"/>
          <a:ext cx="1465629" cy="1465629"/>
        </a:xfrm>
        <a:prstGeom prst="ellipse">
          <a:avLst/>
        </a:prstGeom>
        <a:solidFill>
          <a:schemeClr val="accent2">
            <a:alpha val="90000"/>
          </a:schemeClr>
        </a:solidFill>
        <a:ln w="25400" cap="flat" cmpd="sng" algn="ctr">
          <a:no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Autoridades nacionais, provinciais e distritais </a:t>
          </a:r>
        </a:p>
      </dsp:txBody>
      <dsp:txXfrm>
        <a:off x="3694252" y="236507"/>
        <a:ext cx="1036357" cy="1036357"/>
      </dsp:txXfrm>
    </dsp:sp>
    <dsp:sp modelId="{2107E50F-B468-974C-96F3-F0665DA449B0}">
      <dsp:nvSpPr>
        <dsp:cNvPr id="0" name=""/>
        <dsp:cNvSpPr/>
      </dsp:nvSpPr>
      <dsp:spPr>
        <a:xfrm>
          <a:off x="4605383" y="352426"/>
          <a:ext cx="1465629" cy="1465629"/>
        </a:xfrm>
        <a:prstGeom prst="ellipse">
          <a:avLst/>
        </a:prstGeom>
        <a:solidFill>
          <a:schemeClr val="accent1">
            <a:alpha val="80000"/>
          </a:schemeClr>
        </a:solidFill>
        <a:ln w="25400" cap="flat" cmpd="sng" algn="ctr">
          <a:no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Parlamento</a:t>
          </a:r>
        </a:p>
      </dsp:txBody>
      <dsp:txXfrm>
        <a:off x="4820019" y="567062"/>
        <a:ext cx="1036357" cy="1036357"/>
      </dsp:txXfrm>
    </dsp:sp>
    <dsp:sp modelId="{5837439E-9E9C-8747-AD1A-D841D5F8D5F3}">
      <dsp:nvSpPr>
        <dsp:cNvPr id="0" name=""/>
        <dsp:cNvSpPr/>
      </dsp:nvSpPr>
      <dsp:spPr>
        <a:xfrm>
          <a:off x="5373726"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100" kern="1200" dirty="0"/>
            <a:t>PDIs e outros grupos afetados pela deslocação</a:t>
          </a:r>
        </a:p>
      </dsp:txBody>
      <dsp:txXfrm>
        <a:off x="5588362" y="1453777"/>
        <a:ext cx="1036357" cy="1036357"/>
      </dsp:txXfrm>
    </dsp:sp>
    <dsp:sp modelId="{B1C622BB-5623-C646-99C3-DCDB0A024FDF}">
      <dsp:nvSpPr>
        <dsp:cNvPr id="0" name=""/>
        <dsp:cNvSpPr/>
      </dsp:nvSpPr>
      <dsp:spPr>
        <a:xfrm>
          <a:off x="5540703"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Sociedade civil nacional</a:t>
          </a:r>
        </a:p>
      </dsp:txBody>
      <dsp:txXfrm>
        <a:off x="5755339" y="2615128"/>
        <a:ext cx="1036357" cy="1036357"/>
      </dsp:txXfrm>
    </dsp:sp>
    <dsp:sp modelId="{C4992608-F86C-ED46-A0E9-0D522ED26438}">
      <dsp:nvSpPr>
        <dsp:cNvPr id="0" name=""/>
        <dsp:cNvSpPr/>
      </dsp:nvSpPr>
      <dsp:spPr>
        <a:xfrm>
          <a:off x="5053300" y="346775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Sociedade Nacional da Cruz Vermelha</a:t>
          </a:r>
        </a:p>
      </dsp:txBody>
      <dsp:txXfrm>
        <a:off x="5267936" y="3682392"/>
        <a:ext cx="1036357" cy="1036357"/>
      </dsp:txXfrm>
    </dsp:sp>
    <dsp:sp modelId="{48799541-F6F0-DA4B-BCAA-25B0F2E74A32}">
      <dsp:nvSpPr>
        <dsp:cNvPr id="0" name=""/>
        <dsp:cNvSpPr/>
      </dsp:nvSpPr>
      <dsp:spPr>
        <a:xfrm>
          <a:off x="4066263"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Comissão nacional de direitos humanos</a:t>
          </a:r>
        </a:p>
      </dsp:txBody>
      <dsp:txXfrm>
        <a:off x="4280899" y="4316722"/>
        <a:ext cx="1036357" cy="1036357"/>
      </dsp:txXfrm>
    </dsp:sp>
    <dsp:sp modelId="{39926F22-28A2-134D-9B51-B06D71174C38}">
      <dsp:nvSpPr>
        <dsp:cNvPr id="0" name=""/>
        <dsp:cNvSpPr/>
      </dsp:nvSpPr>
      <dsp:spPr>
        <a:xfrm>
          <a:off x="2892970"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Instituições de pesquisa nacional</a:t>
          </a:r>
        </a:p>
      </dsp:txBody>
      <dsp:txXfrm>
        <a:off x="3107606" y="4316722"/>
        <a:ext cx="1036357" cy="1036357"/>
      </dsp:txXfrm>
    </dsp:sp>
    <dsp:sp modelId="{78A3421C-D426-9B47-8D63-1D564DA59D8A}">
      <dsp:nvSpPr>
        <dsp:cNvPr id="0" name=""/>
        <dsp:cNvSpPr/>
      </dsp:nvSpPr>
      <dsp:spPr>
        <a:xfrm>
          <a:off x="1905933" y="346775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ONU, CICV e sociedade civil internacional</a:t>
          </a:r>
        </a:p>
      </dsp:txBody>
      <dsp:txXfrm>
        <a:off x="2120569" y="3682392"/>
        <a:ext cx="1036357" cy="1036357"/>
      </dsp:txXfrm>
    </dsp:sp>
    <dsp:sp modelId="{1C71F771-DFE5-7749-A009-B593FFC97AF0}">
      <dsp:nvSpPr>
        <dsp:cNvPr id="0" name=""/>
        <dsp:cNvSpPr/>
      </dsp:nvSpPr>
      <dsp:spPr>
        <a:xfrm>
          <a:off x="1418530"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UA e o relator especial da ONU para os direitos humanos das PDI</a:t>
          </a:r>
        </a:p>
      </dsp:txBody>
      <dsp:txXfrm>
        <a:off x="1633166" y="2615128"/>
        <a:ext cx="1036357" cy="1036357"/>
      </dsp:txXfrm>
    </dsp:sp>
    <dsp:sp modelId="{FA3DBB04-5ECC-7F4E-8B62-E35504D93D23}">
      <dsp:nvSpPr>
        <dsp:cNvPr id="0" name=""/>
        <dsp:cNvSpPr/>
      </dsp:nvSpPr>
      <dsp:spPr>
        <a:xfrm>
          <a:off x="1585507"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Doadores</a:t>
          </a:r>
        </a:p>
      </dsp:txBody>
      <dsp:txXfrm>
        <a:off x="1800143" y="1453777"/>
        <a:ext cx="1036357" cy="1036357"/>
      </dsp:txXfrm>
    </dsp:sp>
    <dsp:sp modelId="{EAC8416B-4055-1541-9A00-C1B4E5FA5655}">
      <dsp:nvSpPr>
        <dsp:cNvPr id="0" name=""/>
        <dsp:cNvSpPr/>
      </dsp:nvSpPr>
      <dsp:spPr>
        <a:xfrm>
          <a:off x="2353850" y="35242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União Africana</a:t>
          </a:r>
        </a:p>
      </dsp:txBody>
      <dsp:txXfrm>
        <a:off x="2568486" y="567062"/>
        <a:ext cx="1036357" cy="10363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662290" y="1910760"/>
          <a:ext cx="3100281" cy="1767718"/>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pt-PT" sz="2400" kern="1200"/>
            <a:t>Agência governamental</a:t>
          </a:r>
        </a:p>
      </dsp:txBody>
      <dsp:txXfrm>
        <a:off x="3116316" y="2169636"/>
        <a:ext cx="2192229" cy="1249966"/>
      </dsp:txXfrm>
    </dsp:sp>
    <dsp:sp modelId="{B953DB8C-E3C5-7D47-A1B1-90B12FF37055}">
      <dsp:nvSpPr>
        <dsp:cNvPr id="0" name=""/>
        <dsp:cNvSpPr/>
      </dsp:nvSpPr>
      <dsp:spPr>
        <a:xfrm>
          <a:off x="3346091" y="466087"/>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Organizações internacionais</a:t>
          </a:r>
        </a:p>
      </dsp:txBody>
      <dsp:txXfrm>
        <a:off x="3573104" y="693100"/>
        <a:ext cx="1096114" cy="1096114"/>
      </dsp:txXfrm>
    </dsp:sp>
    <dsp:sp modelId="{2107E50F-B468-974C-96F3-F0665DA449B0}">
      <dsp:nvSpPr>
        <dsp:cNvPr id="0" name=""/>
        <dsp:cNvSpPr/>
      </dsp:nvSpPr>
      <dsp:spPr>
        <a:xfrm>
          <a:off x="4714218" y="682118"/>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Pessoas afetadas pela deslocação</a:t>
          </a:r>
        </a:p>
      </dsp:txBody>
      <dsp:txXfrm>
        <a:off x="4941231" y="909131"/>
        <a:ext cx="1096114" cy="1096114"/>
      </dsp:txXfrm>
    </dsp:sp>
    <dsp:sp modelId="{5837439E-9E9C-8747-AD1A-D841D5F8D5F3}">
      <dsp:nvSpPr>
        <dsp:cNvPr id="0" name=""/>
        <dsp:cNvSpPr/>
      </dsp:nvSpPr>
      <dsp:spPr>
        <a:xfrm>
          <a:off x="5866370" y="1224136"/>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pt-PT" sz="1100" kern="1200"/>
            <a:t>Governo local</a:t>
          </a:r>
        </a:p>
      </dsp:txBody>
      <dsp:txXfrm>
        <a:off x="6093383" y="1451149"/>
        <a:ext cx="1096114" cy="1096114"/>
      </dsp:txXfrm>
    </dsp:sp>
    <dsp:sp modelId="{B1C622BB-5623-C646-99C3-DCDB0A024FDF}">
      <dsp:nvSpPr>
        <dsp:cNvPr id="0" name=""/>
        <dsp:cNvSpPr/>
      </dsp:nvSpPr>
      <dsp:spPr>
        <a:xfrm>
          <a:off x="6264368" y="2592279"/>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Outros organismos governamentais</a:t>
          </a:r>
        </a:p>
      </dsp:txBody>
      <dsp:txXfrm>
        <a:off x="6491381" y="2819292"/>
        <a:ext cx="1096114" cy="1096114"/>
      </dsp:txXfrm>
    </dsp:sp>
    <dsp:sp modelId="{C4992608-F86C-ED46-A0E9-0D522ED26438}">
      <dsp:nvSpPr>
        <dsp:cNvPr id="0" name=""/>
        <dsp:cNvSpPr/>
      </dsp:nvSpPr>
      <dsp:spPr>
        <a:xfrm>
          <a:off x="5184238" y="309634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OSCs</a:t>
          </a:r>
        </a:p>
      </dsp:txBody>
      <dsp:txXfrm>
        <a:off x="5411251" y="3323356"/>
        <a:ext cx="1096114" cy="1096114"/>
      </dsp:txXfrm>
    </dsp:sp>
    <dsp:sp modelId="{48799541-F6F0-DA4B-BCAA-25B0F2E74A32}">
      <dsp:nvSpPr>
        <dsp:cNvPr id="0" name=""/>
        <dsp:cNvSpPr/>
      </dsp:nvSpPr>
      <dsp:spPr>
        <a:xfrm>
          <a:off x="3888098" y="360039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PDIs</a:t>
          </a:r>
        </a:p>
      </dsp:txBody>
      <dsp:txXfrm>
        <a:off x="4115111" y="3827406"/>
        <a:ext cx="1096114" cy="1096114"/>
      </dsp:txXfrm>
    </dsp:sp>
    <dsp:sp modelId="{39926F22-28A2-134D-9B51-B06D71174C38}">
      <dsp:nvSpPr>
        <dsp:cNvPr id="0" name=""/>
        <dsp:cNvSpPr/>
      </dsp:nvSpPr>
      <dsp:spPr>
        <a:xfrm>
          <a:off x="2447939" y="3384381"/>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Instituições nacionais de direitos humanos</a:t>
          </a:r>
        </a:p>
      </dsp:txBody>
      <dsp:txXfrm>
        <a:off x="2674952" y="3611394"/>
        <a:ext cx="1096114" cy="1096114"/>
      </dsp:txXfrm>
    </dsp:sp>
    <dsp:sp modelId="{78A3421C-D426-9B47-8D63-1D564DA59D8A}">
      <dsp:nvSpPr>
        <dsp:cNvPr id="0" name=""/>
        <dsp:cNvSpPr/>
      </dsp:nvSpPr>
      <dsp:spPr>
        <a:xfrm>
          <a:off x="1223810" y="3168355"/>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Instituições regionais</a:t>
          </a:r>
        </a:p>
      </dsp:txBody>
      <dsp:txXfrm>
        <a:off x="1450823" y="3395368"/>
        <a:ext cx="1096114" cy="1096114"/>
      </dsp:txXfrm>
    </dsp:sp>
    <dsp:sp modelId="{FA3DBB04-5ECC-7F4E-8B62-E35504D93D23}">
      <dsp:nvSpPr>
        <dsp:cNvPr id="0" name=""/>
        <dsp:cNvSpPr/>
      </dsp:nvSpPr>
      <dsp:spPr>
        <a:xfrm>
          <a:off x="863780" y="115212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Doadores</a:t>
          </a:r>
        </a:p>
      </dsp:txBody>
      <dsp:txXfrm>
        <a:off x="1090793" y="1379136"/>
        <a:ext cx="1096114" cy="1096114"/>
      </dsp:txXfrm>
    </dsp:sp>
    <dsp:sp modelId="{EAC8416B-4055-1541-9A00-C1B4E5FA5655}">
      <dsp:nvSpPr>
        <dsp:cNvPr id="0" name=""/>
        <dsp:cNvSpPr/>
      </dsp:nvSpPr>
      <dsp:spPr>
        <a:xfrm>
          <a:off x="1979685" y="682109"/>
          <a:ext cx="1550140" cy="1550140"/>
        </a:xfrm>
        <a:prstGeom prst="ellipse">
          <a:avLst/>
        </a:prstGeom>
        <a:solidFill>
          <a:schemeClr val="accent1">
            <a:hueOff val="0"/>
            <a:satOff val="0"/>
            <a:lumOff val="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pt-PT" sz="1200" kern="1200"/>
            <a:t>Organizações regionais</a:t>
          </a:r>
        </a:p>
      </dsp:txBody>
      <dsp:txXfrm>
        <a:off x="2206698" y="909122"/>
        <a:ext cx="1096114" cy="1096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3186740" y="1656186"/>
          <a:ext cx="2213866" cy="1737661"/>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pt-PT" sz="2400" kern="1200" dirty="0"/>
            <a:t>Entidade principal</a:t>
          </a:r>
        </a:p>
      </dsp:txBody>
      <dsp:txXfrm>
        <a:off x="3510953" y="1910661"/>
        <a:ext cx="1565440" cy="1228711"/>
      </dsp:txXfrm>
    </dsp:sp>
    <dsp:sp modelId="{B953DB8C-E3C5-7D47-A1B1-90B12FF37055}">
      <dsp:nvSpPr>
        <dsp:cNvPr id="0" name=""/>
        <dsp:cNvSpPr/>
      </dsp:nvSpPr>
      <dsp:spPr>
        <a:xfrm>
          <a:off x="5184565" y="72007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D</a:t>
          </a:r>
        </a:p>
      </dsp:txBody>
      <dsp:txXfrm>
        <a:off x="5387376" y="922890"/>
        <a:ext cx="979256" cy="979256"/>
      </dsp:txXfrm>
    </dsp:sp>
    <dsp:sp modelId="{2107E50F-B468-974C-96F3-F0665DA449B0}">
      <dsp:nvSpPr>
        <dsp:cNvPr id="0" name=""/>
        <dsp:cNvSpPr/>
      </dsp:nvSpPr>
      <dsp:spPr>
        <a:xfrm>
          <a:off x="7361456" y="1296143"/>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F</a:t>
          </a:r>
        </a:p>
      </dsp:txBody>
      <dsp:txXfrm>
        <a:off x="7517188" y="1451875"/>
        <a:ext cx="751942" cy="751942"/>
      </dsp:txXfrm>
    </dsp:sp>
    <dsp:sp modelId="{5837439E-9E9C-8747-AD1A-D841D5F8D5F3}">
      <dsp:nvSpPr>
        <dsp:cNvPr id="0" name=""/>
        <dsp:cNvSpPr/>
      </dsp:nvSpPr>
      <dsp:spPr>
        <a:xfrm>
          <a:off x="7200807" y="3151603"/>
          <a:ext cx="808824" cy="808824"/>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Z</a:t>
          </a:r>
        </a:p>
      </dsp:txBody>
      <dsp:txXfrm>
        <a:off x="7319257" y="3270053"/>
        <a:ext cx="571924" cy="571924"/>
      </dsp:txXfrm>
    </dsp:sp>
    <dsp:sp modelId="{B1C622BB-5623-C646-99C3-DCDB0A024FDF}">
      <dsp:nvSpPr>
        <dsp:cNvPr id="0" name=""/>
        <dsp:cNvSpPr/>
      </dsp:nvSpPr>
      <dsp:spPr>
        <a:xfrm>
          <a:off x="4859741" y="3024333"/>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E</a:t>
          </a:r>
        </a:p>
      </dsp:txBody>
      <dsp:txXfrm>
        <a:off x="5062552" y="3227144"/>
        <a:ext cx="979256" cy="979256"/>
      </dsp:txXfrm>
    </dsp:sp>
    <dsp:sp modelId="{C4992608-F86C-ED46-A0E9-0D522ED26438}">
      <dsp:nvSpPr>
        <dsp:cNvPr id="0" name=""/>
        <dsp:cNvSpPr/>
      </dsp:nvSpPr>
      <dsp:spPr>
        <a:xfrm>
          <a:off x="3220282" y="3545105"/>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C</a:t>
          </a:r>
        </a:p>
      </dsp:txBody>
      <dsp:txXfrm>
        <a:off x="3376014" y="3700837"/>
        <a:ext cx="751942" cy="751942"/>
      </dsp:txXfrm>
    </dsp:sp>
    <dsp:sp modelId="{48799541-F6F0-DA4B-BCAA-25B0F2E74A32}">
      <dsp:nvSpPr>
        <dsp:cNvPr id="0" name=""/>
        <dsp:cNvSpPr/>
      </dsp:nvSpPr>
      <dsp:spPr>
        <a:xfrm>
          <a:off x="1763390" y="237626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A</a:t>
          </a:r>
        </a:p>
      </dsp:txBody>
      <dsp:txXfrm>
        <a:off x="1966201" y="2579080"/>
        <a:ext cx="979256" cy="979256"/>
      </dsp:txXfrm>
    </dsp:sp>
    <dsp:sp modelId="{39926F22-28A2-134D-9B51-B06D71174C38}">
      <dsp:nvSpPr>
        <dsp:cNvPr id="0" name=""/>
        <dsp:cNvSpPr/>
      </dsp:nvSpPr>
      <dsp:spPr>
        <a:xfrm>
          <a:off x="144015" y="2880328"/>
          <a:ext cx="952823" cy="952823"/>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X</a:t>
          </a:r>
        </a:p>
      </dsp:txBody>
      <dsp:txXfrm>
        <a:off x="283553" y="3019866"/>
        <a:ext cx="673747" cy="673747"/>
      </dsp:txXfrm>
    </dsp:sp>
    <dsp:sp modelId="{FA3DBB04-5ECC-7F4E-8B62-E35504D93D23}">
      <dsp:nvSpPr>
        <dsp:cNvPr id="0" name=""/>
        <dsp:cNvSpPr/>
      </dsp:nvSpPr>
      <dsp:spPr>
        <a:xfrm>
          <a:off x="386088" y="952836"/>
          <a:ext cx="919379" cy="91937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Y</a:t>
          </a:r>
        </a:p>
      </dsp:txBody>
      <dsp:txXfrm>
        <a:off x="520728" y="1087476"/>
        <a:ext cx="650099" cy="650099"/>
      </dsp:txXfrm>
    </dsp:sp>
    <dsp:sp modelId="{EAC8416B-4055-1541-9A00-C1B4E5FA5655}">
      <dsp:nvSpPr>
        <dsp:cNvPr id="0" name=""/>
        <dsp:cNvSpPr/>
      </dsp:nvSpPr>
      <dsp:spPr>
        <a:xfrm>
          <a:off x="2520285" y="432047"/>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pt-PT" sz="3600" kern="1200"/>
            <a:t>B</a:t>
          </a:r>
        </a:p>
      </dsp:txBody>
      <dsp:txXfrm>
        <a:off x="2723096" y="634858"/>
        <a:ext cx="979256" cy="979256"/>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‹N°›</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‹N°›</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rPr>
              <a:t>Assim que decidir quem deve estar envolvido, a pergunta seguinte é como.</a:t>
            </a:r>
          </a:p>
          <a:p>
            <a:endParaRPr lang="en-GB" dirty="0">
              <a:latin typeface="Arial" charset="0"/>
            </a:endParaRPr>
          </a:p>
          <a:p>
            <a:r>
              <a:rPr lang="pt-PT">
                <a:latin typeface="Arial" charset="0"/>
              </a:rPr>
              <a:t>Alguns intervenientes podem estar diretamente envolvidos na elaboração do instrumento sob supervisão da entidade governamental principal. Outros terão um papel menos central, mas serão, ainda assim, consultados regularmente. Para assegurar que se sentem integrados no processo e podem contribuir de forma significativa, serão necessários canais de comunicação aberta.</a:t>
            </a:r>
          </a:p>
          <a:p>
            <a:endParaRPr lang="it-IT"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rPr>
              <a:t>Há geralmente quatro papéis de destaque no comité de direção ou redação e nos parceiros de consulta ao longo do processo:</a:t>
            </a:r>
          </a:p>
          <a:p>
            <a:endParaRPr lang="en-GB" dirty="0">
              <a:latin typeface="Arial" charset="0"/>
            </a:endParaRPr>
          </a:p>
          <a:p>
            <a:pPr>
              <a:buFontTx/>
              <a:buAutoNum type="arabicPeriod"/>
            </a:pPr>
            <a:r>
              <a:rPr lang="pt-PT">
                <a:latin typeface="Arial" charset="0"/>
              </a:rPr>
              <a:t> 1. Redator especialista.</a:t>
            </a:r>
          </a:p>
          <a:p>
            <a:pPr>
              <a:buFontTx/>
              <a:buAutoNum type="arabicPeriod"/>
            </a:pPr>
            <a:r>
              <a:rPr lang="pt-PT">
                <a:latin typeface="Arial" charset="0"/>
              </a:rPr>
              <a:t> 2. Comité de redação: pessoas com conhecimento especializado. Dependendo da sua dimensão, pode ser integrado no comité de direção.</a:t>
            </a:r>
          </a:p>
          <a:p>
            <a:pPr>
              <a:buFontTx/>
              <a:buAutoNum type="arabicPeriod"/>
            </a:pPr>
            <a:r>
              <a:rPr lang="pt-PT">
                <a:latin typeface="Arial" charset="0"/>
              </a:rPr>
              <a:t> 3. Comité de direção: representantes dos vários intervenientes. Encarregados de rever os textos produzidos pelo comité de redação.</a:t>
            </a:r>
          </a:p>
          <a:p>
            <a:pPr>
              <a:buFontTx/>
              <a:buAutoNum type="arabicPeriod"/>
            </a:pPr>
            <a:r>
              <a:rPr lang="pt-PT">
                <a:latin typeface="Arial" charset="0"/>
              </a:rPr>
              <a:t> 4. Parceiros de consulta: os que não estão diretamente envolvidos no processo, mas contribuem de forma significativa.</a:t>
            </a:r>
          </a:p>
        </p:txBody>
      </p:sp>
      <p:sp>
        <p:nvSpPr>
          <p:cNvPr id="3379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11</a:t>
            </a:fld>
            <a:endParaRPr lang="it-IT"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pt-PT">
                <a:latin typeface="Arial" charset="0"/>
              </a:rPr>
              <a:t> No Iémen, a unidade executiva do governo para as PDI e o ACNUR realizaram workshops regionais e consultas nas províncias afetadas pela deslocação, como parte do processo do país de desenvolver uma política nacional sobre o fenómeno. A finalidade era:</a:t>
            </a:r>
          </a:p>
          <a:p>
            <a:endParaRPr lang="en-GB" dirty="0">
              <a:latin typeface="Arial" charset="0"/>
            </a:endParaRPr>
          </a:p>
          <a:p>
            <a:pPr>
              <a:buFontTx/>
              <a:buChar char="-"/>
            </a:pPr>
            <a:r>
              <a:rPr lang="pt-PT">
                <a:latin typeface="Arial" charset="0"/>
              </a:rPr>
              <a:t>- Sensibilizar para a importância de desenvolver uma política nacional.</a:t>
            </a:r>
          </a:p>
          <a:p>
            <a:pPr>
              <a:buFontTx/>
              <a:buChar char="-"/>
            </a:pPr>
            <a:r>
              <a:rPr lang="pt-PT">
                <a:latin typeface="Arial" charset="0"/>
              </a:rPr>
              <a:t>- Melhorar a compreensão de/e o apoio aos esforços em curso para fazê-lo.</a:t>
            </a:r>
          </a:p>
          <a:p>
            <a:pPr>
              <a:buFontTx/>
              <a:buChar char="-"/>
            </a:pPr>
            <a:r>
              <a:rPr lang="pt-PT">
                <a:latin typeface="Arial" charset="0"/>
              </a:rPr>
              <a:t>- Solicitar as perspetivas dos intervenientes sobre problemas prioritários para informar e integrar no processo de elaboração de políticas. </a:t>
            </a:r>
          </a:p>
          <a:p>
            <a:endParaRPr lang="en-GB">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12</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r>
              <a:rPr lang="pt-PT">
                <a:latin typeface="Calibri" charset="0"/>
              </a:rPr>
              <a:t>Esta sessão aborda os passos de início e organização de um processo de elaboração de leis e políticas, salientando a natureza participativa do desenvolvimento de um instrumento nacional sobre as deslocações internas. A tarefa é um ato de soberania e, como tal, apenas as autoridades nacionais podem tomar a decisão de iniciá-la.</a:t>
            </a:r>
            <a:r>
              <a:rPr lang="pt-PT">
                <a:latin typeface="Arial" charset="0"/>
              </a:rPr>
              <a:t> </a:t>
            </a:r>
          </a:p>
          <a:p>
            <a:r>
              <a:rPr lang="pt-PT">
                <a:latin typeface="Arial" charset="0"/>
              </a:rPr>
              <a:t> </a:t>
            </a:r>
          </a:p>
          <a:p>
            <a:r>
              <a:rPr lang="pt-PT">
                <a:latin typeface="Arial" charset="0"/>
              </a:rPr>
              <a:t>Porém, é também importante que a decisão seja publicitada e os intervenientes sejam convocados desde o início do processo para elaborar um instrumento que responde de forma abrangente às necessidades das PDI e de outras pessoas afetadas pela deslocação. </a:t>
            </a:r>
          </a:p>
          <a:p>
            <a:endParaRPr lang="en-GB" dirty="0">
              <a:latin typeface="Arial" charset="0"/>
              <a:ea typeface="MS PGothic"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t>O desenvolvimento de um instrumento nacional sobre as deslocações internas pode ser dividido em sete etapas, do início à implementação e monitorização.</a:t>
            </a:r>
            <a:r>
              <a:rPr lang="pt-PT">
                <a:latin typeface="AkzidenzGroteskPro-Light" charset="0"/>
              </a:rPr>
              <a:t> </a:t>
            </a:r>
            <a:r>
              <a:rPr lang="pt-PT">
                <a:latin typeface="Arial" charset="0"/>
              </a:rPr>
              <a:t>Considere as ações e a orientação facultadas ao longo das sete etapas, adequando-as conforme necessário para assegurar uma participação alargada e alcançar o resultado previsto - um plano de ação para o processo.</a:t>
            </a:r>
          </a:p>
        </p:txBody>
      </p:sp>
      <p:sp>
        <p:nvSpPr>
          <p:cNvPr id="25603"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3</a:t>
            </a:fld>
            <a:endParaRPr lang="it-IT"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nSpc>
                <a:spcPct val="90000"/>
              </a:lnSpc>
            </a:pPr>
            <a:r>
              <a:rPr lang="pt-PT" sz="1200">
                <a:latin typeface="Arial" charset="0"/>
              </a:rPr>
              <a:t>Os países que já sejam versados em processos consultivos podem ser capazes de recorrer às suas experiências no desenvolvimento de um instrumento nacional as sobre deslocações internas, mas a sua metodologia teria, mesmo assim, de ser adaptada para garantir a participação das PDI.</a:t>
            </a:r>
          </a:p>
          <a:p>
            <a:pPr>
              <a:lnSpc>
                <a:spcPct val="90000"/>
              </a:lnSpc>
            </a:pPr>
            <a:endParaRPr lang="en-GB" sz="1200" dirty="0">
              <a:latin typeface="Arial" charset="0"/>
            </a:endParaRPr>
          </a:p>
          <a:p>
            <a:pPr>
              <a:lnSpc>
                <a:spcPct val="90000"/>
              </a:lnSpc>
            </a:pPr>
            <a:r>
              <a:rPr lang="pt-PT" sz="1200">
                <a:latin typeface="Arial" charset="0"/>
              </a:rPr>
              <a:t>Quer seja esse o caso, quer não, qualquer país que pretende dar início a um processo de elaboração de leis ou políticas terá de:</a:t>
            </a:r>
          </a:p>
          <a:p>
            <a:pPr>
              <a:lnSpc>
                <a:spcPct val="90000"/>
              </a:lnSpc>
            </a:pPr>
            <a:endParaRPr lang="en-GB" sz="1200" dirty="0">
              <a:latin typeface="Arial" charset="0"/>
            </a:endParaRPr>
          </a:p>
          <a:p>
            <a:pPr>
              <a:lnSpc>
                <a:spcPct val="90000"/>
              </a:lnSpc>
              <a:buFontTx/>
              <a:buChar char="-"/>
            </a:pPr>
            <a:r>
              <a:rPr lang="pt-PT" sz="1200">
                <a:latin typeface="Arial" charset="0"/>
              </a:rPr>
              <a:t>- Tornar a decisão oficial como um ato de soberania.</a:t>
            </a:r>
          </a:p>
          <a:p>
            <a:pPr>
              <a:lnSpc>
                <a:spcPct val="90000"/>
              </a:lnSpc>
              <a:buFontTx/>
              <a:buChar char="-"/>
            </a:pPr>
            <a:r>
              <a:rPr lang="pt-PT" sz="1200">
                <a:latin typeface="Arial" charset="0"/>
              </a:rPr>
              <a:t>- Assegurar que o processo é transparente desde o início.</a:t>
            </a:r>
          </a:p>
          <a:p>
            <a:pPr>
              <a:lnSpc>
                <a:spcPct val="90000"/>
              </a:lnSpc>
            </a:pPr>
            <a:endParaRPr lang="en-GB" sz="1200" dirty="0">
              <a:latin typeface="Arial" charset="0"/>
            </a:endParaRPr>
          </a:p>
          <a:p>
            <a:pPr>
              <a:lnSpc>
                <a:spcPct val="90000"/>
              </a:lnSpc>
            </a:pPr>
            <a:r>
              <a:rPr lang="pt-PT" sz="1200">
                <a:latin typeface="Arial" charset="0"/>
              </a:rPr>
              <a:t>Para fazê-lo, a decisão terá de ser comunicada a todos os intervenientes regionais, nacionais e internacionais, incluindo as PDI e outros afetados pela deslocação. Isto ajuda não só a assegurar o desenvolvimento de um instrumento abrangente, mas também a dar oportunidade aos intervenientes externos de contribuir para o processo. </a:t>
            </a:r>
          </a:p>
          <a:p>
            <a:pPr>
              <a:lnSpc>
                <a:spcPct val="90000"/>
              </a:lnSpc>
            </a:pPr>
            <a:endParaRPr lang="en-GB" sz="1200" dirty="0">
              <a:latin typeface="Arial" charset="0"/>
            </a:endParaRPr>
          </a:p>
          <a:p>
            <a:pPr>
              <a:lnSpc>
                <a:spcPct val="90000"/>
              </a:lnSpc>
            </a:pPr>
            <a:r>
              <a:rPr lang="pt-PT" sz="1200">
                <a:latin typeface="Arial" charset="0"/>
              </a:rPr>
              <a:t>No Iémen, o governo e o ACNUR organizaram uma série de consultas com intervenientes de províncias afetadas pelas deslocações internas, com o intuito de sensibilizar e informar sobre o desenvolvimento de um instrumento nacional. As consultas foram, em grande medida, participativas e envolveram representantes de ministérios e outros gabinetes de estado, legislatura, governadores locais, líderes tradicionais ou </a:t>
            </a:r>
            <a:r>
              <a:rPr lang="pt-PT" sz="1200" i="1">
                <a:latin typeface="Arial" charset="0"/>
              </a:rPr>
              <a:t>sheikhs</a:t>
            </a:r>
            <a:r>
              <a:rPr lang="pt-PT" sz="1200">
                <a:latin typeface="Arial" charset="0"/>
              </a:rPr>
              <a:t>, organizações internacionais, OSCs e PDIs. As recomendações de pelo menos três consultas locais foram integradas no processo de elaboração de leis.</a:t>
            </a:r>
          </a:p>
        </p:txBody>
      </p:sp>
      <p:sp>
        <p:nvSpPr>
          <p:cNvPr id="27651"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rPr>
              <a:t>As autoridades nacionais devem criar um processo </a:t>
            </a:r>
            <a:r>
              <a:rPr lang="pt-PT" b="1">
                <a:latin typeface="Arial" charset="0"/>
              </a:rPr>
              <a:t>consultivo</a:t>
            </a:r>
            <a:r>
              <a:rPr lang="pt-PT">
                <a:latin typeface="Arial" charset="0"/>
              </a:rPr>
              <a:t> e </a:t>
            </a:r>
            <a:r>
              <a:rPr lang="pt-PT" b="1">
                <a:latin typeface="Arial" charset="0"/>
              </a:rPr>
              <a:t>transparente</a:t>
            </a:r>
            <a:r>
              <a:rPr lang="pt-PT">
                <a:latin typeface="Arial" charset="0"/>
              </a:rPr>
              <a:t> em que todos os intervenientes podem </a:t>
            </a:r>
            <a:r>
              <a:rPr lang="pt-PT" b="1">
                <a:latin typeface="Arial" charset="0"/>
              </a:rPr>
              <a:t>participar</a:t>
            </a:r>
            <a:r>
              <a:rPr lang="pt-PT">
                <a:latin typeface="Arial" charset="0"/>
              </a:rPr>
              <a:t> de forma significativa nas decisões que moldarão o novo instrumento e levarão à sua adoção. Bons canais de comunicação e oportunidades para a troca de </a:t>
            </a:r>
            <a:r>
              <a:rPr lang="pt-PT" b="1">
                <a:latin typeface="Arial" charset="0"/>
              </a:rPr>
              <a:t>informação</a:t>
            </a:r>
            <a:r>
              <a:rPr lang="pt-PT">
                <a:latin typeface="Arial" charset="0"/>
              </a:rPr>
              <a:t> entre OSCs, PDIs, outras pessoas afetadas pela deslocação e outros intervenientes. </a:t>
            </a:r>
            <a:r>
              <a:rPr lang="pt-PT">
                <a:solidFill>
                  <a:srgbClr val="000000"/>
                </a:solidFill>
                <a:latin typeface="Arial" charset="0"/>
              </a:rPr>
              <a:t>O desenvolvimento de um instrumento nacional é também uma oportunidade de aumentar o conhecimento e compreensão sobre o fenómeno no país.</a:t>
            </a:r>
          </a:p>
          <a:p>
            <a:endParaRPr lang="en-GB" dirty="0">
              <a:solidFill>
                <a:srgbClr val="000000"/>
              </a:solidFill>
              <a:latin typeface="Arial" charset="0"/>
            </a:endParaRPr>
          </a:p>
          <a:p>
            <a:r>
              <a:rPr lang="pt-PT">
                <a:latin typeface="Arial" charset="0"/>
              </a:rPr>
              <a:t>É provável que um processo consultivo resulte num forte sentido de </a:t>
            </a:r>
            <a:r>
              <a:rPr lang="pt-PT" b="1">
                <a:latin typeface="Arial" charset="0"/>
              </a:rPr>
              <a:t>propriedade nacional</a:t>
            </a:r>
            <a:r>
              <a:rPr lang="pt-PT">
                <a:latin typeface="Arial" charset="0"/>
              </a:rPr>
              <a:t> sobre o produto final, uma </a:t>
            </a:r>
            <a:r>
              <a:rPr lang="pt-PT" b="1">
                <a:latin typeface="Arial" charset="0"/>
              </a:rPr>
              <a:t>adesão alargada</a:t>
            </a:r>
            <a:r>
              <a:rPr lang="pt-PT">
                <a:latin typeface="Arial" charset="0"/>
              </a:rPr>
              <a:t> pelos intervenientes desde o início, uma transição suave de uma etapa à outra e uma maior legitimidade. De um modo geral, a probabilidade de produzir um instrumento abrangente que dotará o governo e outras unidades de intervenção das ferramentas adequadas para prevenir e responder às deslocações, e de uma implementação bem coordenada. </a:t>
            </a:r>
          </a:p>
          <a:p>
            <a:endParaRPr lang="en-GB" dirty="0">
              <a:latin typeface="Arial" charset="0"/>
            </a:endParaRPr>
          </a:p>
          <a:p>
            <a:r>
              <a:rPr lang="pt-PT">
                <a:latin typeface="Arial" charset="0"/>
              </a:rPr>
              <a:t>A participação das PDI e de outros afetados pela deslocação também os coloca no centro de um processo que capta as suas verdadeiras necessidades.</a:t>
            </a:r>
          </a:p>
          <a:p>
            <a:endParaRPr lang="en-GB" dirty="0">
              <a:latin typeface="Arial" charset="0"/>
            </a:endParaRPr>
          </a:p>
          <a:p>
            <a:endParaRPr lang="en-GB" dirty="0">
              <a:latin typeface="Arial" charset="0"/>
            </a:endParaRPr>
          </a:p>
          <a:p>
            <a:endParaRPr lang="en-GB" dirty="0">
              <a:latin typeface="Arial" charset="0"/>
            </a:endParaRPr>
          </a:p>
        </p:txBody>
      </p:sp>
      <p:sp>
        <p:nvSpPr>
          <p:cNvPr id="29699"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pt-PT">
                <a:latin typeface="Arial" charset="0"/>
              </a:rPr>
              <a:t>Uma boa regra geral para evitar a politização do processo.</a:t>
            </a:r>
          </a:p>
          <a:p>
            <a:endParaRPr lang="en-GB" dirty="0">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DEC4858D-2641-E84C-8C9E-94FBBB8A9298}" type="slidenum">
              <a:rPr lang="it-IT" sz="1200"/>
              <a:pPr/>
              <a:t>6</a:t>
            </a:fld>
            <a:endParaRPr lang="it-IT"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a:buFontTx/>
              <a:buChar char="-"/>
              <a:defRPr/>
            </a:pPr>
            <a:r>
              <a:rPr lang="pt-PT" sz="1200">
                <a:solidFill>
                  <a:schemeClr val="tx1"/>
                </a:solidFill>
                <a:latin typeface="Arial" pitchFamily="34" charset="0"/>
                <a:ea typeface="MS PGothic" panose="020B0600070205080204" pitchFamily="34" charset="-128"/>
                <a:cs typeface="MS PGothic" charset="0"/>
              </a:rPr>
              <a:t>Papel principal do executivo.</a:t>
            </a:r>
          </a:p>
          <a:p>
            <a:pPr marL="171450" indent="-171450">
              <a:buFontTx/>
              <a:buChar char="-"/>
              <a:defRPr/>
            </a:pPr>
            <a:r>
              <a:rPr lang="pt-PT" sz="1200">
                <a:solidFill>
                  <a:schemeClr val="tx1"/>
                </a:solidFill>
                <a:latin typeface="Arial" pitchFamily="34" charset="0"/>
                <a:ea typeface="MS PGothic" panose="020B0600070205080204" pitchFamily="34" charset="-128"/>
                <a:cs typeface="MS PGothic" charset="0"/>
              </a:rPr>
              <a:t>Papel do parlamento.</a:t>
            </a:r>
          </a:p>
          <a:p>
            <a:pPr marL="171450" indent="-171450">
              <a:buFontTx/>
              <a:buChar char="-"/>
              <a:defRPr/>
            </a:pPr>
            <a:r>
              <a:rPr lang="pt-PT" sz="1200">
                <a:solidFill>
                  <a:schemeClr val="tx1"/>
                </a:solidFill>
                <a:latin typeface="Arial" pitchFamily="34" charset="0"/>
                <a:ea typeface="MS PGothic" panose="020B0600070205080204" pitchFamily="34" charset="-128"/>
                <a:cs typeface="MS PGothic" charset="0"/>
              </a:rPr>
              <a:t>(Papel da UA: artigo 8 da Convenção de Kampala).</a:t>
            </a:r>
          </a:p>
          <a:p>
            <a:pPr marL="171450" indent="-171450">
              <a:buFontTx/>
              <a:buChar char="-"/>
              <a:defRPr/>
            </a:pPr>
            <a:endParaRPr lang="en-GB" altLang="fr-FR" sz="1200" kern="1200" dirty="0">
              <a:solidFill>
                <a:schemeClr val="tx1"/>
              </a:solidFill>
              <a:latin typeface="Arial" pitchFamily="34" charset="0"/>
              <a:ea typeface="MS PGothic" panose="020B0600070205080204" pitchFamily="34" charset="-128"/>
              <a:cs typeface="MS PGothic" charset="0"/>
            </a:endParaRPr>
          </a:p>
          <a:p>
            <a:pPr>
              <a:defRPr/>
            </a:pPr>
            <a:r>
              <a:rPr lang="pt-PT" sz="1200">
                <a:solidFill>
                  <a:schemeClr val="tx1"/>
                </a:solidFill>
                <a:latin typeface="Arial" charset="0"/>
                <a:ea typeface="MS PGothic" panose="020B0600070205080204" pitchFamily="34" charset="-128"/>
                <a:cs typeface="MS PGothic" charset="0"/>
              </a:rPr>
              <a:t>No mínimo, nesta fase, devem ser identificados os agentes seguintes:</a:t>
            </a:r>
          </a:p>
          <a:p>
            <a:pPr marL="171450" indent="-171450">
              <a:buFontTx/>
              <a:buChar char="-"/>
              <a:defRPr/>
            </a:pPr>
            <a:r>
              <a:rPr lang="pt-PT" sz="1200">
                <a:solidFill>
                  <a:schemeClr val="tx1"/>
                </a:solidFill>
                <a:latin typeface="Arial" charset="0"/>
                <a:ea typeface="MS PGothic" panose="020B0600070205080204" pitchFamily="34" charset="-128"/>
                <a:cs typeface="MS PGothic" charset="0"/>
              </a:rPr>
              <a:t>- Um organismo do governo encarregado do processo e responsável pelo mesmo. Não deve ser esquecido que, embora a consulta de outros intervenientes seja essencial para desenvolver um instrumento bem-sucedido, este processo é sempre conduzido pelo governo.</a:t>
            </a:r>
          </a:p>
          <a:p>
            <a:pPr marL="171450" indent="-171450">
              <a:buFontTx/>
              <a:buChar char="-"/>
              <a:defRPr/>
            </a:pPr>
            <a:r>
              <a:rPr lang="pt-PT" sz="1200">
                <a:solidFill>
                  <a:schemeClr val="tx1"/>
                </a:solidFill>
                <a:latin typeface="Arial" charset="0"/>
                <a:ea typeface="MS PGothic" panose="020B0600070205080204" pitchFamily="34" charset="-128"/>
                <a:cs typeface="MS PGothic" charset="0"/>
              </a:rPr>
              <a:t>- Todas as outras entidades relevantes para o processo.</a:t>
            </a:r>
          </a:p>
          <a:p>
            <a:pPr marL="171450" indent="-171450">
              <a:buFontTx/>
              <a:buChar char="-"/>
              <a:defRPr/>
            </a:pPr>
            <a:r>
              <a:rPr lang="pt-PT" sz="1200">
                <a:solidFill>
                  <a:schemeClr val="tx1"/>
                </a:solidFill>
                <a:latin typeface="Arial" charset="0"/>
                <a:ea typeface="MS PGothic" panose="020B0600070205080204" pitchFamily="34" charset="-128"/>
                <a:cs typeface="MS PGothic" charset="0"/>
              </a:rPr>
              <a:t>- As ferramentas que podem ajudar no processo.</a:t>
            </a:r>
          </a:p>
          <a:p>
            <a:pPr>
              <a:defRPr/>
            </a:pPr>
            <a:endParaRPr lang="fr-CH" sz="1200" kern="1200" dirty="0">
              <a:solidFill>
                <a:schemeClr val="tx1"/>
              </a:solidFill>
              <a:latin typeface="Arial" pitchFamily="34" charset="0"/>
              <a:ea typeface="MS PGothic" panose="020B0600070205080204" pitchFamily="34" charset="-128"/>
              <a:cs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sz="800" b="1">
                <a:latin typeface="Arial" charset="0"/>
              </a:rPr>
              <a:t>Quem?</a:t>
            </a:r>
          </a:p>
          <a:p>
            <a:r>
              <a:rPr lang="pt-PT" sz="800">
                <a:latin typeface="Arial" charset="0"/>
              </a:rPr>
              <a:t>É essencial definir quem deve estar envolvido nas consultas e estabelecer mecanismos credíveis para a seleção dos participantes.</a:t>
            </a:r>
          </a:p>
          <a:p>
            <a:endParaRPr lang="en-GB" sz="800" dirty="0">
              <a:latin typeface="Arial" charset="0"/>
            </a:endParaRPr>
          </a:p>
          <a:p>
            <a:r>
              <a:rPr lang="pt-PT" sz="800" b="1">
                <a:latin typeface="Arial" charset="0"/>
              </a:rPr>
              <a:t>Porquê? </a:t>
            </a:r>
          </a:p>
          <a:p>
            <a:r>
              <a:rPr lang="pt-PT" sz="800">
                <a:latin typeface="Arial" charset="0"/>
              </a:rPr>
              <a:t>O direito das PDI de participar nas decisões e processos políticos que afetam as suas vidas é explicitamente reconhecido. Também as coloca no centro de um processo que capta as suas verdadeiras necessidades e ajuda a assegurar um processo bem-sucedido que leva a um instrumento abrangente. A Convenção de Kampala também reconhece a necessidade de envolver as comunidades de acolhimento. </a:t>
            </a:r>
          </a:p>
          <a:p>
            <a:endParaRPr lang="en-GB" sz="800" dirty="0">
              <a:latin typeface="Arial" charset="0"/>
            </a:endParaRPr>
          </a:p>
          <a:p>
            <a:r>
              <a:rPr lang="pt-PT" sz="800" b="1">
                <a:latin typeface="Arial" charset="0"/>
              </a:rPr>
              <a:t>Como e o quê?</a:t>
            </a:r>
          </a:p>
          <a:p>
            <a:r>
              <a:rPr lang="pt-PT" sz="800">
                <a:latin typeface="Arial" charset="0"/>
              </a:rPr>
              <a:t>A informação sobre as necessidades das PDI e de outros afetados pela deslocação deve ser recolhida através da análise de situações e avaliação de necessidades.</a:t>
            </a:r>
          </a:p>
        </p:txBody>
      </p:sp>
      <p:sp>
        <p:nvSpPr>
          <p:cNvPr id="35843" name="Segnaposto numero diapositiva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B56CF59-B14B-C74D-AFFC-4FF30AA23D79}"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pt-PT">
                <a:latin typeface="Arial" charset="0"/>
              </a:rPr>
              <a:t>Cabe às autoridades nacionais a responsabilidade primária de proteger e assistir as PDI.</a:t>
            </a:r>
          </a:p>
          <a:p>
            <a:endParaRPr lang="en-GB" dirty="0">
              <a:latin typeface="Arial" charset="0"/>
            </a:endParaRPr>
          </a:p>
          <a:p>
            <a:r>
              <a:rPr lang="pt-PT">
                <a:latin typeface="Arial" charset="0"/>
              </a:rPr>
              <a:t>A elaboração de leis e políticas está inerentemente associada a esta responsabilidade soberana que os obriga a conduzir e assumir esse processo. Isto significa que terá de ser nomeado um ministério ou outra entidade governamental para conduzir o processo. O ponto focal é normalmente a instituição mais adequada para lidar com os problemas da deslocação. </a:t>
            </a:r>
          </a:p>
          <a:p>
            <a:endParaRPr lang="en-GB" dirty="0">
              <a:latin typeface="Arial" charset="0"/>
            </a:endParaRPr>
          </a:p>
          <a:p>
            <a:r>
              <a:rPr lang="pt-PT">
                <a:latin typeface="Arial" charset="0"/>
              </a:rPr>
              <a:t>Quem mais é relevante para o processo.?</a:t>
            </a:r>
          </a:p>
          <a:p>
            <a:endParaRPr lang="en-GB" dirty="0">
              <a:latin typeface="Arial" charset="0"/>
            </a:endParaRPr>
          </a:p>
          <a:p>
            <a:r>
              <a:rPr lang="pt-PT">
                <a:latin typeface="Arial" charset="0"/>
              </a:rPr>
              <a:t>Recolha algumas ideias sobre quem deve estar envolvido. Se necessário, adicione outros durante o feedback e pergunte por que é que os identificados são relevantes para o processo. </a:t>
            </a:r>
          </a:p>
        </p:txBody>
      </p:sp>
      <p:sp>
        <p:nvSpPr>
          <p:cNvPr id="33795" name="Espace réservé du numéro de diapositive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‹N°›</a:t>
            </a:fld>
            <a:endParaRPr lang="en-GB"/>
          </a:p>
        </p:txBody>
      </p:sp>
    </p:spTree>
    <p:extLst>
      <p:ext uri="{BB962C8B-B14F-4D97-AF65-F5344CB8AC3E}">
        <p14:creationId xmlns:p14="http://schemas.microsoft.com/office/powerpoint/2010/main" val="1414245876"/>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‹N°›</a:t>
            </a:fld>
            <a:endParaRPr lang="en-GB"/>
          </a:p>
        </p:txBody>
      </p:sp>
    </p:spTree>
    <p:extLst>
      <p:ext uri="{BB962C8B-B14F-4D97-AF65-F5344CB8AC3E}">
        <p14:creationId xmlns:p14="http://schemas.microsoft.com/office/powerpoint/2010/main" val="370996295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‹N°›</a:t>
            </a:fld>
            <a:endParaRPr lang="en-GB"/>
          </a:p>
        </p:txBody>
      </p:sp>
    </p:spTree>
    <p:extLst>
      <p:ext uri="{BB962C8B-B14F-4D97-AF65-F5344CB8AC3E}">
        <p14:creationId xmlns:p14="http://schemas.microsoft.com/office/powerpoint/2010/main" val="111915762"/>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‹N°›</a:t>
            </a:fld>
            <a:endParaRPr lang="en-GB"/>
          </a:p>
        </p:txBody>
      </p:sp>
    </p:spTree>
    <p:extLst>
      <p:ext uri="{BB962C8B-B14F-4D97-AF65-F5344CB8AC3E}">
        <p14:creationId xmlns:p14="http://schemas.microsoft.com/office/powerpoint/2010/main" val="249704370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‹N°›</a:t>
            </a:fld>
            <a:endParaRPr lang="en-US"/>
          </a:p>
        </p:txBody>
      </p:sp>
    </p:spTree>
    <p:extLst>
      <p:ext uri="{BB962C8B-B14F-4D97-AF65-F5344CB8AC3E}">
        <p14:creationId xmlns:p14="http://schemas.microsoft.com/office/powerpoint/2010/main" val="281281416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idx="1"/>
          </p:nvPr>
        </p:nvSpPr>
        <p:spPr/>
        <p:txBody>
          <a:bodyPr/>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‹N°›</a:t>
            </a:fld>
            <a:endParaRPr lang="en-GB"/>
          </a:p>
        </p:txBody>
      </p:sp>
    </p:spTree>
    <p:extLst>
      <p:ext uri="{BB962C8B-B14F-4D97-AF65-F5344CB8AC3E}">
        <p14:creationId xmlns:p14="http://schemas.microsoft.com/office/powerpoint/2010/main" val="37342611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‹N°›</a:t>
            </a:fld>
            <a:endParaRPr lang="en-GB"/>
          </a:p>
        </p:txBody>
      </p:sp>
    </p:spTree>
    <p:extLst>
      <p:ext uri="{BB962C8B-B14F-4D97-AF65-F5344CB8AC3E}">
        <p14:creationId xmlns:p14="http://schemas.microsoft.com/office/powerpoint/2010/main" val="304367426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‹N°›</a:t>
            </a:fld>
            <a:endParaRPr lang="en-GB"/>
          </a:p>
        </p:txBody>
      </p:sp>
    </p:spTree>
    <p:extLst>
      <p:ext uri="{BB962C8B-B14F-4D97-AF65-F5344CB8AC3E}">
        <p14:creationId xmlns:p14="http://schemas.microsoft.com/office/powerpoint/2010/main" val="186032990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‹N°›</a:t>
            </a:fld>
            <a:endParaRPr lang="en-GB"/>
          </a:p>
        </p:txBody>
      </p:sp>
    </p:spTree>
    <p:extLst>
      <p:ext uri="{BB962C8B-B14F-4D97-AF65-F5344CB8AC3E}">
        <p14:creationId xmlns:p14="http://schemas.microsoft.com/office/powerpoint/2010/main" val="28585214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‹N°›</a:t>
            </a:fld>
            <a:endParaRPr lang="en-GB"/>
          </a:p>
        </p:txBody>
      </p:sp>
    </p:spTree>
    <p:extLst>
      <p:ext uri="{BB962C8B-B14F-4D97-AF65-F5344CB8AC3E}">
        <p14:creationId xmlns:p14="http://schemas.microsoft.com/office/powerpoint/2010/main" val="308321146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1/20/2021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‹N°›</a:t>
            </a:fld>
            <a:endParaRPr lang="en-GB"/>
          </a:p>
        </p:txBody>
      </p:sp>
    </p:spTree>
    <p:extLst>
      <p:ext uri="{BB962C8B-B14F-4D97-AF65-F5344CB8AC3E}">
        <p14:creationId xmlns:p14="http://schemas.microsoft.com/office/powerpoint/2010/main" val="89162786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‹N°›</a:t>
            </a:fld>
            <a:endParaRPr lang="en-GB"/>
          </a:p>
        </p:txBody>
      </p:sp>
    </p:spTree>
    <p:extLst>
      <p:ext uri="{BB962C8B-B14F-4D97-AF65-F5344CB8AC3E}">
        <p14:creationId xmlns:p14="http://schemas.microsoft.com/office/powerpoint/2010/main" val="34816371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20/01/2021</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‹N°›</a:t>
            </a:fld>
            <a:endParaRPr lang="en-GB" sz="90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spd="slow">
    <p:push dir="u"/>
  </p:transition>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pt-PT" b="1">
                <a:latin typeface="Century Gothic" charset="0"/>
                <a:ea typeface="MS PGothic" charset="0"/>
                <a:cs typeface="MS PGothic" charset="0"/>
              </a:rPr>
              <a:t>Organizar um processo participativo</a:t>
            </a: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1484784"/>
            <a:ext cx="8964488" cy="5256584"/>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1259632" y="1772816"/>
            <a:ext cx="6336704" cy="4680520"/>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Desenvolver corretamente o processo</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503092619"/>
              </p:ext>
            </p:extLst>
          </p:nvPr>
        </p:nvGraphicFramePr>
        <p:xfrm>
          <a:off x="251520" y="1628800"/>
          <a:ext cx="8424863"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reccia a destra 16"/>
          <p:cNvSpPr/>
          <p:nvPr/>
        </p:nvSpPr>
        <p:spPr>
          <a:xfrm>
            <a:off x="6748116" y="3503538"/>
            <a:ext cx="928688" cy="357188"/>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8" name="Freccia a destra 17"/>
          <p:cNvSpPr/>
          <p:nvPr/>
        </p:nvSpPr>
        <p:spPr>
          <a:xfrm rot="10800000">
            <a:off x="755576" y="3501008"/>
            <a:ext cx="928687" cy="357187"/>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9" name="Freccia a destra 19"/>
          <p:cNvSpPr/>
          <p:nvPr/>
        </p:nvSpPr>
        <p:spPr>
          <a:xfrm>
            <a:off x="898451" y="3858195"/>
            <a:ext cx="928687" cy="35718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
        <p:nvSpPr>
          <p:cNvPr id="10" name="Freccia a destra 20"/>
          <p:cNvSpPr/>
          <p:nvPr/>
        </p:nvSpPr>
        <p:spPr>
          <a:xfrm rot="10800000">
            <a:off x="6732241" y="3863901"/>
            <a:ext cx="928688" cy="35718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Tree>
    <p:extLst>
      <p:ext uri="{BB962C8B-B14F-4D97-AF65-F5344CB8AC3E}">
        <p14:creationId xmlns:p14="http://schemas.microsoft.com/office/powerpoint/2010/main" val="476115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51520" y="1484784"/>
            <a:ext cx="8568952" cy="4608512"/>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2267744" y="1772816"/>
            <a:ext cx="4536504" cy="4032448"/>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Quem é quem?</a:t>
            </a:r>
          </a:p>
        </p:txBody>
      </p:sp>
      <p:sp>
        <p:nvSpPr>
          <p:cNvPr id="11" name="TextBox 10"/>
          <p:cNvSpPr txBox="1"/>
          <p:nvPr/>
        </p:nvSpPr>
        <p:spPr>
          <a:xfrm>
            <a:off x="3347864" y="2505090"/>
            <a:ext cx="2278088" cy="707886"/>
          </a:xfrm>
          <a:prstGeom prst="rect">
            <a:avLst/>
          </a:prstGeom>
          <a:noFill/>
        </p:spPr>
        <p:txBody>
          <a:bodyPr wrap="none" rtlCol="0">
            <a:spAutoFit/>
          </a:bodyPr>
          <a:lstStyle/>
          <a:p>
            <a:pPr algn="ctr"/>
            <a:r>
              <a:rPr lang="pt-PT" sz="2000">
                <a:latin typeface="Century Gothic"/>
                <a:cs typeface="Century Gothic"/>
              </a:rPr>
              <a:t>Comité</a:t>
            </a:r>
          </a:p>
          <a:p>
            <a:pPr algn="ctr"/>
            <a:r>
              <a:rPr lang="pt-PT" sz="2000">
                <a:latin typeface="Century Gothic"/>
                <a:cs typeface="Century Gothic"/>
              </a:rPr>
              <a:t>de direção ou redação</a:t>
            </a:r>
          </a:p>
        </p:txBody>
      </p:sp>
      <p:grpSp>
        <p:nvGrpSpPr>
          <p:cNvPr id="12" name="Group 11"/>
          <p:cNvGrpSpPr/>
          <p:nvPr/>
        </p:nvGrpSpPr>
        <p:grpSpPr>
          <a:xfrm>
            <a:off x="3545494" y="3563547"/>
            <a:ext cx="2080458" cy="1737661"/>
            <a:chOff x="3267167" y="2659564"/>
            <a:chExt cx="1818594" cy="1737661"/>
          </a:xfrm>
        </p:grpSpPr>
        <p:sp>
          <p:nvSpPr>
            <p:cNvPr id="13" name="Oval 12"/>
            <p:cNvSpPr/>
            <p:nvPr/>
          </p:nvSpPr>
          <p:spPr>
            <a:xfrm>
              <a:off x="3267167" y="2659564"/>
              <a:ext cx="1818594" cy="1737661"/>
            </a:xfrm>
            <a:prstGeom prst="ellipse">
              <a:avLst/>
            </a:prstGeom>
            <a:solidFill>
              <a:schemeClr val="accent1">
                <a:lumMod val="50000"/>
                <a:alpha val="50000"/>
              </a:schemeClr>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4" name="Oval 4"/>
            <p:cNvSpPr/>
            <p:nvPr/>
          </p:nvSpPr>
          <p:spPr>
            <a:xfrm>
              <a:off x="3573593" y="2880482"/>
              <a:ext cx="1285940" cy="1228711"/>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pt-PT" sz="2400" dirty="0"/>
                <a:t>Entidade principal</a:t>
              </a:r>
            </a:p>
          </p:txBody>
        </p:sp>
      </p:grpSp>
      <p:sp>
        <p:nvSpPr>
          <p:cNvPr id="15" name="TextBox 14"/>
          <p:cNvSpPr txBox="1"/>
          <p:nvPr/>
        </p:nvSpPr>
        <p:spPr>
          <a:xfrm>
            <a:off x="395536" y="3429000"/>
            <a:ext cx="1749097" cy="707886"/>
          </a:xfrm>
          <a:prstGeom prst="rect">
            <a:avLst/>
          </a:prstGeom>
          <a:noFill/>
        </p:spPr>
        <p:txBody>
          <a:bodyPr wrap="none" rtlCol="0">
            <a:spAutoFit/>
          </a:bodyPr>
          <a:lstStyle/>
          <a:p>
            <a:pPr algn="ctr"/>
            <a:r>
              <a:rPr lang="pt-PT" sz="2000">
                <a:latin typeface="Century Gothic"/>
                <a:cs typeface="Century Gothic"/>
              </a:rPr>
              <a:t>Parceiros</a:t>
            </a:r>
          </a:p>
          <a:p>
            <a:pPr algn="ctr"/>
            <a:r>
              <a:rPr lang="pt-PT" sz="2000">
                <a:latin typeface="Century Gothic"/>
                <a:cs typeface="Century Gothic"/>
              </a:rPr>
              <a:t>de consulta</a:t>
            </a:r>
          </a:p>
        </p:txBody>
      </p:sp>
    </p:spTree>
    <p:extLst>
      <p:ext uri="{BB962C8B-B14F-4D97-AF65-F5344CB8AC3E}">
        <p14:creationId xmlns:p14="http://schemas.microsoft.com/office/powerpoint/2010/main" val="29095344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pt-PT" sz="2800" b="1">
                <a:latin typeface="Century Gothic" charset="0"/>
                <a:ea typeface="MS PGothic" charset="0"/>
                <a:cs typeface="MS PGothic" charset="0"/>
              </a:rPr>
              <a:t>Dar início ao trabalho</a:t>
            </a:r>
          </a:p>
        </p:txBody>
      </p:sp>
      <p:sp>
        <p:nvSpPr>
          <p:cNvPr id="47106" name="Content Placeholder 2"/>
          <p:cNvSpPr>
            <a:spLocks noGrp="1"/>
          </p:cNvSpPr>
          <p:nvPr>
            <p:ph idx="1"/>
          </p:nvPr>
        </p:nvSpPr>
        <p:spPr>
          <a:xfrm>
            <a:off x="250825" y="1700213"/>
            <a:ext cx="8353623" cy="4393083"/>
          </a:xfrm>
        </p:spPr>
        <p:txBody>
          <a:bodyPr/>
          <a:lstStyle/>
          <a:p>
            <a:pPr marL="0" indent="0" eaLnBrk="1" hangingPunct="1">
              <a:buFont typeface="Arial" charset="0"/>
              <a:buNone/>
              <a:defRPr/>
            </a:pPr>
            <a:r>
              <a:rPr lang="pt-PT" sz="2400">
                <a:latin typeface="Century Gothic"/>
                <a:cs typeface="Century Gothic"/>
              </a:rPr>
              <a:t>    </a:t>
            </a:r>
            <a:r>
              <a:rPr lang="pt-PT" sz="2400" b="1">
                <a:latin typeface="Century Gothic"/>
                <a:cs typeface="Century Gothic"/>
              </a:rPr>
              <a:t>Diálogo da UA para ação</a:t>
            </a:r>
          </a:p>
          <a:p>
            <a:pPr marL="342900" lvl="1" indent="0" eaLnBrk="1" hangingPunct="1">
              <a:buFont typeface="Arial" charset="0"/>
              <a:buNone/>
              <a:defRPr/>
            </a:pPr>
            <a:r>
              <a:rPr lang="pt-PT" sz="2400">
                <a:latin typeface="Century Gothic"/>
                <a:cs typeface="Century Gothic"/>
                <a:sym typeface="Wingdings" charset="0"/>
              </a:rPr>
              <a:t>Plano de ação para a nacionalização e implementação da Convenção de Kampala no Uganda.</a:t>
            </a:r>
          </a:p>
          <a:p>
            <a:pPr marL="342900" lvl="1" indent="0" eaLnBrk="1" hangingPunct="1">
              <a:buFont typeface="Arial" charset="0"/>
              <a:buNone/>
              <a:defRPr/>
            </a:pPr>
            <a:endParaRPr lang="fr-CH" sz="2400" dirty="0">
              <a:latin typeface="Century Gothic"/>
              <a:cs typeface="Century Gothic"/>
              <a:sym typeface="Wingdings" charset="0"/>
            </a:endParaRPr>
          </a:p>
          <a:p>
            <a:pPr marL="342900" lvl="1" indent="0" eaLnBrk="1" hangingPunct="1">
              <a:buFont typeface="Arial" charset="0"/>
              <a:buNone/>
              <a:defRPr/>
            </a:pPr>
            <a:r>
              <a:rPr lang="pt-PT" sz="2400" b="1">
                <a:latin typeface="Century Gothic"/>
                <a:cs typeface="Century Gothic"/>
              </a:rPr>
              <a:t>Iémen</a:t>
            </a:r>
          </a:p>
          <a:p>
            <a:pPr marL="342900" lvl="1" indent="0" eaLnBrk="1" hangingPunct="1">
              <a:buFont typeface="Arial" charset="0"/>
              <a:buNone/>
              <a:defRPr/>
            </a:pPr>
            <a:r>
              <a:rPr lang="pt-PT" sz="2400">
                <a:latin typeface="Century Gothic"/>
                <a:cs typeface="Century Gothic"/>
              </a:rPr>
              <a:t>Workshops consultivos regionais para intervenientes sobre o desenvolvimento de uma política nacional para responder e resolver as deslocações.</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Objetivos</a:t>
            </a:r>
          </a:p>
        </p:txBody>
      </p:sp>
      <p:sp>
        <p:nvSpPr>
          <p:cNvPr id="9219" name="Rectangle 3"/>
          <p:cNvSpPr>
            <a:spLocks noGrp="1" noChangeArrowheads="1"/>
          </p:cNvSpPr>
          <p:nvPr>
            <p:ph idx="1"/>
          </p:nvPr>
        </p:nvSpPr>
        <p:spPr>
          <a:xfrm>
            <a:off x="395288" y="1628775"/>
            <a:ext cx="7416800" cy="4032250"/>
          </a:xfrm>
        </p:spPr>
        <p:txBody>
          <a:bodyPr rtlCol="0">
            <a:normAutofit/>
          </a:bodyPr>
          <a:lstStyle/>
          <a:p>
            <a:pPr eaLnBrk="1" fontAlgn="auto" hangingPunct="1">
              <a:spcAft>
                <a:spcPts val="0"/>
              </a:spcAft>
              <a:buFont typeface="Wingdings" charset="2"/>
              <a:buChar char="§"/>
              <a:defRPr/>
            </a:pPr>
            <a:r>
              <a:rPr lang="pt-PT" sz="2800">
                <a:cs typeface="Arial" panose="020B0604020202020204" pitchFamily="34" charset="0"/>
              </a:rPr>
              <a:t>Compreender como organizar um processo inclusivo e consultivo de elaboração de leis ou políticas.</a:t>
            </a:r>
          </a:p>
          <a:p>
            <a:pPr eaLnBrk="1" fontAlgn="auto" hangingPunct="1">
              <a:spcAft>
                <a:spcPts val="0"/>
              </a:spcAft>
              <a:buFont typeface="Wingdings" charset="2"/>
              <a:buChar char="§"/>
              <a:defRPr/>
            </a:pPr>
            <a:r>
              <a:rPr lang="pt-PT" sz="2800">
                <a:cs typeface="Arial" panose="020B0604020202020204" pitchFamily="34" charset="0"/>
              </a:rPr>
              <a:t>Conhecer as boas práticas para esses processos.</a:t>
            </a:r>
          </a:p>
          <a:p>
            <a:pPr eaLnBrk="1" fontAlgn="auto" hangingPunct="1">
              <a:spcAft>
                <a:spcPts val="0"/>
              </a:spcAft>
              <a:buFont typeface="Wingdings" charset="2"/>
              <a:buChar char="§"/>
              <a:defRPr/>
            </a:pPr>
            <a:r>
              <a:rPr lang="pt-PT" sz="2800"/>
              <a:t>Mapear os intervenientes que estarão envolvidos no processo e determinar o seu papel.</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pt-PT" b="1">
                <a:latin typeface="Century Gothic" charset="0"/>
                <a:ea typeface="MS PGothic" charset="0"/>
                <a:cs typeface="MS PGothic" charset="0"/>
              </a:rPr>
              <a:t>Sete etapas</a:t>
            </a: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9750" y="2132856"/>
            <a:ext cx="8443913" cy="2016224"/>
          </a:xfrm>
          <a:noFill/>
        </p:spPr>
      </p:pic>
      <p:sp>
        <p:nvSpPr>
          <p:cNvPr id="17" name="Flèche droite 3"/>
          <p:cNvSpPr/>
          <p:nvPr/>
        </p:nvSpPr>
        <p:spPr>
          <a:xfrm>
            <a:off x="569913" y="4541838"/>
            <a:ext cx="8004175" cy="83185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r>
              <a:rPr lang="pt-PT" sz="2400">
                <a:solidFill>
                  <a:schemeClr val="tx1"/>
                </a:solidFill>
                <a:latin typeface="Century Gothic"/>
                <a:ea typeface="ＭＳ Ｐゴシック" charset="0"/>
                <a:cs typeface="Century Gothic"/>
              </a:rPr>
              <a:t>Consulta e participação</a:t>
            </a:r>
          </a:p>
        </p:txBody>
      </p:sp>
      <p:sp>
        <p:nvSpPr>
          <p:cNvPr id="18" name="Flèche droite 4"/>
          <p:cNvSpPr/>
          <p:nvPr/>
        </p:nvSpPr>
        <p:spPr>
          <a:xfrm rot="3753588">
            <a:off x="207963" y="1854895"/>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
        <p:nvSpPr>
          <p:cNvPr id="19" name="Flèche droite 6"/>
          <p:cNvSpPr/>
          <p:nvPr/>
        </p:nvSpPr>
        <p:spPr>
          <a:xfrm rot="3753588">
            <a:off x="2478088" y="1834257"/>
            <a:ext cx="741362" cy="484188"/>
          </a:xfrm>
          <a:prstGeom prst="rightArrow">
            <a:avLst>
              <a:gd name="adj1" fmla="val 4084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pt-PT" b="1">
                <a:latin typeface="Century Gothic" charset="0"/>
                <a:ea typeface="MS PGothic" charset="0"/>
                <a:cs typeface="MS PGothic" charset="0"/>
              </a:rPr>
              <a:t>Iniciar o processo</a:t>
            </a:r>
          </a:p>
        </p:txBody>
      </p:sp>
      <p:sp>
        <p:nvSpPr>
          <p:cNvPr id="3" name="Content Placeholder 2"/>
          <p:cNvSpPr>
            <a:spLocks noGrp="1"/>
          </p:cNvSpPr>
          <p:nvPr>
            <p:ph sz="half" idx="1"/>
          </p:nvPr>
        </p:nvSpPr>
        <p:spPr>
          <a:xfrm>
            <a:off x="539552" y="1701354"/>
            <a:ext cx="5112568" cy="4391942"/>
          </a:xfrm>
        </p:spPr>
        <p:txBody>
          <a:bodyPr rtlCol="0">
            <a:normAutofit fontScale="77500" lnSpcReduction="20000"/>
          </a:bodyPr>
          <a:lstStyle/>
          <a:p>
            <a:pPr marL="0" indent="0" eaLnBrk="1" fontAlgn="auto" hangingPunct="1">
              <a:spcAft>
                <a:spcPts val="0"/>
              </a:spcAft>
              <a:buFontTx/>
              <a:buNone/>
              <a:defRPr/>
            </a:pPr>
            <a:r>
              <a:rPr lang="pt-PT" sz="2800" b="1"/>
              <a:t>Como deve iniciar o processo?</a:t>
            </a:r>
          </a:p>
          <a:p>
            <a:pPr marL="514350" indent="-514350" eaLnBrk="1" fontAlgn="auto" hangingPunct="1">
              <a:spcAft>
                <a:spcPts val="0"/>
              </a:spcAft>
              <a:buFontTx/>
              <a:buAutoNum type="arabicPeriod"/>
              <a:defRPr/>
            </a:pPr>
            <a:r>
              <a:rPr lang="pt-PT" sz="2800"/>
              <a:t>Tome a decisão oficial de desenvolver e adotar um instrumento.</a:t>
            </a:r>
          </a:p>
          <a:p>
            <a:pPr lvl="1" indent="-342900" eaLnBrk="1" fontAlgn="auto" hangingPunct="1">
              <a:spcAft>
                <a:spcPts val="0"/>
              </a:spcAft>
              <a:buFontTx/>
              <a:buChar char="-"/>
              <a:defRPr/>
            </a:pPr>
            <a:r>
              <a:rPr lang="pt-PT" sz="2800"/>
              <a:t>- Governo: ato de soberania.</a:t>
            </a:r>
          </a:p>
          <a:p>
            <a:pPr lvl="1" indent="-342900" eaLnBrk="1" fontAlgn="auto" hangingPunct="1">
              <a:spcAft>
                <a:spcPts val="0"/>
              </a:spcAft>
              <a:buFontTx/>
              <a:buChar char="-"/>
              <a:defRPr/>
            </a:pPr>
            <a:r>
              <a:rPr lang="pt-PT" sz="2800"/>
              <a:t>- OSCs, organizações internacionais, relator especial: defesa.</a:t>
            </a:r>
          </a:p>
          <a:p>
            <a:pPr marL="514350" indent="-514350" eaLnBrk="1" fontAlgn="auto" hangingPunct="1">
              <a:spcAft>
                <a:spcPts val="0"/>
              </a:spcAft>
              <a:buFontTx/>
              <a:buAutoNum type="arabicPeriod"/>
              <a:defRPr/>
            </a:pPr>
            <a:r>
              <a:rPr lang="pt-PT" sz="2800"/>
              <a:t>Comunique a decisão aos intervenientes, incluindo àss PDI e a outros afetados pela deslocação.</a:t>
            </a:r>
          </a:p>
        </p:txBody>
      </p:sp>
      <p:pic>
        <p:nvPicPr>
          <p:cNvPr id="5" name="Picture 2" descr="C:\Users\jacopo.giorgi\Desktop\tea-plant-leaf-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772816"/>
            <a:ext cx="3240360" cy="3816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Bom processo = bom documento</a:t>
            </a:r>
          </a:p>
        </p:txBody>
      </p:sp>
      <p:sp>
        <p:nvSpPr>
          <p:cNvPr id="3" name="Content Placeholder 2"/>
          <p:cNvSpPr>
            <a:spLocks noGrp="1"/>
          </p:cNvSpPr>
          <p:nvPr>
            <p:ph sz="half" idx="1"/>
          </p:nvPr>
        </p:nvSpPr>
        <p:spPr>
          <a:xfrm>
            <a:off x="539750" y="1557338"/>
            <a:ext cx="7992690" cy="4751982"/>
          </a:xfrm>
        </p:spPr>
        <p:txBody>
          <a:bodyPr rtlCol="0">
            <a:normAutofit fontScale="92500" lnSpcReduction="10000"/>
          </a:bodyPr>
          <a:lstStyle/>
          <a:p>
            <a:pPr eaLnBrk="1" fontAlgn="auto" hangingPunct="1">
              <a:spcAft>
                <a:spcPts val="0"/>
              </a:spcAft>
              <a:buFont typeface="Arial" panose="020B0604020202020204" pitchFamily="34" charset="0"/>
              <a:buChar char="•"/>
              <a:defRPr/>
            </a:pPr>
            <a:r>
              <a:rPr lang="pt-PT" sz="3200"/>
              <a:t>Consulta.</a:t>
            </a:r>
          </a:p>
          <a:p>
            <a:pPr eaLnBrk="1" fontAlgn="auto" hangingPunct="1">
              <a:spcAft>
                <a:spcPts val="0"/>
              </a:spcAft>
              <a:buFont typeface="Arial" panose="020B0604020202020204" pitchFamily="34" charset="0"/>
              <a:buChar char="•"/>
              <a:defRPr/>
            </a:pPr>
            <a:r>
              <a:rPr lang="pt-PT" sz="3200"/>
              <a:t>Participação.</a:t>
            </a:r>
          </a:p>
          <a:p>
            <a:pPr eaLnBrk="1" fontAlgn="auto" hangingPunct="1">
              <a:spcAft>
                <a:spcPts val="0"/>
              </a:spcAft>
              <a:buFont typeface="Arial" panose="020B0604020202020204" pitchFamily="34" charset="0"/>
              <a:buChar char="•"/>
              <a:defRPr/>
            </a:pPr>
            <a:r>
              <a:rPr lang="pt-PT" sz="3200"/>
              <a:t>Transparência.</a:t>
            </a:r>
          </a:p>
          <a:p>
            <a:pPr eaLnBrk="1" fontAlgn="auto" hangingPunct="1">
              <a:spcAft>
                <a:spcPts val="0"/>
              </a:spcAft>
              <a:buFont typeface="Arial" panose="020B0604020202020204" pitchFamily="34" charset="0"/>
              <a:buChar char="•"/>
              <a:defRPr/>
            </a:pPr>
            <a:r>
              <a:rPr lang="pt-PT" sz="3200"/>
              <a:t>Informação.</a:t>
            </a:r>
          </a:p>
          <a:p>
            <a:pPr eaLnBrk="1" fontAlgn="auto" hangingPunct="1">
              <a:spcAft>
                <a:spcPts val="0"/>
              </a:spcAft>
              <a:buFont typeface="Arial" panose="020B0604020202020204" pitchFamily="34" charset="0"/>
              <a:buChar char="•"/>
              <a:defRPr/>
            </a:pPr>
            <a:r>
              <a:rPr lang="pt-PT" sz="3200"/>
              <a:t>Propriedade nacional.</a:t>
            </a:r>
          </a:p>
          <a:p>
            <a:pPr eaLnBrk="1" fontAlgn="auto" hangingPunct="1">
              <a:spcAft>
                <a:spcPts val="0"/>
              </a:spcAft>
              <a:buFont typeface="Arial" panose="020B0604020202020204" pitchFamily="34" charset="0"/>
              <a:buChar char="•"/>
              <a:defRPr/>
            </a:pPr>
            <a:r>
              <a:rPr lang="pt-PT" sz="3200"/>
              <a:t>Adesão alargada.</a:t>
            </a:r>
          </a:p>
          <a:p>
            <a:pPr eaLnBrk="1" fontAlgn="auto" hangingPunct="1">
              <a:spcAft>
                <a:spcPts val="0"/>
              </a:spcAft>
              <a:buFont typeface="Arial" panose="020B0604020202020204" pitchFamily="34" charset="0"/>
              <a:buChar char="•"/>
              <a:defRPr/>
            </a:pPr>
            <a:r>
              <a:rPr lang="pt-PT" sz="3200"/>
              <a:t>Despolitizado.</a:t>
            </a:r>
          </a:p>
          <a:p>
            <a:pPr eaLnBrk="1" fontAlgn="auto" hangingPunct="1">
              <a:spcAft>
                <a:spcPts val="0"/>
              </a:spcAft>
              <a:buFont typeface="Arial" panose="020B0604020202020204" pitchFamily="34" charset="0"/>
              <a:buChar char="•"/>
              <a:defRPr/>
            </a:pPr>
            <a:endParaRPr lang="it-IT" altLang="fr-FR" sz="1600" dirty="0"/>
          </a:p>
        </p:txBody>
      </p:sp>
      <p:pic>
        <p:nvPicPr>
          <p:cNvPr id="2" name="Picture 1"/>
          <p:cNvPicPr>
            <a:picLocks noChangeAspect="1"/>
          </p:cNvPicPr>
          <p:nvPr/>
        </p:nvPicPr>
        <p:blipFill>
          <a:blip r:embed="rId3"/>
          <a:stretch>
            <a:fillRect/>
          </a:stretch>
        </p:blipFill>
        <p:spPr>
          <a:xfrm>
            <a:off x="3779913" y="1484785"/>
            <a:ext cx="2471562" cy="1872208"/>
          </a:xfrm>
          <a:prstGeom prst="rect">
            <a:avLst/>
          </a:prstGeom>
        </p:spPr>
      </p:pic>
      <p:pic>
        <p:nvPicPr>
          <p:cNvPr id="6" name="Picture 4" descr="C:\Users\jacopo.giorgi\AppData\Local\Microsoft\Windows\Temporary Internet Files\Content.IE5\OTUO2WXP\MC900431614[1].pn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6325598" y="3070123"/>
            <a:ext cx="1511405" cy="1510093"/>
          </a:xfrm>
          <a:noFill/>
        </p:spPr>
      </p:pic>
      <p:pic>
        <p:nvPicPr>
          <p:cNvPr id="7" name="Picture 7" descr="C:\Users\jacopo.giorgi\AppData\Local\Microsoft\Windows\Temporary Internet Files\Content.IE5\U0JMT0WT\MC900432610[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500165" y="4723904"/>
            <a:ext cx="855663" cy="766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6" descr="C:\Users\jacopo.giorgi\AppData\Local\Microsoft\Windows\Temporary Internet Files\Content.IE5\OTUO2WXP\MC900432612[1].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508228" y="5084267"/>
            <a:ext cx="836612" cy="842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descr="C:\Users\jacopo.giorgi\AppData\Local\Microsoft\Windows\Temporary Internet Files\Content.IE5\MUM53Y4P\MC900432609[1].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147865" y="5516067"/>
            <a:ext cx="857250" cy="895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2" descr="C:\Users\jacopo.giorgi\AppData\Local\Microsoft\Windows\Temporary Internet Files\Content.IE5\934X1K30\MC900432611[1].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931965" y="4796929"/>
            <a:ext cx="857250" cy="849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5" descr="C:\Users\jacopo.giorgi\AppData\Local\Microsoft\Windows\Temporary Internet Files\Content.IE5\U0JMT0WT\MC900431601[1].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71603" y="5444629"/>
            <a:ext cx="930275" cy="8683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descr="C:\Users\utente\Desktop\Silver-azide-high-T-N-coordination-3D-balls-B.png"/>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5940152" y="3097983"/>
            <a:ext cx="2597727" cy="20592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par>
                                <p:cTn id="27" presetID="55"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strVal val="#ppt_w*0.70"/>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Effect transition="in" filter="fade">
                                      <p:cBhvr>
                                        <p:cTn id="31" dur="1000"/>
                                        <p:tgtEl>
                                          <p:spTgt spid="9"/>
                                        </p:tgtEl>
                                      </p:cBhvr>
                                    </p:animEffect>
                                  </p:childTnLst>
                                </p:cTn>
                              </p:par>
                              <p:par>
                                <p:cTn id="32" presetID="55"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55"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strVal val="#ppt_w*0.70"/>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Principais fatores para um processo bem sucedido</a:t>
            </a:r>
          </a:p>
        </p:txBody>
      </p:sp>
      <p:sp>
        <p:nvSpPr>
          <p:cNvPr id="3" name="Content Placeholder 2"/>
          <p:cNvSpPr>
            <a:spLocks noGrp="1"/>
          </p:cNvSpPr>
          <p:nvPr>
            <p:ph sz="half" idx="1"/>
          </p:nvPr>
        </p:nvSpPr>
        <p:spPr>
          <a:xfrm>
            <a:off x="539750" y="1557338"/>
            <a:ext cx="8135938" cy="4824412"/>
          </a:xfrm>
        </p:spPr>
        <p:txBody>
          <a:bodyPr rtlCol="0">
            <a:normAutofit/>
          </a:bodyPr>
          <a:lstStyle/>
          <a:p>
            <a:pPr marL="0" indent="0" algn="ctr" eaLnBrk="1" fontAlgn="auto" hangingPunct="1">
              <a:spcAft>
                <a:spcPts val="0"/>
              </a:spcAft>
              <a:buNone/>
              <a:defRPr/>
            </a:pPr>
            <a:r>
              <a:rPr lang="pt-PT" sz="2800" b="1">
                <a:solidFill>
                  <a:schemeClr val="tx1">
                    <a:lumMod val="65000"/>
                    <a:lumOff val="35000"/>
                  </a:schemeClr>
                </a:solidFill>
                <a:ea typeface="ＭＳ Ｐゴシック" pitchFamily="34" charset="-128"/>
                <a:cs typeface="+mn-cs"/>
              </a:rPr>
              <a:t>Manter o acesso aos intervenientes políticos</a:t>
            </a: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r>
              <a:rPr lang="pt-PT" sz="2800" b="1">
                <a:solidFill>
                  <a:schemeClr val="tx1">
                    <a:lumMod val="65000"/>
                    <a:lumOff val="35000"/>
                  </a:schemeClr>
                </a:solidFill>
                <a:ea typeface="ＭＳ Ｐゴシック" pitchFamily="34" charset="-128"/>
                <a:cs typeface="+mn-cs"/>
              </a:rPr>
              <a:t>Manter o processo técnico</a:t>
            </a:r>
          </a:p>
        </p:txBody>
      </p:sp>
      <p:pic>
        <p:nvPicPr>
          <p:cNvPr id="2" name="Picture 1"/>
          <p:cNvPicPr>
            <a:picLocks noChangeAspect="1"/>
          </p:cNvPicPr>
          <p:nvPr/>
        </p:nvPicPr>
        <p:blipFill>
          <a:blip r:embed="rId3"/>
          <a:stretch>
            <a:fillRect/>
          </a:stretch>
        </p:blipFill>
        <p:spPr>
          <a:xfrm>
            <a:off x="2627784" y="2276872"/>
            <a:ext cx="4072177" cy="3162300"/>
          </a:xfrm>
          <a:prstGeom prst="rect">
            <a:avLst/>
          </a:prstGeom>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Tabela de consulta</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083364759"/>
              </p:ext>
            </p:extLst>
          </p:nvPr>
        </p:nvGraphicFramePr>
        <p:xfrm>
          <a:off x="323850" y="1268413"/>
          <a:ext cx="8424863" cy="5589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49" y="0"/>
            <a:ext cx="8710613" cy="1268760"/>
          </a:xfrm>
        </p:spPr>
        <p:txBody>
          <a:bodyPr/>
          <a:lstStyle/>
          <a:p>
            <a:pPr eaLnBrk="1" hangingPunct="1"/>
            <a:r>
              <a:rPr lang="pt-PT" b="1" dirty="0">
                <a:latin typeface="Century Gothic" charset="0"/>
                <a:ea typeface="MS PGothic" charset="0"/>
                <a:cs typeface="MS PGothic" charset="0"/>
              </a:rPr>
              <a:t>Participação das PDI e de outros afetados pela deslocação</a:t>
            </a:r>
          </a:p>
        </p:txBody>
      </p:sp>
      <p:sp>
        <p:nvSpPr>
          <p:cNvPr id="8" name="Segnaposto contenuto 2"/>
          <p:cNvSpPr>
            <a:spLocks noGrp="1"/>
          </p:cNvSpPr>
          <p:nvPr>
            <p:ph sz="half" idx="2"/>
          </p:nvPr>
        </p:nvSpPr>
        <p:spPr>
          <a:xfrm>
            <a:off x="468313" y="1772816"/>
            <a:ext cx="3599631" cy="4280495"/>
          </a:xfrm>
        </p:spPr>
        <p:txBody>
          <a:bodyPr rtlCol="0">
            <a:noAutofit/>
          </a:bodyPr>
          <a:lstStyle/>
          <a:p>
            <a:pPr eaLnBrk="1" fontAlgn="auto" hangingPunct="1">
              <a:spcAft>
                <a:spcPts val="0"/>
              </a:spcAft>
              <a:buClr>
                <a:schemeClr val="tx2"/>
              </a:buClr>
              <a:buFont typeface="Wingdings" charset="2"/>
              <a:buChar char="§"/>
              <a:defRPr/>
            </a:pPr>
            <a:r>
              <a:rPr lang="pt-PT" sz="2000" dirty="0"/>
              <a:t>- Diferentes PDI em termos de idade, género e diversidade.</a:t>
            </a:r>
          </a:p>
          <a:p>
            <a:pPr eaLnBrk="1" fontAlgn="auto" hangingPunct="1">
              <a:spcAft>
                <a:spcPts val="0"/>
              </a:spcAft>
              <a:buClr>
                <a:schemeClr val="tx2"/>
              </a:buClr>
              <a:buFont typeface="Wingdings" charset="2"/>
              <a:buChar char="§"/>
              <a:defRPr/>
            </a:pPr>
            <a:r>
              <a:rPr lang="pt-PT" sz="2000" dirty="0"/>
              <a:t>- As ONG e as instituições religiosas e tradicionais podem representar as PDI.</a:t>
            </a:r>
          </a:p>
          <a:p>
            <a:pPr marL="342900" lvl="1" indent="-342900" eaLnBrk="1" fontAlgn="auto" hangingPunct="1">
              <a:spcAft>
                <a:spcPts val="0"/>
              </a:spcAft>
              <a:buClr>
                <a:schemeClr val="tx2"/>
              </a:buClr>
              <a:buFont typeface="Wingdings" charset="2"/>
              <a:buChar char="§"/>
              <a:defRPr/>
            </a:pPr>
            <a:r>
              <a:rPr lang="pt-PT" sz="2000" dirty="0"/>
              <a:t>- As comunidades de acolhimento e outras pessoas afetadas estão incluídas. </a:t>
            </a:r>
          </a:p>
        </p:txBody>
      </p:sp>
      <p:sp>
        <p:nvSpPr>
          <p:cNvPr id="9" name="Segnaposto contenuto 3"/>
          <p:cNvSpPr>
            <a:spLocks noGrp="1"/>
          </p:cNvSpPr>
          <p:nvPr>
            <p:ph sz="quarter" idx="4294967295"/>
          </p:nvPr>
        </p:nvSpPr>
        <p:spPr>
          <a:xfrm>
            <a:off x="4067944" y="1777579"/>
            <a:ext cx="4928419" cy="3843337"/>
          </a:xfrm>
        </p:spPr>
        <p:txBody>
          <a:bodyPr/>
          <a:lstStyle/>
          <a:p>
            <a:pPr marL="342900" lvl="1" indent="0" eaLnBrk="1" hangingPunct="1">
              <a:lnSpc>
                <a:spcPct val="80000"/>
              </a:lnSpc>
              <a:buFont typeface="Arial" charset="0"/>
              <a:buNone/>
            </a:pPr>
            <a:r>
              <a:rPr lang="pt-PT" sz="2000" b="1" dirty="0">
                <a:latin typeface="Century Gothic"/>
                <a:cs typeface="Century Gothic"/>
              </a:rPr>
              <a:t>Ferramentas participativas: </a:t>
            </a:r>
          </a:p>
          <a:p>
            <a:pPr lvl="1" indent="-342900" eaLnBrk="1" hangingPunct="1">
              <a:lnSpc>
                <a:spcPct val="80000"/>
              </a:lnSpc>
              <a:buFont typeface="Wingdings" charset="2"/>
              <a:buChar char="§"/>
            </a:pPr>
            <a:r>
              <a:rPr lang="pt-PT" sz="2000" dirty="0">
                <a:latin typeface="Century Gothic"/>
                <a:cs typeface="Century Gothic"/>
              </a:rPr>
              <a:t>- Informação, comunicação e capacitação. </a:t>
            </a:r>
          </a:p>
          <a:p>
            <a:pPr lvl="1" indent="-342900" eaLnBrk="1" hangingPunct="1">
              <a:lnSpc>
                <a:spcPct val="80000"/>
              </a:lnSpc>
              <a:buFont typeface="Wingdings" charset="2"/>
              <a:buChar char="§"/>
            </a:pPr>
            <a:r>
              <a:rPr lang="pt-PT" sz="2000" dirty="0">
                <a:latin typeface="Century Gothic"/>
                <a:cs typeface="Century Gothic"/>
              </a:rPr>
              <a:t>- Representantes e organizações de PDIs. </a:t>
            </a:r>
          </a:p>
          <a:p>
            <a:pPr lvl="1" indent="-342900" eaLnBrk="1" hangingPunct="1">
              <a:lnSpc>
                <a:spcPct val="80000"/>
              </a:lnSpc>
              <a:buFont typeface="Wingdings" charset="2"/>
              <a:buChar char="§"/>
            </a:pPr>
            <a:r>
              <a:rPr lang="pt-PT" sz="2000" dirty="0">
                <a:latin typeface="Century Gothic"/>
                <a:cs typeface="Century Gothic"/>
              </a:rPr>
              <a:t>- Promoção da igualdade de género e da participação. </a:t>
            </a:r>
          </a:p>
          <a:p>
            <a:pPr lvl="1" indent="-342900" eaLnBrk="1" hangingPunct="1">
              <a:lnSpc>
                <a:spcPct val="80000"/>
              </a:lnSpc>
              <a:buFont typeface="Wingdings" charset="2"/>
              <a:buChar char="§"/>
            </a:pPr>
            <a:r>
              <a:rPr lang="pt-PT" sz="2000" dirty="0">
                <a:latin typeface="Century Gothic"/>
                <a:cs typeface="Century Gothic"/>
              </a:rPr>
              <a:t>- Debates de grupos de foco.</a:t>
            </a:r>
          </a:p>
          <a:p>
            <a:pPr lvl="1" indent="-342900" eaLnBrk="1" hangingPunct="1">
              <a:lnSpc>
                <a:spcPct val="80000"/>
              </a:lnSpc>
              <a:buFont typeface="Wingdings" charset="2"/>
              <a:buChar char="§"/>
            </a:pPr>
            <a:r>
              <a:rPr lang="pt-PT" sz="2000" dirty="0">
                <a:latin typeface="Century Gothic"/>
                <a:cs typeface="Century Gothic"/>
              </a:rPr>
              <a:t>- Avaliação participativa.</a:t>
            </a:r>
          </a:p>
          <a:p>
            <a:pPr lvl="1" indent="-342900" eaLnBrk="1" hangingPunct="1">
              <a:lnSpc>
                <a:spcPct val="80000"/>
              </a:lnSpc>
              <a:buFont typeface="Wingdings" charset="2"/>
              <a:buChar char="§"/>
            </a:pPr>
            <a:r>
              <a:rPr lang="pt-PT" sz="2000" dirty="0">
                <a:latin typeface="Century Gothic"/>
                <a:cs typeface="Century Gothic"/>
              </a:rPr>
              <a:t>- Mecanismos de queixa.</a:t>
            </a:r>
          </a:p>
          <a:p>
            <a:pPr lvl="1" indent="-342900" eaLnBrk="1" hangingPunct="1">
              <a:lnSpc>
                <a:spcPct val="80000"/>
              </a:lnSpc>
              <a:buFont typeface="Wingdings" charset="2"/>
              <a:buChar char="§"/>
            </a:pPr>
            <a:r>
              <a:rPr lang="pt-PT" sz="2000" dirty="0">
                <a:latin typeface="Century Gothic"/>
                <a:cs typeface="Century Gothic"/>
              </a:rPr>
              <a:t>- Inquéritos.  </a:t>
            </a:r>
          </a:p>
          <a:p>
            <a:pPr marL="342900" lvl="1" indent="0" eaLnBrk="1" hangingPunct="1">
              <a:lnSpc>
                <a:spcPct val="80000"/>
              </a:lnSpc>
              <a:buFontTx/>
              <a:buChar char="-"/>
            </a:pPr>
            <a:endParaRPr lang="it-IT" sz="1050" dirty="0">
              <a:latin typeface="Century Gothic"/>
              <a:cs typeface="Century Gothic"/>
            </a:endParaRPr>
          </a:p>
          <a:p>
            <a:pPr marL="342900" lvl="1" indent="0" eaLnBrk="1" hangingPunct="1">
              <a:lnSpc>
                <a:spcPct val="80000"/>
              </a:lnSpc>
              <a:buFontTx/>
              <a:buChar char="-"/>
            </a:pPr>
            <a:endParaRPr lang="it-IT" sz="105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67544" y="1484784"/>
            <a:ext cx="7920880" cy="5184576"/>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pt-PT" sz="2800" b="1">
                <a:latin typeface="Century Gothic" charset="0"/>
                <a:ea typeface="MS PGothic" charset="0"/>
                <a:cs typeface="MS PGothic" charset="0"/>
              </a:rPr>
              <a:t>Mapeamento de intervenientes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392696458"/>
              </p:ext>
            </p:extLst>
          </p:nvPr>
        </p:nvGraphicFramePr>
        <p:xfrm>
          <a:off x="323850" y="1268760"/>
          <a:ext cx="8424863" cy="5589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2630" y="4005064"/>
            <a:ext cx="1764751" cy="400110"/>
          </a:xfrm>
          <a:prstGeom prst="rect">
            <a:avLst/>
          </a:prstGeom>
          <a:noFill/>
        </p:spPr>
        <p:txBody>
          <a:bodyPr wrap="none" rtlCol="0">
            <a:spAutoFit/>
          </a:bodyPr>
          <a:lstStyle/>
          <a:p>
            <a:r>
              <a:rPr lang="pt-PT" sz="2000">
                <a:latin typeface="Century Gothic"/>
                <a:cs typeface="Century Gothic"/>
              </a:rPr>
              <a:t>Intervenientes</a:t>
            </a:r>
          </a:p>
        </p:txBody>
      </p:sp>
    </p:spTree>
    <p:extLst>
      <p:ext uri="{BB962C8B-B14F-4D97-AF65-F5344CB8AC3E}">
        <p14:creationId xmlns:p14="http://schemas.microsoft.com/office/powerpoint/2010/main" val="1396529814"/>
      </p:ext>
    </p:extLst>
  </p:cSld>
  <p:clrMapOvr>
    <a:masterClrMapping/>
  </p:clrMapOvr>
  <p:transitio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7013</TotalTime>
  <Words>1582</Words>
  <Application>Microsoft Office PowerPoint</Application>
  <PresentationFormat>Affichage à l'écran (4:3)</PresentationFormat>
  <Paragraphs>158</Paragraphs>
  <Slides>12</Slides>
  <Notes>12</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12</vt:i4>
      </vt:variant>
    </vt:vector>
  </HeadingPairs>
  <TitlesOfParts>
    <vt:vector size="19" baseType="lpstr">
      <vt:lpstr>AkzidenzGroteskPro-Light</vt:lpstr>
      <vt:lpstr>Arial</vt:lpstr>
      <vt:lpstr>Calibri</vt:lpstr>
      <vt:lpstr>Century Gothic</vt:lpstr>
      <vt:lpstr>Wingdings</vt:lpstr>
      <vt:lpstr>Wingdings 2</vt:lpstr>
      <vt:lpstr>Perception</vt:lpstr>
      <vt:lpstr>Organizar um processo participativo</vt:lpstr>
      <vt:lpstr>Objetivos</vt:lpstr>
      <vt:lpstr>Sete etapas</vt:lpstr>
      <vt:lpstr>Iniciar o processo</vt:lpstr>
      <vt:lpstr>Bom processo = bom documento</vt:lpstr>
      <vt:lpstr>Principais fatores para um processo bem sucedido</vt:lpstr>
      <vt:lpstr>Tabela de consulta</vt:lpstr>
      <vt:lpstr>Participação das PDI e de outros afetados pela deslocação</vt:lpstr>
      <vt:lpstr>Mapeamento de intervenientes</vt:lpstr>
      <vt:lpstr>Desenvolver corretamente o processo</vt:lpstr>
      <vt:lpstr>Quem é quem?</vt:lpstr>
      <vt:lpstr>Dar início ao trabalho</vt:lpstr>
    </vt:vector>
  </TitlesOfParts>
  <Company>NRC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Caroline Debauche</cp:lastModifiedBy>
  <cp:revision>249</cp:revision>
  <dcterms:created xsi:type="dcterms:W3CDTF">2008-09-19T08:19:15Z</dcterms:created>
  <dcterms:modified xsi:type="dcterms:W3CDTF">2021-01-20T16:19:35Z</dcterms:modified>
</cp:coreProperties>
</file>