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587" r:id="rId1"/>
  </p:sldMasterIdLst>
  <p:notesMasterIdLst>
    <p:notesMasterId r:id="rId13"/>
  </p:notesMasterIdLst>
  <p:handoutMasterIdLst>
    <p:handoutMasterId r:id="rId14"/>
  </p:handoutMasterIdLst>
  <p:sldIdLst>
    <p:sldId id="326" r:id="rId2"/>
    <p:sldId id="361" r:id="rId3"/>
    <p:sldId id="362" r:id="rId4"/>
    <p:sldId id="309" r:id="rId5"/>
    <p:sldId id="363" r:id="rId6"/>
    <p:sldId id="367" r:id="rId7"/>
    <p:sldId id="365" r:id="rId8"/>
    <p:sldId id="366" r:id="rId9"/>
    <p:sldId id="344" r:id="rId10"/>
    <p:sldId id="358" r:id="rId11"/>
    <p:sldId id="313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chel" initials="" lastIdx="7" clrIdx="0"/>
  <p:cmAuthor id="1" name="Jeremy Lennard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D5EA"/>
    <a:srgbClr val="FF0000"/>
    <a:srgbClr val="CC3300"/>
    <a:srgbClr val="0033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025" autoAdjust="0"/>
  </p:normalViewPr>
  <p:slideViewPr>
    <p:cSldViewPr>
      <p:cViewPr varScale="1">
        <p:scale>
          <a:sx n="77" d="100"/>
          <a:sy n="77" d="100"/>
        </p:scale>
        <p:origin x="90" y="4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F8701E-EFCF-4A90-8D11-A8A13F2763C0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CH"/>
        </a:p>
      </dgm:t>
    </dgm:pt>
    <dgm:pt modelId="{9E2C9CF4-44E1-44C3-BDCE-B0F887D7BC13}">
      <dgm:prSet phldrT="[Text]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ln/>
      </dgm:spPr>
      <dgm:t>
        <a:bodyPr/>
        <a:lstStyle/>
        <a:p>
          <a:r>
            <a:rPr lang="pt-PT"/>
            <a:t>Implementar</a:t>
          </a:r>
        </a:p>
      </dgm:t>
    </dgm:pt>
    <dgm:pt modelId="{79B9C803-9E7B-4D4C-8513-472E1F4221AD}" type="parTrans" cxnId="{A2BFD7E8-2B7C-4CAE-B737-7236C470EBAE}">
      <dgm:prSet/>
      <dgm:spPr/>
      <dgm:t>
        <a:bodyPr/>
        <a:lstStyle/>
        <a:p>
          <a:endParaRPr lang="fr-CH"/>
        </a:p>
      </dgm:t>
    </dgm:pt>
    <dgm:pt modelId="{428E69C0-1D49-437A-A8BE-2F3D6742AE14}" type="sibTrans" cxnId="{A2BFD7E8-2B7C-4CAE-B737-7236C470EBAE}">
      <dgm:prSet/>
      <dgm:spPr/>
      <dgm:t>
        <a:bodyPr/>
        <a:lstStyle/>
        <a:p>
          <a:endParaRPr lang="fr-CH"/>
        </a:p>
      </dgm:t>
    </dgm:pt>
    <dgm:pt modelId="{1EBE1422-49E9-4AB8-A5CC-22E90ADCC52B}">
      <dgm:prSet phldrT="[Text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/>
            <a:t>Avaliar o progresso</a:t>
          </a:r>
        </a:p>
      </dgm:t>
    </dgm:pt>
    <dgm:pt modelId="{7C5CAE17-9B3B-45AB-900B-17FE047AF640}" type="parTrans" cxnId="{6F1B6BF9-990D-4C71-B703-41BBD49191E2}">
      <dgm:prSet/>
      <dgm:spPr/>
      <dgm:t>
        <a:bodyPr/>
        <a:lstStyle/>
        <a:p>
          <a:endParaRPr lang="fr-CH"/>
        </a:p>
      </dgm:t>
    </dgm:pt>
    <dgm:pt modelId="{D2CA8A4A-7EB9-4B1F-BF0E-9CD2C65F7E4B}" type="sibTrans" cxnId="{6F1B6BF9-990D-4C71-B703-41BBD49191E2}">
      <dgm:prSet/>
      <dgm:spPr/>
      <dgm:t>
        <a:bodyPr/>
        <a:lstStyle/>
        <a:p>
          <a:endParaRPr lang="fr-CH"/>
        </a:p>
      </dgm:t>
    </dgm:pt>
    <dgm:pt modelId="{5FDC470E-DFCD-4592-9791-56D87D18F0EC}">
      <dgm:prSet phldrT="[Text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/>
            <a:t>Identificar obstáculos e lacunas</a:t>
          </a:r>
        </a:p>
      </dgm:t>
    </dgm:pt>
    <dgm:pt modelId="{C3BF7A7A-8F43-4526-B756-A0432E3F2DF1}" type="parTrans" cxnId="{64ACE924-C87D-459C-A0BC-8F30174E1BA3}">
      <dgm:prSet/>
      <dgm:spPr/>
      <dgm:t>
        <a:bodyPr/>
        <a:lstStyle/>
        <a:p>
          <a:endParaRPr lang="fr-CH"/>
        </a:p>
      </dgm:t>
    </dgm:pt>
    <dgm:pt modelId="{320B6392-0FF2-45C0-9CDC-D3632F6B3C85}" type="sibTrans" cxnId="{64ACE924-C87D-459C-A0BC-8F30174E1BA3}">
      <dgm:prSet/>
      <dgm:spPr/>
      <dgm:t>
        <a:bodyPr/>
        <a:lstStyle/>
        <a:p>
          <a:endParaRPr lang="fr-CH"/>
        </a:p>
      </dgm:t>
    </dgm:pt>
    <dgm:pt modelId="{559D77B0-2EAB-434B-BEC9-D457D051A8CD}">
      <dgm:prSet phldrT="[Text]">
        <dgm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PT"/>
            <a:t>Analisar</a:t>
          </a:r>
        </a:p>
      </dgm:t>
    </dgm:pt>
    <dgm:pt modelId="{118D0C14-8D7D-4E6E-BE28-9CD7F29E8765}" type="parTrans" cxnId="{37714E73-DD74-4933-816F-ABC3FFDFB2E7}">
      <dgm:prSet/>
      <dgm:spPr/>
      <dgm:t>
        <a:bodyPr/>
        <a:lstStyle/>
        <a:p>
          <a:endParaRPr lang="fr-CH"/>
        </a:p>
      </dgm:t>
    </dgm:pt>
    <dgm:pt modelId="{EE1A61EE-F254-4CB8-9FBF-E4FBCD1859C9}" type="sibTrans" cxnId="{37714E73-DD74-4933-816F-ABC3FFDFB2E7}">
      <dgm:prSet/>
      <dgm:spPr>
        <a:solidFill>
          <a:srgbClr val="FF0000"/>
        </a:solidFill>
      </dgm:spPr>
      <dgm:t>
        <a:bodyPr/>
        <a:lstStyle/>
        <a:p>
          <a:endParaRPr lang="fr-CH"/>
        </a:p>
      </dgm:t>
    </dgm:pt>
    <dgm:pt modelId="{6336A3A2-8D44-4829-BE62-C1F710184A49}" type="pres">
      <dgm:prSet presAssocID="{EBF8701E-EFCF-4A90-8D11-A8A13F2763C0}" presName="cycle" presStyleCnt="0">
        <dgm:presLayoutVars>
          <dgm:dir/>
          <dgm:resizeHandles val="exact"/>
        </dgm:presLayoutVars>
      </dgm:prSet>
      <dgm:spPr/>
    </dgm:pt>
    <dgm:pt modelId="{7347000F-0BC5-42A2-8E7A-4D171AE51083}" type="pres">
      <dgm:prSet presAssocID="{9E2C9CF4-44E1-44C3-BDCE-B0F887D7BC13}" presName="node" presStyleLbl="node1" presStyleIdx="0" presStyleCnt="4" custScaleX="187744" custRadScaleRad="91420" custRadScaleInc="-2045">
        <dgm:presLayoutVars>
          <dgm:bulletEnabled val="1"/>
        </dgm:presLayoutVars>
      </dgm:prSet>
      <dgm:spPr/>
    </dgm:pt>
    <dgm:pt modelId="{16828F3F-C0D4-4CC6-8943-5C5FE5B2E3FF}" type="pres">
      <dgm:prSet presAssocID="{9E2C9CF4-44E1-44C3-BDCE-B0F887D7BC13}" presName="spNode" presStyleCnt="0"/>
      <dgm:spPr/>
    </dgm:pt>
    <dgm:pt modelId="{99C01BB5-C69E-42D2-BD26-FBAB3FC27AE9}" type="pres">
      <dgm:prSet presAssocID="{428E69C0-1D49-437A-A8BE-2F3D6742AE14}" presName="sibTrans" presStyleLbl="sibTrans1D1" presStyleIdx="0" presStyleCnt="4"/>
      <dgm:spPr/>
    </dgm:pt>
    <dgm:pt modelId="{75A46175-41DA-43A2-BB0E-890F70F8FAFE}" type="pres">
      <dgm:prSet presAssocID="{1EBE1422-49E9-4AB8-A5CC-22E90ADCC52B}" presName="node" presStyleLbl="node1" presStyleIdx="1" presStyleCnt="4" custScaleX="166472">
        <dgm:presLayoutVars>
          <dgm:bulletEnabled val="1"/>
        </dgm:presLayoutVars>
      </dgm:prSet>
      <dgm:spPr/>
    </dgm:pt>
    <dgm:pt modelId="{0628E9C3-2628-4242-849B-12DB3892170F}" type="pres">
      <dgm:prSet presAssocID="{1EBE1422-49E9-4AB8-A5CC-22E90ADCC52B}" presName="spNode" presStyleCnt="0"/>
      <dgm:spPr/>
    </dgm:pt>
    <dgm:pt modelId="{AF52AFAD-4FB3-4C82-B257-285F4233AA90}" type="pres">
      <dgm:prSet presAssocID="{D2CA8A4A-7EB9-4B1F-BF0E-9CD2C65F7E4B}" presName="sibTrans" presStyleLbl="sibTrans1D1" presStyleIdx="1" presStyleCnt="4"/>
      <dgm:spPr/>
    </dgm:pt>
    <dgm:pt modelId="{D63C3718-595D-479B-A550-CAAFBAD3F39C}" type="pres">
      <dgm:prSet presAssocID="{5FDC470E-DFCD-4592-9791-56D87D18F0EC}" presName="node" presStyleLbl="node1" presStyleIdx="2" presStyleCnt="4" custScaleX="195916" custRadScaleRad="91134" custRadScaleInc="909">
        <dgm:presLayoutVars>
          <dgm:bulletEnabled val="1"/>
        </dgm:presLayoutVars>
      </dgm:prSet>
      <dgm:spPr/>
    </dgm:pt>
    <dgm:pt modelId="{4D0EAB0B-FE42-4684-9A6C-CB0CBD395490}" type="pres">
      <dgm:prSet presAssocID="{5FDC470E-DFCD-4592-9791-56D87D18F0EC}" presName="spNode" presStyleCnt="0"/>
      <dgm:spPr/>
    </dgm:pt>
    <dgm:pt modelId="{451EBA18-4A31-4EA5-8F1D-1F81ED5B3013}" type="pres">
      <dgm:prSet presAssocID="{320B6392-0FF2-45C0-9CDC-D3632F6B3C85}" presName="sibTrans" presStyleLbl="sibTrans1D1" presStyleIdx="2" presStyleCnt="4"/>
      <dgm:spPr/>
    </dgm:pt>
    <dgm:pt modelId="{854F880A-343B-4873-8E70-E4DA164E34F9}" type="pres">
      <dgm:prSet presAssocID="{559D77B0-2EAB-434B-BEC9-D457D051A8CD}" presName="node" presStyleLbl="node1" presStyleIdx="3" presStyleCnt="4" custScaleX="167057">
        <dgm:presLayoutVars>
          <dgm:bulletEnabled val="1"/>
        </dgm:presLayoutVars>
      </dgm:prSet>
      <dgm:spPr/>
    </dgm:pt>
    <dgm:pt modelId="{A7AC5758-8863-43BD-B7EE-0A4C8CA549A0}" type="pres">
      <dgm:prSet presAssocID="{559D77B0-2EAB-434B-BEC9-D457D051A8CD}" presName="spNode" presStyleCnt="0"/>
      <dgm:spPr/>
    </dgm:pt>
    <dgm:pt modelId="{0DAAA611-5C0F-4CB1-9F82-54047BD3E88B}" type="pres">
      <dgm:prSet presAssocID="{EE1A61EE-F254-4CB8-9FBF-E4FBCD1859C9}" presName="sibTrans" presStyleLbl="sibTrans1D1" presStyleIdx="3" presStyleCnt="4"/>
      <dgm:spPr/>
    </dgm:pt>
  </dgm:ptLst>
  <dgm:cxnLst>
    <dgm:cxn modelId="{64ACE924-C87D-459C-A0BC-8F30174E1BA3}" srcId="{EBF8701E-EFCF-4A90-8D11-A8A13F2763C0}" destId="{5FDC470E-DFCD-4592-9791-56D87D18F0EC}" srcOrd="2" destOrd="0" parTransId="{C3BF7A7A-8F43-4526-B756-A0432E3F2DF1}" sibTransId="{320B6392-0FF2-45C0-9CDC-D3632F6B3C85}"/>
    <dgm:cxn modelId="{0F684036-FED4-E64A-91A1-0E6217CEE1EA}" type="presOf" srcId="{428E69C0-1D49-437A-A8BE-2F3D6742AE14}" destId="{99C01BB5-C69E-42D2-BD26-FBAB3FC27AE9}" srcOrd="0" destOrd="0" presId="urn:microsoft.com/office/officeart/2005/8/layout/cycle5"/>
    <dgm:cxn modelId="{20FC8462-97F5-7B4A-98AE-F8161718CAB9}" type="presOf" srcId="{EBF8701E-EFCF-4A90-8D11-A8A13F2763C0}" destId="{6336A3A2-8D44-4829-BE62-C1F710184A49}" srcOrd="0" destOrd="0" presId="urn:microsoft.com/office/officeart/2005/8/layout/cycle5"/>
    <dgm:cxn modelId="{3ADDD34A-F392-834B-9765-44F21D6D14AE}" type="presOf" srcId="{320B6392-0FF2-45C0-9CDC-D3632F6B3C85}" destId="{451EBA18-4A31-4EA5-8F1D-1F81ED5B3013}" srcOrd="0" destOrd="0" presId="urn:microsoft.com/office/officeart/2005/8/layout/cycle5"/>
    <dgm:cxn modelId="{D131646F-C3E2-A248-8159-2038D55DC490}" type="presOf" srcId="{1EBE1422-49E9-4AB8-A5CC-22E90ADCC52B}" destId="{75A46175-41DA-43A2-BB0E-890F70F8FAFE}" srcOrd="0" destOrd="0" presId="urn:microsoft.com/office/officeart/2005/8/layout/cycle5"/>
    <dgm:cxn modelId="{37714E73-DD74-4933-816F-ABC3FFDFB2E7}" srcId="{EBF8701E-EFCF-4A90-8D11-A8A13F2763C0}" destId="{559D77B0-2EAB-434B-BEC9-D457D051A8CD}" srcOrd="3" destOrd="0" parTransId="{118D0C14-8D7D-4E6E-BE28-9CD7F29E8765}" sibTransId="{EE1A61EE-F254-4CB8-9FBF-E4FBCD1859C9}"/>
    <dgm:cxn modelId="{26CBE056-E9C9-C14D-9CF4-ECCF4AC88BB8}" type="presOf" srcId="{D2CA8A4A-7EB9-4B1F-BF0E-9CD2C65F7E4B}" destId="{AF52AFAD-4FB3-4C82-B257-285F4233AA90}" srcOrd="0" destOrd="0" presId="urn:microsoft.com/office/officeart/2005/8/layout/cycle5"/>
    <dgm:cxn modelId="{99726CB5-85CD-B14A-BDE4-B8B8149AEBC6}" type="presOf" srcId="{559D77B0-2EAB-434B-BEC9-D457D051A8CD}" destId="{854F880A-343B-4873-8E70-E4DA164E34F9}" srcOrd="0" destOrd="0" presId="urn:microsoft.com/office/officeart/2005/8/layout/cycle5"/>
    <dgm:cxn modelId="{00AE99CC-1809-0544-878C-C39AFCC9A0BD}" type="presOf" srcId="{5FDC470E-DFCD-4592-9791-56D87D18F0EC}" destId="{D63C3718-595D-479B-A550-CAAFBAD3F39C}" srcOrd="0" destOrd="0" presId="urn:microsoft.com/office/officeart/2005/8/layout/cycle5"/>
    <dgm:cxn modelId="{F8090DCD-6729-ED4C-95FA-8F08BE7255CD}" type="presOf" srcId="{EE1A61EE-F254-4CB8-9FBF-E4FBCD1859C9}" destId="{0DAAA611-5C0F-4CB1-9F82-54047BD3E88B}" srcOrd="0" destOrd="0" presId="urn:microsoft.com/office/officeart/2005/8/layout/cycle5"/>
    <dgm:cxn modelId="{A2BFD7E8-2B7C-4CAE-B737-7236C470EBAE}" srcId="{EBF8701E-EFCF-4A90-8D11-A8A13F2763C0}" destId="{9E2C9CF4-44E1-44C3-BDCE-B0F887D7BC13}" srcOrd="0" destOrd="0" parTransId="{79B9C803-9E7B-4D4C-8513-472E1F4221AD}" sibTransId="{428E69C0-1D49-437A-A8BE-2F3D6742AE14}"/>
    <dgm:cxn modelId="{AD4FFCEA-F280-9D4A-AED5-D07598DA0D7A}" type="presOf" srcId="{9E2C9CF4-44E1-44C3-BDCE-B0F887D7BC13}" destId="{7347000F-0BC5-42A2-8E7A-4D171AE51083}" srcOrd="0" destOrd="0" presId="urn:microsoft.com/office/officeart/2005/8/layout/cycle5"/>
    <dgm:cxn modelId="{6F1B6BF9-990D-4C71-B703-41BBD49191E2}" srcId="{EBF8701E-EFCF-4A90-8D11-A8A13F2763C0}" destId="{1EBE1422-49E9-4AB8-A5CC-22E90ADCC52B}" srcOrd="1" destOrd="0" parTransId="{7C5CAE17-9B3B-45AB-900B-17FE047AF640}" sibTransId="{D2CA8A4A-7EB9-4B1F-BF0E-9CD2C65F7E4B}"/>
    <dgm:cxn modelId="{F65D1DDB-7F09-F64D-9A63-1C92702B5C2B}" type="presParOf" srcId="{6336A3A2-8D44-4829-BE62-C1F710184A49}" destId="{7347000F-0BC5-42A2-8E7A-4D171AE51083}" srcOrd="0" destOrd="0" presId="urn:microsoft.com/office/officeart/2005/8/layout/cycle5"/>
    <dgm:cxn modelId="{1426B017-DD37-FF48-BB80-A3D0D2CE0DAA}" type="presParOf" srcId="{6336A3A2-8D44-4829-BE62-C1F710184A49}" destId="{16828F3F-C0D4-4CC6-8943-5C5FE5B2E3FF}" srcOrd="1" destOrd="0" presId="urn:microsoft.com/office/officeart/2005/8/layout/cycle5"/>
    <dgm:cxn modelId="{FB4D8E1A-068D-DD45-B6D1-5838950DF6FC}" type="presParOf" srcId="{6336A3A2-8D44-4829-BE62-C1F710184A49}" destId="{99C01BB5-C69E-42D2-BD26-FBAB3FC27AE9}" srcOrd="2" destOrd="0" presId="urn:microsoft.com/office/officeart/2005/8/layout/cycle5"/>
    <dgm:cxn modelId="{1741D613-CBE7-0040-8095-7DD7F5ACDBF6}" type="presParOf" srcId="{6336A3A2-8D44-4829-BE62-C1F710184A49}" destId="{75A46175-41DA-43A2-BB0E-890F70F8FAFE}" srcOrd="3" destOrd="0" presId="urn:microsoft.com/office/officeart/2005/8/layout/cycle5"/>
    <dgm:cxn modelId="{550068EC-7453-5E4A-B24D-8FD750AE5AF2}" type="presParOf" srcId="{6336A3A2-8D44-4829-BE62-C1F710184A49}" destId="{0628E9C3-2628-4242-849B-12DB3892170F}" srcOrd="4" destOrd="0" presId="urn:microsoft.com/office/officeart/2005/8/layout/cycle5"/>
    <dgm:cxn modelId="{4DB51B7C-7DEF-1142-8A4F-9A705ECC41A2}" type="presParOf" srcId="{6336A3A2-8D44-4829-BE62-C1F710184A49}" destId="{AF52AFAD-4FB3-4C82-B257-285F4233AA90}" srcOrd="5" destOrd="0" presId="urn:microsoft.com/office/officeart/2005/8/layout/cycle5"/>
    <dgm:cxn modelId="{D6E3E38B-7153-FA41-9D6B-A573EE3D8584}" type="presParOf" srcId="{6336A3A2-8D44-4829-BE62-C1F710184A49}" destId="{D63C3718-595D-479B-A550-CAAFBAD3F39C}" srcOrd="6" destOrd="0" presId="urn:microsoft.com/office/officeart/2005/8/layout/cycle5"/>
    <dgm:cxn modelId="{74849C1E-0124-9246-9DCA-2DB0A5BD2809}" type="presParOf" srcId="{6336A3A2-8D44-4829-BE62-C1F710184A49}" destId="{4D0EAB0B-FE42-4684-9A6C-CB0CBD395490}" srcOrd="7" destOrd="0" presId="urn:microsoft.com/office/officeart/2005/8/layout/cycle5"/>
    <dgm:cxn modelId="{27E37B65-8FE1-1D4B-BDAC-9A513C8C122D}" type="presParOf" srcId="{6336A3A2-8D44-4829-BE62-C1F710184A49}" destId="{451EBA18-4A31-4EA5-8F1D-1F81ED5B3013}" srcOrd="8" destOrd="0" presId="urn:microsoft.com/office/officeart/2005/8/layout/cycle5"/>
    <dgm:cxn modelId="{48B624E1-43F6-8146-9B3D-BCC7C176AA52}" type="presParOf" srcId="{6336A3A2-8D44-4829-BE62-C1F710184A49}" destId="{854F880A-343B-4873-8E70-E4DA164E34F9}" srcOrd="9" destOrd="0" presId="urn:microsoft.com/office/officeart/2005/8/layout/cycle5"/>
    <dgm:cxn modelId="{FE63B89A-33A1-3C4B-ADEB-AB770C76FBFE}" type="presParOf" srcId="{6336A3A2-8D44-4829-BE62-C1F710184A49}" destId="{A7AC5758-8863-43BD-B7EE-0A4C8CA549A0}" srcOrd="10" destOrd="0" presId="urn:microsoft.com/office/officeart/2005/8/layout/cycle5"/>
    <dgm:cxn modelId="{C4755DB1-9356-954B-B7EB-64AE6778D710}" type="presParOf" srcId="{6336A3A2-8D44-4829-BE62-C1F710184A49}" destId="{0DAAA611-5C0F-4CB1-9F82-54047BD3E88B}" srcOrd="11" destOrd="0" presId="urn:microsoft.com/office/officeart/2005/8/layout/cycle5"/>
  </dgm:cxnLst>
  <dgm:bg>
    <a:solidFill>
      <a:schemeClr val="bg2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47000F-0BC5-42A2-8E7A-4D171AE51083}">
      <dsp:nvSpPr>
        <dsp:cNvPr id="0" name=""/>
        <dsp:cNvSpPr/>
      </dsp:nvSpPr>
      <dsp:spPr>
        <a:xfrm>
          <a:off x="2811915" y="134073"/>
          <a:ext cx="2703021" cy="935829"/>
        </a:xfrm>
        <a:prstGeom prst="roundRect">
          <a:avLst/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900" kern="1200"/>
            <a:t>Implementar</a:t>
          </a:r>
        </a:p>
      </dsp:txBody>
      <dsp:txXfrm>
        <a:off x="2857598" y="179756"/>
        <a:ext cx="2611655" cy="844463"/>
      </dsp:txXfrm>
    </dsp:sp>
    <dsp:sp modelId="{99C01BB5-C69E-42D2-BD26-FBAB3FC27AE9}">
      <dsp:nvSpPr>
        <dsp:cNvPr id="0" name=""/>
        <dsp:cNvSpPr/>
      </dsp:nvSpPr>
      <dsp:spPr>
        <a:xfrm>
          <a:off x="2387130" y="878096"/>
          <a:ext cx="3094108" cy="3094108"/>
        </a:xfrm>
        <a:custGeom>
          <a:avLst/>
          <a:gdLst/>
          <a:ahLst/>
          <a:cxnLst/>
          <a:rect l="0" t="0" r="0" b="0"/>
          <a:pathLst>
            <a:path>
              <a:moveTo>
                <a:pt x="2414714" y="266217"/>
              </a:moveTo>
              <a:arcTo wR="1547054" hR="1547054" stAng="18246861" swAng="964770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A46175-41DA-43A2-BB0E-890F70F8FAFE}">
      <dsp:nvSpPr>
        <dsp:cNvPr id="0" name=""/>
        <dsp:cNvSpPr/>
      </dsp:nvSpPr>
      <dsp:spPr>
        <a:xfrm>
          <a:off x="4527243" y="1548309"/>
          <a:ext cx="2396760" cy="935829"/>
        </a:xfrm>
        <a:prstGeom prst="roundRect">
          <a:avLst/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900" kern="1200"/>
            <a:t>Avaliar o progresso</a:t>
          </a:r>
        </a:p>
      </dsp:txBody>
      <dsp:txXfrm>
        <a:off x="4572926" y="1593992"/>
        <a:ext cx="2305394" cy="844463"/>
      </dsp:txXfrm>
    </dsp:sp>
    <dsp:sp modelId="{AF52AFAD-4FB3-4C82-B257-285F4233AA90}">
      <dsp:nvSpPr>
        <dsp:cNvPr id="0" name=""/>
        <dsp:cNvSpPr/>
      </dsp:nvSpPr>
      <dsp:spPr>
        <a:xfrm>
          <a:off x="2389471" y="58588"/>
          <a:ext cx="3094108" cy="3094108"/>
        </a:xfrm>
        <a:custGeom>
          <a:avLst/>
          <a:gdLst/>
          <a:ahLst/>
          <a:cxnLst/>
          <a:rect l="0" t="0" r="0" b="0"/>
          <a:pathLst>
            <a:path>
              <a:moveTo>
                <a:pt x="2735185" y="2537873"/>
              </a:moveTo>
              <a:arcTo wR="1547054" hR="1547054" stAng="2389546" swAng="954458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C3718-595D-479B-A550-CAAFBAD3F39C}">
      <dsp:nvSpPr>
        <dsp:cNvPr id="0" name=""/>
        <dsp:cNvSpPr/>
      </dsp:nvSpPr>
      <dsp:spPr>
        <a:xfrm>
          <a:off x="2761520" y="2958185"/>
          <a:ext cx="2820677" cy="935829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900" kern="1200"/>
            <a:t>Identificar obstáculos e lacunas</a:t>
          </a:r>
        </a:p>
      </dsp:txBody>
      <dsp:txXfrm>
        <a:off x="2807203" y="3003868"/>
        <a:ext cx="2729311" cy="844463"/>
      </dsp:txXfrm>
    </dsp:sp>
    <dsp:sp modelId="{451EBA18-4A31-4EA5-8F1D-1F81ED5B3013}">
      <dsp:nvSpPr>
        <dsp:cNvPr id="0" name=""/>
        <dsp:cNvSpPr/>
      </dsp:nvSpPr>
      <dsp:spPr>
        <a:xfrm>
          <a:off x="2871919" y="62682"/>
          <a:ext cx="3094108" cy="3094108"/>
        </a:xfrm>
        <a:custGeom>
          <a:avLst/>
          <a:gdLst/>
          <a:ahLst/>
          <a:cxnLst/>
          <a:rect l="0" t="0" r="0" b="0"/>
          <a:pathLst>
            <a:path>
              <a:moveTo>
                <a:pt x="669619" y="2821214"/>
              </a:moveTo>
              <a:arcTo wR="1547054" hR="1547054" stAng="7473166" swAng="949812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4F880A-343B-4873-8E70-E4DA164E34F9}">
      <dsp:nvSpPr>
        <dsp:cNvPr id="0" name=""/>
        <dsp:cNvSpPr/>
      </dsp:nvSpPr>
      <dsp:spPr>
        <a:xfrm>
          <a:off x="1428923" y="1548309"/>
          <a:ext cx="2405183" cy="93582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accent2">
              <a:shade val="50000"/>
            </a:schemeClr>
          </a:solidFill>
          <a:prstDash val="solid"/>
        </a:ln>
        <a:effectLst/>
      </dsp:spPr>
      <dsp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900" kern="1200"/>
            <a:t>Analisar</a:t>
          </a:r>
        </a:p>
      </dsp:txBody>
      <dsp:txXfrm>
        <a:off x="1474606" y="1593992"/>
        <a:ext cx="2313817" cy="844463"/>
      </dsp:txXfrm>
    </dsp:sp>
    <dsp:sp modelId="{0DAAA611-5C0F-4CB1-9F82-54047BD3E88B}">
      <dsp:nvSpPr>
        <dsp:cNvPr id="0" name=""/>
        <dsp:cNvSpPr/>
      </dsp:nvSpPr>
      <dsp:spPr>
        <a:xfrm>
          <a:off x="2872192" y="868847"/>
          <a:ext cx="3094108" cy="3094108"/>
        </a:xfrm>
        <a:custGeom>
          <a:avLst/>
          <a:gdLst/>
          <a:ahLst/>
          <a:cxnLst/>
          <a:rect l="0" t="0" r="0" b="0"/>
          <a:pathLst>
            <a:path>
              <a:moveTo>
                <a:pt x="350486" y="566440"/>
              </a:moveTo>
              <a:arcTo wR="1547054" hR="1547054" stAng="13160123" swAng="954228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92255FE-7C72-444E-A121-40E0F97E5A9F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877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Click to edit Master text styles</a:t>
            </a:r>
          </a:p>
          <a:p>
            <a:pPr lvl="1"/>
            <a:r>
              <a:rPr lang="it-IT" noProof="0"/>
              <a:t>Second level</a:t>
            </a:r>
          </a:p>
          <a:p>
            <a:pPr lvl="2"/>
            <a:r>
              <a:rPr lang="it-IT" noProof="0"/>
              <a:t>Third level</a:t>
            </a:r>
          </a:p>
          <a:p>
            <a:pPr lvl="3"/>
            <a:r>
              <a:rPr lang="it-IT" noProof="0"/>
              <a:t>Fourth level</a:t>
            </a:r>
          </a:p>
          <a:p>
            <a:pPr lvl="4"/>
            <a:r>
              <a:rPr lang="it-IT" noProof="0"/>
              <a:t>Fifth level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E071851-DCB3-614D-976F-C0A71FEC46E3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9051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altLang="ja-JP" sz="1100" dirty="0">
              <a:latin typeface="Calibri" charset="0"/>
              <a:ea typeface="MS PGothic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fr-CH">
              <a:latin typeface="Arial" charset="0"/>
              <a:ea typeface="MS PGothic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E84A25D7-592C-F84A-BD03-FB0056D60BD6}" type="slidenum">
              <a:rPr lang="it-IT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defRPr/>
            </a:pPr>
            <a:endParaRPr lang="en-GB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81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275DD205-87FA-B24C-B97B-66325A937387}" type="slidenum">
              <a:rPr lang="it-IT" sz="1200"/>
              <a:pPr/>
              <a:t>11</a:t>
            </a:fld>
            <a:endParaRPr lang="it-IT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Objetivos declarados da política na Somalilândia ou no Iémen.</a:t>
            </a:r>
          </a:p>
          <a:p>
            <a:endParaRPr lang="fr-CH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É uma questão de governação: implementar um instrumento nacional sobre as PDI implica criar um ambiente propício e favorável à concretização dos objetivos do instrumento. As ações necessárias serão identificadas com base numa avaliação exaustiva das necessidades e prioridades. As capacidades adequadas terão de ser disponibilizadas e o desempenho terá de ser avaliado em relação aos objetivos.</a:t>
            </a:r>
          </a:p>
          <a:p>
            <a:endParaRPr lang="fr-CH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Em alguns casos, a implementação pode ter início durante a fase de adoção, com vista a aumentar o apoio para a mesma.</a:t>
            </a:r>
          </a:p>
          <a:p>
            <a:endParaRPr lang="fr-CH">
              <a:latin typeface="Arial" charset="0"/>
              <a:ea typeface="MS PGothic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57047063-89C1-B64A-A2FF-157CAB5F3676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A implementação de um instrumento nacional é um processo gradual. Como tal, obriga a um planeamento cuidadoso. </a:t>
            </a:r>
          </a:p>
          <a:p>
            <a:r>
              <a:rPr lang="pt-PT">
                <a:latin typeface="Arial" charset="0"/>
                <a:ea typeface="MS PGothic" charset="0"/>
              </a:rPr>
              <a:t> </a:t>
            </a:r>
          </a:p>
          <a:p>
            <a:r>
              <a:rPr lang="pt-PT">
                <a:latin typeface="Arial" charset="0"/>
                <a:ea typeface="MS PGothic" charset="0"/>
              </a:rPr>
              <a:t>- Deve haver uma coordenação e colaboração entre os intervenientes nacionais e internacionais, incluindo a comunidade de doadores.</a:t>
            </a:r>
          </a:p>
          <a:p>
            <a:r>
              <a:rPr lang="pt-PT">
                <a:latin typeface="Arial" charset="0"/>
                <a:ea typeface="MS PGothic" charset="0"/>
              </a:rPr>
              <a:t> </a:t>
            </a:r>
          </a:p>
          <a:p>
            <a:r>
              <a:rPr lang="pt-PT">
                <a:latin typeface="Arial" charset="0"/>
                <a:ea typeface="MS PGothic" charset="0"/>
              </a:rPr>
              <a:t>- Devem ser afetados os recursos financeiros necessários. Para assegurar os recursos adequados, a angariação de fundos e o envolvimento de doadores devem ser efetuados o quanto antes. Os doadores precisam de ver a relevância do processo e participar na tomada de decisões que levam à implementação.</a:t>
            </a:r>
          </a:p>
          <a:p>
            <a:r>
              <a:rPr lang="pt-PT">
                <a:latin typeface="Arial" charset="0"/>
                <a:ea typeface="MS PGothic" charset="0"/>
              </a:rPr>
              <a:t> </a:t>
            </a:r>
          </a:p>
          <a:p>
            <a:r>
              <a:rPr lang="pt-PT">
                <a:latin typeface="Arial" charset="0"/>
                <a:ea typeface="MS PGothic" charset="0"/>
              </a:rPr>
              <a:t>- Deve realizar-se atividades para melhorar o conhecimento e a capacidade. Os principais conceitos devem ser esclarecidos, sendo estabelecida uma base comum para o envolvimento. Isto pode envolver o desenvolvimento de capacidades, a formação, a divulgação e a sensibilização.</a:t>
            </a:r>
          </a:p>
          <a:p>
            <a:r>
              <a:rPr lang="pt-PT">
                <a:latin typeface="Arial" charset="0"/>
                <a:ea typeface="MS PGothic" charset="0"/>
              </a:rPr>
              <a:t> </a:t>
            </a:r>
          </a:p>
          <a:p>
            <a:r>
              <a:rPr lang="pt-PT">
                <a:latin typeface="Arial" charset="0"/>
                <a:ea typeface="MS PGothic" charset="0"/>
              </a:rPr>
              <a:t>- Deve fazer-se regularmente a perfilagem e a recolha de dados para estabelecer um panorama da forma como a população deslocada evolui e informar o planeamento das atividades de implementação.</a:t>
            </a:r>
          </a:p>
          <a:p>
            <a:r>
              <a:rPr lang="pt-PT">
                <a:latin typeface="Arial" charset="0"/>
                <a:ea typeface="MS PGothic" charset="0"/>
              </a:rPr>
              <a:t> </a:t>
            </a:r>
          </a:p>
          <a:p>
            <a:r>
              <a:rPr lang="pt-PT">
                <a:latin typeface="Arial" charset="0"/>
                <a:ea typeface="MS PGothic" charset="0"/>
              </a:rPr>
              <a:t>- Os obstáculos à implementação devem ser identificados e eliminados rapidamente. A monitorização e a avaliação contínuas são fundamentais.</a:t>
            </a:r>
          </a:p>
          <a:p>
            <a:r>
              <a:rPr lang="pt-PT">
                <a:latin typeface="Arial" charset="0"/>
                <a:ea typeface="MS PGothic" charset="0"/>
              </a:rPr>
              <a:t> </a:t>
            </a:r>
          </a:p>
          <a:p>
            <a:r>
              <a:rPr lang="pt-PT">
                <a:latin typeface="Arial" charset="0"/>
                <a:ea typeface="MS PGothic" charset="0"/>
              </a:rPr>
              <a:t>Em junho de 2013, o Iémen adotou uma política nacional que responde a todas as causas da deslocação e fornece um quadro abrangente para resposta. Porém, o sucesso da iniciativa dependerá da implementação, melhorias nas frentes política e de segurança e apoio contínuo dos doadores. A fraca capacidade do estado e a escassez de recursos colocam obstáculos significativos.</a:t>
            </a:r>
          </a:p>
          <a:p>
            <a:endParaRPr lang="it-IT" dirty="0">
              <a:latin typeface="Arial" charset="0"/>
              <a:ea typeface="MS PGothic" charset="0"/>
            </a:endParaRPr>
          </a:p>
          <a:p>
            <a:endParaRPr lang="it-IT" dirty="0">
              <a:latin typeface="Arial" charset="0"/>
              <a:ea typeface="MS PGothic" charset="0"/>
            </a:endParaRPr>
          </a:p>
        </p:txBody>
      </p:sp>
      <p:sp>
        <p:nvSpPr>
          <p:cNvPr id="48132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110FE037-D94D-6349-A151-B77F79B4B1B3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O ponto focal designado deve ter capacidade de liderar e supervisionar o processo.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As fontes de financiamento devem ser identificadas e afetados os recursos necessários.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A coordenação e a colaboração com os intervenientes regionais, nacionais e internacionais deve ser garantida, sobretudo se existir falta de capacidades e recursos nacionais.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r>
              <a:rPr lang="pt-PT" b="1">
                <a:latin typeface="Arial" charset="0"/>
                <a:ea typeface="MS PGothic" charset="0"/>
              </a:rPr>
              <a:t>Atenção! </a:t>
            </a:r>
            <a:r>
              <a:rPr lang="pt-PT">
                <a:latin typeface="Arial" charset="0"/>
                <a:ea typeface="MS PGothic" charset="0"/>
              </a:rPr>
              <a:t>A adoção de um novo instrumento não é um fim em si mesmo. Um segundo documento, mais pragmático e orientado para a ação, tal como uma estratégia ou plano de ação pode ser necessário para assegurar que os objetivos do instrumento são cumpridos.</a:t>
            </a:r>
          </a:p>
          <a:p>
            <a:endParaRPr lang="en-GB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Manter o dinamismo político que está na base do processo de elaboração e implementação pode também ser importante, já que existem vários fatores que podem pô-lo em causa. Por exemplo, no Quénia, o projeto de lei de um membro privado (uma lei proposta introduzida numa legislatura por um legislador que não está a agir em nome do órgão executivo)</a:t>
            </a:r>
            <a:r>
              <a:rPr lang="pt-PT">
                <a:solidFill>
                  <a:srgbClr val="222222"/>
                </a:solidFill>
                <a:latin typeface="Arial" charset="0"/>
                <a:ea typeface="MS PGothic" charset="0"/>
              </a:rPr>
              <a:t> pode não ter apoios suficientes da instituição que será incumbida da implementação.</a:t>
            </a:r>
            <a:r>
              <a:rPr lang="pt-PT">
                <a:latin typeface="Arial" charset="0"/>
                <a:ea typeface="MS PGothic" charset="0"/>
              </a:rPr>
              <a:t> As eleições também podem ser um problema, tanto em termos da campanha provocar uma distração de outros assuntos, como ao facto de as autoridades recém-eleitas terem prioridades diferentes.</a:t>
            </a:r>
          </a:p>
          <a:p>
            <a:endParaRPr lang="en-GB" dirty="0">
              <a:latin typeface="Arial" charset="0"/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Em suma:</a:t>
            </a:r>
          </a:p>
          <a:p>
            <a:endParaRPr lang="fr-CH" dirty="0">
              <a:latin typeface="Arial" charset="0"/>
              <a:ea typeface="MS PGothic" charset="0"/>
            </a:endParaRPr>
          </a:p>
          <a:p>
            <a:r>
              <a:rPr lang="pt-PT" b="1">
                <a:latin typeface="Arial" charset="0"/>
                <a:ea typeface="MS PGothic" charset="0"/>
              </a:rPr>
              <a:t>Quem</a:t>
            </a:r>
            <a:r>
              <a:rPr lang="pt-PT">
                <a:latin typeface="Arial" charset="0"/>
                <a:ea typeface="MS PGothic" charset="0"/>
              </a:rPr>
              <a:t> é responsável pela implementação do instrumento nacional?</a:t>
            </a:r>
          </a:p>
          <a:p>
            <a:r>
              <a:rPr lang="pt-PT" b="1">
                <a:latin typeface="Arial" charset="0"/>
                <a:ea typeface="MS PGothic" charset="0"/>
              </a:rPr>
              <a:t>Que</a:t>
            </a:r>
            <a:r>
              <a:rPr lang="pt-PT">
                <a:latin typeface="Arial" charset="0"/>
                <a:ea typeface="MS PGothic" charset="0"/>
              </a:rPr>
              <a:t> atividades específicas devem ser realizadas de acordo com as prioridades escolhidas?</a:t>
            </a:r>
          </a:p>
          <a:p>
            <a:r>
              <a:rPr lang="pt-PT" b="1">
                <a:latin typeface="Arial" charset="0"/>
                <a:ea typeface="MS PGothic" charset="0"/>
              </a:rPr>
              <a:t>Qual</a:t>
            </a:r>
            <a:r>
              <a:rPr lang="pt-PT">
                <a:latin typeface="Arial" charset="0"/>
                <a:ea typeface="MS PGothic" charset="0"/>
              </a:rPr>
              <a:t> é o local onde decorrerão as atividades prioritárias?</a:t>
            </a:r>
          </a:p>
          <a:p>
            <a:r>
              <a:rPr lang="pt-PT" b="1">
                <a:latin typeface="Arial" charset="0"/>
                <a:ea typeface="MS PGothic" charset="0"/>
              </a:rPr>
              <a:t>Quando</a:t>
            </a:r>
            <a:r>
              <a:rPr lang="pt-PT">
                <a:latin typeface="Arial" charset="0"/>
                <a:ea typeface="MS PGothic" charset="0"/>
              </a:rPr>
              <a:t> terão início as várias fases do processo de implementação?</a:t>
            </a:r>
          </a:p>
          <a:p>
            <a:r>
              <a:rPr lang="pt-PT" b="1">
                <a:latin typeface="Arial" charset="0"/>
                <a:ea typeface="MS PGothic" charset="0"/>
              </a:rPr>
              <a:t>Que fundos </a:t>
            </a:r>
            <a:r>
              <a:rPr lang="pt-PT">
                <a:latin typeface="Arial" charset="0"/>
                <a:ea typeface="MS PGothic" charset="0"/>
              </a:rPr>
              <a:t>são para atividades específicas e qual será a sua fonte?</a:t>
            </a:r>
          </a:p>
          <a:p>
            <a:r>
              <a:rPr lang="pt-PT" b="1">
                <a:latin typeface="Arial" charset="0"/>
                <a:ea typeface="MS PGothic" charset="0"/>
              </a:rPr>
              <a:t>Que líderes </a:t>
            </a:r>
            <a:r>
              <a:rPr lang="pt-PT">
                <a:latin typeface="Arial" charset="0"/>
                <a:ea typeface="MS PGothic" charset="0"/>
              </a:rPr>
              <a:t>são responsáveis pelas atividades específicas?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A implementação completa e eficaz de um instrumento nacional é um processo gradual. Como tal, as atividades terão de ser priorizadas, tendo em conta a necessidade de assegurar uma abordagem equitativa. </a:t>
            </a:r>
          </a:p>
          <a:p>
            <a:endParaRPr lang="fr-CH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A priorização pode responder a várias preocupações temáticas e/ou geográficas e deve garantir que os desafios e as necessidades mais graves são atendidos primeiro. Para tal, é importante mapear as necessidades e identificar possíveis ações e responsabilidade pelas mesmas, tanto ao nível local, como nacional.</a:t>
            </a:r>
          </a:p>
          <a:p>
            <a:endParaRPr lang="fr-CH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Analise o roteiro para ver a ação estabelecida pela política nacional sobre as PDI do Afeganistão.</a:t>
            </a:r>
          </a:p>
          <a:p>
            <a:endParaRPr lang="fr-CH" dirty="0">
              <a:latin typeface="Arial" charset="0"/>
              <a:ea typeface="MS PGothic" charset="0"/>
            </a:endParaRPr>
          </a:p>
          <a:p>
            <a:r>
              <a:rPr lang="pt-PT" b="1">
                <a:latin typeface="Arial" charset="0"/>
                <a:ea typeface="MS PGothic" charset="0"/>
              </a:rPr>
              <a:t>Atividades:</a:t>
            </a:r>
          </a:p>
          <a:p>
            <a:endParaRPr lang="fr-CH" b="1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Fase um: divulgar a política, efetuar uma análise de capacidades, preparar um plano de formação, encontrar-se com as PDI e as comunidades de acolhimento e debater o roteiro.</a:t>
            </a:r>
          </a:p>
          <a:p>
            <a:endParaRPr lang="fr-CH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Fase dois: ministrar formação ao nível provincial; preparar-se para redigir os planos de ação provinciais e estabelecer um orçamento para implementá-los.</a:t>
            </a:r>
          </a:p>
          <a:p>
            <a:endParaRPr lang="fr-CH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Fase três: implementar o plano de ação nas áreas iniciais e, se for bem-sucedido, alargá-lo às áreas restantes.</a:t>
            </a:r>
          </a:p>
          <a:p>
            <a:endParaRPr lang="fr-CH" b="1" dirty="0">
              <a:latin typeface="Arial" charset="0"/>
              <a:ea typeface="MS PGothic" charset="0"/>
            </a:endParaRPr>
          </a:p>
          <a:p>
            <a:r>
              <a:rPr lang="pt-PT" b="1">
                <a:latin typeface="Arial" charset="0"/>
                <a:ea typeface="MS PGothic" charset="0"/>
              </a:rPr>
              <a:t>Áreas: </a:t>
            </a:r>
          </a:p>
          <a:p>
            <a:endParaRPr lang="en-GB" b="1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As nove províncias com o maior número de PDIs já têm mecanismos ativos para implementar a política nacional.</a:t>
            </a:r>
          </a:p>
          <a:p>
            <a:endParaRPr lang="en-GB" b="1" dirty="0">
              <a:latin typeface="Arial" charset="0"/>
              <a:ea typeface="MS PGothic" charset="0"/>
            </a:endParaRPr>
          </a:p>
          <a:p>
            <a:r>
              <a:rPr lang="pt-PT" b="1">
                <a:latin typeface="Arial" charset="0"/>
                <a:ea typeface="MS PGothic" charset="0"/>
              </a:rPr>
              <a:t>Objetivos: </a:t>
            </a:r>
          </a:p>
          <a:p>
            <a:endParaRPr lang="en-GB" b="1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Os objetivos gerais da política são proteger os direitos das PDI, obter soluções para as pessoas deslocadas ou afetadas por conflitos ou catástrofes e definir funções e responsabilidades para os ministérios governamentais, organizações humanitárias, de desenvolvimento e outros parceiros. </a:t>
            </a:r>
          </a:p>
          <a:p>
            <a:pPr>
              <a:buFontTx/>
              <a:buChar char="-"/>
            </a:pPr>
            <a:endParaRPr lang="en-US" dirty="0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endParaRPr lang="fr-CH" dirty="0">
              <a:latin typeface="Arial" charset="0"/>
              <a:ea typeface="MS PGothic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C1D55763-808D-0A4B-94E4-4E0E61AC6BFB}" type="slidenum">
              <a:rPr lang="it-IT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O desenvolvimento de um instrumento nacional já deve ter representado uma oportunidade para diferentes intervenientes melhorarem o seu conhecimento e compreensão sobre os problemas das deslocações internas, esclarecer os principais conceitos e estabelecer uma base comum para a implementação do instrumento:</a:t>
            </a:r>
          </a:p>
          <a:p>
            <a:pPr>
              <a:buFontTx/>
              <a:buAutoNum type="arabicPeriod"/>
            </a:pPr>
            <a:r>
              <a:rPr lang="pt-PT">
                <a:latin typeface="Arial" charset="0"/>
                <a:ea typeface="MS PGothic" charset="0"/>
              </a:rPr>
              <a:t>Problemas.</a:t>
            </a:r>
          </a:p>
          <a:p>
            <a:pPr>
              <a:buFontTx/>
              <a:buAutoNum type="arabicPeriod"/>
            </a:pPr>
            <a:r>
              <a:rPr lang="pt-PT">
                <a:latin typeface="Arial" charset="0"/>
                <a:ea typeface="MS PGothic" charset="0"/>
              </a:rPr>
              <a:t>Mecanismos de resposta.</a:t>
            </a:r>
          </a:p>
          <a:p>
            <a:endParaRPr lang="it-IT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A implementação pode exigir </a:t>
            </a:r>
            <a:r>
              <a:rPr lang="pt-PT" b="1">
                <a:latin typeface="Arial" charset="0"/>
                <a:ea typeface="MS PGothic" charset="0"/>
              </a:rPr>
              <a:t>o desenvolvimento contínuo de capacidades </a:t>
            </a:r>
            <a:r>
              <a:rPr lang="pt-PT">
                <a:latin typeface="Arial" charset="0"/>
                <a:ea typeface="MS PGothic" charset="0"/>
              </a:rPr>
              <a:t>a todos os envolvidos na mesma pelo que, pode ser oportuno prever a formação sistemática da equipa dedicada, tanto dos principais ministérios, como das autoridades locais envolvidas na implementação (a seleção e priorização dos objetivos dependerá das estruturas nacionais atuais).</a:t>
            </a:r>
          </a:p>
          <a:p>
            <a:r>
              <a:rPr lang="pt-PT">
                <a:latin typeface="Arial" charset="0"/>
                <a:ea typeface="MS PGothic" charset="0"/>
              </a:rPr>
              <a:t>A </a:t>
            </a:r>
            <a:r>
              <a:rPr lang="pt-PT" b="1">
                <a:latin typeface="Arial" charset="0"/>
                <a:ea typeface="MS PGothic" charset="0"/>
              </a:rPr>
              <a:t>divulgação</a:t>
            </a:r>
            <a:r>
              <a:rPr lang="pt-PT">
                <a:latin typeface="Arial" charset="0"/>
                <a:ea typeface="MS PGothic" charset="0"/>
              </a:rPr>
              <a:t> e sensibilização, incluindo junto das </a:t>
            </a:r>
            <a:r>
              <a:rPr lang="pt-PT" b="1">
                <a:latin typeface="Arial" charset="0"/>
                <a:ea typeface="MS PGothic" charset="0"/>
              </a:rPr>
              <a:t>comunidades afetadas pela deslocação </a:t>
            </a:r>
            <a:r>
              <a:rPr lang="pt-PT">
                <a:latin typeface="Arial" charset="0"/>
                <a:ea typeface="MS PGothic" charset="0"/>
              </a:rPr>
              <a:t>podem ser também necessárias para assegurar que todos são informados da existência do instrumento e da sua implicação prática.</a:t>
            </a:r>
          </a:p>
          <a:p>
            <a:r>
              <a:rPr lang="pt-PT">
                <a:latin typeface="Arial" charset="0"/>
                <a:ea typeface="MS PGothic" charset="0"/>
              </a:rPr>
              <a:t>Vários grupos, incluindo o IDMC, ministram formação sobre as deslocações internas.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pt-PT" b="1">
                <a:latin typeface="Arial" charset="0"/>
                <a:ea typeface="MS PGothic" charset="0"/>
              </a:rPr>
              <a:t>Desafios no Quénia</a:t>
            </a:r>
          </a:p>
          <a:p>
            <a:pPr>
              <a:buFontTx/>
              <a:buChar char="•"/>
            </a:pPr>
            <a:r>
              <a:rPr lang="pt-PT">
                <a:latin typeface="Arial" charset="0"/>
                <a:ea typeface="MS PGothic" charset="0"/>
              </a:rPr>
              <a:t>Falta de sensibilização das autoridades, PDIs, meios de comunicação e público em geral no que respeita à lei.</a:t>
            </a:r>
          </a:p>
          <a:p>
            <a:pPr>
              <a:buFontTx/>
              <a:buChar char="•"/>
            </a:pPr>
            <a:r>
              <a:rPr lang="pt-PT">
                <a:latin typeface="Arial" charset="0"/>
                <a:ea typeface="MS PGothic" charset="0"/>
              </a:rPr>
              <a:t>Falta de vontade política devido ao ambiente político (as eleições de 2014 mudaram o panorama político e institucional). </a:t>
            </a:r>
          </a:p>
          <a:p>
            <a:pPr>
              <a:buFontTx/>
              <a:buChar char="•"/>
            </a:pPr>
            <a:r>
              <a:rPr lang="pt-PT">
                <a:latin typeface="Arial" charset="0"/>
                <a:ea typeface="MS PGothic" charset="0"/>
              </a:rPr>
              <a:t>Falta de propriedade (novo projeto-lei executivo sobre as PDI apresentado como projeto-lei de um membro privado).</a:t>
            </a:r>
          </a:p>
          <a:p>
            <a:pPr>
              <a:buFontTx/>
              <a:buChar char="•"/>
            </a:pPr>
            <a:r>
              <a:rPr lang="pt-PT">
                <a:latin typeface="Arial" charset="0"/>
                <a:ea typeface="MS PGothic" charset="0"/>
              </a:rPr>
              <a:t>Arquitetura institucional: Comité Nacional de Coordenação Consultiva (CNCC), comité de implementação da lei para não criar sobreposição com o Conselho Consultivo Humanitário e a força operacional de recolocação das PDI.</a:t>
            </a:r>
          </a:p>
          <a:p>
            <a:pPr>
              <a:buFontTx/>
              <a:buChar char="•"/>
            </a:pPr>
            <a:r>
              <a:rPr lang="pt-PT">
                <a:latin typeface="Arial" charset="0"/>
                <a:ea typeface="MS PGothic" charset="0"/>
              </a:rPr>
              <a:t>Falta de harmonização dos processos de desenvolvimento e quadros legais (projeto-lei de procedimentos de despejo e recolocação, projeto-lei sobre terras comunitárias, etc., em debate em maio de 2014).</a:t>
            </a:r>
          </a:p>
          <a:p>
            <a:endParaRPr lang="it-IT" dirty="0">
              <a:latin typeface="Arial" charset="0"/>
              <a:ea typeface="MS PGothic" charset="0"/>
            </a:endParaRPr>
          </a:p>
          <a:p>
            <a:endParaRPr lang="it-IT" dirty="0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charset="0"/>
                <a:ea typeface="MS PGothic" panose="020B0600070205080204" pitchFamily="34" charset="-128"/>
                <a:cs typeface="MS PGothic" charset="0"/>
              </a:rPr>
              <a:t>Como parte de preparar e planear a implementação, desenvolver ferramentas para monitorizar e avaliar o processo e identificar quem será responsável pelo mesmo.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charset="0"/>
                <a:ea typeface="MS PGothic" panose="020B0600070205080204" pitchFamily="34" charset="-128"/>
                <a:cs typeface="MS PGothic" charset="0"/>
              </a:rPr>
              <a:t>Avaliar o progresso na implementação e o seu impacto nas PDI.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charset="0"/>
                <a:ea typeface="MS PGothic" panose="020B0600070205080204" pitchFamily="34" charset="-128"/>
                <a:cs typeface="MS PGothic" charset="0"/>
              </a:rPr>
              <a:t>Identificar lacunas e obstáculos.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charset="0"/>
                <a:ea typeface="MS PGothic" panose="020B0600070205080204" pitchFamily="34" charset="-128"/>
                <a:cs typeface="MS PGothic" charset="0"/>
              </a:rPr>
              <a:t>Responder aos problemas antes de avançar com a implementação.</a:t>
            </a:r>
          </a:p>
          <a:p>
            <a:pPr>
              <a:defRPr/>
            </a:pPr>
            <a:endParaRPr lang="en-GB" altLang="fr-FR" sz="1200" kern="1200" dirty="0">
              <a:solidFill>
                <a:schemeClr val="tx1"/>
              </a:solidFill>
              <a:latin typeface="Arial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r>
              <a:rPr lang="pt-PT" sz="1200">
                <a:solidFill>
                  <a:schemeClr val="tx1"/>
                </a:solidFill>
                <a:latin typeface="Arial" charset="0"/>
                <a:ea typeface="MS PGothic" panose="020B0600070205080204" pitchFamily="34" charset="-128"/>
                <a:cs typeface="MS PGothic" charset="0"/>
              </a:rPr>
              <a:t>Um plano de ação de implementação pode ajudar a avaliar o progresso e identificar obstáculos e lacunas. Para maximizar o seu potencial, esse plano deve:</a:t>
            </a:r>
          </a:p>
          <a:p>
            <a:pPr>
              <a:defRPr/>
            </a:pPr>
            <a:r>
              <a:rPr lang="pt-PT" sz="1200">
                <a:solidFill>
                  <a:schemeClr val="tx1"/>
                </a:solidFill>
                <a:latin typeface="Arial" charset="0"/>
                <a:ea typeface="MS PGothic" panose="020B0600070205080204" pitchFamily="34" charset="-128"/>
                <a:cs typeface="MS PGothic" charset="0"/>
              </a:rPr>
              <a:t> </a:t>
            </a:r>
          </a:p>
          <a:p>
            <a:pPr marL="171450" indent="-17145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charset="0"/>
                <a:ea typeface="MS PGothic" panose="020B0600070205080204" pitchFamily="34" charset="-128"/>
                <a:cs typeface="MS PGothic" charset="0"/>
              </a:rPr>
              <a:t>Identificar claramente um organismo com experiência e conhecimento de monitorização. </a:t>
            </a:r>
          </a:p>
          <a:p>
            <a:pPr marL="228600" indent="-22860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charset="0"/>
                <a:ea typeface="MS PGothic" panose="020B0600070205080204" pitchFamily="34" charset="-128"/>
                <a:cs typeface="MS PGothic" charset="0"/>
              </a:rPr>
              <a:t>Estabelecer períodos de monitorização. </a:t>
            </a:r>
          </a:p>
          <a:p>
            <a:pPr marL="228600" indent="-228600">
              <a:buFontTx/>
              <a:buChar char="-"/>
              <a:defRPr/>
            </a:pPr>
            <a:r>
              <a:rPr lang="pt-PT" sz="1200">
                <a:solidFill>
                  <a:schemeClr val="tx1"/>
                </a:solidFill>
                <a:latin typeface="Arial" charset="0"/>
                <a:ea typeface="MS PGothic" panose="020B0600070205080204" pitchFamily="34" charset="-128"/>
                <a:cs typeface="MS PGothic" charset="0"/>
              </a:rPr>
              <a:t>Solicitar que o ponto focal nacional convoque periodicamente reuniões para analisar o processo de implementação.</a:t>
            </a:r>
          </a:p>
          <a:p>
            <a:pPr>
              <a:defRPr/>
            </a:pPr>
            <a:endParaRPr lang="it-IT" altLang="fr-FR" sz="1200" kern="1200" dirty="0">
              <a:solidFill>
                <a:schemeClr val="tx1"/>
              </a:solidFill>
              <a:latin typeface="Arial" charset="0"/>
              <a:ea typeface="MS PGothic" panose="020B0600070205080204" pitchFamily="34" charset="-128"/>
              <a:cs typeface="MS PGothic" charset="0"/>
            </a:endParaRPr>
          </a:p>
          <a:p>
            <a:pPr>
              <a:defRPr/>
            </a:pPr>
            <a:endParaRPr lang="it-IT" altLang="fr-FR" sz="1200" kern="1200" dirty="0">
              <a:solidFill>
                <a:schemeClr val="tx1"/>
              </a:solidFill>
              <a:latin typeface="Arial" charset="0"/>
              <a:ea typeface="MS PGothic" panose="020B0600070205080204" pitchFamily="34" charset="-128"/>
              <a:cs typeface="MS PGothic" charset="0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F31B957-B180-7545-93FB-98FF520149C9}" type="slidenum">
              <a:rPr lang="it-IT" sz="1200"/>
              <a:pPr/>
              <a:t>9</a:t>
            </a:fld>
            <a:endParaRPr lang="it-IT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535DC-B201-DC44-B905-E223299526C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4587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699F3-2D9C-3C45-B559-3EA6717F22A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96295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60733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330980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725970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1F00D-C0E8-2E4E-8258-954C6740E0EC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15762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2EBB1-32CE-0E45-A931-3CFDE70A699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043706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319838" y="5486400"/>
            <a:ext cx="2366962" cy="1235075"/>
          </a:xfrm>
        </p:spPr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1C4FE4EF-86EC-FB40-895E-98DBFA32C14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81416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C2209-30BA-6341-BC18-C7500D70D89E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F0F99-AB08-314F-8C82-3EC69606DCC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2611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663052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rtlCol="0" anchor="b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ctr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164A-8E63-0448-BF56-7D0FCF211A0C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C6BB5-3DF0-7845-A808-E18422EDBB4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6742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C7907-0434-5744-BEFF-2C6C8C947F3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32990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08572-4905-134A-A5E2-A09EF1D2520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5214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6868A-2C72-BB4A-A2D4-336CE4FC1F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21146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970F9-34F5-7449-A811-E770B6484FA8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5157E-9615-7641-BFCB-6E6582FC5A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62786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37C92-23E7-E54B-94CA-8D2315EBC75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63716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1123950"/>
            <a:ext cx="8913813" cy="9144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188720" tIns="45720" rIns="2743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14425" y="2595563"/>
            <a:ext cx="7610475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188" y="1889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48165386-4417-D543-8837-FD377B1EB157}" type="datetimeFigureOut">
              <a:rPr lang="it-IT"/>
              <a:pPr>
                <a:defRPr/>
              </a:pPr>
              <a:t>20/01/2021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775" y="1889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988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A07EE25A-C4D1-884D-80E5-13B2CBA3893A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914400" y="-243408"/>
            <a:ext cx="7999413" cy="18256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990854"/>
            <a:ext cx="7999413" cy="18256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667500" y="6508750"/>
            <a:ext cx="2133600" cy="365125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defRPr/>
            </a:pPr>
            <a:fld id="{7B3E228D-C921-E74E-BE25-2E1512FBFA53}" type="slidenum">
              <a:rPr lang="en-GB" sz="900" smtClean="0">
                <a:solidFill>
                  <a:srgbClr val="898989"/>
                </a:solidFill>
                <a:latin typeface="Calibri" charset="0"/>
              </a:rPr>
              <a:pPr algn="r" eaLnBrk="1" hangingPunct="1">
                <a:defRPr/>
              </a:pPr>
              <a:t>‹N°›</a:t>
            </a:fld>
            <a:endParaRPr lang="en-GB" sz="90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1034" name="Image 1"/>
          <p:cNvPicPr>
            <a:picLocks noChangeAspect="1" noChangeArrowheads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589588"/>
            <a:ext cx="1155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83" r:id="rId1"/>
    <p:sldLayoutId id="2147485684" r:id="rId2"/>
    <p:sldLayoutId id="2147485685" r:id="rId3"/>
    <p:sldLayoutId id="2147485686" r:id="rId4"/>
    <p:sldLayoutId id="2147485687" r:id="rId5"/>
    <p:sldLayoutId id="2147485688" r:id="rId6"/>
    <p:sldLayoutId id="2147485689" r:id="rId7"/>
    <p:sldLayoutId id="2147485690" r:id="rId8"/>
    <p:sldLayoutId id="2147485691" r:id="rId9"/>
    <p:sldLayoutId id="2147485692" r:id="rId10"/>
    <p:sldLayoutId id="2147485693" r:id="rId11"/>
    <p:sldLayoutId id="2147485694" r:id="rId12"/>
    <p:sldLayoutId id="2147485695" r:id="rId13"/>
    <p:sldLayoutId id="2147485696" r:id="rId14"/>
    <p:sldLayoutId id="2147485697" r:id="rId15"/>
    <p:sldLayoutId id="2147485698" r:id="rId16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Font typeface="Wingdings 2" charset="0"/>
        <a:buChar char=""/>
        <a:defRPr sz="2000" kern="1200">
          <a:solidFill>
            <a:srgbClr val="595959"/>
          </a:solidFill>
          <a:latin typeface="+mn-lt"/>
          <a:ea typeface="ＭＳ Ｐゴシック" charset="0"/>
          <a:cs typeface="ＭＳ Ｐゴシック" charset="0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2pPr>
      <a:lvl3pPr marL="10350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3pPr>
      <a:lvl4pPr marL="13716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4pPr>
      <a:lvl5pPr marL="17208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/>
          </p:cNvSpPr>
          <p:nvPr/>
        </p:nvSpPr>
        <p:spPr bwMode="auto">
          <a:xfrm>
            <a:off x="1979613" y="1417638"/>
            <a:ext cx="4968875" cy="1450975"/>
          </a:xfrm>
          <a:prstGeom prst="rect">
            <a:avLst/>
          </a:prstGeom>
          <a:noFill/>
          <a:ln>
            <a:noFill/>
          </a:ln>
        </p:spPr>
        <p:txBody>
          <a:bodyPr lIns="0" tIns="0" rIns="30479" bIns="0"/>
          <a:lstStyle/>
          <a:p>
            <a:pPr marL="201216" indent="-171450" algn="ctr" eaLnBrk="1" fontAlgn="auto" hangingPunct="1"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25000"/>
              <a:defRPr/>
            </a:pPr>
            <a:endParaRPr lang="en-GB" sz="2700" dirty="0">
              <a:solidFill>
                <a:srgbClr val="056CB6"/>
              </a:solidFill>
              <a:ea typeface="+mn-ea"/>
              <a:cs typeface="+mn-cs"/>
            </a:endParaRPr>
          </a:p>
        </p:txBody>
      </p:sp>
      <p:sp>
        <p:nvSpPr>
          <p:cNvPr id="2052" name="AutoShape 5"/>
          <p:cNvSpPr>
            <a:spLocks noChangeAspect="1" noChangeArrowheads="1"/>
          </p:cNvSpPr>
          <p:nvPr/>
        </p:nvSpPr>
        <p:spPr bwMode="auto">
          <a:xfrm>
            <a:off x="1412875" y="1127125"/>
            <a:ext cx="2698750" cy="4397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0483" name="Titre 3"/>
          <p:cNvSpPr>
            <a:spLocks noGrp="1"/>
          </p:cNvSpPr>
          <p:nvPr>
            <p:ph type="ctrTitle"/>
          </p:nvPr>
        </p:nvSpPr>
        <p:spPr>
          <a:xfrm>
            <a:off x="685800" y="1628775"/>
            <a:ext cx="7772400" cy="2087563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Implementação</a:t>
            </a:r>
          </a:p>
        </p:txBody>
      </p:sp>
      <p:pic>
        <p:nvPicPr>
          <p:cNvPr id="20484" name="Picture 13" descr="ECH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565775"/>
            <a:ext cx="7699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0" descr="https://pbs.twimg.com/profile_images/2226122424/UNHCR_Logo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5576888"/>
            <a:ext cx="735013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2" descr="IDMC logo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5683250"/>
            <a:ext cx="23796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olo 28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413"/>
          </a:xfrm>
        </p:spPr>
        <p:txBody>
          <a:bodyPr/>
          <a:lstStyle/>
          <a:p>
            <a:pPr eaLnBrk="1" hangingPunct="1"/>
            <a:r>
              <a:rPr lang="pt-PT" sz="3600" b="1">
                <a:latin typeface="Calibri" charset="0"/>
                <a:ea typeface="MS PGothic" charset="0"/>
              </a:rPr>
              <a:t>Conclusões</a:t>
            </a:r>
          </a:p>
        </p:txBody>
      </p:sp>
      <p:sp>
        <p:nvSpPr>
          <p:cNvPr id="25604" name="Segnaposto contenuto 29"/>
          <p:cNvSpPr>
            <a:spLocks noGrp="1"/>
          </p:cNvSpPr>
          <p:nvPr>
            <p:ph sz="half" idx="2"/>
          </p:nvPr>
        </p:nvSpPr>
        <p:spPr>
          <a:xfrm>
            <a:off x="323850" y="1700808"/>
            <a:ext cx="8352606" cy="4608511"/>
          </a:xfrm>
        </p:spPr>
        <p:txBody>
          <a:bodyPr>
            <a:normAutofit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300">
                <a:ea typeface="MS PGothic" charset="0"/>
                <a:cs typeface="Century Gothic"/>
              </a:rPr>
              <a:t>A implementação segue normalmente a adoção de uma lei ou política sobre deslocações internas.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>
                <a:ea typeface="MS PGothic" charset="0"/>
                <a:cs typeface="Century Gothic"/>
              </a:rPr>
              <a:t>Requer planeamento, coordenação e um instrumento orientado para a 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>
                <a:ea typeface="MS PGothic" charset="0"/>
                <a:cs typeface="Century Gothic"/>
              </a:rPr>
              <a:t>Tem diferentes dimensões: apoio político, coordenação eficaz e compromisso financeiro.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300">
                <a:ea typeface="MS PGothic" charset="0"/>
                <a:cs typeface="Century Gothic"/>
              </a:rPr>
              <a:t>Requer a monitorização e avaliação sistemáticas e o desenvolvimento das ferramentas para tal.</a:t>
            </a:r>
          </a:p>
        </p:txBody>
      </p:sp>
    </p:spTree>
    <p:extLst>
      <p:ext uri="{BB962C8B-B14F-4D97-AF65-F5344CB8AC3E}">
        <p14:creationId xmlns:p14="http://schemas.microsoft.com/office/powerpoint/2010/main" val="37420534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922337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Lista de verificação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323528" y="1700213"/>
            <a:ext cx="7848872" cy="4393083"/>
          </a:xfrm>
        </p:spPr>
        <p:txBody>
          <a:bodyPr/>
          <a:lstStyle/>
          <a:p>
            <a:pPr eaLnBrk="1" hangingPunct="1">
              <a:buFont typeface="Wingdings" charset="2"/>
              <a:buChar char="§"/>
              <a:defRPr/>
            </a:pPr>
            <a:r>
              <a:rPr lang="pt-PT" sz="2800"/>
              <a:t>Planear e coordenar a implementação.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sz="2800"/>
              <a:t>Tomar iniciativas para melhorar o conhecimento e as capacidades no âmbito das deslocações em geral, e do instrumento nacional, em particular.</a:t>
            </a:r>
          </a:p>
          <a:p>
            <a:pPr eaLnBrk="1" hangingPunct="1">
              <a:buFont typeface="Wingdings" charset="2"/>
              <a:buChar char="§"/>
              <a:defRPr/>
            </a:pPr>
            <a:r>
              <a:rPr lang="pt-PT" sz="2800"/>
              <a:t>Monitorizar e avaliar.</a:t>
            </a:r>
          </a:p>
        </p:txBody>
      </p:sp>
      <p:pic>
        <p:nvPicPr>
          <p:cNvPr id="4" name="Picture 2" descr="C:\Users\jacopo.giorgi\AppData\Local\Microsoft\Windows\Temporary Internet Files\Content.IE5\U0JMT0WT\MC900297177[1].wm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9" y="3933056"/>
            <a:ext cx="172343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250825" y="0"/>
            <a:ext cx="8510588" cy="1254125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/>
                <a:ea typeface="MS PGothic" charset="0"/>
                <a:cs typeface="Century Gothic"/>
              </a:rPr>
              <a:t>“Até ao lavar dos cestos é vindima”</a:t>
            </a:r>
            <a:br>
              <a:rPr lang="pt-PT" sz="2800" b="1">
                <a:latin typeface="Century Gothic"/>
                <a:ea typeface="MS PGothic" charset="0"/>
                <a:cs typeface="Century Gothic"/>
              </a:rPr>
            </a:br>
            <a:r>
              <a:rPr lang="pt-PT" sz="2800" b="1">
                <a:latin typeface="Century Gothic"/>
                <a:ea typeface="MS PGothic" charset="0"/>
                <a:cs typeface="Century Gothic"/>
              </a:rPr>
              <a:t>… e nem sequer termina aí!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1412875"/>
            <a:ext cx="8496622" cy="525621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pt-PT" sz="2200" b="1">
                <a:latin typeface="Century Gothic"/>
                <a:ea typeface="MS PGothic" charset="0"/>
                <a:cs typeface="Century Gothic"/>
              </a:rPr>
              <a:t>Implementação</a:t>
            </a:r>
            <a:r>
              <a:rPr lang="pt-PT" sz="2200">
                <a:latin typeface="Century Gothic"/>
                <a:ea typeface="MS PGothic" charset="0"/>
                <a:cs typeface="Century Gothic"/>
              </a:rPr>
              <a:t> é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200">
                <a:latin typeface="Century Gothic"/>
                <a:ea typeface="MS PGothic" charset="0"/>
                <a:cs typeface="Century Gothic"/>
              </a:rPr>
              <a:t>a </a:t>
            </a:r>
            <a:r>
              <a:rPr lang="pt-PT" sz="2200" b="1">
                <a:latin typeface="Century Gothic"/>
                <a:ea typeface="MS PGothic" charset="0"/>
                <a:cs typeface="Century Gothic"/>
              </a:rPr>
              <a:t>concretização dos objetivos declarados</a:t>
            </a:r>
            <a:r>
              <a:rPr lang="pt-PT" sz="2200">
                <a:latin typeface="Century Gothic"/>
                <a:ea typeface="MS PGothic" charset="0"/>
                <a:cs typeface="Century Gothic"/>
              </a:rPr>
              <a:t> de uma lei ou política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200">
                <a:latin typeface="Century Gothic"/>
                <a:ea typeface="MS PGothic" charset="0"/>
                <a:cs typeface="Century Gothic"/>
              </a:rPr>
              <a:t>uma questão de </a:t>
            </a:r>
            <a:r>
              <a:rPr lang="pt-PT" sz="2200" b="1">
                <a:latin typeface="Century Gothic"/>
                <a:ea typeface="MS PGothic" charset="0"/>
                <a:cs typeface="Century Gothic"/>
              </a:rPr>
              <a:t>governação</a:t>
            </a:r>
            <a:r>
              <a:rPr lang="pt-PT" sz="2200">
                <a:latin typeface="Century Gothic"/>
                <a:ea typeface="MS PGothic" charset="0"/>
                <a:cs typeface="Century Gothic"/>
              </a:rPr>
              <a:t>: definir ações, atribuir capacidade e poder e verificar o desempenho.</a:t>
            </a:r>
          </a:p>
          <a:p>
            <a:pPr marL="0" indent="0" eaLnBrk="1" hangingPunct="1">
              <a:buFontTx/>
              <a:buNone/>
            </a:pPr>
            <a:r>
              <a:rPr lang="pt-PT" sz="2200">
                <a:latin typeface="Century Gothic"/>
                <a:ea typeface="MS PGothic" charset="0"/>
                <a:cs typeface="Century Gothic"/>
              </a:rPr>
              <a:t>Para fins de defesa, a implementação pode ter início durante a fase de adoção.</a:t>
            </a:r>
          </a:p>
          <a:p>
            <a:pPr marL="0" indent="0" eaLnBrk="1" hangingPunct="1">
              <a:buFontTx/>
              <a:buNone/>
            </a:pPr>
            <a:endParaRPr lang="fr-CH" sz="800" dirty="0">
              <a:latin typeface="Century Gothic"/>
              <a:ea typeface="MS PGothic" charset="0"/>
              <a:cs typeface="Century Gothic"/>
            </a:endParaRPr>
          </a:p>
          <a:p>
            <a:pPr marL="0" indent="0" eaLnBrk="1" hangingPunct="1">
              <a:buFontTx/>
              <a:buNone/>
            </a:pPr>
            <a:r>
              <a:rPr lang="pt-PT" sz="1600">
                <a:latin typeface="Century Gothic"/>
                <a:ea typeface="MS PGothic" charset="0"/>
                <a:cs typeface="Century Gothic"/>
              </a:rPr>
              <a:t>						</a:t>
            </a:r>
          </a:p>
        </p:txBody>
      </p:sp>
      <p:pic>
        <p:nvPicPr>
          <p:cNvPr id="45060" name="Picture 6" descr="C:\Users\jacopo.giorgi\Downloads\idmc-201309-national-instruments-on-internal-displacement-en-graph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292525"/>
            <a:ext cx="6264944" cy="151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ight Arrow 3"/>
          <p:cNvSpPr/>
          <p:nvPr/>
        </p:nvSpPr>
        <p:spPr>
          <a:xfrm rot="18693454">
            <a:off x="6081694" y="5660157"/>
            <a:ext cx="960437" cy="425450"/>
          </a:xfrm>
          <a:prstGeom prst="rightArrow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pic>
        <p:nvPicPr>
          <p:cNvPr id="7" name="Picture 2" descr="C:\Users\jacopo.giorgi\Desktop\fotto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365848"/>
            <a:ext cx="20891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6142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olo 1"/>
          <p:cNvSpPr>
            <a:spLocks noGrp="1"/>
          </p:cNvSpPr>
          <p:nvPr>
            <p:ph type="title"/>
          </p:nvPr>
        </p:nvSpPr>
        <p:spPr>
          <a:xfrm>
            <a:off x="230187" y="0"/>
            <a:ext cx="8662293" cy="1124744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/>
                <a:ea typeface="MS PGothic" charset="0"/>
                <a:cs typeface="Century Gothic"/>
              </a:rPr>
              <a:t>Atividades necessárias</a:t>
            </a:r>
          </a:p>
        </p:txBody>
      </p:sp>
      <p:pic>
        <p:nvPicPr>
          <p:cNvPr id="47107" name="Picture 4" descr="C:\Users\jacopo.giorgi\Desktop\INFO-salesScribblesWheel-implementation.gif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8" t="2115" r="16791"/>
          <a:stretch/>
        </p:blipFill>
        <p:spPr>
          <a:xfrm>
            <a:off x="411627" y="1774356"/>
            <a:ext cx="3224269" cy="3023391"/>
          </a:xfrm>
          <a:noFill/>
        </p:spPr>
      </p:pic>
      <p:sp>
        <p:nvSpPr>
          <p:cNvPr id="47108" name="Content Placeholder 1"/>
          <p:cNvSpPr>
            <a:spLocks noGrp="1"/>
          </p:cNvSpPr>
          <p:nvPr>
            <p:ph sz="half" idx="2"/>
          </p:nvPr>
        </p:nvSpPr>
        <p:spPr>
          <a:xfrm>
            <a:off x="3995936" y="1556792"/>
            <a:ext cx="4681537" cy="2952750"/>
          </a:xfrm>
        </p:spPr>
        <p:txBody>
          <a:bodyPr>
            <a:noAutofit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Planeamento.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Coordenação. 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Angariação de fundos e envolvimento de doadores.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Desenvolvimento de capacidades.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Perfilagem.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latin typeface="Century Gothic"/>
                <a:ea typeface="MS PGothic" charset="0"/>
                <a:cs typeface="Century Gothic"/>
              </a:rPr>
              <a:t>Monitorização e avaliação.</a:t>
            </a:r>
          </a:p>
        </p:txBody>
      </p:sp>
    </p:spTree>
    <p:extLst>
      <p:ext uri="{BB962C8B-B14F-4D97-AF65-F5344CB8AC3E}">
        <p14:creationId xmlns:p14="http://schemas.microsoft.com/office/powerpoint/2010/main" val="195793492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Planeamento e coordenação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28774"/>
            <a:ext cx="5040808" cy="4464521"/>
          </a:xfrm>
        </p:spPr>
        <p:txBody>
          <a:bodyPr rtlCol="0">
            <a:normAutofit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O ponto focal designado deve ter capacidade de liderar e supervisionar.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Afetação dos recursos financeiros necessários.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Coordenação entre os intervenientes nacionais e internacionais, incluindo os doadores.</a:t>
            </a:r>
          </a:p>
        </p:txBody>
      </p:sp>
      <p:sp>
        <p:nvSpPr>
          <p:cNvPr id="4" name="Oval 3"/>
          <p:cNvSpPr/>
          <p:nvPr/>
        </p:nvSpPr>
        <p:spPr>
          <a:xfrm>
            <a:off x="5651500" y="1557338"/>
            <a:ext cx="2447925" cy="2344737"/>
          </a:xfrm>
          <a:prstGeom prst="ellipse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sz="2400" b="1">
                <a:solidFill>
                  <a:schemeClr val="tx1"/>
                </a:solidFill>
              </a:rPr>
              <a:t>Política</a:t>
            </a:r>
          </a:p>
          <a:p>
            <a:pPr algn="ctr" eaLnBrk="1" hangingPunct="1">
              <a:defRPr/>
            </a:pPr>
            <a:r>
              <a:rPr lang="pt-PT" sz="2400" b="1">
                <a:solidFill>
                  <a:schemeClr val="tx1"/>
                </a:solidFill>
              </a:rPr>
              <a:t>ou lei</a:t>
            </a:r>
          </a:p>
        </p:txBody>
      </p:sp>
      <p:sp>
        <p:nvSpPr>
          <p:cNvPr id="5" name="Oval 4"/>
          <p:cNvSpPr/>
          <p:nvPr/>
        </p:nvSpPr>
        <p:spPr>
          <a:xfrm>
            <a:off x="6659563" y="3141663"/>
            <a:ext cx="2305050" cy="2232025"/>
          </a:xfrm>
          <a:prstGeom prst="ellipse">
            <a:avLst/>
          </a:prstGeom>
          <a:solidFill>
            <a:schemeClr val="accent6">
              <a:alpha val="63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sz="2400" b="1">
                <a:solidFill>
                  <a:schemeClr val="tx1"/>
                </a:solidFill>
              </a:rPr>
              <a:t>Estratégia ou plano de ação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“Os seis Q’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484784"/>
            <a:ext cx="5185271" cy="4464521"/>
          </a:xfrm>
        </p:spPr>
        <p:txBody>
          <a:bodyPr rtlCol="0">
            <a:noAutofit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dirty="0">
                <a:cs typeface="Century Gothic"/>
              </a:rPr>
              <a:t>Quem é responsável pela implementação do instrumento?</a:t>
            </a:r>
          </a:p>
          <a:p>
            <a:pPr eaLnBrk="1" hangingPunct="1">
              <a:buFont typeface="Wingdings" charset="2"/>
              <a:buChar char="§"/>
            </a:pPr>
            <a:r>
              <a:rPr lang="pt-PT" dirty="0">
                <a:cs typeface="Century Gothic"/>
              </a:rPr>
              <a:t>Atividades e prioridades específicas a abordar.</a:t>
            </a:r>
          </a:p>
          <a:p>
            <a:pPr eaLnBrk="1" hangingPunct="1">
              <a:buFont typeface="Wingdings" charset="2"/>
              <a:buChar char="§"/>
            </a:pPr>
            <a:r>
              <a:rPr lang="pt-PT" dirty="0">
                <a:cs typeface="Century Gothic"/>
              </a:rPr>
              <a:t>Áreas geográficas onde decorrerão as atividades prioritárias.</a:t>
            </a:r>
          </a:p>
          <a:p>
            <a:pPr eaLnBrk="1" hangingPunct="1">
              <a:buFont typeface="Wingdings" charset="2"/>
              <a:buChar char="§"/>
            </a:pPr>
            <a:r>
              <a:rPr lang="pt-PT" dirty="0">
                <a:cs typeface="Century Gothic"/>
              </a:rPr>
              <a:t>Cronograma das atividades.</a:t>
            </a:r>
          </a:p>
          <a:p>
            <a:pPr eaLnBrk="1" hangingPunct="1">
              <a:buFont typeface="Wingdings" charset="2"/>
              <a:buChar char="§"/>
            </a:pPr>
            <a:r>
              <a:rPr lang="pt-PT" dirty="0">
                <a:cs typeface="Century Gothic"/>
              </a:rPr>
              <a:t>Líderes para identificar as fontes de financiamento para atividades específicas.</a:t>
            </a:r>
          </a:p>
          <a:p>
            <a:pPr eaLnBrk="1" hangingPunct="1">
              <a:buFont typeface="Wingdings" charset="2"/>
              <a:buChar char="§"/>
            </a:pPr>
            <a:r>
              <a:rPr lang="pt-PT" dirty="0">
                <a:cs typeface="Century Gothic"/>
              </a:rPr>
              <a:t>Assegurar que há uma clara responsabilidade pelas atividades específicas.</a:t>
            </a:r>
          </a:p>
        </p:txBody>
      </p:sp>
      <p:sp>
        <p:nvSpPr>
          <p:cNvPr id="6" name="Segnaposto contenuto 6"/>
          <p:cNvSpPr txBox="1">
            <a:spLocks/>
          </p:cNvSpPr>
          <p:nvPr/>
        </p:nvSpPr>
        <p:spPr>
          <a:xfrm>
            <a:off x="7092950" y="1989138"/>
            <a:ext cx="1800225" cy="752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342900" indent="-342900" algn="l" rtl="0" eaLnBrk="0" fontAlgn="base" hangingPunct="0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3365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254061"/>
              </a:buClr>
              <a:buFont typeface="Wingdings 2" charset="0"/>
              <a:buChar char="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35050" indent="-3492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-3365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254061"/>
              </a:buClr>
              <a:buFont typeface="Wingdings 2" charset="0"/>
              <a:buChar char="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720850" indent="-3492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pt-PT" sz="1800" b="1">
                <a:solidFill>
                  <a:schemeClr val="tx1"/>
                </a:solidFill>
              </a:rPr>
              <a:t>Quê?</a:t>
            </a:r>
          </a:p>
        </p:txBody>
      </p:sp>
      <p:sp>
        <p:nvSpPr>
          <p:cNvPr id="7" name="Rettangolo arrotondato 5"/>
          <p:cNvSpPr/>
          <p:nvPr/>
        </p:nvSpPr>
        <p:spPr>
          <a:xfrm>
            <a:off x="5148263" y="1557338"/>
            <a:ext cx="1744662" cy="7143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b="1">
                <a:solidFill>
                  <a:schemeClr val="tx1"/>
                </a:solidFill>
              </a:rPr>
              <a:t>Quem?</a:t>
            </a:r>
          </a:p>
        </p:txBody>
      </p:sp>
      <p:sp>
        <p:nvSpPr>
          <p:cNvPr id="8" name="Segnaposto contenuto 6"/>
          <p:cNvSpPr txBox="1">
            <a:spLocks/>
          </p:cNvSpPr>
          <p:nvPr/>
        </p:nvSpPr>
        <p:spPr bwMode="auto">
          <a:xfrm>
            <a:off x="5148263" y="2708275"/>
            <a:ext cx="1800225" cy="76517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PT" b="1">
                <a:solidFill>
                  <a:schemeClr val="tx1"/>
                </a:solidFill>
              </a:rPr>
              <a:t>Qual local?</a:t>
            </a:r>
          </a:p>
        </p:txBody>
      </p:sp>
      <p:sp>
        <p:nvSpPr>
          <p:cNvPr id="9" name="Segnaposto contenuto 6"/>
          <p:cNvSpPr txBox="1">
            <a:spLocks/>
          </p:cNvSpPr>
          <p:nvPr/>
        </p:nvSpPr>
        <p:spPr bwMode="auto">
          <a:xfrm>
            <a:off x="7092950" y="3213100"/>
            <a:ext cx="1800225" cy="71437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PT" b="1">
                <a:solidFill>
                  <a:schemeClr val="tx1"/>
                </a:solidFill>
              </a:rPr>
              <a:t>Quando?</a:t>
            </a:r>
          </a:p>
        </p:txBody>
      </p:sp>
      <p:sp>
        <p:nvSpPr>
          <p:cNvPr id="10" name="Segnaposto contenuto 6"/>
          <p:cNvSpPr txBox="1">
            <a:spLocks/>
          </p:cNvSpPr>
          <p:nvPr/>
        </p:nvSpPr>
        <p:spPr bwMode="auto">
          <a:xfrm>
            <a:off x="5148263" y="3933825"/>
            <a:ext cx="1800225" cy="714375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PT" b="1">
                <a:solidFill>
                  <a:schemeClr val="tx1"/>
                </a:solidFill>
              </a:rPr>
              <a:t>Que fundos?</a:t>
            </a:r>
          </a:p>
        </p:txBody>
      </p:sp>
      <p:sp>
        <p:nvSpPr>
          <p:cNvPr id="11" name="Segnaposto contenuto 6"/>
          <p:cNvSpPr txBox="1">
            <a:spLocks/>
          </p:cNvSpPr>
          <p:nvPr/>
        </p:nvSpPr>
        <p:spPr bwMode="auto">
          <a:xfrm>
            <a:off x="7092950" y="4365625"/>
            <a:ext cx="1800225" cy="704850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pt-PT" b="1">
                <a:solidFill>
                  <a:schemeClr val="tx1"/>
                </a:solidFill>
              </a:rPr>
              <a:t>Que líderes?</a:t>
            </a:r>
          </a:p>
        </p:txBody>
      </p:sp>
    </p:spTree>
    <p:extLst>
      <p:ext uri="{BB962C8B-B14F-4D97-AF65-F5344CB8AC3E}">
        <p14:creationId xmlns:p14="http://schemas.microsoft.com/office/powerpoint/2010/main" val="32034839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63"/>
          </a:xfrm>
        </p:spPr>
        <p:txBody>
          <a:bodyPr/>
          <a:lstStyle/>
          <a:p>
            <a:pPr algn="l" eaLnBrk="1" hangingPunct="1"/>
            <a:r>
              <a:rPr lang="pt-PT" sz="3200" b="1">
                <a:latin typeface="Century Gothic"/>
                <a:ea typeface="MS PGothic" charset="0"/>
                <a:cs typeface="Century Gothic"/>
              </a:rPr>
              <a:t>         Quadros em ação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960564" cy="4591050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Font typeface="Arial" charset="0"/>
              <a:buNone/>
            </a:pPr>
            <a:r>
              <a:rPr lang="pt-PT" sz="2000" b="1">
                <a:latin typeface="Century Gothic"/>
                <a:ea typeface="MS PGothic" charset="0"/>
                <a:cs typeface="Century Gothic"/>
              </a:rPr>
              <a:t>Atividades: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 sz="2000">
                <a:latin typeface="Century Gothic"/>
                <a:ea typeface="MS PGothic" charset="0"/>
                <a:cs typeface="Century Gothic"/>
              </a:rPr>
              <a:t>Recolha de informação.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 sz="2000">
                <a:latin typeface="Century Gothic"/>
                <a:ea typeface="MS PGothic" charset="0"/>
                <a:cs typeface="Century Gothic"/>
              </a:rPr>
              <a:t>Divulgação.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 sz="2000">
                <a:latin typeface="Century Gothic"/>
                <a:ea typeface="MS PGothic" charset="0"/>
                <a:cs typeface="Century Gothic"/>
              </a:rPr>
              <a:t>Desenvolvimento de um orçamento.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 sz="2000">
                <a:latin typeface="Century Gothic"/>
                <a:ea typeface="MS PGothic" charset="0"/>
                <a:cs typeface="Century Gothic"/>
              </a:rPr>
              <a:t>Análise e desenvolvimento de capacidades.</a:t>
            </a:r>
          </a:p>
          <a:p>
            <a:pPr marL="0" indent="0" eaLnBrk="1" hangingPunct="1">
              <a:buFont typeface="Arial" charset="0"/>
              <a:buNone/>
            </a:pPr>
            <a:r>
              <a:rPr lang="pt-PT" sz="2000" b="1">
                <a:latin typeface="Century Gothic"/>
                <a:ea typeface="MS PGothic" charset="0"/>
                <a:cs typeface="Century Gothic"/>
              </a:rPr>
              <a:t>Áreas: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 sz="2000">
                <a:latin typeface="Century Gothic"/>
                <a:ea typeface="MS PGothic" charset="0"/>
                <a:cs typeface="Century Gothic"/>
              </a:rPr>
              <a:t>Mais afetadas?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 sz="2000">
                <a:latin typeface="Century Gothic"/>
                <a:ea typeface="MS PGothic" charset="0"/>
                <a:cs typeface="Century Gothic"/>
              </a:rPr>
              <a:t>Mecanismos já implementados?</a:t>
            </a:r>
          </a:p>
          <a:p>
            <a:pPr lvl="1" eaLnBrk="1" hangingPunct="1">
              <a:buFont typeface="Wingdings" charset="2"/>
              <a:buChar char="§"/>
            </a:pPr>
            <a:r>
              <a:rPr lang="pt-PT" sz="2000">
                <a:latin typeface="Century Gothic"/>
                <a:ea typeface="MS PGothic" charset="0"/>
                <a:cs typeface="Century Gothic"/>
              </a:rPr>
              <a:t>Localização estratégica?</a:t>
            </a:r>
          </a:p>
        </p:txBody>
      </p:sp>
      <p:sp>
        <p:nvSpPr>
          <p:cNvPr id="53252" name="Content Placeholder 3"/>
          <p:cNvSpPr>
            <a:spLocks noGrp="1"/>
          </p:cNvSpPr>
          <p:nvPr>
            <p:ph sz="half" idx="2"/>
          </p:nvPr>
        </p:nvSpPr>
        <p:spPr>
          <a:xfrm>
            <a:off x="4283969" y="1556792"/>
            <a:ext cx="4320479" cy="4896544"/>
          </a:xfrm>
        </p:spPr>
        <p:txBody>
          <a:bodyPr>
            <a:normAutofit fontScale="92500" lnSpcReduction="10000"/>
          </a:bodyPr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pt-PT" sz="2000" b="1" dirty="0">
                <a:latin typeface="Century Gothic"/>
                <a:ea typeface="ＭＳ Ｐゴシック" charset="0"/>
                <a:cs typeface="Century Gothic"/>
              </a:rPr>
              <a:t>Objetivos:</a:t>
            </a:r>
          </a:p>
          <a:p>
            <a:pPr lvl="1" eaLnBrk="1" hangingPunct="1">
              <a:buFont typeface="Wingdings" charset="2"/>
              <a:buChar char="§"/>
              <a:defRPr/>
            </a:pPr>
            <a:r>
              <a:rPr lang="pt-PT" sz="2000" dirty="0">
                <a:latin typeface="Century Gothic"/>
                <a:ea typeface="ＭＳ Ｐゴシック" charset="0"/>
                <a:cs typeface="Century Gothic"/>
              </a:rPr>
              <a:t>Melhor coordenação?</a:t>
            </a:r>
          </a:p>
          <a:p>
            <a:pPr lvl="1" eaLnBrk="1" hangingPunct="1">
              <a:buFont typeface="Wingdings" charset="2"/>
              <a:buChar char="§"/>
              <a:defRPr/>
            </a:pPr>
            <a:r>
              <a:rPr lang="pt-PT" sz="2000" dirty="0">
                <a:latin typeface="Century Gothic"/>
                <a:ea typeface="ＭＳ Ｐゴシック" charset="0"/>
                <a:cs typeface="Century Gothic"/>
              </a:rPr>
              <a:t>Progresso em comparação com objetivos?</a:t>
            </a:r>
          </a:p>
          <a:p>
            <a:pPr lvl="1" eaLnBrk="1" hangingPunct="1">
              <a:buFont typeface="Wingdings" charset="2"/>
              <a:buChar char="§"/>
              <a:defRPr/>
            </a:pPr>
            <a:r>
              <a:rPr lang="pt-PT" sz="2000" dirty="0">
                <a:latin typeface="Century Gothic"/>
                <a:ea typeface="ＭＳ Ｐゴシック" charset="0"/>
                <a:cs typeface="Century Gothic"/>
              </a:rPr>
              <a:t>Maior responsabilização?</a:t>
            </a:r>
          </a:p>
          <a:p>
            <a:pPr lvl="1" eaLnBrk="1" hangingPunct="1">
              <a:buFont typeface="Wingdings" charset="2"/>
              <a:buChar char="§"/>
              <a:defRPr/>
            </a:pPr>
            <a:r>
              <a:rPr lang="pt-PT" sz="2000" dirty="0">
                <a:latin typeface="Century Gothic"/>
                <a:ea typeface="ＭＳ Ｐゴシック" charset="0"/>
                <a:cs typeface="Century Gothic"/>
              </a:rPr>
              <a:t>Melhor sistema de relatórios?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pt-PT" sz="2000" b="1" dirty="0">
                <a:latin typeface="Century Gothic"/>
                <a:ea typeface="ＭＳ Ｐゴシック" charset="0"/>
                <a:cs typeface="Century Gothic"/>
              </a:rPr>
              <a:t>Intervenientes:</a:t>
            </a:r>
          </a:p>
          <a:p>
            <a:pPr lvl="1" eaLnBrk="1" hangingPunct="1">
              <a:buFont typeface="Wingdings" charset="2"/>
              <a:buChar char="§"/>
              <a:defRPr/>
            </a:pPr>
            <a:r>
              <a:rPr lang="pt-PT" sz="2000" dirty="0">
                <a:latin typeface="Century Gothic"/>
                <a:ea typeface="ＭＳ Ｐゴシック" charset="0"/>
                <a:cs typeface="Century Gothic"/>
              </a:rPr>
              <a:t>Ministérios e autoridades locais.</a:t>
            </a:r>
          </a:p>
          <a:p>
            <a:pPr lvl="1" eaLnBrk="1" hangingPunct="1">
              <a:buFont typeface="Wingdings" charset="2"/>
              <a:buChar char="§"/>
              <a:defRPr/>
            </a:pPr>
            <a:r>
              <a:rPr lang="pt-PT" sz="2000" dirty="0">
                <a:latin typeface="Century Gothic"/>
                <a:ea typeface="ＭＳ Ｐゴシック" charset="0"/>
                <a:cs typeface="Century Gothic"/>
              </a:rPr>
              <a:t>OSCs, ONGs e organizações intergovernamentais.</a:t>
            </a:r>
          </a:p>
          <a:p>
            <a:pPr lvl="1" eaLnBrk="1" hangingPunct="1">
              <a:buFont typeface="Wingdings" charset="2"/>
              <a:buChar char="§"/>
              <a:defRPr/>
            </a:pPr>
            <a:r>
              <a:rPr lang="pt-PT" sz="2000" dirty="0">
                <a:latin typeface="Century Gothic"/>
                <a:ea typeface="ＭＳ Ｐゴシック" charset="0"/>
                <a:cs typeface="Century Gothic"/>
              </a:rPr>
              <a:t>Grupo de proteção e grupo de trabalho.</a:t>
            </a:r>
          </a:p>
          <a:p>
            <a:pPr lvl="1" eaLnBrk="1" hangingPunct="1">
              <a:buFont typeface="Wingdings" charset="2"/>
              <a:buChar char="§"/>
              <a:defRPr/>
            </a:pPr>
            <a:r>
              <a:rPr lang="pt-PT" sz="2000" dirty="0">
                <a:latin typeface="Century Gothic"/>
                <a:ea typeface="ＭＳ Ｐゴシック" charset="0"/>
                <a:cs typeface="Century Gothic"/>
              </a:rPr>
              <a:t>Doadores.</a:t>
            </a:r>
          </a:p>
          <a:p>
            <a:pPr lvl="1" eaLnBrk="1" hangingPunct="1">
              <a:defRPr/>
            </a:pPr>
            <a:endParaRPr lang="fr-CH" sz="1600" dirty="0">
              <a:latin typeface="Century Gothic"/>
              <a:ea typeface="ＭＳ Ｐゴシック" charset="0"/>
              <a:cs typeface="Century Gothic"/>
            </a:endParaRPr>
          </a:p>
          <a:p>
            <a:pPr lvl="1" eaLnBrk="1" hangingPunct="1">
              <a:defRPr/>
            </a:pPr>
            <a:endParaRPr lang="fr-CH" sz="1600" dirty="0">
              <a:latin typeface="Century Gothic"/>
              <a:ea typeface="ＭＳ Ｐゴシック" charset="0"/>
              <a:cs typeface="Century Gothic"/>
            </a:endParaRPr>
          </a:p>
          <a:p>
            <a:pPr lvl="1" eaLnBrk="1" hangingPunct="1">
              <a:defRPr/>
            </a:pPr>
            <a:endParaRPr lang="fr-CH" sz="1600" dirty="0">
              <a:latin typeface="Century Gothic"/>
              <a:ea typeface="ＭＳ Ｐゴシック" charset="0"/>
              <a:cs typeface="Century Gothic"/>
            </a:endParaRPr>
          </a:p>
          <a:p>
            <a:pPr eaLnBrk="1" hangingPunct="1">
              <a:defRPr/>
            </a:pPr>
            <a:endParaRPr lang="fr-CH" sz="1600" dirty="0">
              <a:latin typeface="Century Gothic"/>
              <a:ea typeface="ＭＳ Ｐゴシック" charset="0"/>
              <a:cs typeface="Century Gothic"/>
            </a:endParaRPr>
          </a:p>
          <a:p>
            <a:pPr eaLnBrk="1" hangingPunct="1">
              <a:defRPr/>
            </a:pPr>
            <a:endParaRPr lang="fr-CH" sz="1600" dirty="0">
              <a:latin typeface="Century Gothic"/>
              <a:ea typeface="ＭＳ Ｐゴシック" charset="0"/>
              <a:cs typeface="Century Gothic"/>
            </a:endParaRPr>
          </a:p>
          <a:p>
            <a:pPr eaLnBrk="1" hangingPunct="1">
              <a:defRPr/>
            </a:pPr>
            <a:endParaRPr lang="fr-CH" sz="1600" dirty="0">
              <a:latin typeface="Century Gothic"/>
              <a:ea typeface="ＭＳ Ｐゴシック" charset="0"/>
              <a:cs typeface="Century Gothic"/>
            </a:endParaRPr>
          </a:p>
        </p:txBody>
      </p:sp>
      <p:pic>
        <p:nvPicPr>
          <p:cNvPr id="22533" name="Picture 5" descr="C:\Users\utente\Desktop\af-n}ufe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833" y="27933"/>
            <a:ext cx="1565446" cy="104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8897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Melhorar o conhecimento e as capacidades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28774"/>
            <a:ext cx="6264944" cy="4464521"/>
          </a:xfrm>
        </p:spPr>
        <p:txBody>
          <a:bodyPr rtlCol="0">
            <a:normAutofit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400">
                <a:cs typeface="Century Gothic"/>
              </a:rPr>
              <a:t>Aumentar e refinar a informação.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cs typeface="Century Gothic"/>
              </a:rPr>
              <a:t>Esclarecer conceitos e estabelecer uma compreensão comum dos problemas e mecanismos de resposta.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cs typeface="Century Gothic"/>
              </a:rPr>
              <a:t>Divulgar e sensibilizar junto das PDI e de outros afetados pela deslocação.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400">
                <a:cs typeface="Century Gothic"/>
              </a:rPr>
              <a:t>Desenvolver a capacidade e competência dos intervenientes.</a:t>
            </a:r>
          </a:p>
        </p:txBody>
      </p:sp>
      <p:pic>
        <p:nvPicPr>
          <p:cNvPr id="12" name="Picture 4" descr="C:\Users\jacopo.giorgi\Desktop\IDMC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412776"/>
            <a:ext cx="1420689" cy="137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Users\jacopo.giorgi\Desktop\JIP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149626"/>
            <a:ext cx="973336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C:\Users\jacopo.giorgi\Desktop\bROOKINGS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289" y="2781201"/>
            <a:ext cx="159702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5793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1"/>
            <a:ext cx="8228013" cy="1052736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Potenciais desafios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296" y="1628774"/>
            <a:ext cx="7633096" cy="4464521"/>
          </a:xfrm>
        </p:spPr>
        <p:txBody>
          <a:bodyPr rtlCol="0">
            <a:normAutofit fontScale="92500" lnSpcReduction="10000"/>
          </a:bodyPr>
          <a:lstStyle/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Falta de sensibilização.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Contexto político em mutação.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Falta de propriedade e questionamento do processo.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Afetação inadequada de recursos.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Criação de uma nova arquitetura institucional.</a:t>
            </a:r>
          </a:p>
          <a:p>
            <a:pPr eaLnBrk="1" hangingPunct="1">
              <a:buFont typeface="Wingdings" charset="2"/>
              <a:buChar char="§"/>
            </a:pPr>
            <a:r>
              <a:rPr lang="pt-PT" sz="2800">
                <a:cs typeface="Century Gothic"/>
              </a:rPr>
              <a:t>Possível falta de harmonização com outros quadros.</a:t>
            </a:r>
          </a:p>
        </p:txBody>
      </p:sp>
      <p:pic>
        <p:nvPicPr>
          <p:cNvPr id="12" name="Picture 5" descr="C:\Users\utente\Desktop\af-n}ufe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188641"/>
            <a:ext cx="1296144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7112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Monitorização e avaliação</a:t>
            </a:r>
          </a:p>
        </p:txBody>
      </p:sp>
      <p:graphicFrame>
        <p:nvGraphicFramePr>
          <p:cNvPr id="1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2389566"/>
              </p:ext>
            </p:extLst>
          </p:nvPr>
        </p:nvGraphicFramePr>
        <p:xfrm>
          <a:off x="323528" y="1412777"/>
          <a:ext cx="8352928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20658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theme/theme1.xml><?xml version="1.0" encoding="utf-8"?>
<a:theme xmlns:a="http://schemas.openxmlformats.org/drawingml/2006/main" name="Percep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7397</TotalTime>
  <Words>1752</Words>
  <Application>Microsoft Office PowerPoint</Application>
  <PresentationFormat>Affichage à l'écran (4:3)</PresentationFormat>
  <Paragraphs>173</Paragraphs>
  <Slides>11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Century Gothic</vt:lpstr>
      <vt:lpstr>Wingdings</vt:lpstr>
      <vt:lpstr>Wingdings 2</vt:lpstr>
      <vt:lpstr>Perception</vt:lpstr>
      <vt:lpstr>Implementação</vt:lpstr>
      <vt:lpstr>“Até ao lavar dos cestos é vindima” … e nem sequer termina aí!</vt:lpstr>
      <vt:lpstr>Atividades necessárias</vt:lpstr>
      <vt:lpstr>Planeamento e coordenação</vt:lpstr>
      <vt:lpstr>“Os seis Q’</vt:lpstr>
      <vt:lpstr>         Quadros em ação</vt:lpstr>
      <vt:lpstr>Melhorar o conhecimento e as capacidades</vt:lpstr>
      <vt:lpstr>Potenciais desafios</vt:lpstr>
      <vt:lpstr>Monitorização e avaliação</vt:lpstr>
      <vt:lpstr>Conclusões</vt:lpstr>
      <vt:lpstr>Lista de verificação</vt:lpstr>
    </vt:vector>
  </TitlesOfParts>
  <Company>NRC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Federica</dc:creator>
  <cp:lastModifiedBy>Caroline Debauche</cp:lastModifiedBy>
  <cp:revision>274</cp:revision>
  <dcterms:created xsi:type="dcterms:W3CDTF">2008-09-19T08:19:15Z</dcterms:created>
  <dcterms:modified xsi:type="dcterms:W3CDTF">2021-01-20T14:32:33Z</dcterms:modified>
</cp:coreProperties>
</file>