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0"/>
  </p:notesMasterIdLst>
  <p:handoutMasterIdLst>
    <p:handoutMasterId r:id="rId11"/>
  </p:handoutMasterIdLst>
  <p:sldIdLst>
    <p:sldId id="326" r:id="rId2"/>
    <p:sldId id="309" r:id="rId3"/>
    <p:sldId id="324" r:id="rId4"/>
    <p:sldId id="325" r:id="rId5"/>
    <p:sldId id="303" r:id="rId6"/>
    <p:sldId id="320" r:id="rId7"/>
    <p:sldId id="327" r:id="rId8"/>
    <p:sldId id="313" r:id="rId9"/>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3375" autoAdjust="0"/>
  </p:normalViewPr>
  <p:slideViewPr>
    <p:cSldViewPr>
      <p:cViewPr varScale="1">
        <p:scale>
          <a:sx n="83" d="100"/>
          <a:sy n="83" d="100"/>
        </p:scale>
        <p:origin x="-2296" y="-10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handoutMaster" Target="handoutMasters/handoutMaster1.xml"/><Relationship Id="rId12" Type="http://schemas.openxmlformats.org/officeDocument/2006/relationships/printerSettings" Target="printerSettings/printerSettings1.bin"/><Relationship Id="rId13" Type="http://schemas.openxmlformats.org/officeDocument/2006/relationships/commentAuthors" Target="commentAuthors.xml"/><Relationship Id="rId14" Type="http://schemas.openxmlformats.org/officeDocument/2006/relationships/presProps" Target="presProps.xml"/><Relationship Id="rId15" Type="http://schemas.openxmlformats.org/officeDocument/2006/relationships/viewProps" Target="viewProps.xml"/><Relationship Id="rId16" Type="http://schemas.openxmlformats.org/officeDocument/2006/relationships/theme" Target="theme/theme1.xml"/><Relationship Id="rId1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err="1" smtClean="0"/>
            <a:t>Prévention</a:t>
          </a:r>
          <a:endParaRPr lang="en-GB" sz="2800" dirty="0"/>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err="1" smtClean="0"/>
            <a:t>Sensibilisation</a:t>
          </a:r>
          <a:r>
            <a:rPr lang="en-GB" sz="1800" dirty="0" smtClean="0"/>
            <a:t> </a:t>
          </a:r>
          <a:r>
            <a:rPr lang="en-GB" sz="1800" dirty="0" err="1" smtClean="0"/>
            <a:t>nationale</a:t>
          </a:r>
          <a:endParaRPr lang="en-GB" sz="1800" dirty="0"/>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en-GB" sz="1800" dirty="0" err="1" smtClean="0"/>
            <a:t>Collecte</a:t>
          </a:r>
          <a:r>
            <a:rPr lang="en-GB" sz="1800" dirty="0" smtClean="0"/>
            <a:t> de </a:t>
          </a:r>
          <a:r>
            <a:rPr lang="en-GB" sz="1800" dirty="0" err="1" smtClean="0"/>
            <a:t>données</a:t>
          </a:r>
          <a:endParaRPr lang="en-GB" sz="1800" dirty="0"/>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800" dirty="0" smtClean="0"/>
            <a:t>Formation sur les droits des PDI</a:t>
          </a:r>
          <a:endParaRPr lang="en-GB" sz="2800" dirty="0"/>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en-GB" sz="1800" dirty="0" smtClean="0"/>
            <a:t>Cadre </a:t>
          </a:r>
          <a:r>
            <a:rPr lang="en-GB" sz="1800" dirty="0" err="1" smtClean="0"/>
            <a:t>légal</a:t>
          </a:r>
          <a:endParaRPr lang="en-GB" sz="2800" dirty="0"/>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err="1" smtClean="0"/>
            <a:t>Politique</a:t>
          </a:r>
          <a:r>
            <a:rPr lang="en-GB" sz="1800" dirty="0" smtClean="0"/>
            <a:t> </a:t>
          </a:r>
          <a:r>
            <a:rPr lang="en-GB" sz="1800" dirty="0" err="1" smtClean="0"/>
            <a:t>nationale</a:t>
          </a:r>
          <a:endParaRPr lang="en-GB" sz="2800" dirty="0"/>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800" dirty="0" smtClean="0"/>
            <a:t>Point focal </a:t>
          </a:r>
          <a:r>
            <a:rPr lang="en-GB" sz="1800" dirty="0" err="1" smtClean="0"/>
            <a:t>instit</a:t>
          </a:r>
          <a:r>
            <a:rPr lang="en-GB" sz="1800" dirty="0" smtClean="0"/>
            <a:t>. sur les PDI</a:t>
          </a:r>
          <a:endParaRPr lang="en-GB" sz="2800" dirty="0"/>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en-GB" sz="1800" dirty="0" smtClean="0"/>
            <a:t>Participation des PDI</a:t>
          </a:r>
          <a:endParaRPr lang="en-GB" sz="2800" dirty="0"/>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smtClean="0"/>
            <a:t>Solutions durables</a:t>
          </a:r>
          <a:endParaRPr lang="en-GB" sz="1800" dirty="0"/>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err="1" smtClean="0"/>
            <a:t>Ressources</a:t>
          </a:r>
          <a:endParaRPr lang="en-GB" sz="1800" dirty="0"/>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GB" sz="1800" dirty="0" err="1" smtClean="0"/>
            <a:t>Coopération</a:t>
          </a:r>
          <a:r>
            <a:rPr lang="en-GB" sz="1800" dirty="0" smtClean="0"/>
            <a:t> avec les ONG</a:t>
          </a:r>
          <a:endParaRPr lang="en-GB" sz="1800" dirty="0"/>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GB" sz="1800" dirty="0" smtClean="0"/>
            <a:t>Organisations</a:t>
          </a:r>
          <a:r>
            <a:rPr lang="en-GB" sz="1800" baseline="0" dirty="0" smtClean="0"/>
            <a:t> </a:t>
          </a:r>
          <a:r>
            <a:rPr lang="en-GB" sz="1800" baseline="0" dirty="0" err="1" smtClean="0"/>
            <a:t>nationales</a:t>
          </a:r>
          <a:r>
            <a:rPr lang="en-GB" sz="1800" baseline="0" dirty="0" smtClean="0"/>
            <a:t> DDH</a:t>
          </a:r>
          <a:endParaRPr lang="en-GB" sz="1800" dirty="0"/>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t>
        <a:bodyPr/>
        <a:lstStyle/>
        <a:p>
          <a:endParaRPr lang="fr-FR"/>
        </a:p>
      </dgm:t>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t>
        <a:bodyPr/>
        <a:lstStyle/>
        <a:p>
          <a:endParaRPr lang="en-GB"/>
        </a:p>
      </dgm:t>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t>
        <a:bodyPr/>
        <a:lstStyle/>
        <a:p>
          <a:endParaRPr lang="en-GB"/>
        </a:p>
      </dgm:t>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t>
        <a:bodyPr/>
        <a:lstStyle/>
        <a:p>
          <a:endParaRPr lang="en-GB"/>
        </a:p>
      </dgm:t>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t>
        <a:bodyPr/>
        <a:lstStyle/>
        <a:p>
          <a:endParaRPr lang="en-GB"/>
        </a:p>
      </dgm:t>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t>
        <a:bodyPr/>
        <a:lstStyle/>
        <a:p>
          <a:endParaRPr lang="en-GB"/>
        </a:p>
      </dgm:t>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t>
        <a:bodyPr/>
        <a:lstStyle/>
        <a:p>
          <a:endParaRPr lang="en-GB"/>
        </a:p>
      </dgm:t>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t>
        <a:bodyPr/>
        <a:lstStyle/>
        <a:p>
          <a:endParaRPr lang="en-GB"/>
        </a:p>
      </dgm:t>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t>
        <a:bodyPr/>
        <a:lstStyle/>
        <a:p>
          <a:endParaRPr lang="en-GB"/>
        </a:p>
      </dgm:t>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t>
        <a:bodyPr/>
        <a:lstStyle/>
        <a:p>
          <a:endParaRPr lang="en-GB"/>
        </a:p>
      </dgm:t>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t>
        <a:bodyPr/>
        <a:lstStyle/>
        <a:p>
          <a:endParaRPr lang="en-GB"/>
        </a:p>
      </dgm:t>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dgm:presLayoutVars>
          <dgm:bulletEnabled val="1"/>
        </dgm:presLayoutVars>
      </dgm:prSet>
      <dgm:spPr/>
      <dgm:t>
        <a:bodyPr/>
        <a:lstStyle/>
        <a:p>
          <a:endParaRPr lang="en-GB"/>
        </a:p>
      </dgm:t>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t>
        <a:bodyPr/>
        <a:lstStyle/>
        <a:p>
          <a:endParaRPr lang="fr-FR"/>
        </a:p>
      </dgm:t>
    </dgm:pt>
  </dgm:ptLst>
  <dgm:cxnLst>
    <dgm:cxn modelId="{F0D1867A-1EB9-974D-AF80-40555954D5A4}" type="presOf" srcId="{36AF79C3-DE02-2F42-8A53-E7FD0CFB4651}" destId="{E1E18522-6986-1C45-889B-20DC0C6BBF31}" srcOrd="0" destOrd="0" presId="urn:microsoft.com/office/officeart/2005/8/layout/vList3"/>
    <dgm:cxn modelId="{E9E0B4B4-8656-3A45-A414-D02AB599F94A}" srcId="{B4C3EA23-FA48-3F46-8EC0-1ADA09E267F2}" destId="{E3E6D120-A83A-3441-9539-273402A2A852}" srcOrd="1" destOrd="0" parTransId="{339A645A-8BE1-C54B-8922-BC0716FAD27A}" sibTransId="{6504CD74-3238-E442-B901-2123D28E72EC}"/>
    <dgm:cxn modelId="{B7A6105C-CFDD-9949-B392-B4BB168F6DD6}" type="presOf" srcId="{95B79D28-2E35-0A4C-96CD-7F56FA6DAA6E}" destId="{E038C38A-6738-BC48-8DB8-4B36A5D4D829}" srcOrd="0" destOrd="0" presId="urn:microsoft.com/office/officeart/2005/8/layout/vList3"/>
    <dgm:cxn modelId="{09CF8831-D7E7-4A4A-8B3C-A66012162B56}" type="presOf" srcId="{0C6E511F-A4F2-4E46-91C5-CE8B19A16E52}" destId="{DE27FC69-E9D6-3E4E-AC26-8FD3F87AC97D}" srcOrd="0" destOrd="0" presId="urn:microsoft.com/office/officeart/2005/8/layout/vList3"/>
    <dgm:cxn modelId="{2F4E5C57-0CE6-2742-8366-F9C0B15956F2}" type="presOf" srcId="{574CB987-9DCC-E04B-937D-B96BB54FE5B4}" destId="{12140DD4-BC69-274B-A86F-8A55F22FF05F}" srcOrd="0" destOrd="0" presId="urn:microsoft.com/office/officeart/2005/8/layout/vList3"/>
    <dgm:cxn modelId="{46185BDA-AFA3-534B-8C8F-4E6205D33A2C}" type="presOf" srcId="{B4C3EA23-FA48-3F46-8EC0-1ADA09E267F2}" destId="{26D98666-8814-CC42-8A13-337CD59FB777}"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28B5F041-0E0A-EB47-880F-D5100B87737F}" srcId="{B4C3EA23-FA48-3F46-8EC0-1ADA09E267F2}" destId="{8840483C-8E46-454F-B868-94732C6CC97C}" srcOrd="2" destOrd="0" parTransId="{5A8C5EEB-BCBA-ED41-9C40-790D1CFCFB4A}" sibTransId="{2053AD6B-4D84-0940-83C8-B17E48B1B0B4}"/>
    <dgm:cxn modelId="{C3609004-F2B5-C64A-9659-602EE1117C0A}" type="presOf" srcId="{E9645833-4CAF-9F4E-8FEB-AFEFDC81B3DC}" destId="{0703B31E-9614-F64F-940E-E3255757FE8A}" srcOrd="0" destOrd="0" presId="urn:microsoft.com/office/officeart/2005/8/layout/vList3"/>
    <dgm:cxn modelId="{9FA7A9A7-D22F-924D-A0D7-12F3CAC40BD1}" type="presOf" srcId="{DB3E2F74-0A20-5843-92DE-AFB8784B33DE}" destId="{8F7B573F-E67A-D447-8586-293AA28818CE}" srcOrd="0" destOrd="0" presId="urn:microsoft.com/office/officeart/2005/8/layout/vList3"/>
    <dgm:cxn modelId="{B49AB67D-6CAB-7F42-B3BA-C06ECB5C1D2C}" srcId="{B4C3EA23-FA48-3F46-8EC0-1ADA09E267F2}" destId="{EAC8ED90-9C75-0940-82E3-5005D84AA8BF}" srcOrd="9" destOrd="0" parTransId="{0D3BCCA1-4802-584E-AEA2-CC9904B609FE}" sibTransId="{C90C4CD9-AB18-2340-A794-955CB5D41960}"/>
    <dgm:cxn modelId="{3806F598-1224-4144-8A99-D58084794095}" srcId="{B4C3EA23-FA48-3F46-8EC0-1ADA09E267F2}" destId="{DB3E2F74-0A20-5843-92DE-AFB8784B33DE}" srcOrd="0" destOrd="0" parTransId="{E4F8CDE5-0CAD-1D45-A8E6-AFCE91725C8A}" sibTransId="{19FB6793-8E7F-D541-93C6-DEE416FA5EDF}"/>
    <dgm:cxn modelId="{B946F80C-D41E-014D-8ABE-3409499F1DF4}" srcId="{B4C3EA23-FA48-3F46-8EC0-1ADA09E267F2}" destId="{AC3BEA81-0191-AC49-B697-572E4D77E768}" srcOrd="11" destOrd="0" parTransId="{8091CC18-3B30-024A-B0E7-BC10015B161D}" sibTransId="{9072E0E7-24A9-7B47-9160-3C28E9F9D4EA}"/>
    <dgm:cxn modelId="{4F8C0649-9F96-8643-B1C7-1CA3A577D7BA}" srcId="{B4C3EA23-FA48-3F46-8EC0-1ADA09E267F2}" destId="{E9645833-4CAF-9F4E-8FEB-AFEFDC81B3DC}" srcOrd="10" destOrd="0" parTransId="{ABA96E1A-270C-7F4E-9C3D-BC812B61186A}" sibTransId="{FD329155-2CEB-E245-BEB5-7593E47CCAF8}"/>
    <dgm:cxn modelId="{A7786994-A634-BF4F-B898-220025776809}" srcId="{B4C3EA23-FA48-3F46-8EC0-1ADA09E267F2}" destId="{2E61CD75-0ECF-B140-9497-C5C029D002EA}" srcOrd="3" destOrd="0" parTransId="{A21614B7-7A87-124A-97DD-510B56D3834F}" sibTransId="{07632BD6-0114-E740-9E81-BB2E0E6F8556}"/>
    <dgm:cxn modelId="{A9C36EE9-2A80-004E-81E2-6F32AAD00681}" type="presOf" srcId="{6A478EA4-D8EA-B147-A42E-5779F471CE7B}" destId="{DEDFA19F-A9E8-344E-ACAA-58831A5303F7}" srcOrd="0" destOrd="0" presId="urn:microsoft.com/office/officeart/2005/8/layout/vList3"/>
    <dgm:cxn modelId="{E3E5721A-AFB6-3342-8EB3-13AD207964A0}" type="presOf" srcId="{8840483C-8E46-454F-B868-94732C6CC97C}" destId="{9D378D88-C888-F24F-B43F-64C2FDD4F209}" srcOrd="0" destOrd="0" presId="urn:microsoft.com/office/officeart/2005/8/layout/vList3"/>
    <dgm:cxn modelId="{3F3F9CC9-7EDF-6342-9B3C-FC74316665E5}" srcId="{B4C3EA23-FA48-3F46-8EC0-1ADA09E267F2}" destId="{0C6E511F-A4F2-4E46-91C5-CE8B19A16E52}" srcOrd="6" destOrd="0" parTransId="{EA59AED6-4FF6-6E41-BA54-CA9FED4B14BF}" sibTransId="{4A25475F-1FFE-3C4F-8F3B-9B06E0AAA6B4}"/>
    <dgm:cxn modelId="{1B77F53F-C640-0546-AC7A-BBECCD9579D3}" type="presOf" srcId="{AC3BEA81-0191-AC49-B697-572E4D77E768}" destId="{43921855-F7CF-C448-8AF7-8EDD67D940B5}" srcOrd="0" destOrd="0" presId="urn:microsoft.com/office/officeart/2005/8/layout/vList3"/>
    <dgm:cxn modelId="{B9E7C0DC-ED88-CE46-B18A-A116BCEC5AEE}" srcId="{B4C3EA23-FA48-3F46-8EC0-1ADA09E267F2}" destId="{6A478EA4-D8EA-B147-A42E-5779F471CE7B}" srcOrd="8" destOrd="0" parTransId="{3B506C03-7D66-9446-BF64-4A7DCBF05B08}" sibTransId="{746F6DD2-E360-C641-BCB6-29B7ACAFD94C}"/>
    <dgm:cxn modelId="{5122C616-DABA-6641-910B-0B00A3D9AD5B}" type="presOf" srcId="{E3E6D120-A83A-3441-9539-273402A2A852}" destId="{ADBFC723-0909-8C41-89B0-5C49F0987455}" srcOrd="0" destOrd="0" presId="urn:microsoft.com/office/officeart/2005/8/layout/vList3"/>
    <dgm:cxn modelId="{57AA205D-E77B-8E45-AFF9-00464BAD7189}" srcId="{B4C3EA23-FA48-3F46-8EC0-1ADA09E267F2}" destId="{36AF79C3-DE02-2F42-8A53-E7FD0CFB4651}" srcOrd="7" destOrd="0" parTransId="{907EE09C-7DA4-A040-A3C7-EA3AC1BA0BFB}" sibTransId="{3D9D5AA0-E3F6-7448-9661-E12480F8E662}"/>
    <dgm:cxn modelId="{ECF7392A-2B13-1F4A-80BA-2F92E09BBCC4}" type="presOf" srcId="{EAC8ED90-9C75-0940-82E3-5005D84AA8BF}" destId="{410C67B8-BAD4-4645-B037-7D830A78B74E}" srcOrd="0" destOrd="0" presId="urn:microsoft.com/office/officeart/2005/8/layout/vList3"/>
    <dgm:cxn modelId="{666CC0E6-E34E-E34D-A8C9-05FC27972BC9}" srcId="{B4C3EA23-FA48-3F46-8EC0-1ADA09E267F2}" destId="{574CB987-9DCC-E04B-937D-B96BB54FE5B4}" srcOrd="4" destOrd="0" parTransId="{B30D2E31-139F-E04B-9B74-FEA000528A91}" sibTransId="{3965DAF2-0F14-694C-9698-4695C4FB072E}"/>
    <dgm:cxn modelId="{A51ABFA4-8D98-8247-8B83-BC391AD8434C}" type="presOf" srcId="{2E61CD75-0ECF-B140-9497-C5C029D002EA}" destId="{5839C06F-3734-4446-A3DA-9390EB115AF7}" srcOrd="0" destOrd="0" presId="urn:microsoft.com/office/officeart/2005/8/layout/vList3"/>
    <dgm:cxn modelId="{BA305C17-7C10-6E40-AC99-99CF0E6EE0C2}" type="presParOf" srcId="{26D98666-8814-CC42-8A13-337CD59FB777}" destId="{C5BAFEE5-C58B-1545-BEFF-804B16915342}" srcOrd="0" destOrd="0" presId="urn:microsoft.com/office/officeart/2005/8/layout/vList3"/>
    <dgm:cxn modelId="{8C6D4AB6-D6B6-7848-8C4D-E907FA14AF7F}" type="presParOf" srcId="{C5BAFEE5-C58B-1545-BEFF-804B16915342}" destId="{77FFFF9E-958B-EF46-BDBD-3E68B6C44490}" srcOrd="0" destOrd="0" presId="urn:microsoft.com/office/officeart/2005/8/layout/vList3"/>
    <dgm:cxn modelId="{7D732014-493B-8145-B9FD-2DE2B168B623}" type="presParOf" srcId="{C5BAFEE5-C58B-1545-BEFF-804B16915342}" destId="{8F7B573F-E67A-D447-8586-293AA28818CE}" srcOrd="1" destOrd="0" presId="urn:microsoft.com/office/officeart/2005/8/layout/vList3"/>
    <dgm:cxn modelId="{169C8A7A-53E0-8444-B778-4373FDCBA014}" type="presParOf" srcId="{26D98666-8814-CC42-8A13-337CD59FB777}" destId="{47DA62DA-3397-B149-A3F7-07CC7406C3CC}" srcOrd="1" destOrd="0" presId="urn:microsoft.com/office/officeart/2005/8/layout/vList3"/>
    <dgm:cxn modelId="{121D0828-C772-6641-979C-7A0041FB7390}" type="presParOf" srcId="{26D98666-8814-CC42-8A13-337CD59FB777}" destId="{BF9A71B9-DB45-E44A-8A4B-F7664439CCF1}" srcOrd="2" destOrd="0" presId="urn:microsoft.com/office/officeart/2005/8/layout/vList3"/>
    <dgm:cxn modelId="{686B3797-292C-E241-9A65-58D9AFAF8321}" type="presParOf" srcId="{BF9A71B9-DB45-E44A-8A4B-F7664439CCF1}" destId="{FA508ED5-8CCA-544B-B2D7-C13854536063}" srcOrd="0" destOrd="0" presId="urn:microsoft.com/office/officeart/2005/8/layout/vList3"/>
    <dgm:cxn modelId="{D20B4445-C9AC-CF4E-96E7-1C0AFF0A0AC7}" type="presParOf" srcId="{BF9A71B9-DB45-E44A-8A4B-F7664439CCF1}" destId="{ADBFC723-0909-8C41-89B0-5C49F0987455}" srcOrd="1" destOrd="0" presId="urn:microsoft.com/office/officeart/2005/8/layout/vList3"/>
    <dgm:cxn modelId="{CAAF0A02-FFE8-1C43-8162-96A0B9B79548}" type="presParOf" srcId="{26D98666-8814-CC42-8A13-337CD59FB777}" destId="{BDC7A298-0B00-0949-BF68-9B7A1A15C662}" srcOrd="3" destOrd="0" presId="urn:microsoft.com/office/officeart/2005/8/layout/vList3"/>
    <dgm:cxn modelId="{A657A39A-7D02-ED4B-BAA3-47F446CA0A39}" type="presParOf" srcId="{26D98666-8814-CC42-8A13-337CD59FB777}" destId="{E84F00BE-1C83-8F42-B130-B81580FBFAF9}" srcOrd="4" destOrd="0" presId="urn:microsoft.com/office/officeart/2005/8/layout/vList3"/>
    <dgm:cxn modelId="{68D3DF72-D46C-F744-80AC-FB2CEA44E98C}" type="presParOf" srcId="{E84F00BE-1C83-8F42-B130-B81580FBFAF9}" destId="{95218B0C-75FA-AC45-9816-7C6B87EA05AD}" srcOrd="0" destOrd="0" presId="urn:microsoft.com/office/officeart/2005/8/layout/vList3"/>
    <dgm:cxn modelId="{2FC6EAA0-9AA9-504F-B096-3D549CA0F911}" type="presParOf" srcId="{E84F00BE-1C83-8F42-B130-B81580FBFAF9}" destId="{9D378D88-C888-F24F-B43F-64C2FDD4F209}" srcOrd="1" destOrd="0" presId="urn:microsoft.com/office/officeart/2005/8/layout/vList3"/>
    <dgm:cxn modelId="{C5A91477-46A0-C446-B442-0B5D9095A790}" type="presParOf" srcId="{26D98666-8814-CC42-8A13-337CD59FB777}" destId="{4A4D3627-CEE0-8F48-8CF1-77CDA1699D8B}" srcOrd="5" destOrd="0" presId="urn:microsoft.com/office/officeart/2005/8/layout/vList3"/>
    <dgm:cxn modelId="{D8B7C14A-C095-1A41-9D0C-36B96CED90C0}" type="presParOf" srcId="{26D98666-8814-CC42-8A13-337CD59FB777}" destId="{03EA4C6B-83AF-8540-8249-9EBA51E8B726}" srcOrd="6" destOrd="0" presId="urn:microsoft.com/office/officeart/2005/8/layout/vList3"/>
    <dgm:cxn modelId="{7D47215D-6C39-2245-8F24-56997AF10BCC}" type="presParOf" srcId="{03EA4C6B-83AF-8540-8249-9EBA51E8B726}" destId="{57CBD028-991F-C845-920C-2781E583C5CC}" srcOrd="0" destOrd="0" presId="urn:microsoft.com/office/officeart/2005/8/layout/vList3"/>
    <dgm:cxn modelId="{335EB0D9-B44B-5C46-92D0-5216D9C6FD6A}" type="presParOf" srcId="{03EA4C6B-83AF-8540-8249-9EBA51E8B726}" destId="{5839C06F-3734-4446-A3DA-9390EB115AF7}" srcOrd="1" destOrd="0" presId="urn:microsoft.com/office/officeart/2005/8/layout/vList3"/>
    <dgm:cxn modelId="{95139635-FB95-2C4F-8534-9B9F02EAEE3B}" type="presParOf" srcId="{26D98666-8814-CC42-8A13-337CD59FB777}" destId="{2228BC8F-AC0D-4E45-8AED-7FE831759BF5}" srcOrd="7" destOrd="0" presId="urn:microsoft.com/office/officeart/2005/8/layout/vList3"/>
    <dgm:cxn modelId="{8047FB4B-3AA3-FA40-96A1-0782EC8B2861}" type="presParOf" srcId="{26D98666-8814-CC42-8A13-337CD59FB777}" destId="{9EF37AEB-3DC3-6E46-BA63-73D814DB1800}" srcOrd="8" destOrd="0" presId="urn:microsoft.com/office/officeart/2005/8/layout/vList3"/>
    <dgm:cxn modelId="{4981972E-11AE-F24D-A476-B3A5356C5BAD}" type="presParOf" srcId="{9EF37AEB-3DC3-6E46-BA63-73D814DB1800}" destId="{BCCEF9BF-3512-C947-A680-A7595538EE75}" srcOrd="0" destOrd="0" presId="urn:microsoft.com/office/officeart/2005/8/layout/vList3"/>
    <dgm:cxn modelId="{070796AD-4C66-DE40-94F8-E0068BBE9883}" type="presParOf" srcId="{9EF37AEB-3DC3-6E46-BA63-73D814DB1800}" destId="{12140DD4-BC69-274B-A86F-8A55F22FF05F}" srcOrd="1" destOrd="0" presId="urn:microsoft.com/office/officeart/2005/8/layout/vList3"/>
    <dgm:cxn modelId="{0EB9D7CE-731E-4246-865A-5BA2448F3378}" type="presParOf" srcId="{26D98666-8814-CC42-8A13-337CD59FB777}" destId="{D6146922-4AEF-A840-81A8-300A5D8902EF}" srcOrd="9" destOrd="0" presId="urn:microsoft.com/office/officeart/2005/8/layout/vList3"/>
    <dgm:cxn modelId="{9764918E-03A0-3B4E-8E12-15BE7D502E59}" type="presParOf" srcId="{26D98666-8814-CC42-8A13-337CD59FB777}" destId="{0D0FD16D-6C04-8C47-BC19-C6AF0EAAFD9A}" srcOrd="10" destOrd="0" presId="urn:microsoft.com/office/officeart/2005/8/layout/vList3"/>
    <dgm:cxn modelId="{DED127A7-1584-4C44-81BB-065A29EE2BF0}" type="presParOf" srcId="{0D0FD16D-6C04-8C47-BC19-C6AF0EAAFD9A}" destId="{724AD21A-D0F0-1243-9EBF-D9F6A6DBA10E}" srcOrd="0" destOrd="0" presId="urn:microsoft.com/office/officeart/2005/8/layout/vList3"/>
    <dgm:cxn modelId="{2427087D-24D2-4C4D-8068-2C84E28CEF20}" type="presParOf" srcId="{0D0FD16D-6C04-8C47-BC19-C6AF0EAAFD9A}" destId="{E038C38A-6738-BC48-8DB8-4B36A5D4D829}" srcOrd="1" destOrd="0" presId="urn:microsoft.com/office/officeart/2005/8/layout/vList3"/>
    <dgm:cxn modelId="{B6DBBE87-19D5-AA43-9B55-A4FD172FF8ED}" type="presParOf" srcId="{26D98666-8814-CC42-8A13-337CD59FB777}" destId="{A4CFC0FE-3823-BB40-8B74-C57E3592A6EC}" srcOrd="11" destOrd="0" presId="urn:microsoft.com/office/officeart/2005/8/layout/vList3"/>
    <dgm:cxn modelId="{5C9158FB-85D9-F240-9AEC-F77157BC9D33}" type="presParOf" srcId="{26D98666-8814-CC42-8A13-337CD59FB777}" destId="{B0E1EA62-48D9-F242-AFA3-B95DA68596AA}" srcOrd="12" destOrd="0" presId="urn:microsoft.com/office/officeart/2005/8/layout/vList3"/>
    <dgm:cxn modelId="{388C1C82-014F-7E4F-AC48-229E6247D714}" type="presParOf" srcId="{B0E1EA62-48D9-F242-AFA3-B95DA68596AA}" destId="{3B5ABE21-3E12-1E4F-B131-42EDCA6BDFA5}" srcOrd="0" destOrd="0" presId="urn:microsoft.com/office/officeart/2005/8/layout/vList3"/>
    <dgm:cxn modelId="{796015FD-4537-974E-AFAA-3CBB495B77FC}" type="presParOf" srcId="{B0E1EA62-48D9-F242-AFA3-B95DA68596AA}" destId="{DE27FC69-E9D6-3E4E-AC26-8FD3F87AC97D}" srcOrd="1" destOrd="0" presId="urn:microsoft.com/office/officeart/2005/8/layout/vList3"/>
    <dgm:cxn modelId="{5265089C-0DFD-D74C-ACFF-6A63C9D9FA5A}" type="presParOf" srcId="{26D98666-8814-CC42-8A13-337CD59FB777}" destId="{761329B6-B1A6-DA48-BE33-20F5B0A7C48A}" srcOrd="13" destOrd="0" presId="urn:microsoft.com/office/officeart/2005/8/layout/vList3"/>
    <dgm:cxn modelId="{556DD3EE-D451-4F45-9FD3-AA17978422F3}" type="presParOf" srcId="{26D98666-8814-CC42-8A13-337CD59FB777}" destId="{0888D351-DA11-374A-BBD4-530768CE1ACE}" srcOrd="14" destOrd="0" presId="urn:microsoft.com/office/officeart/2005/8/layout/vList3"/>
    <dgm:cxn modelId="{EA12887B-ADF6-6842-B267-BCB53122F1F3}" type="presParOf" srcId="{0888D351-DA11-374A-BBD4-530768CE1ACE}" destId="{328B405D-4CD6-DE41-A55F-9178D8150159}" srcOrd="0" destOrd="0" presId="urn:microsoft.com/office/officeart/2005/8/layout/vList3"/>
    <dgm:cxn modelId="{E8F89459-8BBC-6F4E-B40A-3C97D9DA43FC}" type="presParOf" srcId="{0888D351-DA11-374A-BBD4-530768CE1ACE}" destId="{E1E18522-6986-1C45-889B-20DC0C6BBF31}" srcOrd="1" destOrd="0" presId="urn:microsoft.com/office/officeart/2005/8/layout/vList3"/>
    <dgm:cxn modelId="{BC7E9757-BB12-264F-BE11-EDC7955448A2}" type="presParOf" srcId="{26D98666-8814-CC42-8A13-337CD59FB777}" destId="{B8F125AA-2DAB-434F-B5F5-A84337D0D45E}" srcOrd="15" destOrd="0" presId="urn:microsoft.com/office/officeart/2005/8/layout/vList3"/>
    <dgm:cxn modelId="{19DD715D-924F-A14B-93A6-CA786BB6D5AE}" type="presParOf" srcId="{26D98666-8814-CC42-8A13-337CD59FB777}" destId="{F29C1970-8960-B54F-A9C2-3E8F2130DFE9}" srcOrd="16" destOrd="0" presId="urn:microsoft.com/office/officeart/2005/8/layout/vList3"/>
    <dgm:cxn modelId="{22316A6C-07B0-D444-9791-8DFB5669AD1B}" type="presParOf" srcId="{F29C1970-8960-B54F-A9C2-3E8F2130DFE9}" destId="{57AE7883-66E0-7948-BF02-5275CEA0AF85}" srcOrd="0" destOrd="0" presId="urn:microsoft.com/office/officeart/2005/8/layout/vList3"/>
    <dgm:cxn modelId="{783E7C87-C5DE-224B-8EDC-1143D89E3345}" type="presParOf" srcId="{F29C1970-8960-B54F-A9C2-3E8F2130DFE9}" destId="{DEDFA19F-A9E8-344E-ACAA-58831A5303F7}" srcOrd="1" destOrd="0" presId="urn:microsoft.com/office/officeart/2005/8/layout/vList3"/>
    <dgm:cxn modelId="{483DACE9-A914-C549-9F1D-EB567F4482CC}" type="presParOf" srcId="{26D98666-8814-CC42-8A13-337CD59FB777}" destId="{CCF5B850-4309-4D45-BD77-85517FC86615}" srcOrd="17" destOrd="0" presId="urn:microsoft.com/office/officeart/2005/8/layout/vList3"/>
    <dgm:cxn modelId="{EF78AA48-B229-1A40-92E5-2D39CB1E5D42}" type="presParOf" srcId="{26D98666-8814-CC42-8A13-337CD59FB777}" destId="{91A342A0-7AAC-1945-A986-C6697B0BE484}" srcOrd="18" destOrd="0" presId="urn:microsoft.com/office/officeart/2005/8/layout/vList3"/>
    <dgm:cxn modelId="{AB1DDA65-A9CC-0F44-9B15-190DB9778D43}" type="presParOf" srcId="{91A342A0-7AAC-1945-A986-C6697B0BE484}" destId="{9A2AD465-B700-5445-A514-415FA00D0FF3}" srcOrd="0" destOrd="0" presId="urn:microsoft.com/office/officeart/2005/8/layout/vList3"/>
    <dgm:cxn modelId="{836F5164-F9C7-9C49-82F6-33F581E5E901}" type="presParOf" srcId="{91A342A0-7AAC-1945-A986-C6697B0BE484}" destId="{410C67B8-BAD4-4645-B037-7D830A78B74E}" srcOrd="1" destOrd="0" presId="urn:microsoft.com/office/officeart/2005/8/layout/vList3"/>
    <dgm:cxn modelId="{65794A1A-740B-714A-858D-743988C4C94E}" type="presParOf" srcId="{26D98666-8814-CC42-8A13-337CD59FB777}" destId="{C9BE12A2-4FF2-1040-9DC3-8AA4561F8B73}" srcOrd="19" destOrd="0" presId="urn:microsoft.com/office/officeart/2005/8/layout/vList3"/>
    <dgm:cxn modelId="{DB99F87D-2AE5-F346-A10B-4CBD0E7B7053}" type="presParOf" srcId="{26D98666-8814-CC42-8A13-337CD59FB777}" destId="{DEE4BD02-CEFC-9240-A9DF-AF7F08A4A152}" srcOrd="20" destOrd="0" presId="urn:microsoft.com/office/officeart/2005/8/layout/vList3"/>
    <dgm:cxn modelId="{3B4F8F69-F0DF-1C49-A97C-8B544BE86847}" type="presParOf" srcId="{DEE4BD02-CEFC-9240-A9DF-AF7F08A4A152}" destId="{91D6820A-F302-F84C-8D34-AB15A3E9DFC6}" srcOrd="0" destOrd="0" presId="urn:microsoft.com/office/officeart/2005/8/layout/vList3"/>
    <dgm:cxn modelId="{8C70694B-6BA7-D64D-A3FD-6A62B53E3F79}" type="presParOf" srcId="{DEE4BD02-CEFC-9240-A9DF-AF7F08A4A152}" destId="{0703B31E-9614-F64F-940E-E3255757FE8A}" srcOrd="1" destOrd="0" presId="urn:microsoft.com/office/officeart/2005/8/layout/vList3"/>
    <dgm:cxn modelId="{CAD45FFA-CBE5-B04F-B1A1-97265198A11D}" type="presParOf" srcId="{26D98666-8814-CC42-8A13-337CD59FB777}" destId="{D6BC144A-52DD-AE40-B23B-7BB1ACFA4848}" srcOrd="21" destOrd="0" presId="urn:microsoft.com/office/officeart/2005/8/layout/vList3"/>
    <dgm:cxn modelId="{EAC25E8D-C6B3-6E42-9EA2-AD2A0F64C2BE}" type="presParOf" srcId="{26D98666-8814-CC42-8A13-337CD59FB777}" destId="{7D8EDD50-6BC6-7844-8278-E220C3C5E603}" srcOrd="22" destOrd="0" presId="urn:microsoft.com/office/officeart/2005/8/layout/vList3"/>
    <dgm:cxn modelId="{DA3D6078-7025-0D43-96D8-FAAB57284D7A}" type="presParOf" srcId="{7D8EDD50-6BC6-7844-8278-E220C3C5E603}" destId="{09241807-187A-7842-BCEA-079A3396DD4B}" srcOrd="0" destOrd="0" presId="urn:microsoft.com/office/officeart/2005/8/layout/vList3"/>
    <dgm:cxn modelId="{D130B462-C6AF-C347-A424-1EEBDA90DADD}"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441875" y="336"/>
          <a:ext cx="5411041" cy="315776"/>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Prévention</a:t>
          </a:r>
          <a:endParaRPr lang="en-GB" sz="2800" kern="1200" dirty="0"/>
        </a:p>
      </dsp:txBody>
      <dsp:txXfrm rot="10800000">
        <a:off x="1520819" y="336"/>
        <a:ext cx="5332097" cy="315776"/>
      </dsp:txXfrm>
    </dsp:sp>
    <dsp:sp modelId="{77FFFF9E-958B-EF46-BDBD-3E68B6C44490}">
      <dsp:nvSpPr>
        <dsp:cNvPr id="0" name=""/>
        <dsp:cNvSpPr/>
      </dsp:nvSpPr>
      <dsp:spPr>
        <a:xfrm>
          <a:off x="1283987" y="336"/>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441875" y="410375"/>
          <a:ext cx="5411041" cy="315776"/>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Sensibilisation</a:t>
          </a:r>
          <a:r>
            <a:rPr lang="en-GB" sz="1800" kern="1200" dirty="0" smtClean="0"/>
            <a:t> </a:t>
          </a:r>
          <a:r>
            <a:rPr lang="en-GB" sz="1800" kern="1200" dirty="0" err="1" smtClean="0"/>
            <a:t>nationale</a:t>
          </a:r>
          <a:endParaRPr lang="en-GB" sz="1800" kern="1200" dirty="0"/>
        </a:p>
      </dsp:txBody>
      <dsp:txXfrm rot="10800000">
        <a:off x="1520819" y="410375"/>
        <a:ext cx="5332097" cy="315776"/>
      </dsp:txXfrm>
    </dsp:sp>
    <dsp:sp modelId="{FA508ED5-8CCA-544B-B2D7-C13854536063}">
      <dsp:nvSpPr>
        <dsp:cNvPr id="0" name=""/>
        <dsp:cNvSpPr/>
      </dsp:nvSpPr>
      <dsp:spPr>
        <a:xfrm>
          <a:off x="1283987" y="410375"/>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441875" y="820414"/>
          <a:ext cx="5411041" cy="315776"/>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Collecte</a:t>
          </a:r>
          <a:r>
            <a:rPr lang="en-GB" sz="1800" kern="1200" dirty="0" smtClean="0"/>
            <a:t> de </a:t>
          </a:r>
          <a:r>
            <a:rPr lang="en-GB" sz="1800" kern="1200" dirty="0" err="1" smtClean="0"/>
            <a:t>données</a:t>
          </a:r>
          <a:endParaRPr lang="en-GB" sz="1800" kern="1200" dirty="0"/>
        </a:p>
      </dsp:txBody>
      <dsp:txXfrm rot="10800000">
        <a:off x="1520819" y="820414"/>
        <a:ext cx="5332097" cy="315776"/>
      </dsp:txXfrm>
    </dsp:sp>
    <dsp:sp modelId="{95218B0C-75FA-AC45-9816-7C6B87EA05AD}">
      <dsp:nvSpPr>
        <dsp:cNvPr id="0" name=""/>
        <dsp:cNvSpPr/>
      </dsp:nvSpPr>
      <dsp:spPr>
        <a:xfrm>
          <a:off x="1283987" y="820414"/>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441875" y="1230452"/>
          <a:ext cx="5411041" cy="315776"/>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Formation sur les droits des PDI</a:t>
          </a:r>
          <a:endParaRPr lang="en-GB" sz="2800" kern="1200" dirty="0"/>
        </a:p>
      </dsp:txBody>
      <dsp:txXfrm rot="10800000">
        <a:off x="1520819" y="1230452"/>
        <a:ext cx="5332097" cy="315776"/>
      </dsp:txXfrm>
    </dsp:sp>
    <dsp:sp modelId="{57CBD028-991F-C845-920C-2781E583C5CC}">
      <dsp:nvSpPr>
        <dsp:cNvPr id="0" name=""/>
        <dsp:cNvSpPr/>
      </dsp:nvSpPr>
      <dsp:spPr>
        <a:xfrm>
          <a:off x="1283987" y="1230452"/>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441875" y="1640491"/>
          <a:ext cx="5411041" cy="315776"/>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Cadre </a:t>
          </a:r>
          <a:r>
            <a:rPr lang="en-GB" sz="1800" kern="1200" dirty="0" err="1" smtClean="0"/>
            <a:t>légal</a:t>
          </a:r>
          <a:endParaRPr lang="en-GB" sz="2800" kern="1200" dirty="0"/>
        </a:p>
      </dsp:txBody>
      <dsp:txXfrm rot="10800000">
        <a:off x="1520819" y="1640491"/>
        <a:ext cx="5332097" cy="315776"/>
      </dsp:txXfrm>
    </dsp:sp>
    <dsp:sp modelId="{BCCEF9BF-3512-C947-A680-A7595538EE75}">
      <dsp:nvSpPr>
        <dsp:cNvPr id="0" name=""/>
        <dsp:cNvSpPr/>
      </dsp:nvSpPr>
      <dsp:spPr>
        <a:xfrm>
          <a:off x="1283987" y="1640491"/>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441875" y="2050529"/>
          <a:ext cx="5411041" cy="315776"/>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Politique</a:t>
          </a:r>
          <a:r>
            <a:rPr lang="en-GB" sz="1800" kern="1200" dirty="0" smtClean="0"/>
            <a:t> </a:t>
          </a:r>
          <a:r>
            <a:rPr lang="en-GB" sz="1800" kern="1200" dirty="0" err="1" smtClean="0"/>
            <a:t>nationale</a:t>
          </a:r>
          <a:endParaRPr lang="en-GB" sz="2800" kern="1200" dirty="0"/>
        </a:p>
      </dsp:txBody>
      <dsp:txXfrm rot="10800000">
        <a:off x="1520819" y="2050529"/>
        <a:ext cx="5332097" cy="315776"/>
      </dsp:txXfrm>
    </dsp:sp>
    <dsp:sp modelId="{724AD21A-D0F0-1243-9EBF-D9F6A6DBA10E}">
      <dsp:nvSpPr>
        <dsp:cNvPr id="0" name=""/>
        <dsp:cNvSpPr/>
      </dsp:nvSpPr>
      <dsp:spPr>
        <a:xfrm>
          <a:off x="1283987" y="2050529"/>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441875" y="2460568"/>
          <a:ext cx="5411041" cy="315776"/>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Point focal </a:t>
          </a:r>
          <a:r>
            <a:rPr lang="en-GB" sz="1800" kern="1200" dirty="0" err="1" smtClean="0"/>
            <a:t>instit</a:t>
          </a:r>
          <a:r>
            <a:rPr lang="en-GB" sz="1800" kern="1200" dirty="0" smtClean="0"/>
            <a:t>. sur les PDI</a:t>
          </a:r>
          <a:endParaRPr lang="en-GB" sz="2800" kern="1200" dirty="0"/>
        </a:p>
      </dsp:txBody>
      <dsp:txXfrm rot="10800000">
        <a:off x="1520819" y="2460568"/>
        <a:ext cx="5332097" cy="315776"/>
      </dsp:txXfrm>
    </dsp:sp>
    <dsp:sp modelId="{3B5ABE21-3E12-1E4F-B131-42EDCA6BDFA5}">
      <dsp:nvSpPr>
        <dsp:cNvPr id="0" name=""/>
        <dsp:cNvSpPr/>
      </dsp:nvSpPr>
      <dsp:spPr>
        <a:xfrm>
          <a:off x="1283987" y="2460568"/>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441875" y="2870606"/>
          <a:ext cx="5411041" cy="315776"/>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Participation des PDI</a:t>
          </a:r>
          <a:endParaRPr lang="en-GB" sz="2800" kern="1200" dirty="0"/>
        </a:p>
      </dsp:txBody>
      <dsp:txXfrm rot="10800000">
        <a:off x="1520819" y="2870606"/>
        <a:ext cx="5332097" cy="315776"/>
      </dsp:txXfrm>
    </dsp:sp>
    <dsp:sp modelId="{328B405D-4CD6-DE41-A55F-9178D8150159}">
      <dsp:nvSpPr>
        <dsp:cNvPr id="0" name=""/>
        <dsp:cNvSpPr/>
      </dsp:nvSpPr>
      <dsp:spPr>
        <a:xfrm>
          <a:off x="1283987" y="2870606"/>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441875" y="3280645"/>
          <a:ext cx="5411041" cy="315776"/>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Solutions durables</a:t>
          </a:r>
          <a:endParaRPr lang="en-GB" sz="1800" kern="1200" dirty="0"/>
        </a:p>
      </dsp:txBody>
      <dsp:txXfrm rot="10800000">
        <a:off x="1520819" y="3280645"/>
        <a:ext cx="5332097" cy="315776"/>
      </dsp:txXfrm>
    </dsp:sp>
    <dsp:sp modelId="{57AE7883-66E0-7948-BF02-5275CEA0AF85}">
      <dsp:nvSpPr>
        <dsp:cNvPr id="0" name=""/>
        <dsp:cNvSpPr/>
      </dsp:nvSpPr>
      <dsp:spPr>
        <a:xfrm>
          <a:off x="1283987" y="3280645"/>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441875" y="3690684"/>
          <a:ext cx="5411041" cy="315776"/>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Ressources</a:t>
          </a:r>
          <a:endParaRPr lang="en-GB" sz="1800" kern="1200" dirty="0"/>
        </a:p>
      </dsp:txBody>
      <dsp:txXfrm rot="10800000">
        <a:off x="1520819" y="3690684"/>
        <a:ext cx="5332097" cy="315776"/>
      </dsp:txXfrm>
    </dsp:sp>
    <dsp:sp modelId="{9A2AD465-B700-5445-A514-415FA00D0FF3}">
      <dsp:nvSpPr>
        <dsp:cNvPr id="0" name=""/>
        <dsp:cNvSpPr/>
      </dsp:nvSpPr>
      <dsp:spPr>
        <a:xfrm>
          <a:off x="1283987" y="3690684"/>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441875" y="4100722"/>
          <a:ext cx="5411041" cy="315776"/>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Coopération</a:t>
          </a:r>
          <a:r>
            <a:rPr lang="en-GB" sz="1800" kern="1200" dirty="0" smtClean="0"/>
            <a:t> avec les ONG</a:t>
          </a:r>
          <a:endParaRPr lang="en-GB" sz="1800" kern="1200" dirty="0"/>
        </a:p>
      </dsp:txBody>
      <dsp:txXfrm rot="10800000">
        <a:off x="1520819" y="4100722"/>
        <a:ext cx="5332097" cy="315776"/>
      </dsp:txXfrm>
    </dsp:sp>
    <dsp:sp modelId="{91D6820A-F302-F84C-8D34-AB15A3E9DFC6}">
      <dsp:nvSpPr>
        <dsp:cNvPr id="0" name=""/>
        <dsp:cNvSpPr/>
      </dsp:nvSpPr>
      <dsp:spPr>
        <a:xfrm>
          <a:off x="1283987" y="4100722"/>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441875" y="4510761"/>
          <a:ext cx="5411041" cy="315776"/>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Organisations</a:t>
          </a:r>
          <a:r>
            <a:rPr lang="en-GB" sz="1800" kern="1200" baseline="0" dirty="0" smtClean="0"/>
            <a:t> </a:t>
          </a:r>
          <a:r>
            <a:rPr lang="en-GB" sz="1800" kern="1200" baseline="0" dirty="0" err="1" smtClean="0"/>
            <a:t>nationales</a:t>
          </a:r>
          <a:r>
            <a:rPr lang="en-GB" sz="1800" kern="1200" baseline="0" dirty="0" smtClean="0"/>
            <a:t> DDH</a:t>
          </a:r>
          <a:endParaRPr lang="en-GB" sz="1800" kern="1200" dirty="0"/>
        </a:p>
      </dsp:txBody>
      <dsp:txXfrm rot="10800000">
        <a:off x="1520819" y="4510761"/>
        <a:ext cx="5332097" cy="315776"/>
      </dsp:txXfrm>
    </dsp:sp>
    <dsp:sp modelId="{09241807-187A-7842-BCEA-079A3396DD4B}">
      <dsp:nvSpPr>
        <dsp:cNvPr id="0" name=""/>
        <dsp:cNvSpPr/>
      </dsp:nvSpPr>
      <dsp:spPr>
        <a:xfrm>
          <a:off x="1283987" y="4510761"/>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 Id="rId3" Type="http://schemas.openxmlformats.org/officeDocument/2006/relationships/image" Target="../media/image5.jpeg"/></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Parce que les PDI vivent à l’intérieur des frontières de leurs propres pays et sous la juridiction de leurs gouvernements, la responsabilité première pour assurer leur protection et assistance revient aux autorités nationales. Cette session traite du rôle des autorités nationales dans la prévention et la réponse au déplacement en tant qu’élément de souveraineté nationale. </a:t>
            </a:r>
            <a:endParaRPr lang="en-GB" noProof="0" dirty="0" smtClean="0"/>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316373331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extLst>
      <p:ext uri="{BB962C8B-B14F-4D97-AF65-F5344CB8AC3E}">
        <p14:creationId xmlns:p14="http://schemas.microsoft.com/office/powerpoint/2010/main" val="37544690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noProof="0" dirty="0" smtClean="0"/>
              <a:t>Focalisation</a:t>
            </a:r>
            <a:r>
              <a:rPr lang="en-GB" altLang="fr-FR" baseline="0" noProof="0" dirty="0" smtClean="0"/>
              <a:t> sur la prevention des violations des droits de </a:t>
            </a:r>
            <a:r>
              <a:rPr lang="en-GB" altLang="fr-FR" baseline="0" noProof="0" dirty="0" err="1" smtClean="0"/>
              <a:t>l’homme</a:t>
            </a:r>
            <a:r>
              <a:rPr lang="en-GB" altLang="fr-FR" baseline="0" noProof="0" dirty="0" smtClean="0"/>
              <a:t> et la </a:t>
            </a:r>
            <a:r>
              <a:rPr lang="en-GB" altLang="fr-FR" baseline="0" noProof="0" dirty="0" err="1" smtClean="0"/>
              <a:t>garantie</a:t>
            </a:r>
            <a:r>
              <a:rPr lang="en-GB" altLang="fr-FR" baseline="0" noProof="0" dirty="0" smtClean="0"/>
              <a:t> du respect des droits. Les droits qui </a:t>
            </a:r>
            <a:r>
              <a:rPr lang="en-GB" altLang="fr-FR" baseline="0" noProof="0" dirty="0" err="1" smtClean="0"/>
              <a:t>ont</a:t>
            </a:r>
            <a:r>
              <a:rPr lang="en-GB" altLang="fr-FR" baseline="0" noProof="0" dirty="0" smtClean="0"/>
              <a:t> </a:t>
            </a:r>
            <a:r>
              <a:rPr lang="en-GB" altLang="fr-FR" baseline="0" noProof="0" dirty="0" err="1" smtClean="0"/>
              <a:t>été</a:t>
            </a:r>
            <a:r>
              <a:rPr lang="en-GB" altLang="fr-FR" baseline="0" noProof="0" dirty="0" smtClean="0"/>
              <a:t> </a:t>
            </a:r>
            <a:r>
              <a:rPr lang="en-GB" altLang="fr-FR" baseline="0" noProof="0" dirty="0" err="1" smtClean="0"/>
              <a:t>violés</a:t>
            </a:r>
            <a:r>
              <a:rPr lang="en-GB" altLang="fr-FR" baseline="0" noProof="0" dirty="0" smtClean="0"/>
              <a:t> du fait du </a:t>
            </a:r>
            <a:r>
              <a:rPr lang="en-GB" altLang="fr-FR" baseline="0" noProof="0" dirty="0" err="1" smtClean="0"/>
              <a:t>déplacement</a:t>
            </a:r>
            <a:r>
              <a:rPr lang="en-GB" altLang="fr-FR" baseline="0" noProof="0" dirty="0" smtClean="0"/>
              <a:t> </a:t>
            </a:r>
            <a:r>
              <a:rPr lang="en-GB" altLang="fr-FR" baseline="0" noProof="0" dirty="0" err="1" smtClean="0"/>
              <a:t>doivent</a:t>
            </a:r>
            <a:r>
              <a:rPr lang="en-GB" altLang="fr-FR" baseline="0" noProof="0" dirty="0" smtClean="0"/>
              <a:t> </a:t>
            </a:r>
            <a:r>
              <a:rPr lang="en-GB" altLang="fr-FR" baseline="0" noProof="0" dirty="0" err="1" smtClean="0"/>
              <a:t>être</a:t>
            </a:r>
            <a:r>
              <a:rPr lang="en-GB" altLang="fr-FR" baseline="0" noProof="0" dirty="0" smtClean="0"/>
              <a:t> </a:t>
            </a:r>
            <a:r>
              <a:rPr lang="en-GB" altLang="fr-FR" baseline="0" noProof="0" dirty="0" err="1" smtClean="0"/>
              <a:t>restaurés</a:t>
            </a:r>
            <a:r>
              <a:rPr lang="en-GB" altLang="fr-FR" baseline="0" noProof="0" dirty="0" smtClean="0"/>
              <a:t> et les </a:t>
            </a:r>
            <a:r>
              <a:rPr lang="en-GB" altLang="fr-FR" baseline="0" noProof="0" dirty="0" err="1" smtClean="0"/>
              <a:t>autorités</a:t>
            </a:r>
            <a:r>
              <a:rPr lang="en-GB" altLang="fr-FR" baseline="0" noProof="0" dirty="0" smtClean="0"/>
              <a:t> </a:t>
            </a:r>
            <a:r>
              <a:rPr lang="en-GB" altLang="fr-FR" baseline="0" noProof="0" dirty="0" err="1" smtClean="0"/>
              <a:t>doivent</a:t>
            </a:r>
            <a:r>
              <a:rPr lang="en-GB" altLang="fr-FR" baseline="0" noProof="0" dirty="0" smtClean="0"/>
              <a:t> </a:t>
            </a:r>
            <a:r>
              <a:rPr lang="en-GB" altLang="fr-FR" baseline="0" noProof="0" dirty="0" err="1" smtClean="0"/>
              <a:t>empêcher</a:t>
            </a:r>
            <a:r>
              <a:rPr lang="en-GB" altLang="fr-FR" baseline="0" noProof="0" dirty="0" smtClean="0"/>
              <a:t> la recurrence des violations de </a:t>
            </a:r>
            <a:r>
              <a:rPr lang="en-GB" altLang="fr-FR" baseline="0" noProof="0" dirty="0" err="1" smtClean="0"/>
              <a:t>ces</a:t>
            </a:r>
            <a:r>
              <a:rPr lang="en-GB" altLang="fr-FR" baseline="0" noProof="0" dirty="0" smtClean="0"/>
              <a:t> </a:t>
            </a:r>
            <a:r>
              <a:rPr lang="en-GB" altLang="fr-FR" baseline="0" noProof="0" dirty="0" err="1" smtClean="0"/>
              <a:t>mêmes</a:t>
            </a:r>
            <a:r>
              <a:rPr lang="en-GB" altLang="fr-FR" baseline="0" noProof="0" dirty="0" smtClean="0"/>
              <a:t> droits. </a:t>
            </a:r>
            <a:endParaRPr lang="en-GB" altLang="fr-FR" noProof="0" dirty="0" smtClean="0"/>
          </a:p>
          <a:p>
            <a:endParaRPr lang="it-IT" altLang="fr-FR" dirty="0" smtClean="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extLst>
      <p:ext uri="{BB962C8B-B14F-4D97-AF65-F5344CB8AC3E}">
        <p14:creationId xmlns:p14="http://schemas.microsoft.com/office/powerpoint/2010/main" val="36292939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cadre normatif sur la responsabilité nationale de Brookings-Bern vise à aider les gouvernements à répondre à tous les aspects du déplacement dans leurs pays. Mais que revêt exactement la responsabilité nationale en matière de déplacement? Comment la promouvoir ou la mesurer? Le cadre normative établit des références en identifiant 12 étapes à suivre pour les gouvernements.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Cette diapositive illustre les 12 étapes</a:t>
            </a:r>
            <a:r>
              <a:rPr lang="fr-FR" sz="1200" u="sng"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étude récente sur la réponse de 15 gouvernements au déplacement interne a montré qu’aucune des 12 étapes avaient été remplies, et ce même dans des situations de déplacements massifs durant des décennies. Elle reconnait aussi que certains éléments sont plus faciles à réaliser que d’autres. Il est relativement facile, par exemple, de nommer un point focal sur les PDI, mais bien plus difficile de prévenir le déplacement interne ou de trouver des solutions durables. - Brookings-LSE, </a:t>
            </a:r>
            <a:r>
              <a:rPr lang="fr-FR" sz="1200" kern="1200" dirty="0" err="1" smtClean="0">
                <a:solidFill>
                  <a:schemeClr val="tx1"/>
                </a:solidFill>
                <a:effectLst/>
                <a:latin typeface="Arial" pitchFamily="34" charset="0"/>
                <a:ea typeface="MS PGothic" panose="020B0600070205080204" pitchFamily="34" charset="-128"/>
                <a:cs typeface="MS PGothic" charset="0"/>
              </a:rPr>
              <a:t>From</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Responsibility</a:t>
            </a:r>
            <a:r>
              <a:rPr lang="fr-FR" sz="1200" kern="1200" dirty="0" smtClean="0">
                <a:solidFill>
                  <a:schemeClr val="tx1"/>
                </a:solidFill>
                <a:effectLst/>
                <a:latin typeface="Arial" pitchFamily="34" charset="0"/>
                <a:ea typeface="MS PGothic" panose="020B0600070205080204" pitchFamily="34" charset="-128"/>
                <a:cs typeface="MS PGothic" charset="0"/>
              </a:rPr>
              <a:t> to </a:t>
            </a:r>
            <a:r>
              <a:rPr lang="fr-FR" sz="1200" kern="1200" dirty="0" err="1" smtClean="0">
                <a:solidFill>
                  <a:schemeClr val="tx1"/>
                </a:solidFill>
                <a:effectLst/>
                <a:latin typeface="Arial" pitchFamily="34" charset="0"/>
                <a:ea typeface="MS PGothic" panose="020B0600070205080204" pitchFamily="34" charset="-128"/>
                <a:cs typeface="MS PGothic" charset="0"/>
              </a:rPr>
              <a:t>Response</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assessing</a:t>
            </a:r>
            <a:r>
              <a:rPr lang="fr-FR" sz="1200" kern="1200" dirty="0" smtClean="0">
                <a:solidFill>
                  <a:schemeClr val="tx1"/>
                </a:solidFill>
                <a:effectLst/>
                <a:latin typeface="Arial" pitchFamily="34" charset="0"/>
                <a:ea typeface="MS PGothic" panose="020B0600070205080204" pitchFamily="34" charset="-128"/>
                <a:cs typeface="MS PGothic" charset="0"/>
              </a:rPr>
              <a:t> national </a:t>
            </a:r>
            <a:r>
              <a:rPr lang="fr-FR" sz="1200" kern="1200" dirty="0" err="1" smtClean="0">
                <a:solidFill>
                  <a:schemeClr val="tx1"/>
                </a:solidFill>
                <a:effectLst/>
                <a:latin typeface="Arial" pitchFamily="34" charset="0"/>
                <a:ea typeface="MS PGothic" panose="020B0600070205080204" pitchFamily="34" charset="-128"/>
                <a:cs typeface="MS PGothic" charset="0"/>
              </a:rPr>
              <a:t>approaches</a:t>
            </a:r>
            <a:r>
              <a:rPr lang="fr-FR" sz="1200" kern="1200" dirty="0" smtClean="0">
                <a:solidFill>
                  <a:schemeClr val="tx1"/>
                </a:solidFill>
                <a:effectLst/>
                <a:latin typeface="Arial" pitchFamily="34" charset="0"/>
                <a:ea typeface="MS PGothic" panose="020B0600070205080204" pitchFamily="34" charset="-128"/>
                <a:cs typeface="MS PGothic" charset="0"/>
              </a:rPr>
              <a:t> to </a:t>
            </a:r>
            <a:r>
              <a:rPr lang="fr-FR" sz="1200" kern="1200" dirty="0" err="1" smtClean="0">
                <a:solidFill>
                  <a:schemeClr val="tx1"/>
                </a:solidFill>
                <a:effectLst/>
                <a:latin typeface="Arial" pitchFamily="34" charset="0"/>
                <a:ea typeface="MS PGothic" panose="020B0600070205080204" pitchFamily="34" charset="-128"/>
                <a:cs typeface="MS PGothic" charset="0"/>
              </a:rPr>
              <a:t>internal</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displacement</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November</a:t>
            </a:r>
            <a:r>
              <a:rPr lang="fr-FR" sz="1200" kern="1200" dirty="0" smtClean="0">
                <a:solidFill>
                  <a:schemeClr val="tx1"/>
                </a:solidFill>
                <a:effectLst/>
                <a:latin typeface="Arial" pitchFamily="34" charset="0"/>
                <a:ea typeface="MS PGothic" panose="020B0600070205080204" pitchFamily="34" charset="-128"/>
                <a:cs typeface="MS PGothic" charset="0"/>
              </a:rPr>
              <a:t> 2011, disponible ici: http://goo.gl/qjbWtz</a:t>
            </a:r>
          </a:p>
          <a:p>
            <a:endParaRPr lang="en-US" dirty="0" smtClean="0">
              <a:latin typeface="Arial"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4</a:t>
            </a:fld>
            <a:endParaRPr lang="it-IT" sz="1200"/>
          </a:p>
        </p:txBody>
      </p:sp>
    </p:spTree>
    <p:extLst>
      <p:ext uri="{BB962C8B-B14F-4D97-AF65-F5344CB8AC3E}">
        <p14:creationId xmlns:p14="http://schemas.microsoft.com/office/powerpoint/2010/main" val="29358835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collecte de données sur le déplacement interne devrait débuter dès que possible après le début des déplacements et se poursuivre jusqu’à la réalisation des solutions durables. </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Collecte de données pour l’enregistrement </a:t>
            </a:r>
            <a:r>
              <a:rPr lang="fr-FR" sz="1200" kern="1200" dirty="0" smtClean="0">
                <a:solidFill>
                  <a:schemeClr val="tx1"/>
                </a:solidFill>
                <a:effectLst/>
                <a:latin typeface="Arial" pitchFamily="34" charset="0"/>
                <a:ea typeface="MS PGothic" panose="020B0600070205080204" pitchFamily="34" charset="-128"/>
                <a:cs typeface="MS PGothic" charset="0"/>
              </a:rPr>
              <a:t>: L’enregistrement peut être la manière la plus simple d’identifier les PDI et de leur assurer services et assistance, mais il soulève de nombreux obstacle et dangers :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Possible discriminations dues à une définition restrictive de PDI, limitation géographique ou exigence déraisonnable de documents.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Délais ou date buttoir pour l’enregistrement qui rendent difficile l’accès au système. </a:t>
            </a:r>
          </a:p>
          <a:p>
            <a:pPr lvl="0" eaLnBrk="0" fontAlgn="base" hangingPunct="0"/>
            <a:r>
              <a:rPr lang="en-GB" sz="1200" kern="1200" dirty="0" err="1" smtClean="0">
                <a:solidFill>
                  <a:schemeClr val="tx1"/>
                </a:solidFill>
                <a:effectLst/>
                <a:latin typeface="Arial" pitchFamily="34" charset="0"/>
                <a:ea typeface="MS PGothic" panose="020B0600070205080204" pitchFamily="34" charset="-128"/>
                <a:cs typeface="MS PGothic" charset="0"/>
              </a:rPr>
              <a:t>Création</a:t>
            </a:r>
            <a:r>
              <a:rPr lang="en-GB" sz="1200" kern="1200" baseline="0" dirty="0" smtClean="0">
                <a:solidFill>
                  <a:schemeClr val="tx1"/>
                </a:solidFill>
                <a:effectLst/>
                <a:latin typeface="Arial" pitchFamily="34" charset="0"/>
                <a:ea typeface="MS PGothic" panose="020B0600070205080204" pitchFamily="34" charset="-128"/>
                <a:cs typeface="MS PGothic" charset="0"/>
              </a:rPr>
              <a:t> d’</a:t>
            </a:r>
            <a:r>
              <a:rPr lang="en-GB" sz="1200" kern="1200" dirty="0" smtClean="0">
                <a:solidFill>
                  <a:schemeClr val="tx1"/>
                </a:solidFill>
                <a:effectLst/>
                <a:latin typeface="Arial" pitchFamily="34" charset="0"/>
                <a:ea typeface="MS PGothic" panose="020B0600070205080204" pitchFamily="34" charset="-128"/>
                <a:cs typeface="MS PGothic" charset="0"/>
              </a:rPr>
              <a:t>un </a:t>
            </a:r>
            <a:r>
              <a:rPr lang="en-GB" sz="1200" kern="1200" dirty="0" err="1" smtClean="0">
                <a:solidFill>
                  <a:schemeClr val="tx1"/>
                </a:solidFill>
                <a:effectLst/>
                <a:latin typeface="Arial" pitchFamily="34" charset="0"/>
                <a:ea typeface="MS PGothic" panose="020B0600070205080204" pitchFamily="34" charset="-128"/>
                <a:cs typeface="MS PGothic" charset="0"/>
              </a:rPr>
              <a:t>statut</a:t>
            </a:r>
            <a:r>
              <a:rPr lang="en-GB" sz="1200" kern="1200" dirty="0" smtClean="0">
                <a:solidFill>
                  <a:schemeClr val="tx1"/>
                </a:solidFill>
                <a:effectLst/>
                <a:latin typeface="Arial" pitchFamily="34" charset="0"/>
                <a:ea typeface="MS PGothic" panose="020B0600070205080204" pitchFamily="34" charset="-128"/>
                <a:cs typeface="MS PGothic" charset="0"/>
              </a:rPr>
              <a:t> de facto</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Il peut déterminer le droit aux bénéfices sociaux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Protection des données et de la vie privée</a:t>
            </a:r>
          </a:p>
          <a:p>
            <a:pPr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autorités nationales qui décident d’entreprendre un enregistrement doivent s’assurer que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procédures sont transparentes, non-discriminatoires, connues et accessibles à toutes les PDI, et qu’elles sont suffisamment rapides pour ne pas retarder l’accès aux bénéfices particuliers qui peuvent être attachés à l’enregistrement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critères d’enregistrement sont clairs, non discriminatoires et n’excluent aucun individu ou groupe de PDI, conformément aux principes des Principes directeurs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procédures incluent toutes les PDI, notamment celles qui se trouvent dans des zones isolées et inaccessibles, ainsi que les personnes moins visibles qui, par exemple, ne vivent pas dans des camps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 processus ne soumet les PDI à aucun risques en termes de protection ; les personnes qui ne disposent pas de papiers d’identification ne sont pas exclues de l’enregistrement et, au contraire, des documents leur permettant de s’enregistrer leur sont remis ; toutes les informations collectées sont protégées et leur confidentialité garantie de manière à ne pas exposer les PDI à des risques supplémentaires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Exemple: Ukraine – voir IDMC briefing </a:t>
            </a:r>
            <a:r>
              <a:rPr lang="fr-FR" sz="1200" kern="1200" dirty="0" err="1" smtClean="0">
                <a:solidFill>
                  <a:schemeClr val="tx1"/>
                </a:solidFill>
                <a:effectLst/>
                <a:latin typeface="Arial" pitchFamily="34" charset="0"/>
                <a:ea typeface="MS PGothic" panose="020B0600070205080204" pitchFamily="34" charset="-128"/>
                <a:cs typeface="MS PGothic" charset="0"/>
              </a:rPr>
              <a:t>paper</a:t>
            </a:r>
            <a:r>
              <a:rPr lang="fr-FR" sz="1200" kern="1200" dirty="0" smtClean="0">
                <a:solidFill>
                  <a:schemeClr val="tx1"/>
                </a:solidFill>
                <a:effectLst/>
                <a:latin typeface="Arial" pitchFamily="34" charset="0"/>
                <a:ea typeface="MS PGothic" panose="020B0600070205080204" pitchFamily="34" charset="-128"/>
                <a:cs typeface="MS PGothic" charset="0"/>
              </a:rPr>
              <a:t> ici: http://goo.gl/2wMa40 et “l’</a:t>
            </a:r>
            <a:r>
              <a:rPr lang="fr-FR" sz="1200" kern="1200" dirty="0" err="1" smtClean="0">
                <a:solidFill>
                  <a:schemeClr val="tx1"/>
                </a:solidFill>
                <a:effectLst/>
                <a:latin typeface="Arial" pitchFamily="34" charset="0"/>
                <a:ea typeface="MS PGothic" panose="020B0600070205080204" pitchFamily="34" charset="-128"/>
                <a:cs typeface="MS PGothic" charset="0"/>
              </a:rPr>
              <a:t>handout</a:t>
            </a:r>
            <a:r>
              <a:rPr lang="fr-FR" sz="1200" kern="1200" dirty="0" smtClean="0">
                <a:solidFill>
                  <a:schemeClr val="tx1"/>
                </a:solidFill>
                <a:effectLst/>
                <a:latin typeface="Arial" pitchFamily="34" charset="0"/>
                <a:ea typeface="MS PGothic" panose="020B0600070205080204" pitchFamily="34" charset="-128"/>
                <a:cs typeface="MS PGothic" charset="0"/>
              </a:rPr>
              <a:t>” de la session 1 sur la </a:t>
            </a:r>
            <a:r>
              <a:rPr lang="fr-FR" sz="1200" kern="1200" dirty="0" err="1" smtClean="0">
                <a:solidFill>
                  <a:schemeClr val="tx1"/>
                </a:solidFill>
                <a:effectLst/>
                <a:latin typeface="Arial" pitchFamily="34" charset="0"/>
                <a:ea typeface="MS PGothic" panose="020B0600070205080204" pitchFamily="34" charset="-128"/>
                <a:cs typeface="MS PGothic" charset="0"/>
              </a:rPr>
              <a:t>definition</a:t>
            </a:r>
            <a:r>
              <a:rPr lang="fr-FR" sz="1200" kern="1200" dirty="0" smtClean="0">
                <a:solidFill>
                  <a:schemeClr val="tx1"/>
                </a:solidFill>
                <a:effectLst/>
                <a:latin typeface="Arial" pitchFamily="34" charset="0"/>
                <a:ea typeface="MS PGothic" panose="020B0600070205080204" pitchFamily="34" charset="-128"/>
                <a:cs typeface="MS PGothic" charset="0"/>
              </a:rPr>
              <a:t> de PDI.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résolution 509 établit un système d’enregistrement unique dirigé par le Ministère de la Protection Sociale. L’enregistrement et le paiement des bénéfices sociaux sont délégués aux services sociaux des villes et districts.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système sert aussi de base pour la collecte de données sur le déplacement interne, mais il comporte des difficultés et dangers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Seules les personnes qui ont fui les zones officiellement déclarées comme n’étant pas sous contrôle gouvernementale peuvent s’enregistrer</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L’accès à l’enregistrement s’est révélé discriminatoire du fait de problèmes techniques et d’exigences de documentation déraisonnables. Environ 6000 PDI </a:t>
            </a:r>
            <a:r>
              <a:rPr lang="fr-FR" sz="1200" kern="1200" dirty="0" err="1" smtClean="0">
                <a:solidFill>
                  <a:schemeClr val="tx1"/>
                </a:solidFill>
                <a:effectLst/>
                <a:latin typeface="Arial" pitchFamily="34" charset="0"/>
                <a:ea typeface="MS PGothic" panose="020B0600070205080204" pitchFamily="34" charset="-128"/>
                <a:cs typeface="MS PGothic" charset="0"/>
              </a:rPr>
              <a:t>roms</a:t>
            </a:r>
            <a:r>
              <a:rPr lang="fr-FR" sz="1200" kern="1200" dirty="0" smtClean="0">
                <a:solidFill>
                  <a:schemeClr val="tx1"/>
                </a:solidFill>
                <a:effectLst/>
                <a:latin typeface="Arial" pitchFamily="34" charset="0"/>
                <a:ea typeface="MS PGothic" panose="020B0600070205080204" pitchFamily="34" charset="-128"/>
                <a:cs typeface="MS PGothic" charset="0"/>
              </a:rPr>
              <a:t> ne sont pas enregistrés car ils ne disposent pas de papier prouvant leur résidence.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Des définitions incohérentes dans la loi nationale sur les PDI et la résolution 509 ont créé la confusion s’agissant de qui pouvait s’enregistrer et recevoir l’assistance, avec un document stipulant que seuls les citoyens ukrainiens en avaient le droit et l’autre incluant les résidents dans le pays. </a:t>
            </a:r>
          </a:p>
          <a:p>
            <a:endParaRPr lang="en-GB" sz="1100" noProof="0" dirty="0" smtClean="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8120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noProof="0" dirty="0" err="1" smtClean="0"/>
              <a:t>Pourquoi</a:t>
            </a:r>
            <a:r>
              <a:rPr lang="en-GB" noProof="0" dirty="0" smtClean="0"/>
              <a:t> </a:t>
            </a:r>
            <a:r>
              <a:rPr lang="en-GB" noProof="0" dirty="0" err="1" smtClean="0"/>
              <a:t>s’assurer</a:t>
            </a:r>
            <a:r>
              <a:rPr lang="en-GB" noProof="0" dirty="0" smtClean="0"/>
              <a:t> de la participation les PDI au </a:t>
            </a:r>
            <a:r>
              <a:rPr lang="en-GB" noProof="0" dirty="0" err="1" smtClean="0"/>
              <a:t>processus</a:t>
            </a:r>
            <a:r>
              <a:rPr lang="en-GB" noProof="0" dirty="0" smtClean="0"/>
              <a:t> </a:t>
            </a:r>
            <a:r>
              <a:rPr lang="en-GB" noProof="0" dirty="0" err="1" smtClean="0"/>
              <a:t>d’élaboration</a:t>
            </a:r>
            <a:r>
              <a:rPr lang="en-GB" noProof="0" dirty="0" smtClean="0"/>
              <a:t> de la</a:t>
            </a:r>
            <a:r>
              <a:rPr lang="en-GB" baseline="0" noProof="0" dirty="0" smtClean="0"/>
              <a:t> </a:t>
            </a:r>
            <a:r>
              <a:rPr lang="en-GB" baseline="0" noProof="0" dirty="0" err="1" smtClean="0"/>
              <a:t>loi</a:t>
            </a:r>
            <a:r>
              <a:rPr lang="en-GB" baseline="0" noProof="0" dirty="0" smtClean="0"/>
              <a:t> </a:t>
            </a:r>
            <a:r>
              <a:rPr lang="en-GB" baseline="0" noProof="0" dirty="0" err="1" smtClean="0"/>
              <a:t>ou</a:t>
            </a:r>
            <a:r>
              <a:rPr lang="en-GB" baseline="0" noProof="0" dirty="0" smtClean="0"/>
              <a:t> de la </a:t>
            </a:r>
            <a:r>
              <a:rPr lang="en-GB" baseline="0" noProof="0" dirty="0" err="1" smtClean="0"/>
              <a:t>politique</a:t>
            </a:r>
            <a:r>
              <a:rPr lang="en-GB" noProof="0" dirty="0" smtClean="0"/>
              <a:t>? </a:t>
            </a:r>
            <a:r>
              <a:rPr lang="en-GB" noProof="0" dirty="0" err="1" smtClean="0"/>
              <a:t>Parce</a:t>
            </a:r>
            <a:r>
              <a:rPr lang="en-GB" baseline="0" noProof="0" dirty="0" smtClean="0"/>
              <a:t> </a:t>
            </a:r>
            <a:r>
              <a:rPr lang="en-GB" baseline="0" noProof="0" dirty="0" err="1" smtClean="0"/>
              <a:t>qu’il</a:t>
            </a:r>
            <a:r>
              <a:rPr lang="en-GB" baseline="0" noProof="0" dirty="0" smtClean="0"/>
              <a:t> </a:t>
            </a:r>
            <a:r>
              <a:rPr lang="en-GB" baseline="0" noProof="0" dirty="0" err="1" smtClean="0"/>
              <a:t>en</a:t>
            </a:r>
            <a:r>
              <a:rPr lang="en-GB" baseline="0" noProof="0" dirty="0" smtClean="0"/>
              <a:t> </a:t>
            </a:r>
            <a:r>
              <a:rPr lang="en-GB" baseline="0" noProof="0" dirty="0" err="1" smtClean="0"/>
              <a:t>ont</a:t>
            </a:r>
            <a:r>
              <a:rPr lang="en-GB" baseline="0" noProof="0" dirty="0" smtClean="0"/>
              <a:t> le droit</a:t>
            </a:r>
            <a:r>
              <a:rPr lang="en-GB" noProof="0" dirty="0" smtClean="0"/>
              <a:t>.</a:t>
            </a:r>
          </a:p>
          <a:p>
            <a:pPr>
              <a:defRPr/>
            </a:pPr>
            <a:endParaRPr lang="en-GB" noProof="0" dirty="0" smtClean="0"/>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Cela contribue également à une réponse plus efficace. Il s’agit ici de placer les PDI au centre du processus au travers d’évaluations participatives qui formeront la base de la planification de la protection et de la réponse humanitaire.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Encourager la participation est aussi un moyen de valoriser et de responsabiliser les PDI afin qu’ils deviennent plus autonomes. Beaucoup de processus inclusifs ont contribué à une amélioration de l’autonomie et de l’estime de soi.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defRPr/>
            </a:pPr>
            <a:endParaRPr lang="it-IT" dirty="0" smtClean="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6</a:t>
            </a:fld>
            <a:endParaRPr lang="it-IT" sz="1200"/>
          </a:p>
        </p:txBody>
      </p:sp>
    </p:spTree>
    <p:extLst>
      <p:ext uri="{BB962C8B-B14F-4D97-AF65-F5344CB8AC3E}">
        <p14:creationId xmlns:p14="http://schemas.microsoft.com/office/powerpoint/2010/main" val="36295411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rédacteurs doivent s’assurer que les ressources budgétaires et humaines seront disponibles pour la mise en œuvre de la loi ou de la politique. Ceci nous ramène à la consultation et à la participation des PDI au sujet de leurs besoins. Il est également crucial que l’adoption d’une loi ou d’une politique facilite le rôle des acteurs nationaux et internationaux dans la provision d’une aide financière ou d’assistance.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développement d’un instrument national doit être coordonné avec le cycle budgétaire annuel afin de limiter le délai entre son adoption et la disponibilité des fonds, des ressources humaines et autres.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fois la nomination du point focal et d’une autorité responsable du déplacement interne, elles doivent pouvoir disposer de moyens financiers pour assumer leur rôle et faire leur travail.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gouvernement d’Azerbaïdjan a pris des dispositions significatives afin de s’assurer que les ressources nécessaires seraient allouées afin de subvenir aux besoins de plus de 650 000 personnes qui vivent dans une situation de déplacement depuis 1990. Le budget annuel a augmenté de manière significative d’année en année et un fond spécial a été mis en place, avec 50% provenant des revenus du pétrole. </a:t>
            </a:r>
          </a:p>
          <a:p>
            <a:endParaRPr lang="it-IT" dirty="0" smtClean="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7</a:t>
            </a:fld>
            <a:endParaRPr lang="it-IT" sz="1200"/>
          </a:p>
        </p:txBody>
      </p:sp>
    </p:spTree>
    <p:extLst>
      <p:ext uri="{BB962C8B-B14F-4D97-AF65-F5344CB8AC3E}">
        <p14:creationId xmlns:p14="http://schemas.microsoft.com/office/powerpoint/2010/main" val="3366097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8</a:t>
            </a:fld>
            <a:endParaRPr lang="it-IT" sz="1200"/>
          </a:p>
        </p:txBody>
      </p:sp>
    </p:spTree>
    <p:extLst>
      <p:ext uri="{BB962C8B-B14F-4D97-AF65-F5344CB8AC3E}">
        <p14:creationId xmlns:p14="http://schemas.microsoft.com/office/powerpoint/2010/main" val="3818678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a:t>
            </a:fld>
            <a:endParaRPr lang="en-GB"/>
          </a:p>
        </p:txBody>
      </p:sp>
    </p:spTree>
    <p:extLst>
      <p:ext uri="{BB962C8B-B14F-4D97-AF65-F5344CB8AC3E}">
        <p14:creationId xmlns:p14="http://schemas.microsoft.com/office/powerpoint/2010/main" val="2203002635"/>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a:t>
            </a:fld>
            <a:endParaRPr lang="en-GB"/>
          </a:p>
        </p:txBody>
      </p:sp>
    </p:spTree>
    <p:extLst>
      <p:ext uri="{BB962C8B-B14F-4D97-AF65-F5344CB8AC3E}">
        <p14:creationId xmlns:p14="http://schemas.microsoft.com/office/powerpoint/2010/main" val="2136390329"/>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a:t>
            </a:fld>
            <a:endParaRPr lang="en-GB"/>
          </a:p>
        </p:txBody>
      </p:sp>
    </p:spTree>
    <p:extLst>
      <p:ext uri="{BB962C8B-B14F-4D97-AF65-F5344CB8AC3E}">
        <p14:creationId xmlns:p14="http://schemas.microsoft.com/office/powerpoint/2010/main" val="2251970234"/>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a:t>
            </a:fld>
            <a:endParaRPr lang="en-GB"/>
          </a:p>
        </p:txBody>
      </p:sp>
    </p:spTree>
    <p:extLst>
      <p:ext uri="{BB962C8B-B14F-4D97-AF65-F5344CB8AC3E}">
        <p14:creationId xmlns:p14="http://schemas.microsoft.com/office/powerpoint/2010/main" val="2272601109"/>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a:t>
            </a:fld>
            <a:endParaRPr lang="en-US"/>
          </a:p>
        </p:txBody>
      </p:sp>
    </p:spTree>
    <p:extLst>
      <p:ext uri="{BB962C8B-B14F-4D97-AF65-F5344CB8AC3E}">
        <p14:creationId xmlns:p14="http://schemas.microsoft.com/office/powerpoint/2010/main" val="1430484577"/>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a:t>
            </a:fld>
            <a:endParaRPr lang="en-GB"/>
          </a:p>
        </p:txBody>
      </p:sp>
    </p:spTree>
    <p:extLst>
      <p:ext uri="{BB962C8B-B14F-4D97-AF65-F5344CB8AC3E}">
        <p14:creationId xmlns:p14="http://schemas.microsoft.com/office/powerpoint/2010/main" val="4119943690"/>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a:t>
            </a:fld>
            <a:endParaRPr lang="en-GB"/>
          </a:p>
        </p:txBody>
      </p:sp>
    </p:spTree>
    <p:extLst>
      <p:ext uri="{BB962C8B-B14F-4D97-AF65-F5344CB8AC3E}">
        <p14:creationId xmlns:p14="http://schemas.microsoft.com/office/powerpoint/2010/main" val="1803298554"/>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a:t>
            </a:fld>
            <a:endParaRPr lang="en-GB"/>
          </a:p>
        </p:txBody>
      </p:sp>
    </p:spTree>
    <p:extLst>
      <p:ext uri="{BB962C8B-B14F-4D97-AF65-F5344CB8AC3E}">
        <p14:creationId xmlns:p14="http://schemas.microsoft.com/office/powerpoint/2010/main" val="1019804387"/>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a:t>
            </a:fld>
            <a:endParaRPr lang="en-GB"/>
          </a:p>
        </p:txBody>
      </p:sp>
    </p:spTree>
    <p:extLst>
      <p:ext uri="{BB962C8B-B14F-4D97-AF65-F5344CB8AC3E}">
        <p14:creationId xmlns:p14="http://schemas.microsoft.com/office/powerpoint/2010/main" val="3095896850"/>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a:t>
            </a:fld>
            <a:endParaRPr lang="en-GB"/>
          </a:p>
        </p:txBody>
      </p:sp>
    </p:spTree>
    <p:extLst>
      <p:ext uri="{BB962C8B-B14F-4D97-AF65-F5344CB8AC3E}">
        <p14:creationId xmlns:p14="http://schemas.microsoft.com/office/powerpoint/2010/main" val="1070124234"/>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29/01/16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a:t>
            </a:fld>
            <a:endParaRPr lang="en-GB"/>
          </a:p>
        </p:txBody>
      </p:sp>
    </p:spTree>
    <p:extLst>
      <p:ext uri="{BB962C8B-B14F-4D97-AF65-F5344CB8AC3E}">
        <p14:creationId xmlns:p14="http://schemas.microsoft.com/office/powerpoint/2010/main" val="3203129991"/>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a:t>
            </a:fld>
            <a:endParaRPr lang="en-GB"/>
          </a:p>
        </p:txBody>
      </p:sp>
    </p:spTree>
    <p:extLst>
      <p:ext uri="{BB962C8B-B14F-4D97-AF65-F5344CB8AC3E}">
        <p14:creationId xmlns:p14="http://schemas.microsoft.com/office/powerpoint/2010/main" val="802778389"/>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29/01/16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Réponse et responsabilité nationale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7849120" cy="4464521"/>
          </a:xfrm>
        </p:spPr>
        <p:txBody>
          <a:bodyPr rtlCol="0">
            <a:normAutofit fontScale="92500" lnSpcReduction="20000"/>
          </a:bodyPr>
          <a:lstStyle/>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Identifier </a:t>
            </a:r>
            <a:r>
              <a:rPr lang="fr-FR" altLang="fr-FR" sz="2800" dirty="0">
                <a:solidFill>
                  <a:schemeClr val="tx1">
                    <a:lumMod val="65000"/>
                    <a:lumOff val="35000"/>
                  </a:schemeClr>
                </a:solidFill>
                <a:ea typeface="ＭＳ Ｐゴシック" panose="020B0600070205080204" pitchFamily="34" charset="-128"/>
                <a:cs typeface="+mn-cs"/>
              </a:rPr>
              <a:t>les obstacles à la prévention et à la réponse au déplacement </a:t>
            </a:r>
            <a:endParaRPr lang="en-US" altLang="fr-FR" sz="2800" dirty="0" smtClean="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smtClean="0">
                <a:solidFill>
                  <a:schemeClr val="tx1">
                    <a:lumMod val="65000"/>
                    <a:lumOff val="35000"/>
                  </a:schemeClr>
                </a:solidFill>
                <a:ea typeface="ＭＳ Ｐゴシック" panose="020B0600070205080204" pitchFamily="34" charset="-128"/>
                <a:cs typeface="+mn-cs"/>
              </a:rPr>
              <a:t>Présenter</a:t>
            </a:r>
            <a:r>
              <a:rPr lang="en-US" altLang="fr-FR" sz="2800" dirty="0" smtClean="0">
                <a:solidFill>
                  <a:schemeClr val="tx1">
                    <a:lumMod val="65000"/>
                    <a:lumOff val="35000"/>
                  </a:schemeClr>
                </a:solidFill>
                <a:ea typeface="ＭＳ Ｐゴシック" panose="020B0600070205080204" pitchFamily="34" charset="-128"/>
                <a:cs typeface="+mn-cs"/>
              </a:rPr>
              <a:t> les concepts de </a:t>
            </a:r>
            <a:r>
              <a:rPr lang="en-US" altLang="fr-FR" sz="2800" dirty="0" err="1" smtClean="0">
                <a:solidFill>
                  <a:schemeClr val="tx1">
                    <a:lumMod val="65000"/>
                    <a:lumOff val="35000"/>
                  </a:schemeClr>
                </a:solidFill>
                <a:ea typeface="ＭＳ Ｐゴシック" panose="020B0600070205080204" pitchFamily="34" charset="-128"/>
                <a:cs typeface="+mn-cs"/>
              </a:rPr>
              <a:t>responsabilité</a:t>
            </a:r>
            <a:r>
              <a:rPr lang="en-US" altLang="fr-FR" sz="2800" dirty="0" smtClean="0">
                <a:solidFill>
                  <a:schemeClr val="tx1">
                    <a:lumMod val="65000"/>
                    <a:lumOff val="35000"/>
                  </a:schemeClr>
                </a:solidFill>
                <a:ea typeface="ＭＳ Ｐゴシック" panose="020B0600070205080204" pitchFamily="34" charset="-128"/>
                <a:cs typeface="+mn-cs"/>
              </a:rPr>
              <a:t> première et </a:t>
            </a:r>
            <a:r>
              <a:rPr lang="en-US" altLang="fr-FR" sz="2800" dirty="0" err="1" smtClean="0">
                <a:solidFill>
                  <a:schemeClr val="tx1">
                    <a:lumMod val="65000"/>
                    <a:lumOff val="35000"/>
                  </a:schemeClr>
                </a:solidFill>
                <a:ea typeface="ＭＳ Ｐゴシック" panose="020B0600070205080204" pitchFamily="34" charset="-128"/>
                <a:cs typeface="+mn-cs"/>
              </a:rPr>
              <a:t>complémentaire</a:t>
            </a:r>
            <a:endParaRPr lang="en-US" altLang="fr-FR" sz="2800" dirty="0" smtClean="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Connaître </a:t>
            </a:r>
            <a:r>
              <a:rPr lang="fr-FR" altLang="fr-FR" sz="2800" dirty="0">
                <a:solidFill>
                  <a:schemeClr val="tx1">
                    <a:lumMod val="65000"/>
                    <a:lumOff val="35000"/>
                  </a:schemeClr>
                </a:solidFill>
                <a:ea typeface="ＭＳ Ｐゴシック" panose="020B0600070205080204" pitchFamily="34" charset="-128"/>
                <a:cs typeface="+mn-cs"/>
              </a:rPr>
              <a:t>les fondements et les implications du concept de responsabilité nationale à </a:t>
            </a:r>
            <a:r>
              <a:rPr lang="fr-FR" altLang="fr-FR" sz="2800" dirty="0" smtClean="0">
                <a:solidFill>
                  <a:schemeClr val="tx1">
                    <a:lumMod val="65000"/>
                    <a:lumOff val="35000"/>
                  </a:schemeClr>
                </a:solidFill>
                <a:ea typeface="ＭＳ Ｐゴシック" panose="020B0600070205080204" pitchFamily="34" charset="-128"/>
                <a:cs typeface="+mn-cs"/>
              </a:rPr>
              <a:t>l’égard des PDI </a:t>
            </a:r>
          </a:p>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Identifier </a:t>
            </a:r>
            <a:r>
              <a:rPr lang="fr-FR" altLang="fr-FR" sz="2800" dirty="0">
                <a:solidFill>
                  <a:schemeClr val="tx1">
                    <a:lumMod val="65000"/>
                    <a:lumOff val="35000"/>
                  </a:schemeClr>
                </a:solidFill>
                <a:ea typeface="ＭＳ Ｐゴシック" panose="020B0600070205080204" pitchFamily="34" charset="-128"/>
                <a:cs typeface="+mn-cs"/>
              </a:rPr>
              <a:t>les éléments clés de la responsabilité nationale à l’égard des </a:t>
            </a:r>
            <a:r>
              <a:rPr lang="fr-FR" altLang="fr-FR" sz="2800" dirty="0" smtClean="0">
                <a:solidFill>
                  <a:schemeClr val="tx1">
                    <a:lumMod val="65000"/>
                    <a:lumOff val="35000"/>
                  </a:schemeClr>
                </a:solidFill>
                <a:ea typeface="ＭＳ Ｐゴシック" panose="020B0600070205080204" pitchFamily="34" charset="-128"/>
                <a:cs typeface="+mn-cs"/>
              </a:rPr>
              <a:t>PDI </a:t>
            </a:r>
            <a:endParaRPr lang="en-US" altLang="fr-FR" sz="2800" dirty="0">
              <a:solidFill>
                <a:schemeClr val="tx1">
                  <a:lumMod val="65000"/>
                  <a:lumOff val="35000"/>
                </a:schemeClr>
              </a:solidFill>
              <a:ea typeface="ＭＳ Ｐゴシック" panose="020B0600070205080204" pitchFamily="34" charset="-128"/>
              <a:cs typeface="+mn-cs"/>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200" b="1" dirty="0" smtClean="0">
                <a:latin typeface="Century Gothic" charset="0"/>
                <a:ea typeface="MS PGothic" charset="0"/>
                <a:cs typeface="MS PGothic" charset="0"/>
              </a:rPr>
              <a:t>Responsabilité première et complémentaire</a:t>
            </a:r>
            <a:endParaRPr lang="fr-FR" sz="3200" b="1" dirty="0">
              <a:latin typeface="Century Gothic" charset="0"/>
              <a:ea typeface="MS PGothic" charset="0"/>
              <a:cs typeface="MS PGothic" charset="0"/>
            </a:endParaRPr>
          </a:p>
        </p:txBody>
      </p:sp>
      <p:sp>
        <p:nvSpPr>
          <p:cNvPr id="22" name="Content Placeholder 2"/>
          <p:cNvSpPr>
            <a:spLocks noGrp="1"/>
          </p:cNvSpPr>
          <p:nvPr>
            <p:ph sz="half" idx="1"/>
          </p:nvPr>
        </p:nvSpPr>
        <p:spPr>
          <a:xfrm>
            <a:off x="395536" y="1556792"/>
            <a:ext cx="4320480" cy="4569371"/>
          </a:xfrm>
        </p:spPr>
        <p:txBody>
          <a:bodyPr>
            <a:normAutofit/>
          </a:bodyPr>
          <a:lstStyle/>
          <a:p>
            <a:pPr marL="0" indent="0">
              <a:spcBef>
                <a:spcPts val="0"/>
              </a:spcBef>
              <a:buNone/>
            </a:pPr>
            <a:r>
              <a:rPr lang="it-IT" altLang="fr-FR" b="1" dirty="0" smtClean="0"/>
              <a:t>Principe Directeur trois </a:t>
            </a:r>
            <a:r>
              <a:rPr lang="it-IT" altLang="fr-FR" dirty="0" smtClean="0"/>
              <a:t>: « </a:t>
            </a:r>
            <a:r>
              <a:rPr lang="fr-FR" altLang="fr-FR" dirty="0" smtClean="0"/>
              <a:t>C'est aux autorités nationales qu'incombent </a:t>
            </a:r>
            <a:r>
              <a:rPr lang="fr-FR" altLang="fr-FR" b="1" dirty="0" smtClean="0"/>
              <a:t>en premier lieu </a:t>
            </a:r>
            <a:r>
              <a:rPr lang="fr-FR" altLang="fr-FR" dirty="0" smtClean="0"/>
              <a:t>le devoir et la responsabilité de</a:t>
            </a:r>
          </a:p>
          <a:p>
            <a:pPr marL="0" indent="0">
              <a:spcBef>
                <a:spcPts val="0"/>
              </a:spcBef>
              <a:buNone/>
            </a:pPr>
            <a:r>
              <a:rPr lang="fr-FR" altLang="fr-FR" dirty="0" smtClean="0"/>
              <a:t>fournir une protection et une aide aux personnes déplacées à l'intérieur de leur propre pays qui</a:t>
            </a:r>
          </a:p>
          <a:p>
            <a:pPr marL="0" indent="0">
              <a:spcBef>
                <a:spcPts val="0"/>
              </a:spcBef>
              <a:buNone/>
            </a:pPr>
            <a:r>
              <a:rPr lang="fr-FR" altLang="fr-FR" dirty="0" smtClean="0"/>
              <a:t>relèvent de leur juridiction »</a:t>
            </a:r>
            <a:r>
              <a:rPr lang="it-IT" altLang="fr-FR" dirty="0" smtClean="0"/>
              <a:t>.</a:t>
            </a:r>
          </a:p>
          <a:p>
            <a:pPr marL="0" indent="0">
              <a:spcBef>
                <a:spcPts val="0"/>
              </a:spcBef>
              <a:buNone/>
            </a:pPr>
            <a:endParaRPr lang="it-IT" altLang="fr-FR" dirty="0"/>
          </a:p>
          <a:p>
            <a:pPr marL="0" indent="0">
              <a:spcBef>
                <a:spcPts val="0"/>
              </a:spcBef>
              <a:buNone/>
            </a:pPr>
            <a:r>
              <a:rPr lang="it-IT" altLang="fr-FR" dirty="0" smtClean="0"/>
              <a:t>Les PDI ont le droit de réclamer protection et assistance auprès de ces autorités. </a:t>
            </a:r>
            <a:endParaRPr lang="it-IT" altLang="fr-FR" dirty="0"/>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fr-FR" b="1" dirty="0" smtClean="0"/>
              <a:t>Principe Directeur 25: </a:t>
            </a:r>
            <a:r>
              <a:rPr lang="fr-FR" dirty="0" smtClean="0"/>
              <a:t>Complémentarité et collaboration</a:t>
            </a:r>
            <a:endParaRPr lang="fr-FR" dirty="0"/>
          </a:p>
        </p:txBody>
      </p:sp>
      <p:sp>
        <p:nvSpPr>
          <p:cNvPr id="24"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CH" dirty="0" smtClean="0"/>
              <a:t>Etat</a:t>
            </a:r>
            <a:endParaRPr lang="fr-CH" dirty="0"/>
          </a:p>
        </p:txBody>
      </p:sp>
      <p:sp>
        <p:nvSpPr>
          <p:cNvPr id="25"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CH" dirty="0" smtClean="0"/>
              <a:t>Organisations Internationales</a:t>
            </a:r>
            <a:endParaRPr lang="fr-CH" dirty="0"/>
          </a:p>
        </p:txBody>
      </p:sp>
      <p:sp>
        <p:nvSpPr>
          <p:cNvPr id="26"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r-CH" dirty="0" smtClean="0"/>
              <a:t>Société civile</a:t>
            </a:r>
            <a:endParaRPr lang="fr-CH" dirty="0"/>
          </a:p>
        </p:txBody>
      </p:sp>
      <p:sp>
        <p:nvSpPr>
          <p:cNvPr id="27"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CH" dirty="0" smtClean="0"/>
              <a:t>Organisations régionales</a:t>
            </a:r>
            <a:endParaRPr lang="fr-CH" dirty="0"/>
          </a:p>
        </p:txBody>
      </p:sp>
      <p:sp>
        <p:nvSpPr>
          <p:cNvPr id="28"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fr-CH" sz="1400" b="1" dirty="0" smtClean="0"/>
              <a:t>PDI</a:t>
            </a:r>
            <a:endParaRPr lang="fr-CH" sz="1400" b="1" dirty="0"/>
          </a:p>
        </p:txBody>
      </p:sp>
      <p:sp>
        <p:nvSpPr>
          <p:cNvPr id="29"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CH" sz="1400" b="1" dirty="0" smtClean="0"/>
              <a:t>Groupes non-étatiques</a:t>
            </a:r>
            <a:endParaRPr lang="fr-CH" sz="1400" b="1"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08604206"/>
              </p:ext>
            </p:extLst>
          </p:nvPr>
        </p:nvGraphicFramePr>
        <p:xfrm>
          <a:off x="467544" y="1554453"/>
          <a:ext cx="8136904"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La souveraineté comme responsabilité</a:t>
            </a:r>
            <a:endParaRPr lang="fr-FR" b="1" dirty="0">
              <a:latin typeface="Century Gothic" charset="0"/>
              <a:ea typeface="MS PGothic" charset="0"/>
              <a:cs typeface="MS PGothic" charset="0"/>
            </a:endParaRPr>
          </a:p>
        </p:txBody>
      </p:sp>
      <p:sp>
        <p:nvSpPr>
          <p:cNvPr id="15" name="Rectangle 14"/>
          <p:cNvSpPr/>
          <p:nvPr/>
        </p:nvSpPr>
        <p:spPr>
          <a:xfrm rot="5400000">
            <a:off x="4608004"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n w="0"/>
                <a:solidFill>
                  <a:schemeClr val="bg1"/>
                </a:solidFill>
                <a:effectLst>
                  <a:outerShdw blurRad="38100" dist="19050" dir="2700000" algn="tl" rotWithShape="0">
                    <a:schemeClr val="dk1">
                      <a:alpha val="40000"/>
                    </a:schemeClr>
                  </a:outerShdw>
                </a:effectLst>
              </a:rPr>
              <a:t>Cadre sur l a responsabilité nationale</a:t>
            </a:r>
            <a:endParaRPr lang="fr-FR" sz="2000" b="1" dirty="0">
              <a:ln w="0"/>
              <a:solidFill>
                <a:schemeClr val="bg1"/>
              </a:solidFill>
              <a:effectLst>
                <a:outerShdw blurRad="38100" dist="19050" dir="2700000" algn="tl" rotWithShape="0">
                  <a:schemeClr val="dk1">
                    <a:alpha val="40000"/>
                  </a:schemeClr>
                </a:outerShdw>
              </a:effectLst>
            </a:endParaRPr>
          </a:p>
        </p:txBody>
      </p:sp>
      <p:sp>
        <p:nvSpPr>
          <p:cNvPr id="16" name="Right Arrow 15"/>
          <p:cNvSpPr/>
          <p:nvPr/>
        </p:nvSpPr>
        <p:spPr>
          <a:xfrm rot="5400000">
            <a:off x="3980768"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4867984" y="2905924"/>
            <a:ext cx="3472425" cy="400110"/>
          </a:xfrm>
          <a:prstGeom prst="rect">
            <a:avLst/>
          </a:prstGeom>
        </p:spPr>
        <p:txBody>
          <a:bodyPr wrap="none">
            <a:spAutoFit/>
          </a:bodyPr>
          <a:lstStyle/>
          <a:p>
            <a:pPr algn="ctr"/>
            <a:r>
              <a:rPr lang="it-IT" altLang="fr-FR" sz="2000" dirty="0" smtClean="0">
                <a:latin typeface="Century Gothic"/>
                <a:cs typeface="Century Gothic"/>
              </a:rPr>
              <a:t>Réponse au déplacement</a:t>
            </a:r>
            <a:endParaRPr lang="it-IT" altLang="fr-FR" sz="2000" dirty="0">
              <a:latin typeface="Century Gothic"/>
              <a:cs typeface="Century Gothic"/>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Collecte de données</a:t>
            </a:r>
            <a:r>
              <a:rPr lang="fr-FR" b="1" dirty="0">
                <a:latin typeface="Century Gothic" charset="0"/>
                <a:ea typeface="MS PGothic" charset="0"/>
                <a:cs typeface="MS PGothic" charset="0"/>
              </a:rPr>
              <a:t> </a:t>
            </a:r>
            <a:r>
              <a:rPr lang="fr-FR" b="1" dirty="0" smtClean="0">
                <a:latin typeface="Century Gothic" charset="0"/>
                <a:ea typeface="MS PGothic" charset="0"/>
                <a:cs typeface="MS PGothic" charset="0"/>
              </a:rPr>
              <a:t>et  enregistrement</a:t>
            </a:r>
            <a:endParaRPr lang="fr-FR" b="1" dirty="0">
              <a:latin typeface="Century Gothic" charset="0"/>
              <a:ea typeface="MS PGothic" charset="0"/>
              <a:cs typeface="MS PGothic" charset="0"/>
            </a:endParaRPr>
          </a:p>
        </p:txBody>
      </p:sp>
      <p:sp>
        <p:nvSpPr>
          <p:cNvPr id="14" name="Content Placeholder 5"/>
          <p:cNvSpPr>
            <a:spLocks noGrp="1"/>
          </p:cNvSpPr>
          <p:nvPr>
            <p:ph sz="half" idx="2"/>
          </p:nvPr>
        </p:nvSpPr>
        <p:spPr>
          <a:xfrm>
            <a:off x="468313" y="1628800"/>
            <a:ext cx="3671639" cy="4392612"/>
          </a:xfrm>
        </p:spPr>
        <p:txBody>
          <a:bodyPr rtlCol="0">
            <a:noAutofit/>
          </a:bodyPr>
          <a:lstStyle/>
          <a:p>
            <a:pPr>
              <a:buFont typeface="Wingdings" charset="2"/>
              <a:buChar char="§"/>
            </a:pPr>
            <a:r>
              <a:rPr lang="it-IT" altLang="fr-FR" b="1" dirty="0" smtClean="0"/>
              <a:t>Préparation</a:t>
            </a:r>
            <a:r>
              <a:rPr lang="it-IT" altLang="fr-FR" b="1" dirty="0"/>
              <a:t>: </a:t>
            </a:r>
            <a:r>
              <a:rPr lang="it-IT" altLang="fr-FR" dirty="0" smtClean="0"/>
              <a:t>pour connaître l’ampleur et les caractéristiques du phénomène </a:t>
            </a:r>
          </a:p>
          <a:p>
            <a:pPr>
              <a:buFont typeface="Wingdings" charset="2"/>
              <a:buChar char="§"/>
            </a:pPr>
            <a:r>
              <a:rPr lang="it-IT" altLang="fr-FR" b="1" dirty="0" smtClean="0"/>
              <a:t>Rédaction: </a:t>
            </a:r>
            <a:r>
              <a:rPr lang="it-IT" altLang="fr-FR" dirty="0" smtClean="0"/>
              <a:t>pour élaborer des mesures qui répondent vraiment aux besoins </a:t>
            </a:r>
            <a:r>
              <a:rPr lang="it-IT" altLang="fr-FR" dirty="0" err="1" smtClean="0"/>
              <a:t>des</a:t>
            </a:r>
            <a:r>
              <a:rPr lang="it-IT" altLang="fr-FR" dirty="0" smtClean="0"/>
              <a:t> PDI </a:t>
            </a:r>
          </a:p>
          <a:p>
            <a:pPr>
              <a:buFont typeface="Wingdings" charset="2"/>
              <a:buChar char="§"/>
            </a:pPr>
            <a:r>
              <a:rPr lang="it-IT" altLang="fr-FR" b="1" dirty="0" smtClean="0"/>
              <a:t>Mise en oeuvre : </a:t>
            </a:r>
            <a:r>
              <a:rPr lang="it-IT" altLang="fr-FR" dirty="0" smtClean="0"/>
              <a:t>pour allouer des ressources adéquates </a:t>
            </a:r>
            <a:endParaRPr lang="it-IT" altLang="fr-FR" dirty="0"/>
          </a:p>
        </p:txBody>
      </p:sp>
      <p:sp>
        <p:nvSpPr>
          <p:cNvPr id="16" name="Content Placeholder 7"/>
          <p:cNvSpPr>
            <a:spLocks noGrp="1"/>
          </p:cNvSpPr>
          <p:nvPr>
            <p:ph sz="quarter" idx="4294967295"/>
          </p:nvPr>
        </p:nvSpPr>
        <p:spPr>
          <a:xfrm>
            <a:off x="4139952" y="1628800"/>
            <a:ext cx="4535736" cy="3744416"/>
          </a:xfrm>
          <a:solidFill>
            <a:schemeClr val="accent1">
              <a:lumMod val="20000"/>
              <a:lumOff val="80000"/>
            </a:schemeClr>
          </a:solidFill>
        </p:spPr>
        <p:txBody>
          <a:bodyPr/>
          <a:lstStyle/>
          <a:p>
            <a:pPr marL="0" indent="0" eaLnBrk="1" hangingPunct="1">
              <a:buNone/>
              <a:defRPr/>
            </a:pPr>
            <a:r>
              <a:rPr lang="fr-CH" altLang="fr-FR" sz="1800" b="1" dirty="0" smtClean="0">
                <a:ea typeface="+mn-ea"/>
                <a:cs typeface="+mn-cs"/>
              </a:rPr>
              <a:t>Ukraine: Résolution 509</a:t>
            </a:r>
          </a:p>
          <a:p>
            <a:pPr>
              <a:spcBef>
                <a:spcPts val="0"/>
              </a:spcBef>
              <a:buFont typeface="Wingdings" charset="2"/>
              <a:buChar char="§"/>
              <a:defRPr/>
            </a:pPr>
            <a:r>
              <a:rPr lang="en-US" sz="1800" dirty="0" err="1" smtClean="0"/>
              <a:t>Etablit</a:t>
            </a:r>
            <a:r>
              <a:rPr lang="en-US" sz="1800" dirty="0" smtClean="0"/>
              <a:t> un </a:t>
            </a:r>
            <a:r>
              <a:rPr lang="en-US" sz="1800" dirty="0" err="1" smtClean="0"/>
              <a:t>système</a:t>
            </a:r>
            <a:r>
              <a:rPr lang="en-US" sz="1800" dirty="0" smtClean="0"/>
              <a:t> </a:t>
            </a:r>
            <a:r>
              <a:rPr lang="en-US" sz="1800" dirty="0" err="1" smtClean="0"/>
              <a:t>d’enregistrement</a:t>
            </a:r>
            <a:r>
              <a:rPr lang="en-US" sz="1800" dirty="0" smtClean="0"/>
              <a:t> unique</a:t>
            </a:r>
            <a:endParaRPr lang="fr-FR" sz="1800" dirty="0"/>
          </a:p>
          <a:p>
            <a:pPr>
              <a:spcBef>
                <a:spcPts val="0"/>
              </a:spcBef>
              <a:buFont typeface="Wingdings" charset="2"/>
              <a:buChar char="§"/>
              <a:defRPr/>
            </a:pPr>
            <a:r>
              <a:rPr lang="en-US" sz="1800" dirty="0" err="1" smtClean="0"/>
              <a:t>Identifie</a:t>
            </a:r>
            <a:r>
              <a:rPr lang="en-US" sz="1800" dirty="0" smtClean="0"/>
              <a:t> </a:t>
            </a:r>
            <a:r>
              <a:rPr lang="en-US" sz="1800" dirty="0" err="1" smtClean="0"/>
              <a:t>l’ampleur</a:t>
            </a:r>
            <a:r>
              <a:rPr lang="en-US" sz="1800" dirty="0" smtClean="0"/>
              <a:t> du </a:t>
            </a:r>
            <a:r>
              <a:rPr lang="en-US" sz="1800" dirty="0" err="1" smtClean="0"/>
              <a:t>déplacement</a:t>
            </a:r>
            <a:r>
              <a:rPr lang="en-US" sz="1800" dirty="0" smtClean="0"/>
              <a:t> et les </a:t>
            </a:r>
            <a:r>
              <a:rPr lang="en-US" sz="1800" dirty="0" err="1" smtClean="0"/>
              <a:t>besoins</a:t>
            </a:r>
            <a:r>
              <a:rPr lang="en-US" sz="1800" dirty="0" smtClean="0"/>
              <a:t> des PDI </a:t>
            </a:r>
          </a:p>
          <a:p>
            <a:pPr>
              <a:spcBef>
                <a:spcPts val="0"/>
              </a:spcBef>
              <a:buFont typeface="Wingdings" charset="2"/>
              <a:buChar char="§"/>
              <a:defRPr/>
            </a:pPr>
            <a:r>
              <a:rPr lang="en-US" sz="1800" dirty="0" err="1" smtClean="0"/>
              <a:t>Détermine</a:t>
            </a:r>
            <a:r>
              <a:rPr lang="en-US" sz="1800" dirty="0" smtClean="0"/>
              <a:t> </a:t>
            </a:r>
            <a:r>
              <a:rPr lang="en-US" sz="1800" dirty="0" err="1" smtClean="0"/>
              <a:t>l’accès</a:t>
            </a:r>
            <a:r>
              <a:rPr lang="en-US" sz="1800" dirty="0" smtClean="0"/>
              <a:t> à </a:t>
            </a:r>
            <a:r>
              <a:rPr lang="en-US" sz="1800" dirty="0" err="1" smtClean="0"/>
              <a:t>l’aide</a:t>
            </a:r>
            <a:r>
              <a:rPr lang="en-US" sz="1800" dirty="0" smtClean="0"/>
              <a:t> de </a:t>
            </a:r>
            <a:r>
              <a:rPr lang="en-US" sz="1800" dirty="0" err="1" smtClean="0"/>
              <a:t>l’Etat</a:t>
            </a:r>
            <a:endParaRPr lang="en-US" sz="1800" dirty="0"/>
          </a:p>
          <a:p>
            <a:pPr marL="0" indent="0">
              <a:buNone/>
              <a:defRPr/>
            </a:pPr>
            <a:r>
              <a:rPr lang="en-US" sz="1800" b="1" dirty="0" err="1" smtClean="0"/>
              <a:t>Problèmes</a:t>
            </a:r>
            <a:r>
              <a:rPr lang="en-US" sz="1800" b="1" dirty="0" smtClean="0"/>
              <a:t> </a:t>
            </a:r>
            <a:endParaRPr lang="en-US" sz="1800" b="1" dirty="0"/>
          </a:p>
          <a:p>
            <a:pPr>
              <a:spcBef>
                <a:spcPts val="0"/>
              </a:spcBef>
              <a:buFont typeface="Wingdings" charset="2"/>
              <a:buChar char="§"/>
              <a:defRPr/>
            </a:pPr>
            <a:r>
              <a:rPr lang="en-US" sz="1800" dirty="0" err="1" smtClean="0"/>
              <a:t>Définition</a:t>
            </a:r>
            <a:r>
              <a:rPr lang="en-US" sz="1800" dirty="0" smtClean="0"/>
              <a:t> restrictive </a:t>
            </a:r>
            <a:r>
              <a:rPr lang="en-US" sz="1800" dirty="0" err="1" smtClean="0"/>
              <a:t>d’une</a:t>
            </a:r>
            <a:r>
              <a:rPr lang="en-US" sz="1800" dirty="0" smtClean="0"/>
              <a:t> PDI</a:t>
            </a:r>
          </a:p>
          <a:p>
            <a:pPr>
              <a:spcBef>
                <a:spcPts val="0"/>
              </a:spcBef>
              <a:buFont typeface="Wingdings" charset="2"/>
              <a:buChar char="§"/>
              <a:defRPr/>
            </a:pPr>
            <a:r>
              <a:rPr lang="en-US" sz="1800" dirty="0" err="1" smtClean="0"/>
              <a:t>Difficulté</a:t>
            </a:r>
            <a:r>
              <a:rPr lang="en-US" sz="1800" dirty="0" smtClean="0"/>
              <a:t> </a:t>
            </a:r>
            <a:r>
              <a:rPr lang="en-US" sz="1800" dirty="0" err="1" smtClean="0"/>
              <a:t>d’accès</a:t>
            </a:r>
            <a:r>
              <a:rPr lang="en-US" sz="1800" dirty="0" smtClean="0"/>
              <a:t> au </a:t>
            </a:r>
            <a:r>
              <a:rPr lang="en-US" sz="1800" dirty="0" err="1" smtClean="0"/>
              <a:t>système</a:t>
            </a:r>
            <a:r>
              <a:rPr lang="en-US" sz="1800" dirty="0" smtClean="0"/>
              <a:t> </a:t>
            </a:r>
            <a:r>
              <a:rPr lang="en-US" sz="1800" dirty="0" err="1" smtClean="0"/>
              <a:t>d’enregistrement</a:t>
            </a:r>
            <a:endParaRPr lang="en-US" sz="1800" dirty="0"/>
          </a:p>
          <a:p>
            <a:pPr>
              <a:spcBef>
                <a:spcPts val="0"/>
              </a:spcBef>
              <a:buFont typeface="Wingdings" charset="2"/>
              <a:buChar char="§"/>
              <a:defRPr/>
            </a:pPr>
            <a:r>
              <a:rPr lang="en-US" sz="1800" dirty="0" smtClean="0"/>
              <a:t>Impose </a:t>
            </a:r>
            <a:r>
              <a:rPr lang="en-US" sz="1800" dirty="0" err="1" smtClean="0"/>
              <a:t>une</a:t>
            </a:r>
            <a:r>
              <a:rPr lang="en-US" sz="1800" dirty="0" smtClean="0"/>
              <a:t> </a:t>
            </a:r>
            <a:r>
              <a:rPr lang="en-US" sz="1800" dirty="0" err="1" smtClean="0"/>
              <a:t>durée</a:t>
            </a:r>
            <a:r>
              <a:rPr lang="en-US" sz="1800" dirty="0" smtClean="0"/>
              <a:t> </a:t>
            </a:r>
            <a:r>
              <a:rPr lang="en-US" sz="1800" dirty="0" err="1" smtClean="0"/>
              <a:t>d’enregistrement</a:t>
            </a:r>
            <a:r>
              <a:rPr lang="en-US" sz="1800" dirty="0" smtClean="0"/>
              <a:t> de six </a:t>
            </a:r>
            <a:r>
              <a:rPr lang="en-US" sz="1800" dirty="0" err="1" smtClean="0"/>
              <a:t>mois</a:t>
            </a:r>
            <a:endParaRPr lang="en-US" sz="1800" dirty="0"/>
          </a:p>
        </p:txBody>
      </p:sp>
      <p:sp>
        <p:nvSpPr>
          <p:cNvPr id="7" name="Esplosione 2 5"/>
          <p:cNvSpPr/>
          <p:nvPr/>
        </p:nvSpPr>
        <p:spPr>
          <a:xfrm>
            <a:off x="0" y="4617417"/>
            <a:ext cx="7992888" cy="1764382"/>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it-IT" altLang="fr-FR" sz="1400" b="1" dirty="0" smtClean="0">
                <a:solidFill>
                  <a:schemeClr val="tx1"/>
                </a:solidFill>
              </a:rPr>
              <a:t>Les critères d’enregitrement ne doivent pas créer de discriminations </a:t>
            </a:r>
          </a:p>
          <a:p>
            <a:pPr algn="ctr"/>
            <a:r>
              <a:rPr lang="it-IT" altLang="fr-FR" sz="1400" b="1" dirty="0" smtClean="0">
                <a:solidFill>
                  <a:schemeClr val="tx1"/>
                </a:solidFill>
              </a:rPr>
              <a:t>+</a:t>
            </a:r>
          </a:p>
          <a:p>
            <a:pPr algn="ctr"/>
            <a:r>
              <a:rPr lang="it-IT" altLang="fr-FR" sz="1400" b="1" dirty="0" smtClean="0">
                <a:solidFill>
                  <a:schemeClr val="tx1"/>
                </a:solidFill>
              </a:rPr>
              <a:t>Protection des données dans l’instrument national</a:t>
            </a:r>
            <a:endParaRPr lang="it-IT" sz="1400" b="1" dirty="0">
              <a:solidFill>
                <a:schemeClr val="tx1"/>
              </a:solidFill>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Participation des PDI</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467544" y="1556792"/>
            <a:ext cx="4176464" cy="4824412"/>
          </a:xfrm>
        </p:spPr>
        <p:txBody>
          <a:bodyPr rtlCol="0">
            <a:noAutofit/>
          </a:bodyPr>
          <a:lstStyle/>
          <a:p>
            <a:pPr marL="0" indent="0">
              <a:buNone/>
            </a:pPr>
            <a:r>
              <a:rPr lang="it-IT" altLang="fr-FR" sz="2200" b="1" dirty="0" smtClean="0"/>
              <a:t>Les Principes Directeurs 18 </a:t>
            </a:r>
            <a:r>
              <a:rPr lang="it-IT" altLang="fr-FR" sz="2200" dirty="0" smtClean="0"/>
              <a:t>et </a:t>
            </a:r>
            <a:r>
              <a:rPr lang="it-IT" altLang="fr-FR" sz="2200" b="1" dirty="0"/>
              <a:t>23</a:t>
            </a:r>
            <a:r>
              <a:rPr lang="it-IT" altLang="fr-FR" sz="2200" dirty="0"/>
              <a:t> </a:t>
            </a:r>
            <a:r>
              <a:rPr lang="it-IT" altLang="fr-FR" sz="2200" dirty="0" smtClean="0"/>
              <a:t>sur la participation des femmes et </a:t>
            </a:r>
            <a:r>
              <a:rPr lang="it-IT" altLang="fr-FR" sz="2200" b="1" dirty="0" smtClean="0"/>
              <a:t>28.2 </a:t>
            </a:r>
            <a:r>
              <a:rPr lang="it-IT" altLang="fr-FR" sz="2200" dirty="0" smtClean="0"/>
              <a:t>sur les solutions durables :</a:t>
            </a:r>
            <a:endParaRPr lang="it-IT" altLang="fr-FR" sz="2200" dirty="0"/>
          </a:p>
          <a:p>
            <a:pPr>
              <a:buFont typeface="Wingdings" charset="2"/>
              <a:buChar char="§"/>
            </a:pPr>
            <a:r>
              <a:rPr lang="it-IT" altLang="fr-FR" sz="2200" dirty="0" err="1" smtClean="0"/>
              <a:t>Les</a:t>
            </a:r>
            <a:r>
              <a:rPr lang="it-IT" altLang="fr-FR" sz="2200" dirty="0" smtClean="0"/>
              <a:t> PDI on le droit à la participation</a:t>
            </a:r>
            <a:endParaRPr lang="it-IT" altLang="fr-FR" sz="2200" dirty="0"/>
          </a:p>
          <a:p>
            <a:pPr>
              <a:buFont typeface="Wingdings" charset="2"/>
              <a:buChar char="§"/>
            </a:pPr>
            <a:r>
              <a:rPr lang="it-IT" altLang="fr-FR" sz="2200" dirty="0" smtClean="0"/>
              <a:t>Leur participation rend la réponse plus efficace </a:t>
            </a:r>
          </a:p>
          <a:p>
            <a:pPr>
              <a:buFont typeface="Wingdings" charset="2"/>
              <a:buChar char="§"/>
            </a:pPr>
            <a:r>
              <a:rPr lang="it-IT" altLang="fr-FR" sz="2200" dirty="0" smtClean="0"/>
              <a:t>Elle permet de réduir la dépendance et de faciliter la réintégration</a:t>
            </a:r>
            <a:endParaRPr lang="it-IT" altLang="fr-FR" sz="2200" dirty="0"/>
          </a:p>
        </p:txBody>
      </p:sp>
      <p:pic>
        <p:nvPicPr>
          <p:cNvPr id="5" name="Image 3"/>
          <p:cNvPicPr>
            <a:picLocks noGrp="1" noChangeAspect="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486837" y="4725144"/>
            <a:ext cx="2403850" cy="1815882"/>
          </a:xfrm>
          <a:prstGeom prst="rect">
            <a:avLst/>
          </a:prstGeom>
          <a:solidFill>
            <a:schemeClr val="accent1">
              <a:alpha val="31000"/>
            </a:schemeClr>
          </a:solidFill>
        </p:spPr>
        <p:txBody>
          <a:bodyPr wrap="square">
            <a:spAutoFit/>
          </a:bodyPr>
          <a:lstStyle/>
          <a:p>
            <a:pPr marL="0" lvl="1">
              <a:defRPr/>
            </a:pPr>
            <a:r>
              <a:rPr lang="en-US" sz="1400" dirty="0" smtClean="0">
                <a:latin typeface="+mn-lt"/>
              </a:rPr>
              <a:t>Au </a:t>
            </a:r>
            <a:r>
              <a:rPr lang="en-US" sz="1400" dirty="0" err="1" smtClean="0">
                <a:latin typeface="+mn-lt"/>
              </a:rPr>
              <a:t>Yémen</a:t>
            </a:r>
            <a:r>
              <a:rPr lang="en-US" sz="1400" dirty="0" smtClean="0">
                <a:latin typeface="+mn-lt"/>
              </a:rPr>
              <a:t> des </a:t>
            </a:r>
            <a:r>
              <a:rPr lang="en-US" sz="1400" dirty="0" err="1" smtClean="0">
                <a:latin typeface="+mn-lt"/>
              </a:rPr>
              <a:t>groupes</a:t>
            </a:r>
            <a:r>
              <a:rPr lang="en-US" sz="1400" dirty="0" smtClean="0">
                <a:latin typeface="+mn-lt"/>
              </a:rPr>
              <a:t> de discussion et des ateliers </a:t>
            </a:r>
            <a:r>
              <a:rPr lang="en-US" sz="1400" dirty="0" err="1" smtClean="0">
                <a:latin typeface="+mn-lt"/>
              </a:rPr>
              <a:t>rassemplant</a:t>
            </a:r>
            <a:r>
              <a:rPr lang="en-US" sz="1400" dirty="0" smtClean="0">
                <a:latin typeface="+mn-lt"/>
              </a:rPr>
              <a:t> plus de 3600 PDI </a:t>
            </a:r>
            <a:r>
              <a:rPr lang="en-US" sz="1400" dirty="0" err="1" smtClean="0">
                <a:latin typeface="+mn-lt"/>
              </a:rPr>
              <a:t>ont</a:t>
            </a:r>
            <a:r>
              <a:rPr lang="en-US" sz="1400" dirty="0" smtClean="0">
                <a:latin typeface="+mn-lt"/>
              </a:rPr>
              <a:t> </a:t>
            </a:r>
            <a:r>
              <a:rPr lang="en-US" sz="1400" dirty="0" err="1" smtClean="0">
                <a:latin typeface="+mn-lt"/>
              </a:rPr>
              <a:t>été</a:t>
            </a:r>
            <a:r>
              <a:rPr lang="en-US" sz="1400" dirty="0" smtClean="0">
                <a:latin typeface="+mn-lt"/>
              </a:rPr>
              <a:t> </a:t>
            </a:r>
            <a:r>
              <a:rPr lang="en-US" sz="1400" dirty="0" err="1" smtClean="0">
                <a:latin typeface="+mn-lt"/>
              </a:rPr>
              <a:t>organisés</a:t>
            </a:r>
            <a:r>
              <a:rPr lang="en-US" sz="1400" dirty="0" smtClean="0">
                <a:latin typeface="+mn-lt"/>
              </a:rPr>
              <a:t> </a:t>
            </a:r>
            <a:r>
              <a:rPr lang="en-US" sz="1400" dirty="0" err="1" smtClean="0">
                <a:latin typeface="+mn-lt"/>
              </a:rPr>
              <a:t>dans</a:t>
            </a:r>
            <a:r>
              <a:rPr lang="en-US" sz="1400" dirty="0" smtClean="0">
                <a:latin typeface="+mn-lt"/>
              </a:rPr>
              <a:t> le cadre du </a:t>
            </a:r>
            <a:r>
              <a:rPr lang="en-US" sz="1400" dirty="0" err="1" smtClean="0">
                <a:latin typeface="+mn-lt"/>
              </a:rPr>
              <a:t>processus</a:t>
            </a:r>
            <a:r>
              <a:rPr lang="en-US" sz="1400" dirty="0" smtClean="0">
                <a:latin typeface="+mn-lt"/>
              </a:rPr>
              <a:t> </a:t>
            </a:r>
            <a:r>
              <a:rPr lang="en-US" sz="1400" dirty="0" err="1" smtClean="0">
                <a:latin typeface="+mn-lt"/>
              </a:rPr>
              <a:t>d’élaboration</a:t>
            </a:r>
            <a:r>
              <a:rPr lang="en-US" sz="1400" dirty="0" smtClean="0">
                <a:latin typeface="+mn-lt"/>
              </a:rPr>
              <a:t> de la </a:t>
            </a:r>
            <a:r>
              <a:rPr lang="en-US" sz="1400" dirty="0" err="1" smtClean="0">
                <a:latin typeface="+mn-lt"/>
              </a:rPr>
              <a:t>politique</a:t>
            </a:r>
            <a:r>
              <a:rPr lang="en-US" sz="1400" dirty="0" smtClean="0">
                <a:latin typeface="+mn-lt"/>
              </a:rPr>
              <a:t> </a:t>
            </a:r>
            <a:r>
              <a:rPr lang="en-US" sz="1400" dirty="0" err="1" smtClean="0">
                <a:latin typeface="+mn-lt"/>
              </a:rPr>
              <a:t>nationale</a:t>
            </a:r>
            <a:r>
              <a:rPr lang="en-US" sz="1400" dirty="0" smtClean="0">
                <a:latin typeface="+mn-lt"/>
              </a:rPr>
              <a:t>. </a:t>
            </a:r>
            <a:endParaRPr lang="it-IT" altLang="fr-FR" sz="1400" dirty="0">
              <a:latin typeface="+mn-lt"/>
            </a:endParaRP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Ressources adéquates</a:t>
            </a:r>
            <a:endParaRPr lang="fr-FR" sz="2800" b="1" dirty="0">
              <a:latin typeface="Century Gothic" charset="0"/>
              <a:ea typeface="MS PGothic" charset="0"/>
              <a:cs typeface="MS PGothic" charset="0"/>
            </a:endParaRPr>
          </a:p>
        </p:txBody>
      </p:sp>
      <p:sp>
        <p:nvSpPr>
          <p:cNvPr id="2" name="Content Placeholder 1"/>
          <p:cNvSpPr>
            <a:spLocks noGrp="1"/>
          </p:cNvSpPr>
          <p:nvPr>
            <p:ph idx="1"/>
          </p:nvPr>
        </p:nvSpPr>
        <p:spPr>
          <a:xfrm>
            <a:off x="395537" y="1628800"/>
            <a:ext cx="4464495" cy="3456384"/>
          </a:xfrm>
        </p:spPr>
        <p:txBody>
          <a:bodyPr/>
          <a:lstStyle/>
          <a:p>
            <a:pPr>
              <a:buFont typeface="Wingdings" charset="2"/>
              <a:buChar char="§"/>
            </a:pPr>
            <a:r>
              <a:rPr lang="it-IT" altLang="fr-FR" dirty="0" smtClean="0"/>
              <a:t>Les rédacteurs doivent connaiître les ressources disponibles à l’avance </a:t>
            </a:r>
          </a:p>
          <a:p>
            <a:pPr>
              <a:buFont typeface="Wingdings" charset="2"/>
              <a:buChar char="§"/>
            </a:pPr>
            <a:r>
              <a:rPr lang="it-IT" altLang="fr-FR" dirty="0" smtClean="0"/>
              <a:t>L’élaboration de lois et politiques doit être coordonné avec le cycle budgétaire annuel</a:t>
            </a:r>
          </a:p>
          <a:p>
            <a:pPr>
              <a:buFont typeface="Wingdings" charset="2"/>
              <a:buChar char="§"/>
            </a:pPr>
            <a:r>
              <a:rPr lang="it-IT" altLang="fr-FR" dirty="0" smtClean="0"/>
              <a:t>Si un point focal est désigné, il doit disposer des ressources financières nécessaires pour remplir son rôle</a:t>
            </a:r>
          </a:p>
        </p:txBody>
      </p:sp>
      <p:sp>
        <p:nvSpPr>
          <p:cNvPr id="9" name="Content Placeholder 7"/>
          <p:cNvSpPr txBox="1">
            <a:spLocks/>
          </p:cNvSpPr>
          <p:nvPr/>
        </p:nvSpPr>
        <p:spPr bwMode="auto">
          <a:xfrm>
            <a:off x="5076056" y="1700808"/>
            <a:ext cx="3599632" cy="2952328"/>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None/>
            </a:pPr>
            <a:r>
              <a:rPr lang="it-IT" altLang="fr-FR" sz="1700" dirty="0" smtClean="0">
                <a:solidFill>
                  <a:schemeClr val="tx1"/>
                </a:solidFill>
              </a:rPr>
              <a:t>Politique nationale sur les PDI en Afghanistan stipule que le ministère en charge de la mise en oeuvre doit «mobiliser les ressources y compris par la collecte de fonds provenant des budgets nationaux ou de la communauté internationales </a:t>
            </a:r>
            <a:r>
              <a:rPr lang="en-US" sz="1700" dirty="0" smtClean="0">
                <a:solidFill>
                  <a:schemeClr val="tx1"/>
                </a:solidFill>
              </a:rPr>
              <a:t>…pour la </a:t>
            </a:r>
            <a:r>
              <a:rPr lang="en-US" sz="1700" dirty="0" err="1" smtClean="0">
                <a:solidFill>
                  <a:schemeClr val="tx1"/>
                </a:solidFill>
              </a:rPr>
              <a:t>mise</a:t>
            </a:r>
            <a:r>
              <a:rPr lang="en-US" sz="1700" dirty="0" smtClean="0">
                <a:solidFill>
                  <a:schemeClr val="tx1"/>
                </a:solidFill>
              </a:rPr>
              <a:t> </a:t>
            </a:r>
            <a:r>
              <a:rPr lang="en-US" sz="1700" dirty="0" err="1" smtClean="0">
                <a:solidFill>
                  <a:schemeClr val="tx1"/>
                </a:solidFill>
              </a:rPr>
              <a:t>en</a:t>
            </a:r>
            <a:r>
              <a:rPr lang="en-US" sz="1700" dirty="0" smtClean="0">
                <a:solidFill>
                  <a:schemeClr val="tx1"/>
                </a:solidFill>
              </a:rPr>
              <a:t> oeuvre de la </a:t>
            </a:r>
            <a:r>
              <a:rPr lang="en-US" sz="1700" dirty="0" err="1" smtClean="0">
                <a:solidFill>
                  <a:schemeClr val="tx1"/>
                </a:solidFill>
              </a:rPr>
              <a:t>politique</a:t>
            </a:r>
            <a:r>
              <a:rPr lang="en-US" sz="1700" dirty="0" smtClean="0">
                <a:solidFill>
                  <a:schemeClr val="tx1"/>
                </a:solidFill>
              </a:rPr>
              <a:t> au </a:t>
            </a:r>
            <a:r>
              <a:rPr lang="en-US" sz="1700" dirty="0" err="1" smtClean="0">
                <a:solidFill>
                  <a:schemeClr val="tx1"/>
                </a:solidFill>
              </a:rPr>
              <a:t>niveau</a:t>
            </a:r>
            <a:r>
              <a:rPr lang="en-US" sz="1700" dirty="0" smtClean="0">
                <a:solidFill>
                  <a:schemeClr val="tx1"/>
                </a:solidFill>
              </a:rPr>
              <a:t> national et provincial”. </a:t>
            </a:r>
          </a:p>
        </p:txBody>
      </p:sp>
      <p:sp>
        <p:nvSpPr>
          <p:cNvPr id="10" name="Rettangolo arrotondato 8"/>
          <p:cNvSpPr/>
          <p:nvPr/>
        </p:nvSpPr>
        <p:spPr>
          <a:xfrm>
            <a:off x="4427984" y="4765267"/>
            <a:ext cx="3240360" cy="180020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defRPr/>
            </a:pPr>
            <a:r>
              <a:rPr lang="it-IT" sz="1600" dirty="0" smtClean="0">
                <a:solidFill>
                  <a:schemeClr val="tx1">
                    <a:lumMod val="75000"/>
                    <a:lumOff val="25000"/>
                  </a:schemeClr>
                </a:solidFill>
              </a:rPr>
              <a:t>L’Azerbaïdjan revise annuellement son budget national pour </a:t>
            </a:r>
            <a:r>
              <a:rPr lang="it-IT" sz="1600" dirty="0" err="1" smtClean="0">
                <a:solidFill>
                  <a:schemeClr val="tx1">
                    <a:lumMod val="75000"/>
                    <a:lumOff val="25000"/>
                  </a:schemeClr>
                </a:solidFill>
              </a:rPr>
              <a:t>les</a:t>
            </a:r>
            <a:r>
              <a:rPr lang="it-IT" sz="1600" dirty="0" smtClean="0">
                <a:solidFill>
                  <a:schemeClr val="tx1">
                    <a:lumMod val="75000"/>
                    <a:lumOff val="25000"/>
                  </a:schemeClr>
                </a:solidFill>
              </a:rPr>
              <a:t> PDI</a:t>
            </a:r>
            <a:endParaRPr lang="it-IT" sz="1600" dirty="0">
              <a:solidFill>
                <a:schemeClr val="tx1">
                  <a:lumMod val="75000"/>
                  <a:lumOff val="25000"/>
                </a:schemeClr>
              </a:solidFill>
            </a:endParaRPr>
          </a:p>
          <a:p>
            <a:pPr>
              <a:buFontTx/>
              <a:buChar char="-"/>
              <a:defRPr/>
            </a:pPr>
            <a:r>
              <a:rPr lang="it-IT" sz="1600" dirty="0">
                <a:solidFill>
                  <a:schemeClr val="tx1">
                    <a:lumMod val="75000"/>
                    <a:lumOff val="25000"/>
                  </a:schemeClr>
                </a:solidFill>
              </a:rPr>
              <a:t> 1995: </a:t>
            </a:r>
            <a:r>
              <a:rPr lang="it-IT" sz="1600" dirty="0" smtClean="0">
                <a:solidFill>
                  <a:schemeClr val="tx1">
                    <a:lumMod val="75000"/>
                    <a:lumOff val="25000"/>
                  </a:schemeClr>
                </a:solidFill>
              </a:rPr>
              <a:t>$1 millions alloués </a:t>
            </a:r>
          </a:p>
          <a:p>
            <a:pPr>
              <a:buFontTx/>
              <a:buChar char="-"/>
              <a:defRPr/>
            </a:pPr>
            <a:r>
              <a:rPr lang="it-IT" sz="1600" dirty="0">
                <a:solidFill>
                  <a:schemeClr val="tx1">
                    <a:lumMod val="75000"/>
                    <a:lumOff val="25000"/>
                  </a:schemeClr>
                </a:solidFill>
              </a:rPr>
              <a:t> </a:t>
            </a:r>
            <a:r>
              <a:rPr lang="it-IT" sz="1600" dirty="0" smtClean="0">
                <a:solidFill>
                  <a:schemeClr val="tx1">
                    <a:lumMod val="75000"/>
                    <a:lumOff val="25000"/>
                  </a:schemeClr>
                </a:solidFill>
              </a:rPr>
              <a:t>2005</a:t>
            </a:r>
            <a:r>
              <a:rPr lang="it-IT" sz="1600" dirty="0">
                <a:solidFill>
                  <a:schemeClr val="tx1">
                    <a:lumMod val="75000"/>
                    <a:lumOff val="25000"/>
                  </a:schemeClr>
                </a:solidFill>
              </a:rPr>
              <a:t>: </a:t>
            </a:r>
            <a:r>
              <a:rPr lang="it-IT" sz="1600" dirty="0" smtClean="0">
                <a:solidFill>
                  <a:schemeClr val="tx1">
                    <a:lumMod val="75000"/>
                    <a:lumOff val="25000"/>
                  </a:schemeClr>
                </a:solidFill>
              </a:rPr>
              <a:t>$200 millions </a:t>
            </a:r>
          </a:p>
          <a:p>
            <a:pPr>
              <a:buFontTx/>
              <a:buChar char="-"/>
              <a:defRPr/>
            </a:pPr>
            <a:r>
              <a:rPr lang="it-IT" sz="1600" dirty="0" smtClean="0">
                <a:solidFill>
                  <a:schemeClr val="tx1">
                    <a:lumMod val="75000"/>
                    <a:lumOff val="25000"/>
                  </a:schemeClr>
                </a:solidFill>
              </a:rPr>
              <a:t>2007</a:t>
            </a:r>
            <a:r>
              <a:rPr lang="it-IT" sz="1600" dirty="0">
                <a:solidFill>
                  <a:schemeClr val="tx1">
                    <a:lumMod val="75000"/>
                    <a:lumOff val="25000"/>
                  </a:schemeClr>
                </a:solidFill>
              </a:rPr>
              <a:t>: </a:t>
            </a:r>
            <a:r>
              <a:rPr lang="it-IT" sz="1600" dirty="0" smtClean="0">
                <a:solidFill>
                  <a:schemeClr val="tx1">
                    <a:lumMod val="75000"/>
                    <a:lumOff val="25000"/>
                  </a:schemeClr>
                </a:solidFill>
              </a:rPr>
              <a:t>$225 millions</a:t>
            </a:r>
            <a:endParaRPr lang="it-IT" sz="1600" dirty="0">
              <a:solidFill>
                <a:schemeClr val="tx1">
                  <a:lumMod val="75000"/>
                  <a:lumOff val="25000"/>
                </a:schemeClr>
              </a:solidFill>
            </a:endParaRPr>
          </a:p>
        </p:txBody>
      </p:sp>
    </p:spTree>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strVal val="#ppt_w*0.70"/>
                                          </p:val>
                                        </p:tav>
                                        <p:tav tm="100000">
                                          <p:val>
                                            <p:strVal val="#ppt_w"/>
                                          </p:val>
                                        </p:tav>
                                      </p:tavLst>
                                    </p:anim>
                                    <p:anim calcmode="lin" valueType="num">
                                      <p:cBhvr>
                                        <p:cTn id="8" dur="1000" fill="hold"/>
                                        <p:tgtEl>
                                          <p:spTgt spid="10"/>
                                        </p:tgtEl>
                                        <p:attrNameLst>
                                          <p:attrName>ppt_h</p:attrName>
                                        </p:attrNameLst>
                                      </p:cBhvr>
                                      <p:tavLst>
                                        <p:tav tm="0">
                                          <p:val>
                                            <p:strVal val="#ppt_h"/>
                                          </p:val>
                                        </p:tav>
                                        <p:tav tm="100000">
                                          <p:val>
                                            <p:strVal val="#ppt_h"/>
                                          </p:val>
                                        </p:tav>
                                      </p:tavLst>
                                    </p:anim>
                                    <p:animEffect transition="in" filter="fade">
                                      <p:cBhvr>
                                        <p:cTn id="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fr-CH" sz="2800" b="1">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412776"/>
            <a:ext cx="8208963" cy="4680520"/>
          </a:xfrm>
        </p:spPr>
        <p:txBody>
          <a:bodyPr/>
          <a:lstStyle/>
          <a:p>
            <a:pPr>
              <a:buFont typeface="Wingdings" charset="2"/>
              <a:buChar char="§"/>
            </a:pPr>
            <a:r>
              <a:rPr lang="it-IT" altLang="fr-FR" sz="2200" dirty="0" smtClean="0"/>
              <a:t>Des facteurs politiques, économiques et sociaux peuvent constituer des obstacles à la prévention et à la réponse au déplacement </a:t>
            </a:r>
          </a:p>
          <a:p>
            <a:pPr>
              <a:buFont typeface="Wingdings" charset="2"/>
              <a:buChar char="§"/>
            </a:pPr>
            <a:r>
              <a:rPr lang="it-IT" altLang="fr-FR" sz="2200" dirty="0" smtClean="0"/>
              <a:t>Comprendre les causes de ces problèmes permet de faire les bons choix institutionnels </a:t>
            </a:r>
          </a:p>
          <a:p>
            <a:pPr>
              <a:buFont typeface="Wingdings" charset="2"/>
              <a:buChar char="§"/>
            </a:pPr>
            <a:r>
              <a:rPr lang="it-IT" altLang="fr-FR" sz="2200" dirty="0" smtClean="0"/>
              <a:t>Sensibiliser sur  la question du déplacement, allouer des ressources néssecaires, garantir la participation </a:t>
            </a:r>
            <a:r>
              <a:rPr lang="it-IT" altLang="fr-FR" sz="2200" dirty="0" err="1" smtClean="0"/>
              <a:t>des</a:t>
            </a:r>
            <a:r>
              <a:rPr lang="it-IT" altLang="fr-FR" sz="2200" dirty="0" smtClean="0"/>
              <a:t> PDI et facilietr la coordination de la réponse sont des éléments de la responabilité nationale à l’égard </a:t>
            </a:r>
            <a:r>
              <a:rPr lang="it-IT" altLang="fr-FR" sz="2200" dirty="0" err="1" smtClean="0"/>
              <a:t>des</a:t>
            </a:r>
            <a:r>
              <a:rPr lang="it-IT" altLang="fr-FR" sz="2200" dirty="0" smtClean="0"/>
              <a:t> PDI </a:t>
            </a:r>
          </a:p>
          <a:p>
            <a:pPr>
              <a:buFont typeface="Wingdings" charset="2"/>
              <a:buChar char="§"/>
            </a:pPr>
            <a:r>
              <a:rPr lang="it-IT" altLang="fr-FR" sz="2200" dirty="0" smtClean="0"/>
              <a:t>Les points de référence de la responsabilité nationale peuvent se traduire par des provisions légales concrètes</a:t>
            </a:r>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7261</TotalTime>
  <Words>1262</Words>
  <Application>Microsoft Macintosh PowerPoint</Application>
  <PresentationFormat>On-screen Show (4:3)</PresentationFormat>
  <Paragraphs>112</Paragraphs>
  <Slides>8</Slides>
  <Notes>8</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Perception</vt:lpstr>
      <vt:lpstr>Réponse et responsabilité nationale</vt:lpstr>
      <vt:lpstr>Objectifs</vt:lpstr>
      <vt:lpstr>Responsabilité première et complémentaire</vt:lpstr>
      <vt:lpstr>La souveraineté comme responsabilité</vt:lpstr>
      <vt:lpstr>Collecte de données et  enregistrement</vt:lpstr>
      <vt:lpstr>Participation des PDI</vt:lpstr>
      <vt:lpstr>Ressources adéquates</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260</cp:revision>
  <dcterms:created xsi:type="dcterms:W3CDTF">2008-09-19T08:19:15Z</dcterms:created>
  <dcterms:modified xsi:type="dcterms:W3CDTF">2016-01-29T15:30:42Z</dcterms:modified>
</cp:coreProperties>
</file>