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7"/>
  </p:notesMasterIdLst>
  <p:handoutMasterIdLst>
    <p:handoutMasterId r:id="rId18"/>
  </p:handoutMasterIdLst>
  <p:sldIdLst>
    <p:sldId id="326" r:id="rId2"/>
    <p:sldId id="309" r:id="rId3"/>
    <p:sldId id="337" r:id="rId4"/>
    <p:sldId id="343" r:id="rId5"/>
    <p:sldId id="344" r:id="rId6"/>
    <p:sldId id="360" r:id="rId7"/>
    <p:sldId id="345" r:id="rId8"/>
    <p:sldId id="361" r:id="rId9"/>
    <p:sldId id="353" r:id="rId10"/>
    <p:sldId id="354" r:id="rId11"/>
    <p:sldId id="355" r:id="rId12"/>
    <p:sldId id="356" r:id="rId13"/>
    <p:sldId id="357" r:id="rId14"/>
    <p:sldId id="358" r:id="rId15"/>
    <p:sldId id="359" r:id="rId16"/>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7"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329" autoAdjust="0"/>
  </p:normalViewPr>
  <p:slideViewPr>
    <p:cSldViewPr>
      <p:cViewPr varScale="1">
        <p:scale>
          <a:sx n="108" d="100"/>
          <a:sy n="108" d="100"/>
        </p:scale>
        <p:origin x="-1576" y="-11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commentAuthors" Target="commentAuthors.xml"/><Relationship Id="rId21" Type="http://schemas.openxmlformats.org/officeDocument/2006/relationships/presProps" Target="presProps.xml"/><Relationship Id="rId22" Type="http://schemas.openxmlformats.org/officeDocument/2006/relationships/viewProps" Target="viewProps.xml"/><Relationship Id="rId23" Type="http://schemas.openxmlformats.org/officeDocument/2006/relationships/theme" Target="theme/theme1.xml"/><Relationship Id="rId2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notesMaster" Target="notesMasters/notesMaster1.xml"/><Relationship Id="rId18" Type="http://schemas.openxmlformats.org/officeDocument/2006/relationships/handoutMaster" Target="handoutMasters/handoutMaster1.xml"/><Relationship Id="rId1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5A98E92-5EB3-45AE-A489-377123E09715}"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it-IT"/>
        </a:p>
      </dgm:t>
    </dgm:pt>
    <dgm:pt modelId="{977E4B39-395E-409B-98BE-4FA93A48E515}">
      <dgm:prSet phldrT="[Testo]"/>
      <dgm:spPr>
        <a:solidFill>
          <a:schemeClr val="tx2">
            <a:lumMod val="60000"/>
            <a:lumOff val="40000"/>
          </a:schemeClr>
        </a:solidFill>
      </dgm:spPr>
      <dgm:t>
        <a:bodyPr/>
        <a:lstStyle/>
        <a:p>
          <a:r>
            <a:rPr lang="it-IT" dirty="0" smtClean="0"/>
            <a:t>Plan</a:t>
          </a:r>
          <a:r>
            <a:rPr lang="it-IT" baseline="0" dirty="0" smtClean="0"/>
            <a:t> de travail </a:t>
          </a:r>
          <a:endParaRPr lang="it-IT" dirty="0"/>
        </a:p>
      </dgm:t>
    </dgm:pt>
    <dgm:pt modelId="{4EADCB83-ADB5-4846-8318-E354FF13C510}" type="parTrans" cxnId="{221B35A2-0BFB-4F75-B033-744BFB18F0B8}">
      <dgm:prSet/>
      <dgm:spPr/>
      <dgm:t>
        <a:bodyPr/>
        <a:lstStyle/>
        <a:p>
          <a:endParaRPr lang="it-IT"/>
        </a:p>
      </dgm:t>
    </dgm:pt>
    <dgm:pt modelId="{CCFF7A53-480C-4306-9512-9E08007AA88F}" type="sibTrans" cxnId="{221B35A2-0BFB-4F75-B033-744BFB18F0B8}">
      <dgm:prSet/>
      <dgm:spPr/>
      <dgm:t>
        <a:bodyPr/>
        <a:lstStyle/>
        <a:p>
          <a:endParaRPr lang="it-IT"/>
        </a:p>
      </dgm:t>
    </dgm:pt>
    <dgm:pt modelId="{DFED99EF-90AF-4AB9-9B51-D887A558B208}">
      <dgm:prSet phldrT="[Testo]" custT="1"/>
      <dgm:spPr>
        <a:solidFill>
          <a:schemeClr val="tx2">
            <a:lumMod val="20000"/>
            <a:lumOff val="80000"/>
            <a:alpha val="90000"/>
          </a:schemeClr>
        </a:solidFill>
      </dgm:spPr>
      <dgm:t>
        <a:bodyPr/>
        <a:lstStyle/>
        <a:p>
          <a:r>
            <a:rPr lang="it-IT" sz="1600" b="0" dirty="0" smtClean="0"/>
            <a:t>Préparation desdocuments d’avant-projet</a:t>
          </a:r>
          <a:endParaRPr lang="it-IT" sz="1600" b="0" dirty="0"/>
        </a:p>
      </dgm:t>
    </dgm:pt>
    <dgm:pt modelId="{FAD6ADAE-EB62-40E2-90E0-0AC561396966}" type="parTrans" cxnId="{FD29EDB0-7711-40B9-986C-5AB01D251F90}">
      <dgm:prSet/>
      <dgm:spPr/>
      <dgm:t>
        <a:bodyPr/>
        <a:lstStyle/>
        <a:p>
          <a:endParaRPr lang="it-IT"/>
        </a:p>
      </dgm:t>
    </dgm:pt>
    <dgm:pt modelId="{DF2073D9-B9FE-46B2-A2A2-96BE22BAFB51}" type="sibTrans" cxnId="{FD29EDB0-7711-40B9-986C-5AB01D251F90}">
      <dgm:prSet/>
      <dgm:spPr/>
      <dgm:t>
        <a:bodyPr/>
        <a:lstStyle/>
        <a:p>
          <a:endParaRPr lang="it-IT"/>
        </a:p>
      </dgm:t>
    </dgm:pt>
    <dgm:pt modelId="{EEAE1314-596C-466F-BCA9-6B2736B1F6F4}">
      <dgm:prSet phldrT="[Testo]"/>
      <dgm:spPr>
        <a:solidFill>
          <a:schemeClr val="accent6">
            <a:lumMod val="60000"/>
            <a:lumOff val="40000"/>
          </a:schemeClr>
        </a:solidFill>
      </dgm:spPr>
      <dgm:t>
        <a:bodyPr/>
        <a:lstStyle/>
        <a:p>
          <a:r>
            <a:rPr lang="it-IT" dirty="0" smtClean="0"/>
            <a:t>Rédaction</a:t>
          </a:r>
          <a:endParaRPr lang="it-IT" dirty="0"/>
        </a:p>
      </dgm:t>
    </dgm:pt>
    <dgm:pt modelId="{A1528D58-02DE-4556-A9FE-091DC35F746B}" type="parTrans" cxnId="{78F54DB2-F44F-42BA-8EE9-C5CE55D7BDFE}">
      <dgm:prSet/>
      <dgm:spPr/>
      <dgm:t>
        <a:bodyPr/>
        <a:lstStyle/>
        <a:p>
          <a:endParaRPr lang="it-IT"/>
        </a:p>
      </dgm:t>
    </dgm:pt>
    <dgm:pt modelId="{3CEEA894-1CDF-457E-80EE-F68663D87FFD}" type="sibTrans" cxnId="{78F54DB2-F44F-42BA-8EE9-C5CE55D7BDFE}">
      <dgm:prSet/>
      <dgm:spPr/>
      <dgm:t>
        <a:bodyPr/>
        <a:lstStyle/>
        <a:p>
          <a:endParaRPr lang="it-IT"/>
        </a:p>
      </dgm:t>
    </dgm:pt>
    <dgm:pt modelId="{EC249DB0-AEC1-4345-AFB5-54A37E65EBF9}">
      <dgm:prSet phldrT="[Testo]" custT="1"/>
      <dgm:spPr>
        <a:solidFill>
          <a:schemeClr val="accent6">
            <a:lumMod val="20000"/>
            <a:lumOff val="80000"/>
            <a:alpha val="89804"/>
          </a:schemeClr>
        </a:solidFill>
      </dgm:spPr>
      <dgm:t>
        <a:bodyPr/>
        <a:lstStyle/>
        <a:p>
          <a:r>
            <a:rPr lang="it-IT" sz="1600" dirty="0" smtClean="0"/>
            <a:t>Document de travail </a:t>
          </a:r>
          <a:endParaRPr lang="it-IT" sz="1600" dirty="0"/>
        </a:p>
      </dgm:t>
    </dgm:pt>
    <dgm:pt modelId="{5BC7E55C-80B3-4CAE-A1B8-0E9BB4D294A6}" type="parTrans" cxnId="{4D966895-B6CD-4D1E-B708-9DC036E6B7BB}">
      <dgm:prSet/>
      <dgm:spPr/>
      <dgm:t>
        <a:bodyPr/>
        <a:lstStyle/>
        <a:p>
          <a:endParaRPr lang="it-IT"/>
        </a:p>
      </dgm:t>
    </dgm:pt>
    <dgm:pt modelId="{789B0941-60ED-4AA8-86D1-D731C897979A}" type="sibTrans" cxnId="{4D966895-B6CD-4D1E-B708-9DC036E6B7BB}">
      <dgm:prSet/>
      <dgm:spPr/>
      <dgm:t>
        <a:bodyPr/>
        <a:lstStyle/>
        <a:p>
          <a:endParaRPr lang="it-IT"/>
        </a:p>
      </dgm:t>
    </dgm:pt>
    <dgm:pt modelId="{A75774D6-AE09-49AB-B87F-EBBBEE07C12A}">
      <dgm:prSet phldrT="[Testo]"/>
      <dgm:spPr>
        <a:solidFill>
          <a:schemeClr val="accent1">
            <a:lumMod val="60000"/>
            <a:lumOff val="40000"/>
          </a:schemeClr>
        </a:solidFill>
      </dgm:spPr>
      <dgm:t>
        <a:bodyPr/>
        <a:lstStyle/>
        <a:p>
          <a:r>
            <a:rPr lang="it-IT" dirty="0" smtClean="0"/>
            <a:t>Processus transparent et inclusif</a:t>
          </a:r>
          <a:endParaRPr lang="it-IT" dirty="0"/>
        </a:p>
      </dgm:t>
    </dgm:pt>
    <dgm:pt modelId="{DA939069-CBBB-42E5-873E-4E227426262C}" type="parTrans" cxnId="{4D7809F6-AEA9-4D35-8E98-B365764FB8A3}">
      <dgm:prSet/>
      <dgm:spPr/>
      <dgm:t>
        <a:bodyPr/>
        <a:lstStyle/>
        <a:p>
          <a:endParaRPr lang="it-IT"/>
        </a:p>
      </dgm:t>
    </dgm:pt>
    <dgm:pt modelId="{38B4E34A-B37E-4F9C-815F-65D2A48E9A5A}" type="sibTrans" cxnId="{4D7809F6-AEA9-4D35-8E98-B365764FB8A3}">
      <dgm:prSet/>
      <dgm:spPr/>
      <dgm:t>
        <a:bodyPr/>
        <a:lstStyle/>
        <a:p>
          <a:endParaRPr lang="it-IT"/>
        </a:p>
      </dgm:t>
    </dgm:pt>
    <dgm:pt modelId="{1F8BAE20-AFE0-4E7A-B233-FFDCF2E58689}">
      <dgm:prSet phldrT="[Testo]"/>
      <dgm:spPr>
        <a:solidFill>
          <a:schemeClr val="accent1">
            <a:lumMod val="20000"/>
            <a:lumOff val="80000"/>
            <a:alpha val="90000"/>
          </a:schemeClr>
        </a:solidFill>
      </dgm:spPr>
      <dgm:t>
        <a:bodyPr/>
        <a:lstStyle/>
        <a:p>
          <a:pPr marL="171450" indent="0" defTabSz="711200">
            <a:lnSpc>
              <a:spcPct val="90000"/>
            </a:lnSpc>
            <a:spcBef>
              <a:spcPct val="0"/>
            </a:spcBef>
            <a:spcAft>
              <a:spcPct val="15000"/>
            </a:spcAft>
            <a:buNone/>
          </a:pPr>
          <a:r>
            <a:rPr lang="it-IT" dirty="0" smtClean="0"/>
            <a:t>PDI </a:t>
          </a:r>
          <a:r>
            <a:rPr lang="it-IT" dirty="0" smtClean="0"/>
            <a:t>au coeur du processus</a:t>
          </a:r>
          <a:endParaRPr lang="it-IT" dirty="0"/>
        </a:p>
      </dgm:t>
    </dgm:pt>
    <dgm:pt modelId="{5061D0DB-E7AD-46E3-AB35-498C9ABA986F}" type="parTrans" cxnId="{0F579B5D-DFE2-4EFE-AA72-A6D4B433FE9A}">
      <dgm:prSet/>
      <dgm:spPr/>
      <dgm:t>
        <a:bodyPr/>
        <a:lstStyle/>
        <a:p>
          <a:endParaRPr lang="it-IT"/>
        </a:p>
      </dgm:t>
    </dgm:pt>
    <dgm:pt modelId="{5281AA93-8FDA-4F73-B7BC-E1E58A8E6797}" type="sibTrans" cxnId="{0F579B5D-DFE2-4EFE-AA72-A6D4B433FE9A}">
      <dgm:prSet/>
      <dgm:spPr/>
      <dgm:t>
        <a:bodyPr/>
        <a:lstStyle/>
        <a:p>
          <a:endParaRPr lang="it-IT"/>
        </a:p>
      </dgm:t>
    </dgm:pt>
    <dgm:pt modelId="{E88E2F2F-381E-4D22-9E3C-7EA1B0B91B7E}">
      <dgm:prSet custT="1"/>
      <dgm:spPr>
        <a:solidFill>
          <a:schemeClr val="tx2">
            <a:lumMod val="20000"/>
            <a:lumOff val="80000"/>
            <a:alpha val="90000"/>
          </a:schemeClr>
        </a:solidFill>
      </dgm:spPr>
      <dgm:t>
        <a:bodyPr/>
        <a:lstStyle/>
        <a:p>
          <a:r>
            <a:rPr lang="it-IT" sz="1600" b="0" dirty="0" smtClean="0"/>
            <a:t>Planification, péparation, organisation de réunions</a:t>
          </a:r>
        </a:p>
      </dgm:t>
    </dgm:pt>
    <dgm:pt modelId="{F0B9B927-5F02-4B39-A187-C14C1A1B0648}" type="parTrans" cxnId="{583EA47A-244C-4527-AAFE-EBB7FE230D1B}">
      <dgm:prSet/>
      <dgm:spPr/>
      <dgm:t>
        <a:bodyPr/>
        <a:lstStyle/>
        <a:p>
          <a:endParaRPr lang="it-IT"/>
        </a:p>
      </dgm:t>
    </dgm:pt>
    <dgm:pt modelId="{B38886F2-64B3-4AF5-AB80-C47B689864B2}" type="sibTrans" cxnId="{583EA47A-244C-4527-AAFE-EBB7FE230D1B}">
      <dgm:prSet/>
      <dgm:spPr/>
      <dgm:t>
        <a:bodyPr/>
        <a:lstStyle/>
        <a:p>
          <a:endParaRPr lang="it-IT"/>
        </a:p>
      </dgm:t>
    </dgm:pt>
    <dgm:pt modelId="{20944834-B762-426E-A340-BF3072E87C0B}">
      <dgm:prSet custT="1"/>
      <dgm:spPr>
        <a:solidFill>
          <a:schemeClr val="accent6">
            <a:lumMod val="20000"/>
            <a:lumOff val="80000"/>
            <a:alpha val="89804"/>
          </a:schemeClr>
        </a:solidFill>
      </dgm:spPr>
      <dgm:t>
        <a:bodyPr/>
        <a:lstStyle/>
        <a:p>
          <a:r>
            <a:rPr lang="it-IT" sz="1600" dirty="0" smtClean="0"/>
            <a:t>Plan ou vue d’ensemble</a:t>
          </a:r>
        </a:p>
      </dgm:t>
    </dgm:pt>
    <dgm:pt modelId="{EAB21100-51A4-4F8F-920B-49679B22BA86}" type="parTrans" cxnId="{4432BCCF-4E5C-46AB-BA44-B607E0D7C98C}">
      <dgm:prSet/>
      <dgm:spPr/>
      <dgm:t>
        <a:bodyPr/>
        <a:lstStyle/>
        <a:p>
          <a:endParaRPr lang="it-IT"/>
        </a:p>
      </dgm:t>
    </dgm:pt>
    <dgm:pt modelId="{2C489883-8C99-42B2-A0A2-9BA844491BC6}" type="sibTrans" cxnId="{4432BCCF-4E5C-46AB-BA44-B607E0D7C98C}">
      <dgm:prSet/>
      <dgm:spPr/>
      <dgm:t>
        <a:bodyPr/>
        <a:lstStyle/>
        <a:p>
          <a:endParaRPr lang="it-IT"/>
        </a:p>
      </dgm:t>
    </dgm:pt>
    <dgm:pt modelId="{BAB0527D-320D-4337-8252-4E469FCA5354}">
      <dgm:prSet custT="1"/>
      <dgm:spPr>
        <a:solidFill>
          <a:schemeClr val="accent6">
            <a:lumMod val="20000"/>
            <a:lumOff val="80000"/>
            <a:alpha val="89804"/>
          </a:schemeClr>
        </a:solidFill>
      </dgm:spPr>
      <dgm:t>
        <a:bodyPr/>
        <a:lstStyle/>
        <a:p>
          <a:r>
            <a:rPr lang="it-IT" sz="1600" dirty="0" smtClean="0"/>
            <a:t>Fusion des différentes composantes dans une version finale exhaustive</a:t>
          </a:r>
        </a:p>
      </dgm:t>
    </dgm:pt>
    <dgm:pt modelId="{83100C19-2921-4160-94A3-3C1C7CB63FA3}" type="parTrans" cxnId="{9CC8B75F-FA87-4D16-9C8A-76CF52DAB6D1}">
      <dgm:prSet/>
      <dgm:spPr/>
      <dgm:t>
        <a:bodyPr/>
        <a:lstStyle/>
        <a:p>
          <a:endParaRPr lang="it-IT"/>
        </a:p>
      </dgm:t>
    </dgm:pt>
    <dgm:pt modelId="{37D1200B-A9A8-4DF2-BFF6-3D17BC7D8A91}" type="sibTrans" cxnId="{9CC8B75F-FA87-4D16-9C8A-76CF52DAB6D1}">
      <dgm:prSet/>
      <dgm:spPr/>
      <dgm:t>
        <a:bodyPr/>
        <a:lstStyle/>
        <a:p>
          <a:endParaRPr lang="it-IT"/>
        </a:p>
      </dgm:t>
    </dgm:pt>
    <dgm:pt modelId="{7C5149E1-3C61-4A27-98E6-AFF8AAFF7BC8}">
      <dgm:prSet custT="1"/>
      <dgm:spPr>
        <a:solidFill>
          <a:schemeClr val="tx2">
            <a:lumMod val="20000"/>
            <a:lumOff val="80000"/>
            <a:alpha val="90000"/>
          </a:schemeClr>
        </a:solidFill>
      </dgm:spPr>
      <dgm:t>
        <a:bodyPr/>
        <a:lstStyle/>
        <a:p>
          <a:r>
            <a:rPr lang="it-IT" sz="1600" b="0" dirty="0" smtClean="0"/>
            <a:t>Consultations</a:t>
          </a:r>
        </a:p>
      </dgm:t>
    </dgm:pt>
    <dgm:pt modelId="{BFEFF6E7-FA64-42EC-AE50-252A487B6D9A}" type="parTrans" cxnId="{046B4CA2-B8A3-4E09-B00E-8DE04B3BDFDD}">
      <dgm:prSet/>
      <dgm:spPr/>
      <dgm:t>
        <a:bodyPr/>
        <a:lstStyle/>
        <a:p>
          <a:endParaRPr lang="fr-FR"/>
        </a:p>
      </dgm:t>
    </dgm:pt>
    <dgm:pt modelId="{4AB673B6-7E24-4B7C-A5C2-6CDDC1087128}" type="sibTrans" cxnId="{046B4CA2-B8A3-4E09-B00E-8DE04B3BDFDD}">
      <dgm:prSet/>
      <dgm:spPr/>
      <dgm:t>
        <a:bodyPr/>
        <a:lstStyle/>
        <a:p>
          <a:endParaRPr lang="fr-FR"/>
        </a:p>
      </dgm:t>
    </dgm:pt>
    <dgm:pt modelId="{18BECBE8-CB9C-4442-9B96-F745835F02DE}">
      <dgm:prSet custT="1"/>
      <dgm:spPr>
        <a:solidFill>
          <a:schemeClr val="tx2">
            <a:lumMod val="20000"/>
            <a:lumOff val="80000"/>
            <a:alpha val="90000"/>
          </a:schemeClr>
        </a:solidFill>
      </dgm:spPr>
      <dgm:t>
        <a:bodyPr/>
        <a:lstStyle/>
        <a:p>
          <a:r>
            <a:rPr lang="it-IT" sz="1600" b="0" dirty="0" smtClean="0"/>
            <a:t>Révisions</a:t>
          </a:r>
        </a:p>
      </dgm:t>
    </dgm:pt>
    <dgm:pt modelId="{1452A084-2A0A-4D91-A566-3F1B670DDA3E}" type="parTrans" cxnId="{8DD5D075-EDCF-4F5F-9BD1-372A553A4C7E}">
      <dgm:prSet/>
      <dgm:spPr/>
      <dgm:t>
        <a:bodyPr/>
        <a:lstStyle/>
        <a:p>
          <a:endParaRPr lang="fr-FR"/>
        </a:p>
      </dgm:t>
    </dgm:pt>
    <dgm:pt modelId="{6D9DC89B-C88D-48B4-A9E3-012BA02E1102}" type="sibTrans" cxnId="{8DD5D075-EDCF-4F5F-9BD1-372A553A4C7E}">
      <dgm:prSet/>
      <dgm:spPr/>
      <dgm:t>
        <a:bodyPr/>
        <a:lstStyle/>
        <a:p>
          <a:endParaRPr lang="fr-FR"/>
        </a:p>
      </dgm:t>
    </dgm:pt>
    <dgm:pt modelId="{D6BEE5CE-F3BF-49A2-8204-B8259817466F}">
      <dgm:prSet phldrT="[Testo]" custT="1"/>
      <dgm:spPr>
        <a:solidFill>
          <a:schemeClr val="accent6">
            <a:lumMod val="20000"/>
            <a:lumOff val="80000"/>
            <a:alpha val="89804"/>
          </a:schemeClr>
        </a:solidFill>
      </dgm:spPr>
      <dgm:t>
        <a:bodyPr/>
        <a:lstStyle/>
        <a:p>
          <a:r>
            <a:rPr lang="it-IT" sz="1600" dirty="0" smtClean="0"/>
            <a:t>Glossaire des notions clé</a:t>
          </a:r>
          <a:endParaRPr lang="it-IT" sz="1600" dirty="0"/>
        </a:p>
      </dgm:t>
    </dgm:pt>
    <dgm:pt modelId="{59A44048-7CD2-4743-9107-A38BCB4B2BC1}" type="parTrans" cxnId="{A0775C45-A281-4B71-B9CA-CB50D7E82903}">
      <dgm:prSet/>
      <dgm:spPr/>
      <dgm:t>
        <a:bodyPr/>
        <a:lstStyle/>
        <a:p>
          <a:endParaRPr lang="fr-FR"/>
        </a:p>
      </dgm:t>
    </dgm:pt>
    <dgm:pt modelId="{AEB843E4-C011-4240-8102-C391ED96A269}" type="sibTrans" cxnId="{A0775C45-A281-4B71-B9CA-CB50D7E82903}">
      <dgm:prSet/>
      <dgm:spPr/>
      <dgm:t>
        <a:bodyPr/>
        <a:lstStyle/>
        <a:p>
          <a:endParaRPr lang="fr-FR"/>
        </a:p>
      </dgm:t>
    </dgm:pt>
    <dgm:pt modelId="{7FC6E958-135E-4B5A-AA76-0B565A8A619C}">
      <dgm:prSet phldrT="[Testo]"/>
      <dgm:spPr>
        <a:solidFill>
          <a:schemeClr val="accent1">
            <a:lumMod val="20000"/>
            <a:lumOff val="80000"/>
            <a:alpha val="90000"/>
          </a:schemeClr>
        </a:solidFill>
      </dgm:spPr>
      <dgm:t>
        <a:bodyPr/>
        <a:lstStyle/>
        <a:p>
          <a:pPr marL="171450" indent="0" defTabSz="711200">
            <a:lnSpc>
              <a:spcPct val="90000"/>
            </a:lnSpc>
            <a:spcBef>
              <a:spcPct val="0"/>
            </a:spcBef>
            <a:spcAft>
              <a:spcPct val="15000"/>
            </a:spcAft>
            <a:buNone/>
          </a:pPr>
          <a:r>
            <a:rPr lang="it-IT" dirty="0" smtClean="0"/>
            <a:t>Information, consultation et participation</a:t>
          </a:r>
          <a:endParaRPr lang="it-IT" dirty="0"/>
        </a:p>
      </dgm:t>
    </dgm:pt>
    <dgm:pt modelId="{5444D5DB-7714-4ABE-8D2B-5F16D9758501}" type="parTrans" cxnId="{73AF9E7A-4C24-45F5-A588-C3A729806F3B}">
      <dgm:prSet/>
      <dgm:spPr/>
      <dgm:t>
        <a:bodyPr/>
        <a:lstStyle/>
        <a:p>
          <a:endParaRPr lang="fr-FR"/>
        </a:p>
      </dgm:t>
    </dgm:pt>
    <dgm:pt modelId="{37C5E4A4-DE8D-4567-B15D-9536D6209A20}" type="sibTrans" cxnId="{73AF9E7A-4C24-45F5-A588-C3A729806F3B}">
      <dgm:prSet/>
      <dgm:spPr/>
      <dgm:t>
        <a:bodyPr/>
        <a:lstStyle/>
        <a:p>
          <a:endParaRPr lang="fr-FR"/>
        </a:p>
      </dgm:t>
    </dgm:pt>
    <dgm:pt modelId="{47CD1B14-FB00-454F-BCDD-D3B1DECA32EB}">
      <dgm:prSet phldrT="[Testo]"/>
      <dgm:spPr>
        <a:solidFill>
          <a:schemeClr val="accent1">
            <a:lumMod val="20000"/>
            <a:lumOff val="80000"/>
            <a:alpha val="90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it-IT" dirty="0" smtClean="0"/>
            <a:t>Circulation régulière des versions et mises à jour</a:t>
          </a:r>
          <a:endParaRPr lang="it-IT" dirty="0"/>
        </a:p>
      </dgm:t>
    </dgm:pt>
    <dgm:pt modelId="{7A4A703E-6231-4CDE-9775-E66902497C14}" type="parTrans" cxnId="{00581A9A-28F7-429B-BEC0-364040785819}">
      <dgm:prSet/>
      <dgm:spPr/>
      <dgm:t>
        <a:bodyPr/>
        <a:lstStyle/>
        <a:p>
          <a:endParaRPr lang="fr-FR"/>
        </a:p>
      </dgm:t>
    </dgm:pt>
    <dgm:pt modelId="{DDF26F7C-222D-4C0B-9802-1E74A87F09A1}" type="sibTrans" cxnId="{00581A9A-28F7-429B-BEC0-364040785819}">
      <dgm:prSet/>
      <dgm:spPr/>
      <dgm:t>
        <a:bodyPr/>
        <a:lstStyle/>
        <a:p>
          <a:endParaRPr lang="fr-FR"/>
        </a:p>
      </dgm:t>
    </dgm:pt>
    <dgm:pt modelId="{4FC250A1-89D0-4EB9-A5AB-F49C5F323F45}" type="pres">
      <dgm:prSet presAssocID="{A5A98E92-5EB3-45AE-A489-377123E09715}" presName="Name0" presStyleCnt="0">
        <dgm:presLayoutVars>
          <dgm:dir/>
          <dgm:animLvl val="lvl"/>
          <dgm:resizeHandles val="exact"/>
        </dgm:presLayoutVars>
      </dgm:prSet>
      <dgm:spPr/>
      <dgm:t>
        <a:bodyPr/>
        <a:lstStyle/>
        <a:p>
          <a:endParaRPr lang="it-IT"/>
        </a:p>
      </dgm:t>
    </dgm:pt>
    <dgm:pt modelId="{C752F7B3-CBC4-4C7B-B882-0BFA11C1EFED}" type="pres">
      <dgm:prSet presAssocID="{977E4B39-395E-409B-98BE-4FA93A48E515}" presName="linNode" presStyleCnt="0"/>
      <dgm:spPr/>
    </dgm:pt>
    <dgm:pt modelId="{F7196835-7925-4630-95FB-9A7BE9888A1C}" type="pres">
      <dgm:prSet presAssocID="{977E4B39-395E-409B-98BE-4FA93A48E515}" presName="parentText" presStyleLbl="node1" presStyleIdx="0" presStyleCnt="3" custScaleX="104211">
        <dgm:presLayoutVars>
          <dgm:chMax val="1"/>
          <dgm:bulletEnabled val="1"/>
        </dgm:presLayoutVars>
      </dgm:prSet>
      <dgm:spPr/>
      <dgm:t>
        <a:bodyPr/>
        <a:lstStyle/>
        <a:p>
          <a:endParaRPr lang="it-IT"/>
        </a:p>
      </dgm:t>
    </dgm:pt>
    <dgm:pt modelId="{B3A2D1D2-D3AE-441F-9A9A-9BCBB539EE27}" type="pres">
      <dgm:prSet presAssocID="{977E4B39-395E-409B-98BE-4FA93A48E515}" presName="descendantText" presStyleLbl="alignAccFollowNode1" presStyleIdx="0" presStyleCnt="3" custScaleX="136005">
        <dgm:presLayoutVars>
          <dgm:bulletEnabled val="1"/>
        </dgm:presLayoutVars>
      </dgm:prSet>
      <dgm:spPr/>
      <dgm:t>
        <a:bodyPr/>
        <a:lstStyle/>
        <a:p>
          <a:endParaRPr lang="it-IT"/>
        </a:p>
      </dgm:t>
    </dgm:pt>
    <dgm:pt modelId="{2B64203B-D6D9-4C18-B24A-9C0C8223F0E3}" type="pres">
      <dgm:prSet presAssocID="{CCFF7A53-480C-4306-9512-9E08007AA88F}" presName="sp" presStyleCnt="0"/>
      <dgm:spPr/>
    </dgm:pt>
    <dgm:pt modelId="{2340F3F8-D4DF-4D90-978F-49CD11FAC61D}" type="pres">
      <dgm:prSet presAssocID="{EEAE1314-596C-466F-BCA9-6B2736B1F6F4}" presName="linNode" presStyleCnt="0"/>
      <dgm:spPr/>
    </dgm:pt>
    <dgm:pt modelId="{D5DE6DBC-BEDD-45C0-97D2-62E7CC706E6B}" type="pres">
      <dgm:prSet presAssocID="{EEAE1314-596C-466F-BCA9-6B2736B1F6F4}" presName="parentText" presStyleLbl="node1" presStyleIdx="1" presStyleCnt="3" custScaleX="85391">
        <dgm:presLayoutVars>
          <dgm:chMax val="1"/>
          <dgm:bulletEnabled val="1"/>
        </dgm:presLayoutVars>
      </dgm:prSet>
      <dgm:spPr/>
      <dgm:t>
        <a:bodyPr/>
        <a:lstStyle/>
        <a:p>
          <a:endParaRPr lang="it-IT"/>
        </a:p>
      </dgm:t>
    </dgm:pt>
    <dgm:pt modelId="{308FDDC2-C6A7-4738-96A7-AD724C056B68}" type="pres">
      <dgm:prSet presAssocID="{EEAE1314-596C-466F-BCA9-6B2736B1F6F4}" presName="descendantText" presStyleLbl="alignAccFollowNode1" presStyleIdx="1" presStyleCnt="3" custScaleX="95034" custLinFactNeighborX="353" custLinFactNeighborY="-1741">
        <dgm:presLayoutVars>
          <dgm:bulletEnabled val="1"/>
        </dgm:presLayoutVars>
      </dgm:prSet>
      <dgm:spPr/>
      <dgm:t>
        <a:bodyPr/>
        <a:lstStyle/>
        <a:p>
          <a:endParaRPr lang="it-IT"/>
        </a:p>
      </dgm:t>
    </dgm:pt>
    <dgm:pt modelId="{A702F283-5C06-4AA9-B883-0B24A0CD13E3}" type="pres">
      <dgm:prSet presAssocID="{3CEEA894-1CDF-457E-80EE-F68663D87FFD}" presName="sp" presStyleCnt="0"/>
      <dgm:spPr/>
    </dgm:pt>
    <dgm:pt modelId="{9438B9F1-F7ED-4407-AA11-319D5FE48D89}" type="pres">
      <dgm:prSet presAssocID="{A75774D6-AE09-49AB-B87F-EBBBEE07C12A}" presName="linNode" presStyleCnt="0"/>
      <dgm:spPr/>
    </dgm:pt>
    <dgm:pt modelId="{BA290AB7-14E5-4EA7-AD14-E1E9E6C7CC98}" type="pres">
      <dgm:prSet presAssocID="{A75774D6-AE09-49AB-B87F-EBBBEE07C12A}" presName="parentText" presStyleLbl="node1" presStyleIdx="2" presStyleCnt="3" custScaleX="86702" custLinFactNeighborX="-9" custLinFactNeighborY="-400">
        <dgm:presLayoutVars>
          <dgm:chMax val="1"/>
          <dgm:bulletEnabled val="1"/>
        </dgm:presLayoutVars>
      </dgm:prSet>
      <dgm:spPr/>
      <dgm:t>
        <a:bodyPr/>
        <a:lstStyle/>
        <a:p>
          <a:endParaRPr lang="it-IT"/>
        </a:p>
      </dgm:t>
    </dgm:pt>
    <dgm:pt modelId="{FF8E9E48-2968-4AAC-9A3A-3C5075D8D363}" type="pres">
      <dgm:prSet presAssocID="{A75774D6-AE09-49AB-B87F-EBBBEE07C12A}" presName="descendantText" presStyleLbl="alignAccFollowNode1" presStyleIdx="2" presStyleCnt="3" custScaleX="81087" custLinFactNeighborX="-958" custLinFactNeighborY="-265">
        <dgm:presLayoutVars>
          <dgm:bulletEnabled val="1"/>
        </dgm:presLayoutVars>
      </dgm:prSet>
      <dgm:spPr/>
      <dgm:t>
        <a:bodyPr/>
        <a:lstStyle/>
        <a:p>
          <a:endParaRPr lang="it-IT"/>
        </a:p>
      </dgm:t>
    </dgm:pt>
  </dgm:ptLst>
  <dgm:cxnLst>
    <dgm:cxn modelId="{78F54DB2-F44F-42BA-8EE9-C5CE55D7BDFE}" srcId="{A5A98E92-5EB3-45AE-A489-377123E09715}" destId="{EEAE1314-596C-466F-BCA9-6B2736B1F6F4}" srcOrd="1" destOrd="0" parTransId="{A1528D58-02DE-4556-A9FE-091DC35F746B}" sibTransId="{3CEEA894-1CDF-457E-80EE-F68663D87FFD}"/>
    <dgm:cxn modelId="{4432BCCF-4E5C-46AB-BA44-B607E0D7C98C}" srcId="{EEAE1314-596C-466F-BCA9-6B2736B1F6F4}" destId="{20944834-B762-426E-A340-BF3072E87C0B}" srcOrd="2" destOrd="0" parTransId="{EAB21100-51A4-4F8F-920B-49679B22BA86}" sibTransId="{2C489883-8C99-42B2-A0A2-9BA844491BC6}"/>
    <dgm:cxn modelId="{4D7809F6-AEA9-4D35-8E98-B365764FB8A3}" srcId="{A5A98E92-5EB3-45AE-A489-377123E09715}" destId="{A75774D6-AE09-49AB-B87F-EBBBEE07C12A}" srcOrd="2" destOrd="0" parTransId="{DA939069-CBBB-42E5-873E-4E227426262C}" sibTransId="{38B4E34A-B37E-4F9C-815F-65D2A48E9A5A}"/>
    <dgm:cxn modelId="{7CDB2FB1-1FEB-DE4F-AACF-7C91A8CB1655}" type="presOf" srcId="{BAB0527D-320D-4337-8252-4E469FCA5354}" destId="{308FDDC2-C6A7-4738-96A7-AD724C056B68}" srcOrd="0" destOrd="3" presId="urn:microsoft.com/office/officeart/2005/8/layout/vList5"/>
    <dgm:cxn modelId="{4D966895-B6CD-4D1E-B708-9DC036E6B7BB}" srcId="{EEAE1314-596C-466F-BCA9-6B2736B1F6F4}" destId="{EC249DB0-AEC1-4345-AFB5-54A37E65EBF9}" srcOrd="0" destOrd="0" parTransId="{5BC7E55C-80B3-4CAE-A1B8-0E9BB4D294A6}" sibTransId="{789B0941-60ED-4AA8-86D1-D731C897979A}"/>
    <dgm:cxn modelId="{0F579B5D-DFE2-4EFE-AA72-A6D4B433FE9A}" srcId="{A75774D6-AE09-49AB-B87F-EBBBEE07C12A}" destId="{1F8BAE20-AFE0-4E7A-B233-FFDCF2E58689}" srcOrd="0" destOrd="0" parTransId="{5061D0DB-E7AD-46E3-AB35-498C9ABA986F}" sibTransId="{5281AA93-8FDA-4F73-B7BC-E1E58A8E6797}"/>
    <dgm:cxn modelId="{CA538335-AF29-4C2B-A07C-3717C126B652}" type="presOf" srcId="{47CD1B14-FB00-454F-BCDD-D3B1DECA32EB}" destId="{FF8E9E48-2968-4AAC-9A3A-3C5075D8D363}" srcOrd="0" destOrd="2" presId="urn:microsoft.com/office/officeart/2005/8/layout/vList5"/>
    <dgm:cxn modelId="{9CC8B75F-FA87-4D16-9C8A-76CF52DAB6D1}" srcId="{EEAE1314-596C-466F-BCA9-6B2736B1F6F4}" destId="{BAB0527D-320D-4337-8252-4E469FCA5354}" srcOrd="3" destOrd="0" parTransId="{83100C19-2921-4160-94A3-3C1C7CB63FA3}" sibTransId="{37D1200B-A9A8-4DF2-BFF6-3D17BC7D8A91}"/>
    <dgm:cxn modelId="{62147D6B-8B27-47DF-83D9-3F820D2B11CA}" type="presOf" srcId="{7FC6E958-135E-4B5A-AA76-0B565A8A619C}" destId="{FF8E9E48-2968-4AAC-9A3A-3C5075D8D363}" srcOrd="0" destOrd="1" presId="urn:microsoft.com/office/officeart/2005/8/layout/vList5"/>
    <dgm:cxn modelId="{73AF9E7A-4C24-45F5-A588-C3A729806F3B}" srcId="{A75774D6-AE09-49AB-B87F-EBBBEE07C12A}" destId="{7FC6E958-135E-4B5A-AA76-0B565A8A619C}" srcOrd="1" destOrd="0" parTransId="{5444D5DB-7714-4ABE-8D2B-5F16D9758501}" sibTransId="{37C5E4A4-DE8D-4567-B15D-9536D6209A20}"/>
    <dgm:cxn modelId="{FFC002DA-F15C-6A40-8A17-484962048748}" type="presOf" srcId="{A5A98E92-5EB3-45AE-A489-377123E09715}" destId="{4FC250A1-89D0-4EB9-A5AB-F49C5F323F45}" srcOrd="0" destOrd="0" presId="urn:microsoft.com/office/officeart/2005/8/layout/vList5"/>
    <dgm:cxn modelId="{2614CC86-CBAE-624E-839A-6D3B9402F22D}" type="presOf" srcId="{EEAE1314-596C-466F-BCA9-6B2736B1F6F4}" destId="{D5DE6DBC-BEDD-45C0-97D2-62E7CC706E6B}" srcOrd="0" destOrd="0" presId="urn:microsoft.com/office/officeart/2005/8/layout/vList5"/>
    <dgm:cxn modelId="{296A7979-BBB5-8D48-ABF5-7959D722BC11}" type="presOf" srcId="{EC249DB0-AEC1-4345-AFB5-54A37E65EBF9}" destId="{308FDDC2-C6A7-4738-96A7-AD724C056B68}" srcOrd="0" destOrd="0" presId="urn:microsoft.com/office/officeart/2005/8/layout/vList5"/>
    <dgm:cxn modelId="{046B4CA2-B8A3-4E09-B00E-8DE04B3BDFDD}" srcId="{977E4B39-395E-409B-98BE-4FA93A48E515}" destId="{7C5149E1-3C61-4A27-98E6-AFF8AAFF7BC8}" srcOrd="2" destOrd="0" parTransId="{BFEFF6E7-FA64-42EC-AE50-252A487B6D9A}" sibTransId="{4AB673B6-7E24-4B7C-A5C2-6CDDC1087128}"/>
    <dgm:cxn modelId="{221B35A2-0BFB-4F75-B033-744BFB18F0B8}" srcId="{A5A98E92-5EB3-45AE-A489-377123E09715}" destId="{977E4B39-395E-409B-98BE-4FA93A48E515}" srcOrd="0" destOrd="0" parTransId="{4EADCB83-ADB5-4846-8318-E354FF13C510}" sibTransId="{CCFF7A53-480C-4306-9512-9E08007AA88F}"/>
    <dgm:cxn modelId="{46907FD8-76DA-6E4C-B91F-A896A6E1C516}" type="presOf" srcId="{1F8BAE20-AFE0-4E7A-B233-FFDCF2E58689}" destId="{FF8E9E48-2968-4AAC-9A3A-3C5075D8D363}" srcOrd="0" destOrd="0" presId="urn:microsoft.com/office/officeart/2005/8/layout/vList5"/>
    <dgm:cxn modelId="{7095E0D5-3801-714A-AD79-F85FCEEDF24F}" type="presOf" srcId="{E88E2F2F-381E-4D22-9E3C-7EA1B0B91B7E}" destId="{B3A2D1D2-D3AE-441F-9A9A-9BCBB539EE27}" srcOrd="0" destOrd="1" presId="urn:microsoft.com/office/officeart/2005/8/layout/vList5"/>
    <dgm:cxn modelId="{00581A9A-28F7-429B-BEC0-364040785819}" srcId="{A75774D6-AE09-49AB-B87F-EBBBEE07C12A}" destId="{47CD1B14-FB00-454F-BCDD-D3B1DECA32EB}" srcOrd="2" destOrd="0" parTransId="{7A4A703E-6231-4CDE-9775-E66902497C14}" sibTransId="{DDF26F7C-222D-4C0B-9802-1E74A87F09A1}"/>
    <dgm:cxn modelId="{9DF05EFA-46BC-47A2-ADFC-F8CB97930DD6}" type="presOf" srcId="{7C5149E1-3C61-4A27-98E6-AFF8AAFF7BC8}" destId="{B3A2D1D2-D3AE-441F-9A9A-9BCBB539EE27}" srcOrd="0" destOrd="2" presId="urn:microsoft.com/office/officeart/2005/8/layout/vList5"/>
    <dgm:cxn modelId="{076CB5E1-28FF-6145-83E0-3E42B2FE0944}" type="presOf" srcId="{977E4B39-395E-409B-98BE-4FA93A48E515}" destId="{F7196835-7925-4630-95FB-9A7BE9888A1C}" srcOrd="0" destOrd="0" presId="urn:microsoft.com/office/officeart/2005/8/layout/vList5"/>
    <dgm:cxn modelId="{583EA47A-244C-4527-AAFE-EBB7FE230D1B}" srcId="{977E4B39-395E-409B-98BE-4FA93A48E515}" destId="{E88E2F2F-381E-4D22-9E3C-7EA1B0B91B7E}" srcOrd="1" destOrd="0" parTransId="{F0B9B927-5F02-4B39-A187-C14C1A1B0648}" sibTransId="{B38886F2-64B3-4AF5-AB80-C47B689864B2}"/>
    <dgm:cxn modelId="{7BCC7A09-17C4-2549-943C-1AB8D7A97897}" type="presOf" srcId="{A75774D6-AE09-49AB-B87F-EBBBEE07C12A}" destId="{BA290AB7-14E5-4EA7-AD14-E1E9E6C7CC98}" srcOrd="0" destOrd="0" presId="urn:microsoft.com/office/officeart/2005/8/layout/vList5"/>
    <dgm:cxn modelId="{A0775C45-A281-4B71-B9CA-CB50D7E82903}" srcId="{EEAE1314-596C-466F-BCA9-6B2736B1F6F4}" destId="{D6BEE5CE-F3BF-49A2-8204-B8259817466F}" srcOrd="1" destOrd="0" parTransId="{59A44048-7CD2-4743-9107-A38BCB4B2BC1}" sibTransId="{AEB843E4-C011-4240-8102-C391ED96A269}"/>
    <dgm:cxn modelId="{8DD5D075-EDCF-4F5F-9BD1-372A553A4C7E}" srcId="{977E4B39-395E-409B-98BE-4FA93A48E515}" destId="{18BECBE8-CB9C-4442-9B96-F745835F02DE}" srcOrd="3" destOrd="0" parTransId="{1452A084-2A0A-4D91-A566-3F1B670DDA3E}" sibTransId="{6D9DC89B-C88D-48B4-A9E3-012BA02E1102}"/>
    <dgm:cxn modelId="{434000B5-A0DE-4DC0-866D-2CCB527CDC8D}" type="presOf" srcId="{18BECBE8-CB9C-4442-9B96-F745835F02DE}" destId="{B3A2D1D2-D3AE-441F-9A9A-9BCBB539EE27}" srcOrd="0" destOrd="3" presId="urn:microsoft.com/office/officeart/2005/8/layout/vList5"/>
    <dgm:cxn modelId="{F48D9782-6E1A-41D7-85F4-9FC1A932B4B3}" type="presOf" srcId="{D6BEE5CE-F3BF-49A2-8204-B8259817466F}" destId="{308FDDC2-C6A7-4738-96A7-AD724C056B68}" srcOrd="0" destOrd="1" presId="urn:microsoft.com/office/officeart/2005/8/layout/vList5"/>
    <dgm:cxn modelId="{4738B78D-8B1E-384E-B4C7-0D1FFE5F11B7}" type="presOf" srcId="{20944834-B762-426E-A340-BF3072E87C0B}" destId="{308FDDC2-C6A7-4738-96A7-AD724C056B68}" srcOrd="0" destOrd="2" presId="urn:microsoft.com/office/officeart/2005/8/layout/vList5"/>
    <dgm:cxn modelId="{FD29EDB0-7711-40B9-986C-5AB01D251F90}" srcId="{977E4B39-395E-409B-98BE-4FA93A48E515}" destId="{DFED99EF-90AF-4AB9-9B51-D887A558B208}" srcOrd="0" destOrd="0" parTransId="{FAD6ADAE-EB62-40E2-90E0-0AC561396966}" sibTransId="{DF2073D9-B9FE-46B2-A2A2-96BE22BAFB51}"/>
    <dgm:cxn modelId="{564107DE-6BC8-8B4A-AD98-56DA02EB012A}" type="presOf" srcId="{DFED99EF-90AF-4AB9-9B51-D887A558B208}" destId="{B3A2D1D2-D3AE-441F-9A9A-9BCBB539EE27}" srcOrd="0" destOrd="0" presId="urn:microsoft.com/office/officeart/2005/8/layout/vList5"/>
    <dgm:cxn modelId="{22951C80-E4E9-A54B-BC49-6F9A5F2DCC36}" type="presParOf" srcId="{4FC250A1-89D0-4EB9-A5AB-F49C5F323F45}" destId="{C752F7B3-CBC4-4C7B-B882-0BFA11C1EFED}" srcOrd="0" destOrd="0" presId="urn:microsoft.com/office/officeart/2005/8/layout/vList5"/>
    <dgm:cxn modelId="{C018543F-1784-0C40-8639-9F2AD625CBC4}" type="presParOf" srcId="{C752F7B3-CBC4-4C7B-B882-0BFA11C1EFED}" destId="{F7196835-7925-4630-95FB-9A7BE9888A1C}" srcOrd="0" destOrd="0" presId="urn:microsoft.com/office/officeart/2005/8/layout/vList5"/>
    <dgm:cxn modelId="{124C9302-8196-DB4A-BF29-0E9077FA182C}" type="presParOf" srcId="{C752F7B3-CBC4-4C7B-B882-0BFA11C1EFED}" destId="{B3A2D1D2-D3AE-441F-9A9A-9BCBB539EE27}" srcOrd="1" destOrd="0" presId="urn:microsoft.com/office/officeart/2005/8/layout/vList5"/>
    <dgm:cxn modelId="{A897CBE1-8EE0-BD4D-808F-43364BD089C9}" type="presParOf" srcId="{4FC250A1-89D0-4EB9-A5AB-F49C5F323F45}" destId="{2B64203B-D6D9-4C18-B24A-9C0C8223F0E3}" srcOrd="1" destOrd="0" presId="urn:microsoft.com/office/officeart/2005/8/layout/vList5"/>
    <dgm:cxn modelId="{223D8D5C-192E-784E-98BE-0D5C3043236A}" type="presParOf" srcId="{4FC250A1-89D0-4EB9-A5AB-F49C5F323F45}" destId="{2340F3F8-D4DF-4D90-978F-49CD11FAC61D}" srcOrd="2" destOrd="0" presId="urn:microsoft.com/office/officeart/2005/8/layout/vList5"/>
    <dgm:cxn modelId="{40C8AA61-7F87-7249-92C9-60AE014985FB}" type="presParOf" srcId="{2340F3F8-D4DF-4D90-978F-49CD11FAC61D}" destId="{D5DE6DBC-BEDD-45C0-97D2-62E7CC706E6B}" srcOrd="0" destOrd="0" presId="urn:microsoft.com/office/officeart/2005/8/layout/vList5"/>
    <dgm:cxn modelId="{DF4BB1F4-8A5A-1041-AF7E-0C3ABF2BFCBC}" type="presParOf" srcId="{2340F3F8-D4DF-4D90-978F-49CD11FAC61D}" destId="{308FDDC2-C6A7-4738-96A7-AD724C056B68}" srcOrd="1" destOrd="0" presId="urn:microsoft.com/office/officeart/2005/8/layout/vList5"/>
    <dgm:cxn modelId="{0E9B3668-D441-F741-B1EB-2CA0D50B3A1E}" type="presParOf" srcId="{4FC250A1-89D0-4EB9-A5AB-F49C5F323F45}" destId="{A702F283-5C06-4AA9-B883-0B24A0CD13E3}" srcOrd="3" destOrd="0" presId="urn:microsoft.com/office/officeart/2005/8/layout/vList5"/>
    <dgm:cxn modelId="{D04FA5D6-404C-844F-A25F-E72B796CCA5D}" type="presParOf" srcId="{4FC250A1-89D0-4EB9-A5AB-F49C5F323F45}" destId="{9438B9F1-F7ED-4407-AA11-319D5FE48D89}" srcOrd="4" destOrd="0" presId="urn:microsoft.com/office/officeart/2005/8/layout/vList5"/>
    <dgm:cxn modelId="{98FF231D-95E9-C549-AB49-FD04FE511B34}" type="presParOf" srcId="{9438B9F1-F7ED-4407-AA11-319D5FE48D89}" destId="{BA290AB7-14E5-4EA7-AD14-E1E9E6C7CC98}" srcOrd="0" destOrd="0" presId="urn:microsoft.com/office/officeart/2005/8/layout/vList5"/>
    <dgm:cxn modelId="{E820B05B-B1B1-DE40-9D72-744A499430F3}" type="presParOf" srcId="{9438B9F1-F7ED-4407-AA11-319D5FE48D89}" destId="{FF8E9E48-2968-4AAC-9A3A-3C5075D8D363}"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A2D1D2-D3AE-441F-9A9A-9BCBB539EE27}">
      <dsp:nvSpPr>
        <dsp:cNvPr id="0" name=""/>
        <dsp:cNvSpPr/>
      </dsp:nvSpPr>
      <dsp:spPr>
        <a:xfrm rot="5400000">
          <a:off x="5095891" y="-2308750"/>
          <a:ext cx="1193577" cy="6113993"/>
        </a:xfrm>
        <a:prstGeom prst="round2SameRect">
          <a:avLst/>
        </a:prstGeom>
        <a:solidFill>
          <a:schemeClr val="tx2">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b="0" kern="1200" dirty="0" smtClean="0"/>
            <a:t>Préparation desdocuments d’avant-projet</a:t>
          </a:r>
          <a:endParaRPr lang="it-IT" sz="1600" b="0" kern="1200" dirty="0"/>
        </a:p>
        <a:p>
          <a:pPr marL="171450" lvl="1" indent="-171450" algn="l" defTabSz="711200">
            <a:lnSpc>
              <a:spcPct val="90000"/>
            </a:lnSpc>
            <a:spcBef>
              <a:spcPct val="0"/>
            </a:spcBef>
            <a:spcAft>
              <a:spcPct val="15000"/>
            </a:spcAft>
            <a:buChar char="••"/>
          </a:pPr>
          <a:r>
            <a:rPr lang="it-IT" sz="1600" b="0" kern="1200" dirty="0" smtClean="0"/>
            <a:t>Planification, péparation, organisation de réunions</a:t>
          </a:r>
        </a:p>
        <a:p>
          <a:pPr marL="171450" lvl="1" indent="-171450" algn="l" defTabSz="711200">
            <a:lnSpc>
              <a:spcPct val="90000"/>
            </a:lnSpc>
            <a:spcBef>
              <a:spcPct val="0"/>
            </a:spcBef>
            <a:spcAft>
              <a:spcPct val="15000"/>
            </a:spcAft>
            <a:buChar char="••"/>
          </a:pPr>
          <a:r>
            <a:rPr lang="it-IT" sz="1600" b="0" kern="1200" dirty="0" smtClean="0"/>
            <a:t>Consultations</a:t>
          </a:r>
        </a:p>
        <a:p>
          <a:pPr marL="171450" lvl="1" indent="-171450" algn="l" defTabSz="711200">
            <a:lnSpc>
              <a:spcPct val="90000"/>
            </a:lnSpc>
            <a:spcBef>
              <a:spcPct val="0"/>
            </a:spcBef>
            <a:spcAft>
              <a:spcPct val="15000"/>
            </a:spcAft>
            <a:buChar char="••"/>
          </a:pPr>
          <a:r>
            <a:rPr lang="it-IT" sz="1600" b="0" kern="1200" dirty="0" smtClean="0"/>
            <a:t>Révisions</a:t>
          </a:r>
        </a:p>
      </dsp:txBody>
      <dsp:txXfrm rot="-5400000">
        <a:off x="2635683" y="209724"/>
        <a:ext cx="6055727" cy="1077045"/>
      </dsp:txXfrm>
    </dsp:sp>
    <dsp:sp modelId="{F7196835-7925-4630-95FB-9A7BE9888A1C}">
      <dsp:nvSpPr>
        <dsp:cNvPr id="0" name=""/>
        <dsp:cNvSpPr/>
      </dsp:nvSpPr>
      <dsp:spPr>
        <a:xfrm>
          <a:off x="528" y="2260"/>
          <a:ext cx="2635155" cy="1491971"/>
        </a:xfrm>
        <a:prstGeom prst="roundRect">
          <a:avLst/>
        </a:prstGeom>
        <a:solidFill>
          <a:schemeClr val="tx2">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Plan</a:t>
          </a:r>
          <a:r>
            <a:rPr lang="it-IT" sz="2900" kern="1200" baseline="0" dirty="0" smtClean="0"/>
            <a:t> de travail </a:t>
          </a:r>
          <a:endParaRPr lang="it-IT" sz="2900" kern="1200" dirty="0"/>
        </a:p>
      </dsp:txBody>
      <dsp:txXfrm>
        <a:off x="73360" y="75092"/>
        <a:ext cx="2489491" cy="1346307"/>
      </dsp:txXfrm>
    </dsp:sp>
    <dsp:sp modelId="{308FDDC2-C6A7-4738-96A7-AD724C056B68}">
      <dsp:nvSpPr>
        <dsp:cNvPr id="0" name=""/>
        <dsp:cNvSpPr/>
      </dsp:nvSpPr>
      <dsp:spPr>
        <a:xfrm rot="5400000">
          <a:off x="4765754" y="-366978"/>
          <a:ext cx="1193577" cy="5322029"/>
        </a:xfrm>
        <a:prstGeom prst="round2SameRect">
          <a:avLst/>
        </a:prstGeom>
        <a:solidFill>
          <a:schemeClr val="accent6">
            <a:lumMod val="20000"/>
            <a:lumOff val="80000"/>
            <a:alpha val="89804"/>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171450" algn="l" defTabSz="711200">
            <a:lnSpc>
              <a:spcPct val="90000"/>
            </a:lnSpc>
            <a:spcBef>
              <a:spcPct val="0"/>
            </a:spcBef>
            <a:spcAft>
              <a:spcPct val="15000"/>
            </a:spcAft>
            <a:buChar char="••"/>
          </a:pPr>
          <a:r>
            <a:rPr lang="it-IT" sz="1600" kern="1200" dirty="0" smtClean="0"/>
            <a:t>Document de travail </a:t>
          </a:r>
          <a:endParaRPr lang="it-IT" sz="1600" kern="1200" dirty="0"/>
        </a:p>
        <a:p>
          <a:pPr marL="171450" lvl="1" indent="-171450" algn="l" defTabSz="711200">
            <a:lnSpc>
              <a:spcPct val="90000"/>
            </a:lnSpc>
            <a:spcBef>
              <a:spcPct val="0"/>
            </a:spcBef>
            <a:spcAft>
              <a:spcPct val="15000"/>
            </a:spcAft>
            <a:buChar char="••"/>
          </a:pPr>
          <a:r>
            <a:rPr lang="it-IT" sz="1600" kern="1200" dirty="0" smtClean="0"/>
            <a:t>Glossaire des notions clé</a:t>
          </a:r>
          <a:endParaRPr lang="it-IT" sz="1600" kern="1200" dirty="0"/>
        </a:p>
        <a:p>
          <a:pPr marL="171450" lvl="1" indent="-171450" algn="l" defTabSz="711200">
            <a:lnSpc>
              <a:spcPct val="90000"/>
            </a:lnSpc>
            <a:spcBef>
              <a:spcPct val="0"/>
            </a:spcBef>
            <a:spcAft>
              <a:spcPct val="15000"/>
            </a:spcAft>
            <a:buChar char="••"/>
          </a:pPr>
          <a:r>
            <a:rPr lang="it-IT" sz="1600" kern="1200" dirty="0" smtClean="0"/>
            <a:t>Plan ou vue d’ensemble</a:t>
          </a:r>
        </a:p>
        <a:p>
          <a:pPr marL="171450" lvl="1" indent="-171450" algn="l" defTabSz="711200">
            <a:lnSpc>
              <a:spcPct val="90000"/>
            </a:lnSpc>
            <a:spcBef>
              <a:spcPct val="0"/>
            </a:spcBef>
            <a:spcAft>
              <a:spcPct val="15000"/>
            </a:spcAft>
            <a:buChar char="••"/>
          </a:pPr>
          <a:r>
            <a:rPr lang="it-IT" sz="1600" kern="1200" dirty="0" smtClean="0"/>
            <a:t>Fusion des différentes composantes dans une version finale exhaustive</a:t>
          </a:r>
        </a:p>
      </dsp:txBody>
      <dsp:txXfrm rot="-5400000">
        <a:off x="2701528" y="1755514"/>
        <a:ext cx="5263763" cy="1077045"/>
      </dsp:txXfrm>
    </dsp:sp>
    <dsp:sp modelId="{D5DE6DBC-BEDD-45C0-97D2-62E7CC706E6B}">
      <dsp:nvSpPr>
        <dsp:cNvPr id="0" name=""/>
        <dsp:cNvSpPr/>
      </dsp:nvSpPr>
      <dsp:spPr>
        <a:xfrm>
          <a:off x="528" y="1568830"/>
          <a:ext cx="2689879" cy="1491971"/>
        </a:xfrm>
        <a:prstGeom prst="roundRect">
          <a:avLst/>
        </a:prstGeom>
        <a:solidFill>
          <a:schemeClr val="accent6">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Rédaction</a:t>
          </a:r>
          <a:endParaRPr lang="it-IT" sz="2900" kern="1200" dirty="0"/>
        </a:p>
      </dsp:txBody>
      <dsp:txXfrm>
        <a:off x="73360" y="1641662"/>
        <a:ext cx="2544215" cy="1346307"/>
      </dsp:txXfrm>
    </dsp:sp>
    <dsp:sp modelId="{FF8E9E48-2968-4AAC-9A3A-3C5075D8D363}">
      <dsp:nvSpPr>
        <dsp:cNvPr id="0" name=""/>
        <dsp:cNvSpPr/>
      </dsp:nvSpPr>
      <dsp:spPr>
        <a:xfrm rot="5400000">
          <a:off x="4375228" y="1607734"/>
          <a:ext cx="1193577" cy="4540978"/>
        </a:xfrm>
        <a:prstGeom prst="round2SameRect">
          <a:avLst/>
        </a:prstGeom>
        <a:solidFill>
          <a:schemeClr val="accent1">
            <a:lumMod val="20000"/>
            <a:lumOff val="80000"/>
            <a:alpha val="9000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0960" tIns="30480" rIns="60960" bIns="30480" numCol="1" spcCol="1270" anchor="ctr" anchorCtr="0">
          <a:noAutofit/>
        </a:bodyPr>
        <a:lstStyle/>
        <a:p>
          <a:pPr marL="171450" lvl="1" indent="0" algn="l" defTabSz="711200">
            <a:lnSpc>
              <a:spcPct val="90000"/>
            </a:lnSpc>
            <a:spcBef>
              <a:spcPct val="0"/>
            </a:spcBef>
            <a:spcAft>
              <a:spcPct val="15000"/>
            </a:spcAft>
            <a:buChar char="••"/>
          </a:pPr>
          <a:r>
            <a:rPr lang="it-IT" sz="1600" kern="1200" dirty="0" smtClean="0"/>
            <a:t>PDI </a:t>
          </a:r>
          <a:r>
            <a:rPr lang="it-IT" sz="1600" kern="1200" dirty="0" smtClean="0"/>
            <a:t>au coeur du processus</a:t>
          </a:r>
          <a:endParaRPr lang="it-IT" sz="1600" kern="1200" dirty="0"/>
        </a:p>
        <a:p>
          <a:pPr marL="171450" lvl="1" indent="0" algn="l" defTabSz="711200">
            <a:lnSpc>
              <a:spcPct val="90000"/>
            </a:lnSpc>
            <a:spcBef>
              <a:spcPct val="0"/>
            </a:spcBef>
            <a:spcAft>
              <a:spcPct val="15000"/>
            </a:spcAft>
            <a:buChar char="••"/>
          </a:pPr>
          <a:r>
            <a:rPr lang="it-IT" sz="1600" kern="1200" dirty="0" smtClean="0"/>
            <a:t>Information, consultation et participation</a:t>
          </a:r>
          <a:endParaRPr lang="it-IT" sz="1600"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it-IT" sz="1600" kern="1200" dirty="0" smtClean="0"/>
            <a:t>Circulation régulière des versions et mises à jour</a:t>
          </a:r>
          <a:endParaRPr lang="it-IT" sz="1600" kern="1200" dirty="0"/>
        </a:p>
      </dsp:txBody>
      <dsp:txXfrm rot="-5400000">
        <a:off x="2701528" y="3339700"/>
        <a:ext cx="4482712" cy="1077045"/>
      </dsp:txXfrm>
    </dsp:sp>
    <dsp:sp modelId="{BA290AB7-14E5-4EA7-AD14-E1E9E6C7CC98}">
      <dsp:nvSpPr>
        <dsp:cNvPr id="0" name=""/>
        <dsp:cNvSpPr/>
      </dsp:nvSpPr>
      <dsp:spPr>
        <a:xfrm>
          <a:off x="24" y="3129432"/>
          <a:ext cx="2731177" cy="1491971"/>
        </a:xfrm>
        <a:prstGeom prst="roundRect">
          <a:avLst/>
        </a:prstGeom>
        <a:solidFill>
          <a:schemeClr val="accent1">
            <a:lumMod val="60000"/>
            <a:lumOff val="4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55245" rIns="110490" bIns="55245" numCol="1" spcCol="1270" anchor="ctr" anchorCtr="0">
          <a:noAutofit/>
        </a:bodyPr>
        <a:lstStyle/>
        <a:p>
          <a:pPr lvl="0" algn="ctr" defTabSz="1289050">
            <a:lnSpc>
              <a:spcPct val="90000"/>
            </a:lnSpc>
            <a:spcBef>
              <a:spcPct val="0"/>
            </a:spcBef>
            <a:spcAft>
              <a:spcPct val="35000"/>
            </a:spcAft>
          </a:pPr>
          <a:r>
            <a:rPr lang="it-IT" sz="2900" kern="1200" dirty="0" smtClean="0"/>
            <a:t>Processus transparent et inclusif</a:t>
          </a:r>
          <a:endParaRPr lang="it-IT" sz="2900" kern="1200" dirty="0"/>
        </a:p>
      </dsp:txBody>
      <dsp:txXfrm>
        <a:off x="72856" y="3202264"/>
        <a:ext cx="2585513" cy="1346307"/>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15954163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egnaposto immagine diapositiva 1"/>
          <p:cNvSpPr>
            <a:spLocks noGrp="1" noRot="1" noChangeAspect="1" noTextEdit="1"/>
          </p:cNvSpPr>
          <p:nvPr>
            <p:ph type="sldImg"/>
          </p:nvPr>
        </p:nvSpPr>
        <p:spPr>
          <a:ln/>
        </p:spPr>
      </p:sp>
      <p:sp>
        <p:nvSpPr>
          <p:cNvPr id="67587"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 instrument national sur les PDI doit déterminer comment les mesures de protection et d’assistance doivent être prises pendant le déplacement. Il doit au minimum contenir les droits stipulés dans les Principes Directeurs, ce qui revient à la codification de droits des personnes.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Citer un ou deux principes directeurs et revenez sur la structure de leurs provisions:</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Comme des affirmations générales de droit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a:t>
            </a:r>
            <a:r>
              <a:rPr lang="en-GB" sz="1200" kern="1200" dirty="0" err="1" smtClean="0">
                <a:solidFill>
                  <a:schemeClr val="tx1"/>
                </a:solidFill>
                <a:effectLst/>
                <a:latin typeface="Arial" pitchFamily="34" charset="0"/>
                <a:ea typeface="MS PGothic" panose="020B0600070205080204" pitchFamily="34" charset="-128"/>
                <a:cs typeface="MS PGothic" charset="0"/>
              </a:rPr>
              <a:t>Leur</a:t>
            </a:r>
            <a:r>
              <a:rPr lang="en-GB" sz="1200" kern="1200" dirty="0" smtClean="0">
                <a:solidFill>
                  <a:schemeClr val="tx1"/>
                </a:solidFill>
                <a:effectLst/>
                <a:latin typeface="Arial" pitchFamily="34" charset="0"/>
                <a:ea typeface="MS PGothic" panose="020B0600070205080204" pitchFamily="34" charset="-128"/>
                <a:cs typeface="MS PGothic" charset="0"/>
              </a:rPr>
              <a:t> pertinence pour les PDI</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Une loi ou une politique doit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a:t>
            </a:r>
            <a:r>
              <a:rPr lang="en-GB" sz="1200" kern="1200" dirty="0" err="1" smtClean="0">
                <a:solidFill>
                  <a:schemeClr val="tx1"/>
                </a:solidFill>
                <a:effectLst/>
                <a:latin typeface="Arial" pitchFamily="34" charset="0"/>
                <a:ea typeface="MS PGothic" panose="020B0600070205080204" pitchFamily="34" charset="-128"/>
                <a:cs typeface="MS PGothic" charset="0"/>
              </a:rPr>
              <a:t>Reconnaître</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explicitement</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ces</a:t>
            </a:r>
            <a:r>
              <a:rPr lang="en-GB" sz="1200" kern="1200" dirty="0" smtClean="0">
                <a:solidFill>
                  <a:schemeClr val="tx1"/>
                </a:solidFill>
                <a:effectLst/>
                <a:latin typeface="Arial" pitchFamily="34" charset="0"/>
                <a:ea typeface="MS PGothic" panose="020B0600070205080204" pitchFamily="34" charset="-128"/>
                <a:cs typeface="MS PGothic" charset="0"/>
              </a:rPr>
              <a:t> droits</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Garantir une assistance mesurable conformément aux quatre “As” (en anglais) – disponible (</a:t>
            </a:r>
            <a:r>
              <a:rPr lang="fr-FR" sz="1200" kern="1200" dirty="0" err="1" smtClean="0">
                <a:solidFill>
                  <a:schemeClr val="tx1"/>
                </a:solidFill>
                <a:effectLst/>
                <a:latin typeface="Arial" pitchFamily="34" charset="0"/>
                <a:ea typeface="MS PGothic" panose="020B0600070205080204" pitchFamily="34" charset="-128"/>
                <a:cs typeface="MS PGothic" charset="0"/>
              </a:rPr>
              <a:t>available</a:t>
            </a:r>
            <a:r>
              <a:rPr lang="fr-FR" sz="1200" kern="1200" dirty="0" smtClean="0">
                <a:solidFill>
                  <a:schemeClr val="tx1"/>
                </a:solidFill>
                <a:effectLst/>
                <a:latin typeface="Arial" pitchFamily="34" charset="0"/>
                <a:ea typeface="MS PGothic" panose="020B0600070205080204" pitchFamily="34" charset="-128"/>
                <a:cs typeface="MS PGothic" charset="0"/>
              </a:rPr>
              <a:t>), accessible, acceptable et adaptable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Spécifier que l’assistance doit être apportée en respectant les principes humanitaires d’humanité, d’impartialité, d’indépendance et de neutralité et qu’elle ne doit pas doit pas nuire à ceux qu’elle protège.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a:buFontTx/>
              <a:buChar char="-"/>
            </a:pPr>
            <a:endParaRPr lang="en-GB" dirty="0">
              <a:latin typeface="Arial" charset="0"/>
              <a:ea typeface="MS PGothic" charset="0"/>
            </a:endParaRPr>
          </a:p>
        </p:txBody>
      </p:sp>
      <p:sp>
        <p:nvSpPr>
          <p:cNvPr id="67588"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9F347DBD-58AD-F94A-B4DE-5D1DBEF4D08F}" type="slidenum">
              <a:rPr lang="it-IT"/>
              <a:pPr/>
              <a:t>10</a:t>
            </a:fld>
            <a:endParaRPr lang="it-IT"/>
          </a:p>
        </p:txBody>
      </p:sp>
    </p:spTree>
    <p:extLst>
      <p:ext uri="{BB962C8B-B14F-4D97-AF65-F5344CB8AC3E}">
        <p14:creationId xmlns:p14="http://schemas.microsoft.com/office/powerpoint/2010/main" val="31189454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egnaposto immagine diapositiva 1"/>
          <p:cNvSpPr>
            <a:spLocks noGrp="1" noRot="1" noChangeAspect="1" noTextEdit="1"/>
          </p:cNvSpPr>
          <p:nvPr>
            <p:ph type="sldImg"/>
          </p:nvPr>
        </p:nvSpPr>
        <p:spPr>
          <a:ln/>
        </p:spPr>
      </p:sp>
      <p:sp>
        <p:nvSpPr>
          <p:cNvPr id="93186" name="Segnaposto note 2"/>
          <p:cNvSpPr>
            <a:spLocks noGrp="1"/>
          </p:cNvSpPr>
          <p:nvPr>
            <p:ph type="body" idx="1"/>
          </p:nvPr>
        </p:nvSpPr>
        <p:spPr/>
        <p:txBody>
          <a:bodyPr/>
          <a:lstStyle/>
          <a:p>
            <a:pPr>
              <a:defRPr/>
            </a:pPr>
            <a:r>
              <a:rPr lang="fr-FR" dirty="0" smtClean="0">
                <a:latin typeface="Arial" charset="0"/>
                <a:ea typeface="ＭＳ Ｐゴシック" charset="0"/>
                <a:cs typeface="ＭＳ Ｐゴシック" charset="0"/>
              </a:rPr>
              <a:t>Le droits à des remèdes légaux pour les préjudices subis durant ou du fait du déplacement.</a:t>
            </a:r>
          </a:p>
          <a:p>
            <a:pPr>
              <a:defRPr/>
            </a:pPr>
            <a:r>
              <a:rPr lang="fr-FR" dirty="0" smtClean="0">
                <a:latin typeface="Arial" charset="0"/>
                <a:ea typeface="ＭＳ Ｐゴシック" charset="0"/>
                <a:cs typeface="ＭＳ Ｐゴシック" charset="0"/>
              </a:rPr>
              <a:t>Il est possible de distinguer deux types de préjudices :</a:t>
            </a:r>
          </a:p>
          <a:p>
            <a:pPr>
              <a:defRPr/>
            </a:pPr>
            <a:r>
              <a:rPr lang="fr-FR" dirty="0" smtClean="0">
                <a:latin typeface="Arial" charset="0"/>
                <a:ea typeface="ＭＳ Ｐゴシック" charset="0"/>
                <a:cs typeface="ＭＳ Ｐゴシック" charset="0"/>
              </a:rPr>
              <a:t>-	Physiques et psychologiques</a:t>
            </a:r>
          </a:p>
          <a:p>
            <a:pPr>
              <a:defRPr/>
            </a:pPr>
            <a:r>
              <a:rPr lang="fr-FR" dirty="0" smtClean="0">
                <a:latin typeface="Arial" charset="0"/>
                <a:ea typeface="ＭＳ Ｐゴシック" charset="0"/>
                <a:cs typeface="ＭＳ Ｐゴシック" charset="0"/>
              </a:rPr>
              <a:t>-	Confiscation ou privation des droits fonciers</a:t>
            </a:r>
          </a:p>
          <a:p>
            <a:pPr>
              <a:defRPr/>
            </a:pPr>
            <a:r>
              <a:rPr lang="fr-FR" dirty="0" smtClean="0">
                <a:latin typeface="Arial" charset="0"/>
                <a:ea typeface="ＭＳ Ｐゴシック" charset="0"/>
                <a:cs typeface="ＭＳ Ｐゴシック" charset="0"/>
              </a:rPr>
              <a:t>Les victimes doivent recevoir une indemnisation et obtenir satisfaction pour les préjudices physiques et psychologiques</a:t>
            </a:r>
          </a:p>
          <a:p>
            <a:pPr>
              <a:defRPr/>
            </a:pPr>
            <a:r>
              <a:rPr lang="fr-FR" dirty="0" smtClean="0">
                <a:latin typeface="Arial" charset="0"/>
                <a:ea typeface="ＭＳ Ｐゴシック" charset="0"/>
                <a:cs typeface="ＭＳ Ｐゴシック" charset="0"/>
              </a:rPr>
              <a:t>Les logements, terres et biens doivent être restitués aux propriétaires légitimes, ce qui pose le problème de la sécurité de l’occupation. Peut-on toujours prouver la propriété ? L’usus (le droit d’utiliser) qui est indépendant du droit de propriété mais peut entrer en conflit avec ce dernier, doit également être considéré. </a:t>
            </a:r>
          </a:p>
          <a:p>
            <a:pPr>
              <a:defRPr/>
            </a:pPr>
            <a:r>
              <a:rPr lang="fr-FR" dirty="0" smtClean="0">
                <a:latin typeface="Arial" charset="0"/>
                <a:ea typeface="ＭＳ Ｐゴシック" charset="0"/>
                <a:cs typeface="ＭＳ Ｐゴシック" charset="0"/>
              </a:rPr>
              <a:t>Que se passe-t-il quand la propriété ne peut être restituée? Une indemnisation juste et équitable pour la perte du bien doit être allouée. Cela constitue une part importante de la réalisation des solutions durables. </a:t>
            </a:r>
          </a:p>
          <a:p>
            <a:pPr>
              <a:defRPr/>
            </a:pPr>
            <a:endParaRPr lang="en-GB" dirty="0">
              <a:latin typeface="Arial" charset="0"/>
              <a:ea typeface="ＭＳ Ｐゴシック" charset="0"/>
              <a:cs typeface="ＭＳ Ｐゴシック" charset="0"/>
            </a:endParaRPr>
          </a:p>
        </p:txBody>
      </p:sp>
      <p:sp>
        <p:nvSpPr>
          <p:cNvPr id="69636"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DFB1E81E-2247-FF42-BD5A-CE3CD4020EB8}" type="slidenum">
              <a:rPr lang="it-IT"/>
              <a:pPr/>
              <a:t>11</a:t>
            </a:fld>
            <a:endParaRPr lang="it-IT"/>
          </a:p>
        </p:txBody>
      </p:sp>
    </p:spTree>
    <p:extLst>
      <p:ext uri="{BB962C8B-B14F-4D97-AF65-F5344CB8AC3E}">
        <p14:creationId xmlns:p14="http://schemas.microsoft.com/office/powerpoint/2010/main" val="8313656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egnaposto immagine diapositiva 1"/>
          <p:cNvSpPr>
            <a:spLocks noGrp="1" noRot="1" noChangeAspect="1" noTextEdit="1"/>
          </p:cNvSpPr>
          <p:nvPr>
            <p:ph type="sldImg"/>
          </p:nvPr>
        </p:nvSpPr>
        <p:spPr>
          <a:ln/>
        </p:spPr>
      </p:sp>
      <p:sp>
        <p:nvSpPr>
          <p:cNvPr id="71683"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fr-FR" sz="1100" dirty="0" smtClean="0">
                <a:latin typeface="Arial" charset="0"/>
                <a:ea typeface="MS PGothic" charset="0"/>
              </a:rPr>
              <a:t>Avant l’adoption du texte par le gouvernement ou le parlement, il peut bénéficier d’une validation qui permettra les derniers changements ou amendements.  </a:t>
            </a:r>
          </a:p>
          <a:p>
            <a:pPr>
              <a:lnSpc>
                <a:spcPct val="80000"/>
              </a:lnSpc>
            </a:pPr>
            <a:r>
              <a:rPr lang="fr-FR" sz="1100" dirty="0" smtClean="0">
                <a:latin typeface="Arial" charset="0"/>
                <a:ea typeface="MS PGothic" charset="0"/>
              </a:rPr>
              <a:t>Le processus de validation peut également permettre de :</a:t>
            </a:r>
          </a:p>
          <a:p>
            <a:pPr>
              <a:lnSpc>
                <a:spcPct val="80000"/>
              </a:lnSpc>
            </a:pPr>
            <a:r>
              <a:rPr lang="fr-FR" sz="1100" dirty="0" smtClean="0">
                <a:latin typeface="Arial" charset="0"/>
                <a:ea typeface="MS PGothic" charset="0"/>
              </a:rPr>
              <a:t>-	 Améliorer les soutiens à l’instrument</a:t>
            </a:r>
          </a:p>
          <a:p>
            <a:pPr>
              <a:lnSpc>
                <a:spcPct val="80000"/>
              </a:lnSpc>
            </a:pPr>
            <a:r>
              <a:rPr lang="fr-FR" sz="1100" dirty="0" smtClean="0">
                <a:latin typeface="Arial" charset="0"/>
                <a:ea typeface="MS PGothic" charset="0"/>
              </a:rPr>
              <a:t>-	 Garantir une mise en œuvre efficace </a:t>
            </a:r>
          </a:p>
          <a:p>
            <a:pPr>
              <a:lnSpc>
                <a:spcPct val="80000"/>
              </a:lnSpc>
            </a:pPr>
            <a:r>
              <a:rPr lang="fr-FR" sz="1100" dirty="0" smtClean="0">
                <a:latin typeface="Arial" charset="0"/>
                <a:ea typeface="MS PGothic" charset="0"/>
              </a:rPr>
              <a:t>-	 Consolider le texte </a:t>
            </a:r>
          </a:p>
          <a:p>
            <a:pPr>
              <a:lnSpc>
                <a:spcPct val="80000"/>
              </a:lnSpc>
            </a:pPr>
            <a:r>
              <a:rPr lang="fr-FR" sz="1100" dirty="0" smtClean="0">
                <a:latin typeface="Arial" charset="0"/>
                <a:ea typeface="MS PGothic" charset="0"/>
              </a:rPr>
              <a:t>En amont de cette étape, les législateurs doivent se poser les questions suivantes :</a:t>
            </a:r>
          </a:p>
          <a:p>
            <a:pPr>
              <a:lnSpc>
                <a:spcPct val="80000"/>
              </a:lnSpc>
            </a:pPr>
            <a:r>
              <a:rPr lang="fr-FR" sz="1100" dirty="0" smtClean="0">
                <a:latin typeface="Arial" charset="0"/>
                <a:ea typeface="MS PGothic" charset="0"/>
              </a:rPr>
              <a:t>-	Veut-t-on d’un processus de validation, si oui, pourquoi? </a:t>
            </a:r>
          </a:p>
          <a:p>
            <a:pPr>
              <a:lnSpc>
                <a:spcPct val="80000"/>
              </a:lnSpc>
            </a:pPr>
            <a:r>
              <a:rPr lang="fr-FR" sz="1100" dirty="0" smtClean="0">
                <a:latin typeface="Arial" charset="0"/>
                <a:ea typeface="MS PGothic" charset="0"/>
              </a:rPr>
              <a:t>-	Qui doit prendre part à ce processus?</a:t>
            </a:r>
          </a:p>
          <a:p>
            <a:pPr>
              <a:lnSpc>
                <a:spcPct val="80000"/>
              </a:lnSpc>
            </a:pPr>
            <a:r>
              <a:rPr lang="fr-FR" sz="1100" dirty="0" smtClean="0">
                <a:latin typeface="Arial" charset="0"/>
                <a:ea typeface="MS PGothic" charset="0"/>
              </a:rPr>
              <a:t>-	 Comment allons-nous présenter le contenu du texte aux différentes parties prenantes et quels types de contributions recherchons-nous? </a:t>
            </a:r>
          </a:p>
          <a:p>
            <a:pPr>
              <a:lnSpc>
                <a:spcPct val="80000"/>
              </a:lnSpc>
            </a:pPr>
            <a:r>
              <a:rPr lang="fr-FR" sz="1100" dirty="0" smtClean="0">
                <a:latin typeface="Arial" charset="0"/>
                <a:ea typeface="MS PGothic" charset="0"/>
              </a:rPr>
              <a:t>-	 A quelle autorité et dans quelle langue et quel format voulons-nous présenter le texte final pour l’adoption? </a:t>
            </a:r>
          </a:p>
          <a:p>
            <a:pPr>
              <a:lnSpc>
                <a:spcPct val="80000"/>
              </a:lnSpc>
            </a:pPr>
            <a:r>
              <a:rPr lang="fr-FR" sz="1100" dirty="0" smtClean="0">
                <a:latin typeface="Arial" charset="0"/>
                <a:ea typeface="MS PGothic" charset="0"/>
              </a:rPr>
              <a:t>-	 Quel est le meilleur moment pour le présenter ? </a:t>
            </a:r>
          </a:p>
          <a:p>
            <a:pPr>
              <a:lnSpc>
                <a:spcPct val="80000"/>
              </a:lnSpc>
            </a:pPr>
            <a:r>
              <a:rPr lang="fr-FR" sz="1100" dirty="0" smtClean="0">
                <a:latin typeface="Arial" charset="0"/>
                <a:ea typeface="MS PGothic" charset="0"/>
              </a:rPr>
              <a:t>Exemple 1: Atelier de validation en Afghanistan, 2013 </a:t>
            </a:r>
          </a:p>
          <a:p>
            <a:pPr>
              <a:lnSpc>
                <a:spcPct val="80000"/>
              </a:lnSpc>
            </a:pPr>
            <a:r>
              <a:rPr lang="fr-FR" sz="1100" dirty="0" smtClean="0">
                <a:latin typeface="Arial" charset="0"/>
                <a:ea typeface="MS PGothic" charset="0"/>
              </a:rPr>
              <a:t>Il s’agissait d’une mesure de plaidoyer en vue de l’adoption. </a:t>
            </a:r>
          </a:p>
          <a:p>
            <a:pPr>
              <a:lnSpc>
                <a:spcPct val="80000"/>
              </a:lnSpc>
            </a:pPr>
            <a:r>
              <a:rPr lang="fr-FR" sz="1100" dirty="0" smtClean="0">
                <a:latin typeface="Arial" charset="0"/>
                <a:ea typeface="MS PGothic" charset="0"/>
              </a:rPr>
              <a:t>Exemple 2 : Kenya</a:t>
            </a:r>
          </a:p>
          <a:p>
            <a:pPr>
              <a:lnSpc>
                <a:spcPct val="80000"/>
              </a:lnSpc>
            </a:pPr>
            <a:r>
              <a:rPr lang="fr-FR" sz="1100" dirty="0" smtClean="0">
                <a:latin typeface="Arial" charset="0"/>
                <a:ea typeface="MS PGothic" charset="0"/>
              </a:rPr>
              <a:t>L’exécutif a pris très longtemps pour adopter la politique. Pourtant le groupe de travail sur la protection des PDI (PWGID) a continué de faire pression pour accélérer le processus, y compris en posant des questions au ministère en charge au parlement afin de lui rappeler ses engagements et responsabilités. </a:t>
            </a:r>
          </a:p>
          <a:p>
            <a:pPr>
              <a:lnSpc>
                <a:spcPct val="80000"/>
              </a:lnSpc>
            </a:pPr>
            <a:endParaRPr lang="fr-FR" sz="1100" dirty="0" smtClean="0">
              <a:latin typeface="Arial" charset="0"/>
              <a:ea typeface="MS PGothic" charset="0"/>
            </a:endParaRPr>
          </a:p>
          <a:p>
            <a:pPr>
              <a:lnSpc>
                <a:spcPct val="80000"/>
              </a:lnSpc>
            </a:pPr>
            <a:endParaRPr lang="en-GB" sz="1100" dirty="0">
              <a:latin typeface="Arial" charset="0"/>
              <a:ea typeface="MS PGothic" charset="0"/>
            </a:endParaRPr>
          </a:p>
        </p:txBody>
      </p:sp>
      <p:sp>
        <p:nvSpPr>
          <p:cNvPr id="71684"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052A832B-76B6-234A-9957-71A784009C98}" type="slidenum">
              <a:rPr lang="it-IT"/>
              <a:pPr/>
              <a:t>12</a:t>
            </a:fld>
            <a:endParaRPr lang="it-IT"/>
          </a:p>
        </p:txBody>
      </p:sp>
    </p:spTree>
    <p:extLst>
      <p:ext uri="{BB962C8B-B14F-4D97-AF65-F5344CB8AC3E}">
        <p14:creationId xmlns:p14="http://schemas.microsoft.com/office/powerpoint/2010/main" val="4321229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egnaposto immagine diapositiva 1"/>
          <p:cNvSpPr>
            <a:spLocks noGrp="1" noRot="1" noChangeAspect="1" noTextEdit="1"/>
          </p:cNvSpPr>
          <p:nvPr>
            <p:ph type="sldImg"/>
          </p:nvPr>
        </p:nvSpPr>
        <p:spPr>
          <a:ln/>
        </p:spPr>
      </p:sp>
      <p:sp>
        <p:nvSpPr>
          <p:cNvPr id="73731"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it-IT" dirty="0">
              <a:latin typeface="Arial" charset="0"/>
              <a:ea typeface="MS PGothic" charset="0"/>
            </a:endParaRPr>
          </a:p>
        </p:txBody>
      </p:sp>
      <p:sp>
        <p:nvSpPr>
          <p:cNvPr id="73732"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4983F1BD-555B-D34A-A331-0AECE4ABD617}" type="slidenum">
              <a:rPr lang="it-IT"/>
              <a:pPr/>
              <a:t>13</a:t>
            </a:fld>
            <a:endParaRPr lang="it-IT"/>
          </a:p>
        </p:txBody>
      </p:sp>
    </p:spTree>
    <p:extLst>
      <p:ext uri="{BB962C8B-B14F-4D97-AF65-F5344CB8AC3E}">
        <p14:creationId xmlns:p14="http://schemas.microsoft.com/office/powerpoint/2010/main" val="27291369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a:ln/>
        </p:spPr>
      </p:sp>
      <p:sp>
        <p:nvSpPr>
          <p:cNvPr id="75779"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fr-CH">
              <a:latin typeface="Arial" charset="0"/>
              <a:ea typeface="MS PGothic" charset="0"/>
            </a:endParaRPr>
          </a:p>
        </p:txBody>
      </p:sp>
      <p:sp>
        <p:nvSpPr>
          <p:cNvPr id="75780"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E84A25D7-592C-F84A-BD03-FB0056D60BD6}" type="slidenum">
              <a:rPr lang="it-IT"/>
              <a:pPr/>
              <a:t>14</a:t>
            </a:fld>
            <a:endParaRPr lang="it-IT"/>
          </a:p>
        </p:txBody>
      </p:sp>
    </p:spTree>
    <p:extLst>
      <p:ext uri="{BB962C8B-B14F-4D97-AF65-F5344CB8AC3E}">
        <p14:creationId xmlns:p14="http://schemas.microsoft.com/office/powerpoint/2010/main" val="1206293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15</a:t>
            </a:fld>
            <a:endParaRPr lang="it-IT" sz="1200"/>
          </a:p>
        </p:txBody>
      </p:sp>
    </p:spTree>
    <p:extLst>
      <p:ext uri="{BB962C8B-B14F-4D97-AF65-F5344CB8AC3E}">
        <p14:creationId xmlns:p14="http://schemas.microsoft.com/office/powerpoint/2010/main" val="1538611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dirty="0" smtClean="0">
                <a:latin typeface="Arial" charset="0"/>
                <a:ea typeface="MS PGothic" charset="0"/>
              </a:rPr>
              <a:t>La phase de rédaction est complexe dans la mesure où elle contient deux dimensions essentielles : définir</a:t>
            </a:r>
            <a:r>
              <a:rPr lang="fr-CH" baseline="0" dirty="0" smtClean="0">
                <a:latin typeface="Arial" charset="0"/>
                <a:ea typeface="MS PGothic" charset="0"/>
              </a:rPr>
              <a:t> un contenu de qualité conforme aux exigences nationales, régionales et internationales, et mettre en place les prérequis procéduraux qui permettront son adoption. </a:t>
            </a:r>
            <a:endParaRPr lang="fr-CH" dirty="0" smtClean="0">
              <a:latin typeface="Arial" charset="0"/>
              <a:ea typeface="MS PGothic" charset="0"/>
            </a:endParaRPr>
          </a:p>
          <a:p>
            <a:endParaRPr lang="fr-CH" dirty="0">
              <a:latin typeface="Arial" charset="0"/>
              <a:ea typeface="MS PGothic" charset="0"/>
            </a:endParaRPr>
          </a:p>
        </p:txBody>
      </p:sp>
    </p:spTree>
    <p:extLst>
      <p:ext uri="{BB962C8B-B14F-4D97-AF65-F5344CB8AC3E}">
        <p14:creationId xmlns:p14="http://schemas.microsoft.com/office/powerpoint/2010/main" val="25948627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sz="1200" b="1" kern="1200" dirty="0" err="1" smtClean="0">
                <a:solidFill>
                  <a:schemeClr val="tx1"/>
                </a:solidFill>
                <a:latin typeface="Arial" pitchFamily="34" charset="0"/>
                <a:ea typeface="MS PGothic" panose="020B0600070205080204" pitchFamily="34" charset="-128"/>
                <a:cs typeface="MS PGothic" charset="0"/>
              </a:rPr>
              <a:t>Mettre</a:t>
            </a:r>
            <a:r>
              <a:rPr lang="en-GB" sz="1200" b="1" kern="1200" dirty="0" smtClean="0">
                <a:solidFill>
                  <a:schemeClr val="tx1"/>
                </a:solidFill>
                <a:latin typeface="Arial" pitchFamily="34" charset="0"/>
                <a:ea typeface="MS PGothic" panose="020B0600070205080204" pitchFamily="34" charset="-128"/>
                <a:cs typeface="MS PGothic" charset="0"/>
              </a:rPr>
              <a:t> </a:t>
            </a:r>
            <a:r>
              <a:rPr lang="en-GB" sz="1200" b="1" kern="1200" dirty="0" err="1" smtClean="0">
                <a:solidFill>
                  <a:schemeClr val="tx1"/>
                </a:solidFill>
                <a:latin typeface="Arial" pitchFamily="34" charset="0"/>
                <a:ea typeface="MS PGothic" panose="020B0600070205080204" pitchFamily="34" charset="-128"/>
                <a:cs typeface="MS PGothic" charset="0"/>
              </a:rPr>
              <a:t>en</a:t>
            </a:r>
            <a:r>
              <a:rPr lang="en-GB" sz="1200" b="1" kern="1200" dirty="0" smtClean="0">
                <a:solidFill>
                  <a:schemeClr val="tx1"/>
                </a:solidFill>
                <a:latin typeface="Arial" pitchFamily="34" charset="0"/>
                <a:ea typeface="MS PGothic" panose="020B0600070205080204" pitchFamily="34" charset="-128"/>
                <a:cs typeface="MS PGothic" charset="0"/>
              </a:rPr>
              <a:t> place un</a:t>
            </a:r>
            <a:r>
              <a:rPr lang="en-GB" sz="1200" b="1" kern="1200" baseline="0" dirty="0" smtClean="0">
                <a:solidFill>
                  <a:schemeClr val="tx1"/>
                </a:solidFill>
                <a:latin typeface="Arial" pitchFamily="34" charset="0"/>
                <a:ea typeface="MS PGothic" panose="020B0600070205080204" pitchFamily="34" charset="-128"/>
                <a:cs typeface="MS PGothic" charset="0"/>
              </a:rPr>
              <a:t> plan de travail pour le </a:t>
            </a:r>
            <a:r>
              <a:rPr lang="en-GB" sz="1200" b="1" kern="1200" baseline="0" dirty="0" err="1" smtClean="0">
                <a:solidFill>
                  <a:schemeClr val="tx1"/>
                </a:solidFill>
                <a:latin typeface="Arial" pitchFamily="34" charset="0"/>
                <a:ea typeface="MS PGothic" panose="020B0600070205080204" pitchFamily="34" charset="-128"/>
                <a:cs typeface="MS PGothic" charset="0"/>
              </a:rPr>
              <a:t>dévelopement</a:t>
            </a:r>
            <a:r>
              <a:rPr lang="en-GB" sz="1200" b="1" kern="1200" baseline="0" dirty="0" smtClean="0">
                <a:solidFill>
                  <a:schemeClr val="tx1"/>
                </a:solidFill>
                <a:latin typeface="Arial" pitchFamily="34" charset="0"/>
                <a:ea typeface="MS PGothic" panose="020B0600070205080204" pitchFamily="34" charset="-128"/>
                <a:cs typeface="MS PGothic" charset="0"/>
              </a:rPr>
              <a:t> d’un instrument national: </a:t>
            </a:r>
          </a:p>
          <a:p>
            <a:pPr>
              <a:defRPr/>
            </a:pPr>
            <a:endParaRPr lang="en-GB" sz="1200" b="1" kern="1200" dirty="0" smtClean="0">
              <a:solidFill>
                <a:schemeClr val="tx1"/>
              </a:solidFill>
              <a:latin typeface="Arial" pitchFamily="34" charset="0"/>
              <a:ea typeface="MS PGothic" panose="020B0600070205080204" pitchFamily="34" charset="-128"/>
              <a:cs typeface="MS PGothic" charset="0"/>
            </a:endParaRP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Un plan de travail provisoire devrait être défini dès l’initiation du processus. Il devrait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être réaliste et flexible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définir clairement les différentes phases du processus de rédaction ;</a:t>
            </a:r>
          </a:p>
          <a:p>
            <a:pPr marL="0" indent="0">
              <a:buFontTx/>
              <a:buNone/>
            </a:pP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Préciser les tâches et les objectifs de chacune des phases. </a:t>
            </a:r>
          </a:p>
          <a:p>
            <a:pPr marL="0" indent="0">
              <a:buFontTx/>
              <a:buNone/>
            </a:pPr>
            <a:endParaRPr lang="fr-FR" sz="1200" b="0" i="0" u="none" strike="noStrike" kern="1200" baseline="0" dirty="0" smtClean="0">
              <a:solidFill>
                <a:schemeClr val="tx1"/>
              </a:solidFill>
              <a:latin typeface="Arial" pitchFamily="34" charset="0"/>
              <a:ea typeface="MS PGothic" panose="020B0600070205080204" pitchFamily="34" charset="-128"/>
              <a:cs typeface="MS PGothic" charset="0"/>
            </a:endParaRPr>
          </a:p>
          <a:p>
            <a:pPr marL="0" indent="0">
              <a:buFontTx/>
              <a:buNone/>
            </a:pPr>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Les tâches devraient inclure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la préparation des documents d’avant-projet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la planification, la préparation et l’organisation des réunions de consultation ;</a:t>
            </a:r>
          </a:p>
          <a:p>
            <a:r>
              <a:rPr lang="fr-FR" sz="1200" b="0" i="0" u="none" strike="noStrike" kern="1200" baseline="0" dirty="0" smtClean="0">
                <a:solidFill>
                  <a:schemeClr val="tx1"/>
                </a:solidFill>
                <a:latin typeface="Arial" pitchFamily="34" charset="0"/>
                <a:ea typeface="MS PGothic" panose="020B0600070205080204" pitchFamily="34" charset="-128"/>
                <a:cs typeface="MS PGothic" charset="0"/>
              </a:rPr>
              <a:t>- le suivi.</a:t>
            </a:r>
          </a:p>
          <a:p>
            <a:pPr>
              <a:defRPr/>
            </a:pPr>
            <a:endParaRPr lang="en-GB" sz="1200" b="1" kern="1200" dirty="0" smtClean="0">
              <a:solidFill>
                <a:schemeClr val="tx1"/>
              </a:solidFill>
              <a:latin typeface="Arial" pitchFamily="34" charset="0"/>
              <a:ea typeface="MS PGothic" panose="020B0600070205080204" pitchFamily="34" charset="-128"/>
              <a:cs typeface="MS PGothic" charset="0"/>
            </a:endParaRPr>
          </a:p>
          <a:p>
            <a:pPr>
              <a:buFont typeface="Arial" pitchFamily="34" charset="0"/>
              <a:buNone/>
              <a:defRPr/>
            </a:pPr>
            <a:r>
              <a:rPr lang="fr-FR" sz="1200" b="1" kern="1200" dirty="0" smtClean="0">
                <a:solidFill>
                  <a:schemeClr val="tx1"/>
                </a:solidFill>
                <a:latin typeface="Arial" pitchFamily="34" charset="0"/>
                <a:ea typeface="MS PGothic" panose="020B0600070205080204" pitchFamily="34" charset="-128"/>
                <a:cs typeface="MS PGothic" charset="0"/>
              </a:rPr>
              <a:t>Rédiger l’instrument national</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Une approche clairement structurée, étape par étape, est en général la meilleure</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méthode pour garantir l’implication adéquate de toutes les parties concernées.</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Chacune des étapes doit permettre la consultation du comité de direction ainsi</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que celle des partenaires consultatifs, renforçant ainsi leur investissement et leur</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engagement dans le processus comme dans le document qui en résultera.</a:t>
            </a:r>
          </a:p>
          <a:p>
            <a:pPr>
              <a:buFont typeface="Arial" pitchFamily="34" charset="0"/>
              <a:buNone/>
              <a:defRPr/>
            </a:pPr>
            <a:endParaRPr lang="fr-FR" sz="1200" kern="1200" dirty="0" smtClean="0">
              <a:solidFill>
                <a:schemeClr val="tx1"/>
              </a:solidFill>
              <a:latin typeface="Arial" pitchFamily="34" charset="0"/>
              <a:ea typeface="MS PGothic" panose="020B0600070205080204" pitchFamily="34" charset="-128"/>
              <a:cs typeface="MS PGothic" charset="0"/>
            </a:endParaRP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Étapes possibles au cours de la rédaction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préparation d’un document de travail définissant les paramètres clés de l’instrument</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national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préparation d’un glossaire réunissant les notions et les concepts essentiels qui</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seront utilisés ;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élaboration d’un plan préliminaire déterminant la structure de</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l’instrument dans ses grandes lignes</a:t>
            </a:r>
            <a:r>
              <a:rPr lang="fr-FR" sz="1200" kern="1200" baseline="0" dirty="0" smtClean="0">
                <a:solidFill>
                  <a:schemeClr val="tx1"/>
                </a:solidFill>
                <a:latin typeface="Arial" pitchFamily="34" charset="0"/>
                <a:ea typeface="MS PGothic" panose="020B0600070205080204" pitchFamily="34" charset="-128"/>
                <a:cs typeface="MS PGothic" charset="0"/>
              </a:rPr>
              <a:t> et </a:t>
            </a:r>
            <a:r>
              <a:rPr lang="fr-FR" sz="1200" kern="1200" dirty="0" smtClean="0">
                <a:solidFill>
                  <a:schemeClr val="tx1"/>
                </a:solidFill>
                <a:latin typeface="Arial" pitchFamily="34" charset="0"/>
                <a:ea typeface="MS PGothic" panose="020B0600070205080204" pitchFamily="34" charset="-128"/>
                <a:cs typeface="MS PGothic" charset="0"/>
              </a:rPr>
              <a:t>accompagné de brèves explications sur le contenu envisagé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division du processus de rédaction en plusieurs parties en vue de permettre une</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consultation approfondie sur certains éléments particuliers ;</a:t>
            </a:r>
          </a:p>
          <a:p>
            <a:pPr>
              <a:buFont typeface="Arial" pitchFamily="34" charset="0"/>
              <a:buNone/>
              <a:defRPr/>
            </a:pPr>
            <a:r>
              <a:rPr lang="fr-FR" sz="1200" kern="1200" dirty="0" smtClean="0">
                <a:solidFill>
                  <a:schemeClr val="tx1"/>
                </a:solidFill>
                <a:latin typeface="Arial" pitchFamily="34" charset="0"/>
                <a:ea typeface="MS PGothic" panose="020B0600070205080204" pitchFamily="34" charset="-128"/>
                <a:cs typeface="MS PGothic" charset="0"/>
              </a:rPr>
              <a:t>- fusion des différentes parties en un instrument provisoire complet et exhaustif</a:t>
            </a:r>
            <a:r>
              <a:rPr lang="fr-FR" sz="1200" kern="1200" baseline="0" dirty="0" smtClean="0">
                <a:solidFill>
                  <a:schemeClr val="tx1"/>
                </a:solidFill>
                <a:latin typeface="Arial" pitchFamily="34" charset="0"/>
                <a:ea typeface="MS PGothic" panose="020B0600070205080204" pitchFamily="34" charset="-128"/>
                <a:cs typeface="MS PGothic" charset="0"/>
              </a:rPr>
              <a:t> </a:t>
            </a:r>
            <a:r>
              <a:rPr lang="fr-FR" sz="1200" kern="1200" dirty="0" smtClean="0">
                <a:solidFill>
                  <a:schemeClr val="tx1"/>
                </a:solidFill>
                <a:latin typeface="Arial" pitchFamily="34" charset="0"/>
                <a:ea typeface="MS PGothic" panose="020B0600070205080204" pitchFamily="34" charset="-128"/>
                <a:cs typeface="MS PGothic" charset="0"/>
              </a:rPr>
              <a:t>prêt pour la révision finale et la validation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a:t>
            </a:r>
            <a:r>
              <a:rPr lang="fr-FR" sz="1200" kern="1200" baseline="0" dirty="0" smtClean="0">
                <a:solidFill>
                  <a:schemeClr val="tx1"/>
                </a:solidFill>
                <a:latin typeface="Arial" pitchFamily="34" charset="0"/>
                <a:ea typeface="MS PGothic" panose="020B0600070205080204" pitchFamily="34" charset="-128"/>
                <a:cs typeface="MS PGothic" charset="0"/>
              </a:rPr>
              <a:t> v</a:t>
            </a:r>
            <a:r>
              <a:rPr lang="fr-FR" sz="1200" kern="1200" dirty="0" smtClean="0">
                <a:solidFill>
                  <a:schemeClr val="tx1"/>
                </a:solidFill>
                <a:latin typeface="Arial" pitchFamily="34" charset="0"/>
                <a:ea typeface="MS PGothic" panose="020B0600070205080204" pitchFamily="34" charset="-128"/>
                <a:cs typeface="MS PGothic" charset="0"/>
              </a:rPr>
              <a:t>alidation et adoption </a:t>
            </a:r>
          </a:p>
          <a:p>
            <a:pPr marL="0" indent="0">
              <a:buFontTx/>
              <a:buNone/>
              <a:defRPr/>
            </a:pPr>
            <a:endParaRPr lang="en-GB" sz="1200" kern="1200" dirty="0" smtClean="0">
              <a:solidFill>
                <a:schemeClr val="tx1"/>
              </a:solidFill>
              <a:latin typeface="Arial" pitchFamily="34" charset="0"/>
              <a:ea typeface="MS PGothic" panose="020B0600070205080204" pitchFamily="34" charset="-128"/>
              <a:cs typeface="MS PGothic" charset="0"/>
            </a:endParaRPr>
          </a:p>
          <a:p>
            <a:pPr marL="0" indent="0">
              <a:buFontTx/>
              <a:buNone/>
              <a:defRPr/>
            </a:pPr>
            <a:r>
              <a:rPr lang="fr-FR" sz="1200" b="1" kern="1200" dirty="0" smtClean="0">
                <a:solidFill>
                  <a:schemeClr val="tx1"/>
                </a:solidFill>
                <a:latin typeface="Arial" pitchFamily="34" charset="0"/>
                <a:ea typeface="MS PGothic" panose="020B0600070205080204" pitchFamily="34" charset="-128"/>
                <a:cs typeface="MS PGothic" charset="0"/>
              </a:rPr>
              <a:t>Diriger un processus de rédaction inclusive et transparent</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Responsabilité : une approche “</a:t>
            </a:r>
            <a:r>
              <a:rPr lang="fr-FR" sz="1200" kern="1200" dirty="0" err="1" smtClean="0">
                <a:solidFill>
                  <a:schemeClr val="tx1"/>
                </a:solidFill>
                <a:latin typeface="Arial" pitchFamily="34" charset="0"/>
                <a:ea typeface="MS PGothic" panose="020B0600070205080204" pitchFamily="34" charset="-128"/>
                <a:cs typeface="MS PGothic" charset="0"/>
              </a:rPr>
              <a:t>bottom</a:t>
            </a:r>
            <a:r>
              <a:rPr lang="fr-FR" sz="1200" kern="1200" dirty="0" smtClean="0">
                <a:solidFill>
                  <a:schemeClr val="tx1"/>
                </a:solidFill>
                <a:latin typeface="Arial" pitchFamily="34" charset="0"/>
                <a:ea typeface="MS PGothic" panose="020B0600070205080204" pitchFamily="34" charset="-128"/>
                <a:cs typeface="MS PGothic" charset="0"/>
              </a:rPr>
              <a:t>-up” avec les </a:t>
            </a:r>
            <a:r>
              <a:rPr lang="fr-FR" sz="1200" kern="1200" dirty="0" smtClean="0">
                <a:solidFill>
                  <a:schemeClr val="tx1"/>
                </a:solidFill>
                <a:latin typeface="Arial" pitchFamily="34" charset="0"/>
                <a:ea typeface="MS PGothic" panose="020B0600070205080204" pitchFamily="34" charset="-128"/>
                <a:cs typeface="MS PGothic" charset="0"/>
              </a:rPr>
              <a:t>PDI </a:t>
            </a:r>
            <a:r>
              <a:rPr lang="fr-FR" sz="1200" kern="1200" dirty="0" smtClean="0">
                <a:solidFill>
                  <a:schemeClr val="tx1"/>
                </a:solidFill>
                <a:latin typeface="Arial" pitchFamily="34" charset="0"/>
                <a:ea typeface="MS PGothic" panose="020B0600070205080204" pitchFamily="34" charset="-128"/>
                <a:cs typeface="MS PGothic" charset="0"/>
              </a:rPr>
              <a:t>au centre</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Nature inclusive : information, consultations et participation</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Transparence</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Outils de transparence: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Information publique au début du processus de rédaction</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Mise à jour et information régulière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	 Information régulières sur le contenu et sur la réponse aux attentes des </a:t>
            </a:r>
            <a:r>
              <a:rPr lang="fr-FR" sz="1200" kern="1200" dirty="0" smtClean="0">
                <a:solidFill>
                  <a:schemeClr val="tx1"/>
                </a:solidFill>
                <a:latin typeface="Arial" pitchFamily="34" charset="0"/>
                <a:ea typeface="MS PGothic" panose="020B0600070205080204" pitchFamily="34" charset="-128"/>
                <a:cs typeface="MS PGothic" charset="0"/>
              </a:rPr>
              <a:t>PDI </a:t>
            </a:r>
            <a:r>
              <a:rPr lang="fr-FR" sz="1200" kern="1200" dirty="0" smtClean="0">
                <a:solidFill>
                  <a:schemeClr val="tx1"/>
                </a:solidFill>
                <a:latin typeface="Arial" pitchFamily="34" charset="0"/>
                <a:ea typeface="MS PGothic" panose="020B0600070205080204" pitchFamily="34" charset="-128"/>
                <a:cs typeface="MS PGothic" charset="0"/>
              </a:rPr>
              <a:t>et autres personnes affectées par le déplacement </a:t>
            </a:r>
          </a:p>
          <a:p>
            <a:pPr marL="0" indent="0">
              <a:buFontTx/>
              <a:buNone/>
              <a:defRPr/>
            </a:pPr>
            <a:r>
              <a:rPr lang="fr-FR" sz="1200" kern="1200" dirty="0" smtClean="0">
                <a:solidFill>
                  <a:schemeClr val="tx1"/>
                </a:solidFill>
                <a:latin typeface="Arial" pitchFamily="34" charset="0"/>
                <a:ea typeface="MS PGothic" panose="020B0600070205080204" pitchFamily="34" charset="-128"/>
                <a:cs typeface="MS PGothic" charset="0"/>
              </a:rPr>
              <a:t>Ces éléments peuvent avoir un impact décisif sur la légitimé du futur instrument</a:t>
            </a:r>
          </a:p>
          <a:p>
            <a:pPr marL="0" indent="0">
              <a:buFontTx/>
              <a:buNone/>
              <a:defRPr/>
            </a:pPr>
            <a:endParaRPr lang="fr-FR" sz="1200" kern="1200" dirty="0" smtClean="0">
              <a:solidFill>
                <a:schemeClr val="tx1"/>
              </a:solidFill>
              <a:latin typeface="Arial" pitchFamily="34" charset="0"/>
              <a:ea typeface="MS PGothic" panose="020B0600070205080204" pitchFamily="34" charset="-128"/>
              <a:cs typeface="MS PGothic" charset="0"/>
            </a:endParaRPr>
          </a:p>
          <a:p>
            <a:pPr marL="0" indent="0">
              <a:buFontTx/>
              <a:buNone/>
              <a:defRPr/>
            </a:pPr>
            <a:endParaRPr lang="en-GB" sz="1200" kern="1200" dirty="0" smtClean="0">
              <a:solidFill>
                <a:schemeClr val="tx1"/>
              </a:solidFill>
              <a:latin typeface="Arial" pitchFamily="34"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3</a:t>
            </a:fld>
            <a:endParaRPr lang="it-IT" sz="1200"/>
          </a:p>
        </p:txBody>
      </p:sp>
    </p:spTree>
    <p:extLst>
      <p:ext uri="{BB962C8B-B14F-4D97-AF65-F5344CB8AC3E}">
        <p14:creationId xmlns:p14="http://schemas.microsoft.com/office/powerpoint/2010/main" val="958543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CH" dirty="0" smtClean="0">
                <a:latin typeface="Arial" charset="0"/>
                <a:ea typeface="MS PGothic" charset="0"/>
              </a:rPr>
              <a:t>La responsabilité principale</a:t>
            </a:r>
            <a:r>
              <a:rPr lang="fr-CH" baseline="0" dirty="0" smtClean="0">
                <a:latin typeface="Arial" charset="0"/>
                <a:ea typeface="MS PGothic" charset="0"/>
              </a:rPr>
              <a:t> du parlement est la préparation et la révision du projet de loi. Les parlementaires ne sont cependant pas engagés directement dans la rédaction de l’instrument. Leur rôle consiste en quatre fonctions clé présentées dans la diapositive. </a:t>
            </a:r>
            <a:endParaRPr lang="fr-CH" dirty="0" smtClean="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extLst>
      <p:ext uri="{BB962C8B-B14F-4D97-AF65-F5344CB8AC3E}">
        <p14:creationId xmlns:p14="http://schemas.microsoft.com/office/powerpoint/2010/main" val="4245934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err="1" smtClean="0">
                <a:latin typeface="Arial" charset="0"/>
                <a:ea typeface="MS PGothic" charset="0"/>
              </a:rPr>
              <a:t>Cette</a:t>
            </a:r>
            <a:r>
              <a:rPr lang="en-GB" dirty="0" smtClean="0">
                <a:latin typeface="Arial" charset="0"/>
                <a:ea typeface="MS PGothic" charset="0"/>
              </a:rPr>
              <a:t> </a:t>
            </a:r>
            <a:r>
              <a:rPr lang="en-GB" dirty="0" err="1" smtClean="0">
                <a:latin typeface="Arial" charset="0"/>
                <a:ea typeface="MS PGothic" charset="0"/>
              </a:rPr>
              <a:t>diapositive</a:t>
            </a:r>
            <a:r>
              <a:rPr lang="en-GB" dirty="0" smtClean="0">
                <a:latin typeface="Arial" charset="0"/>
                <a:ea typeface="MS PGothic" charset="0"/>
              </a:rPr>
              <a:t> </a:t>
            </a:r>
            <a:r>
              <a:rPr lang="en-GB" dirty="0" err="1" smtClean="0">
                <a:latin typeface="Arial" charset="0"/>
                <a:ea typeface="MS PGothic" charset="0"/>
              </a:rPr>
              <a:t>est</a:t>
            </a:r>
            <a:r>
              <a:rPr lang="en-GB" dirty="0" smtClean="0">
                <a:latin typeface="Arial" charset="0"/>
                <a:ea typeface="MS PGothic" charset="0"/>
              </a:rPr>
              <a:t> un rappel de la session 4 sur les </a:t>
            </a:r>
            <a:r>
              <a:rPr lang="en-GB" dirty="0" err="1" smtClean="0">
                <a:latin typeface="Arial" charset="0"/>
                <a:ea typeface="MS PGothic" charset="0"/>
              </a:rPr>
              <a:t>rôle</a:t>
            </a:r>
            <a:r>
              <a:rPr lang="en-GB" dirty="0" smtClean="0">
                <a:latin typeface="Arial" charset="0"/>
                <a:ea typeface="MS PGothic" charset="0"/>
              </a:rPr>
              <a:t> des parties </a:t>
            </a:r>
            <a:r>
              <a:rPr lang="en-GB" dirty="0" err="1" smtClean="0">
                <a:latin typeface="Arial" charset="0"/>
                <a:ea typeface="MS PGothic" charset="0"/>
              </a:rPr>
              <a:t>prenantes</a:t>
            </a:r>
            <a:r>
              <a:rPr lang="en-GB" dirty="0" smtClean="0">
                <a:latin typeface="Arial" charset="0"/>
                <a:ea typeface="MS PGothic" charset="0"/>
              </a:rPr>
              <a:t> </a:t>
            </a:r>
            <a:r>
              <a:rPr lang="en-GB" dirty="0" err="1" smtClean="0">
                <a:latin typeface="Arial" charset="0"/>
                <a:ea typeface="MS PGothic" charset="0"/>
              </a:rPr>
              <a:t>dans</a:t>
            </a:r>
            <a:r>
              <a:rPr lang="en-GB" dirty="0" smtClean="0">
                <a:latin typeface="Arial" charset="0"/>
                <a:ea typeface="MS PGothic" charset="0"/>
              </a:rPr>
              <a:t> le </a:t>
            </a:r>
            <a:r>
              <a:rPr lang="en-GB" dirty="0" err="1" smtClean="0">
                <a:latin typeface="Arial" charset="0"/>
                <a:ea typeface="MS PGothic" charset="0"/>
              </a:rPr>
              <a:t>processus</a:t>
            </a:r>
            <a:r>
              <a:rPr lang="en-GB" dirty="0" smtClean="0">
                <a:latin typeface="Arial" charset="0"/>
                <a:ea typeface="MS PGothic" charset="0"/>
              </a:rPr>
              <a:t> de </a:t>
            </a:r>
            <a:r>
              <a:rPr lang="en-GB" dirty="0" err="1" smtClean="0">
                <a:latin typeface="Arial" charset="0"/>
                <a:ea typeface="MS PGothic" charset="0"/>
              </a:rPr>
              <a:t>rédation</a:t>
            </a:r>
            <a:r>
              <a:rPr lang="en-GB" dirty="0" smtClean="0">
                <a:latin typeface="Arial" charset="0"/>
                <a:ea typeface="MS PGothic" charset="0"/>
              </a:rPr>
              <a:t>. </a:t>
            </a:r>
          </a:p>
          <a:p>
            <a:endParaRPr lang="en-GB" dirty="0" smtClean="0">
              <a:latin typeface="Arial" charset="0"/>
              <a:ea typeface="MS PGothic" charset="0"/>
            </a:endParaRPr>
          </a:p>
          <a:p>
            <a:r>
              <a:rPr lang="fr-FR" dirty="0" smtClean="0">
                <a:latin typeface="Arial" charset="0"/>
                <a:ea typeface="MS PGothic" charset="0"/>
              </a:rPr>
              <a:t>Il y a normalement quatre rôles majeurs dans le comité directeur ou comité de rédaction et au sein des partenaires consultatifs :</a:t>
            </a:r>
          </a:p>
          <a:p>
            <a:r>
              <a:rPr lang="fr-FR" dirty="0" smtClean="0">
                <a:latin typeface="Arial" charset="0"/>
                <a:ea typeface="MS PGothic" charset="0"/>
              </a:rPr>
              <a:t> - Les experts rédacteurs</a:t>
            </a:r>
          </a:p>
          <a:p>
            <a:r>
              <a:rPr lang="fr-FR" dirty="0" smtClean="0">
                <a:latin typeface="Arial" charset="0"/>
                <a:ea typeface="MS PGothic" charset="0"/>
              </a:rPr>
              <a:t>-  Le comité de rédaction : personnes avec des connaissances particulières. Il peut être fusionné avec les comités directeur. </a:t>
            </a:r>
          </a:p>
          <a:p>
            <a:r>
              <a:rPr lang="fr-FR" dirty="0" smtClean="0">
                <a:latin typeface="Arial" charset="0"/>
                <a:ea typeface="MS PGothic" charset="0"/>
              </a:rPr>
              <a:t>- Comité directeur : qui a la charge de revoir le texte produit. </a:t>
            </a:r>
          </a:p>
          <a:p>
            <a:r>
              <a:rPr lang="fr-FR" dirty="0" smtClean="0">
                <a:latin typeface="Arial" charset="0"/>
                <a:ea typeface="MS PGothic" charset="0"/>
              </a:rPr>
              <a:t>-  Partenaires consultatifs : ceux qui n’interviennent pas directement dans le processus de rédaction mais ont des contributions à offrir.</a:t>
            </a:r>
          </a:p>
          <a:p>
            <a:endParaRPr lang="en-GB" dirty="0" smtClean="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extLst>
      <p:ext uri="{BB962C8B-B14F-4D97-AF65-F5344CB8AC3E}">
        <p14:creationId xmlns:p14="http://schemas.microsoft.com/office/powerpoint/2010/main" val="35696735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fr-CH" sz="900" dirty="0" smtClean="0">
                <a:latin typeface="Arial" charset="0"/>
                <a:ea typeface="MS PGothic" charset="0"/>
              </a:rPr>
              <a:t>Les lois modèles constituent un soutien pour les législateurs qui n’ont pas nécessairement</a:t>
            </a:r>
            <a:r>
              <a:rPr lang="fr-CH" sz="900" baseline="0" dirty="0" smtClean="0">
                <a:latin typeface="Arial" charset="0"/>
                <a:ea typeface="MS PGothic" charset="0"/>
              </a:rPr>
              <a:t> l’expertise requise sur le déplacement interne. Elles peuvent être utiles pour les généralités mais ne remplacent pas les consultations et le soutien technique qui sont les seuls moyens d’aboutir à un bon instrument. </a:t>
            </a:r>
            <a:endParaRPr lang="en-US" sz="900"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6</a:t>
            </a:fld>
            <a:endParaRPr lang="it-IT" sz="1200"/>
          </a:p>
        </p:txBody>
      </p:sp>
    </p:spTree>
    <p:extLst>
      <p:ext uri="{BB962C8B-B14F-4D97-AF65-F5344CB8AC3E}">
        <p14:creationId xmlns:p14="http://schemas.microsoft.com/office/powerpoint/2010/main" val="35943109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80000"/>
              </a:lnSpc>
            </a:pPr>
            <a:r>
              <a:rPr lang="en-GB" sz="900" dirty="0" smtClean="0">
                <a:latin typeface="Arial" charset="0"/>
                <a:ea typeface="MS PGothic" charset="0"/>
              </a:rPr>
              <a:t>La question</a:t>
            </a:r>
            <a:r>
              <a:rPr lang="en-GB" sz="900" baseline="0" dirty="0" smtClean="0">
                <a:latin typeface="Arial" charset="0"/>
                <a:ea typeface="MS PGothic" charset="0"/>
              </a:rPr>
              <a:t> des definition a </a:t>
            </a:r>
            <a:r>
              <a:rPr lang="en-GB" sz="900" baseline="0" dirty="0" err="1" smtClean="0">
                <a:latin typeface="Arial" charset="0"/>
                <a:ea typeface="MS PGothic" charset="0"/>
              </a:rPr>
              <a:t>été</a:t>
            </a:r>
            <a:r>
              <a:rPr lang="en-GB" sz="900" baseline="0" dirty="0" smtClean="0">
                <a:latin typeface="Arial" charset="0"/>
                <a:ea typeface="MS PGothic" charset="0"/>
              </a:rPr>
              <a:t> </a:t>
            </a:r>
            <a:r>
              <a:rPr lang="en-GB" sz="900" baseline="0" dirty="0" err="1" smtClean="0">
                <a:latin typeface="Arial" charset="0"/>
                <a:ea typeface="MS PGothic" charset="0"/>
              </a:rPr>
              <a:t>traitée</a:t>
            </a:r>
            <a:r>
              <a:rPr lang="en-GB" sz="900" baseline="0" dirty="0" smtClean="0">
                <a:latin typeface="Arial" charset="0"/>
                <a:ea typeface="MS PGothic" charset="0"/>
              </a:rPr>
              <a:t> </a:t>
            </a:r>
            <a:r>
              <a:rPr lang="en-GB" sz="900" baseline="0" dirty="0" err="1" smtClean="0">
                <a:latin typeface="Arial" charset="0"/>
                <a:ea typeface="MS PGothic" charset="0"/>
              </a:rPr>
              <a:t>dans</a:t>
            </a:r>
            <a:r>
              <a:rPr lang="en-GB" sz="900" baseline="0" dirty="0" smtClean="0">
                <a:latin typeface="Arial" charset="0"/>
                <a:ea typeface="MS PGothic" charset="0"/>
              </a:rPr>
              <a:t> la session un et </a:t>
            </a:r>
            <a:r>
              <a:rPr lang="en-GB" sz="900" baseline="0" dirty="0" err="1" smtClean="0">
                <a:latin typeface="Arial" charset="0"/>
                <a:ea typeface="MS PGothic" charset="0"/>
              </a:rPr>
              <a:t>deux</a:t>
            </a:r>
            <a:r>
              <a:rPr lang="en-GB" sz="900" baseline="0" dirty="0" smtClean="0">
                <a:latin typeface="Arial" charset="0"/>
                <a:ea typeface="MS PGothic" charset="0"/>
              </a:rPr>
              <a:t>. </a:t>
            </a:r>
          </a:p>
          <a:p>
            <a:pPr>
              <a:lnSpc>
                <a:spcPct val="80000"/>
              </a:lnSpc>
            </a:pPr>
            <a:endParaRPr lang="en-GB" sz="900" dirty="0" smtClean="0">
              <a:latin typeface="Arial" charset="0"/>
              <a:ea typeface="MS PGothic" charset="0"/>
            </a:endParaRP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Principes de base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liste pourrait être bien plus longue mais ils doivent au minima comprendre la responsabilité nationale, la non-discrimination et la participation des </a:t>
            </a:r>
            <a:r>
              <a:rPr lang="fr-FR" sz="1200" kern="1200" dirty="0" smtClean="0">
                <a:solidFill>
                  <a:schemeClr val="tx1"/>
                </a:solidFill>
                <a:effectLst/>
                <a:latin typeface="Arial" pitchFamily="34" charset="0"/>
                <a:ea typeface="MS PGothic" panose="020B0600070205080204" pitchFamily="34" charset="-128"/>
                <a:cs typeface="MS PGothic" charset="0"/>
              </a:rPr>
              <a:t>PDI. </a:t>
            </a:r>
            <a:r>
              <a:rPr lang="fr-FR" sz="1200" kern="1200" dirty="0" smtClean="0">
                <a:solidFill>
                  <a:schemeClr val="tx1"/>
                </a:solidFill>
                <a:effectLst/>
                <a:latin typeface="Arial" pitchFamily="34" charset="0"/>
                <a:ea typeface="MS PGothic" panose="020B0600070205080204" pitchFamily="34" charset="-128"/>
                <a:cs typeface="MS PGothic" charset="0"/>
              </a:rPr>
              <a:t>Chacun de ces principes a été couvert plus tôt au cours de cet atelier, mais il s’agit d’une opportunité de rappeler ces messages clés et d’apporter des exemples supplémentaires. </a:t>
            </a: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Identification d’une autorité responsable :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Se référer à la Convention de Kampala (article 3.2b) et au Pacte des Grands Lacs (article 6.4c du protocole sur les </a:t>
            </a:r>
            <a:r>
              <a:rPr lang="fr-FR" sz="1200" kern="1200" dirty="0" smtClean="0">
                <a:solidFill>
                  <a:schemeClr val="tx1"/>
                </a:solidFill>
                <a:effectLst/>
                <a:latin typeface="Arial" pitchFamily="34" charset="0"/>
                <a:ea typeface="MS PGothic" panose="020B0600070205080204" pitchFamily="34" charset="-128"/>
                <a:cs typeface="MS PGothic" charset="0"/>
              </a:rPr>
              <a:t>PDI)</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en-GB" sz="1200" kern="1200" dirty="0" smtClean="0">
                <a:solidFill>
                  <a:schemeClr val="tx1"/>
                </a:solidFill>
                <a:effectLst/>
                <a:latin typeface="Arial" pitchFamily="34" charset="0"/>
                <a:ea typeface="MS PGothic" panose="020B0600070205080204" pitchFamily="34" charset="-128"/>
                <a:cs typeface="MS PGothic" charset="0"/>
              </a:rPr>
              <a:t>Questions à </a:t>
            </a:r>
            <a:r>
              <a:rPr lang="en-GB" sz="1200" kern="1200" dirty="0" err="1" smtClean="0">
                <a:solidFill>
                  <a:schemeClr val="tx1"/>
                </a:solidFill>
                <a:effectLst/>
                <a:latin typeface="Arial" pitchFamily="34" charset="0"/>
                <a:ea typeface="MS PGothic" panose="020B0600070205080204" pitchFamily="34" charset="-128"/>
                <a:cs typeface="MS PGothic" charset="0"/>
              </a:rPr>
              <a:t>soulever</a:t>
            </a:r>
            <a:r>
              <a:rPr lang="en-GB" sz="1200"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Quel sera le rôle de cette autorité?</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Quel</a:t>
            </a:r>
            <a:r>
              <a:rPr lang="en-GB" sz="1200" kern="1200" dirty="0" smtClean="0">
                <a:solidFill>
                  <a:schemeClr val="tx1"/>
                </a:solidFill>
                <a:effectLst/>
                <a:latin typeface="Arial" pitchFamily="34" charset="0"/>
                <a:ea typeface="MS PGothic" panose="020B0600070205080204" pitchFamily="34" charset="-128"/>
                <a:cs typeface="MS PGothic" charset="0"/>
              </a:rPr>
              <a:t> type </a:t>
            </a:r>
            <a:r>
              <a:rPr lang="en-GB" sz="1200" kern="1200" dirty="0" err="1" smtClean="0">
                <a:solidFill>
                  <a:schemeClr val="tx1"/>
                </a:solidFill>
                <a:effectLst/>
                <a:latin typeface="Arial" pitchFamily="34" charset="0"/>
                <a:ea typeface="MS PGothic" panose="020B0600070205080204" pitchFamily="34" charset="-128"/>
                <a:cs typeface="MS PGothic" charset="0"/>
              </a:rPr>
              <a:t>d’autorité</a:t>
            </a:r>
            <a:r>
              <a:rPr lang="en-GB" sz="1200"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Un département ministériel ou un portefeuille ministériel pourrait être créé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Une autorité, un comité, un comité directeur, un groupe de travail pourrait être mis en place en dehors de tout département ministériel existant.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Un point focal national peut être nommé au sein d’un comité ou d’un département ministériel existant.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En Ouganda par exemple, le point focal désigné est les Département en charge des Réfugiés et de la Préparation aux Catastrophes à au sein du bureau du Premier Ministre.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projet de loi qui est en cours de discussion aux Philippines a conféré ce rôle à la Commission Nationale des Droits de l’Homme, un organisme externe et autonome.</a:t>
            </a:r>
          </a:p>
          <a:p>
            <a:pPr>
              <a:lnSpc>
                <a:spcPct val="80000"/>
              </a:lnSpc>
              <a:buFontTx/>
              <a:buChar char="-"/>
            </a:pPr>
            <a:endParaRPr lang="en-GB" sz="900" dirty="0" smtClean="0">
              <a:latin typeface="Arial" charset="0"/>
              <a:ea typeface="MS PGothic" charset="0"/>
            </a:endParaRPr>
          </a:p>
          <a:p>
            <a:pPr>
              <a:lnSpc>
                <a:spcPct val="80000"/>
              </a:lnSpc>
            </a:pPr>
            <a:endParaRPr lang="en-GB" sz="900" dirty="0" smtClean="0">
              <a:latin typeface="Arial" charset="0"/>
              <a:ea typeface="MS PGothic" charset="0"/>
            </a:endParaRPr>
          </a:p>
          <a:p>
            <a:pPr>
              <a:lnSpc>
                <a:spcPct val="80000"/>
              </a:lnSpc>
            </a:pPr>
            <a:r>
              <a:rPr lang="en-GB" sz="900" b="1" dirty="0" smtClean="0">
                <a:latin typeface="Arial" charset="0"/>
                <a:ea typeface="MS PGothic" charset="0"/>
              </a:rPr>
              <a:t>Aspects</a:t>
            </a:r>
            <a:r>
              <a:rPr lang="en-GB" sz="900" b="1" baseline="0" dirty="0" smtClean="0">
                <a:latin typeface="Arial" charset="0"/>
                <a:ea typeface="MS PGothic" charset="0"/>
              </a:rPr>
              <a:t> financiers</a:t>
            </a:r>
            <a:r>
              <a:rPr lang="en-GB" sz="900" b="1" dirty="0" smtClean="0">
                <a:latin typeface="Arial" charset="0"/>
                <a:ea typeface="MS PGothic" charset="0"/>
              </a:rPr>
              <a:t>: </a:t>
            </a:r>
          </a:p>
          <a:p>
            <a:pPr>
              <a:lnSpc>
                <a:spcPct val="80000"/>
              </a:lnSpc>
            </a:pPr>
            <a:endParaRPr lang="en-GB" sz="900" b="1" dirty="0" smtClean="0">
              <a:latin typeface="Arial" charset="0"/>
              <a:ea typeface="MS PGothic" charset="0"/>
            </a:endParaRPr>
          </a:p>
          <a:p>
            <a:pPr>
              <a:lnSpc>
                <a:spcPct val="80000"/>
              </a:lnSpc>
            </a:pPr>
            <a:r>
              <a:rPr lang="en-GB" sz="900" b="1" dirty="0" smtClean="0">
                <a:latin typeface="Arial" charset="0"/>
                <a:ea typeface="MS PGothic" charset="0"/>
              </a:rPr>
              <a:t>- </a:t>
            </a:r>
            <a:r>
              <a:rPr lang="en-GB" sz="900" b="0" dirty="0" smtClean="0">
                <a:latin typeface="Arial" charset="0"/>
                <a:ea typeface="MS PGothic" charset="0"/>
              </a:rPr>
              <a:t>Se </a:t>
            </a:r>
            <a:r>
              <a:rPr lang="en-GB" sz="900" b="0" dirty="0" err="1" smtClean="0">
                <a:latin typeface="Arial" charset="0"/>
                <a:ea typeface="MS PGothic" charset="0"/>
              </a:rPr>
              <a:t>référer</a:t>
            </a:r>
            <a:r>
              <a:rPr lang="en-GB" sz="900" b="0" dirty="0" smtClean="0">
                <a:latin typeface="Arial" charset="0"/>
                <a:ea typeface="MS PGothic" charset="0"/>
              </a:rPr>
              <a:t> à la Convention de </a:t>
            </a:r>
            <a:r>
              <a:rPr lang="en-GB" sz="900" dirty="0" smtClean="0">
                <a:latin typeface="Arial" charset="0"/>
                <a:ea typeface="MS PGothic" charset="0"/>
              </a:rPr>
              <a:t>Kampala, article 3.2.d</a:t>
            </a:r>
          </a:p>
          <a:p>
            <a:pPr>
              <a:lnSpc>
                <a:spcPct val="80000"/>
              </a:lnSpc>
            </a:pPr>
            <a:r>
              <a:rPr lang="en-GB" sz="900" dirty="0" smtClean="0">
                <a:latin typeface="Arial" charset="0"/>
                <a:ea typeface="MS PGothic" charset="0"/>
              </a:rPr>
              <a:t>- </a:t>
            </a:r>
            <a:r>
              <a:rPr lang="en-GB" sz="900" dirty="0" err="1" smtClean="0">
                <a:latin typeface="Arial" charset="0"/>
                <a:ea typeface="MS PGothic" charset="0"/>
              </a:rPr>
              <a:t>Réitérer</a:t>
            </a:r>
            <a:r>
              <a:rPr lang="en-GB" sz="900" dirty="0" smtClean="0">
                <a:latin typeface="Arial" charset="0"/>
                <a:ea typeface="MS PGothic" charset="0"/>
              </a:rPr>
              <a:t> le </a:t>
            </a:r>
            <a:r>
              <a:rPr lang="en-GB" sz="900" dirty="0" err="1" smtClean="0">
                <a:latin typeface="Arial" charset="0"/>
                <a:ea typeface="MS PGothic" charset="0"/>
              </a:rPr>
              <a:t>besoin</a:t>
            </a:r>
            <a:r>
              <a:rPr lang="en-GB" sz="900" dirty="0" smtClean="0">
                <a:latin typeface="Arial" charset="0"/>
                <a:ea typeface="MS PGothic" charset="0"/>
              </a:rPr>
              <a:t> de </a:t>
            </a:r>
            <a:r>
              <a:rPr lang="en-GB" sz="900" dirty="0" err="1" smtClean="0">
                <a:latin typeface="Arial" charset="0"/>
                <a:ea typeface="MS PGothic" charset="0"/>
              </a:rPr>
              <a:t>garantir</a:t>
            </a:r>
            <a:r>
              <a:rPr lang="en-GB" sz="900" dirty="0" smtClean="0">
                <a:latin typeface="Arial" charset="0"/>
                <a:ea typeface="MS PGothic" charset="0"/>
              </a:rPr>
              <a:t> </a:t>
            </a:r>
            <a:r>
              <a:rPr lang="en-GB" sz="900" dirty="0" err="1" smtClean="0">
                <a:latin typeface="Arial" charset="0"/>
                <a:ea typeface="MS PGothic" charset="0"/>
              </a:rPr>
              <a:t>une</a:t>
            </a:r>
            <a:r>
              <a:rPr lang="en-GB" sz="900" dirty="0" smtClean="0">
                <a:latin typeface="Arial" charset="0"/>
                <a:ea typeface="MS PGothic" charset="0"/>
              </a:rPr>
              <a:t> allocation de</a:t>
            </a:r>
            <a:r>
              <a:rPr lang="en-GB" sz="900" baseline="0" dirty="0" smtClean="0">
                <a:latin typeface="Arial" charset="0"/>
                <a:ea typeface="MS PGothic" charset="0"/>
              </a:rPr>
              <a:t> </a:t>
            </a:r>
            <a:r>
              <a:rPr lang="en-GB" sz="900" baseline="0" dirty="0" err="1" smtClean="0">
                <a:latin typeface="Arial" charset="0"/>
                <a:ea typeface="MS PGothic" charset="0"/>
              </a:rPr>
              <a:t>ressources</a:t>
            </a:r>
            <a:r>
              <a:rPr lang="en-GB" sz="900" baseline="0" dirty="0" smtClean="0">
                <a:latin typeface="Arial" charset="0"/>
                <a:ea typeface="MS PGothic" charset="0"/>
              </a:rPr>
              <a:t> adequate</a:t>
            </a:r>
            <a:endParaRPr lang="en-GB" sz="900" dirty="0" smtClean="0">
              <a:latin typeface="Arial" charset="0"/>
              <a:ea typeface="MS PGothic" charset="0"/>
            </a:endParaRPr>
          </a:p>
          <a:p>
            <a:pPr marL="171450" indent="-171450">
              <a:lnSpc>
                <a:spcPct val="80000"/>
              </a:lnSpc>
              <a:buFontTx/>
              <a:buChar char="-"/>
            </a:pPr>
            <a:r>
              <a:rPr lang="en-GB" sz="900" dirty="0" smtClean="0">
                <a:latin typeface="Arial" charset="0"/>
                <a:ea typeface="MS PGothic" charset="0"/>
              </a:rPr>
              <a:t>Insister</a:t>
            </a:r>
            <a:r>
              <a:rPr lang="en-GB" sz="900" baseline="0" dirty="0" smtClean="0">
                <a:latin typeface="Arial" charset="0"/>
                <a:ea typeface="MS PGothic" charset="0"/>
              </a:rPr>
              <a:t> sur le fait que les arrangements financiers </a:t>
            </a:r>
            <a:r>
              <a:rPr lang="en-GB" sz="900" baseline="0" dirty="0" err="1" smtClean="0">
                <a:latin typeface="Arial" charset="0"/>
                <a:ea typeface="MS PGothic" charset="0"/>
              </a:rPr>
              <a:t>doivent</a:t>
            </a:r>
            <a:r>
              <a:rPr lang="en-GB" sz="900" baseline="0" dirty="0" smtClean="0">
                <a:latin typeface="Arial" charset="0"/>
                <a:ea typeface="MS PGothic" charset="0"/>
              </a:rPr>
              <a:t> </a:t>
            </a:r>
            <a:r>
              <a:rPr lang="en-GB" sz="900" baseline="0" dirty="0" err="1" smtClean="0">
                <a:latin typeface="Arial" charset="0"/>
                <a:ea typeface="MS PGothic" charset="0"/>
              </a:rPr>
              <a:t>être</a:t>
            </a:r>
            <a:r>
              <a:rPr lang="en-GB" sz="900" baseline="0" dirty="0" smtClean="0">
                <a:latin typeface="Arial" charset="0"/>
                <a:ea typeface="MS PGothic" charset="0"/>
              </a:rPr>
              <a:t> </a:t>
            </a:r>
            <a:r>
              <a:rPr lang="en-GB" sz="900" baseline="0" dirty="0" err="1" smtClean="0">
                <a:latin typeface="Arial" charset="0"/>
                <a:ea typeface="MS PGothic" charset="0"/>
              </a:rPr>
              <a:t>adéquates</a:t>
            </a:r>
            <a:r>
              <a:rPr lang="en-GB" sz="900" baseline="0" dirty="0" smtClean="0">
                <a:latin typeface="Arial" charset="0"/>
                <a:ea typeface="MS PGothic" charset="0"/>
              </a:rPr>
              <a:t>, </a:t>
            </a:r>
            <a:r>
              <a:rPr lang="en-GB" sz="900" baseline="0" dirty="0" err="1" smtClean="0">
                <a:latin typeface="Arial" charset="0"/>
                <a:ea typeface="MS PGothic" charset="0"/>
              </a:rPr>
              <a:t>prévisibles</a:t>
            </a:r>
            <a:r>
              <a:rPr lang="en-GB" sz="900" baseline="0" dirty="0" smtClean="0">
                <a:latin typeface="Arial" charset="0"/>
                <a:ea typeface="MS PGothic" charset="0"/>
              </a:rPr>
              <a:t> et non-</a:t>
            </a:r>
            <a:r>
              <a:rPr lang="en-GB" sz="900" baseline="0" dirty="0" err="1" smtClean="0">
                <a:latin typeface="Arial" charset="0"/>
                <a:ea typeface="MS PGothic" charset="0"/>
              </a:rPr>
              <a:t>discriminatoires</a:t>
            </a:r>
            <a:r>
              <a:rPr lang="en-GB" sz="900" baseline="0" dirty="0" smtClean="0">
                <a:latin typeface="Arial" charset="0"/>
                <a:ea typeface="MS PGothic" charset="0"/>
              </a:rPr>
              <a:t> </a:t>
            </a:r>
          </a:p>
          <a:p>
            <a:pPr marL="171450" indent="-171450">
              <a:lnSpc>
                <a:spcPct val="80000"/>
              </a:lnSpc>
              <a:buFontTx/>
              <a:buChar char="-"/>
            </a:pPr>
            <a:r>
              <a:rPr lang="en-GB" sz="900" baseline="0" dirty="0" smtClean="0">
                <a:latin typeface="Arial" charset="0"/>
                <a:ea typeface="MS PGothic" charset="0"/>
              </a:rPr>
              <a:t>Insister sur le </a:t>
            </a:r>
            <a:r>
              <a:rPr lang="en-GB" sz="900" baseline="0" dirty="0" err="1" smtClean="0">
                <a:latin typeface="Arial" charset="0"/>
                <a:ea typeface="MS PGothic" charset="0"/>
              </a:rPr>
              <a:t>besoins</a:t>
            </a:r>
            <a:r>
              <a:rPr lang="en-GB" sz="900" baseline="0" dirty="0" smtClean="0">
                <a:latin typeface="Arial" charset="0"/>
                <a:ea typeface="MS PGothic" charset="0"/>
              </a:rPr>
              <a:t> de </a:t>
            </a:r>
            <a:r>
              <a:rPr lang="en-GB" sz="900" baseline="0" dirty="0" err="1" smtClean="0">
                <a:latin typeface="Arial" charset="0"/>
                <a:ea typeface="MS PGothic" charset="0"/>
              </a:rPr>
              <a:t>créer</a:t>
            </a:r>
            <a:r>
              <a:rPr lang="en-GB" sz="900" baseline="0" dirty="0" smtClean="0">
                <a:latin typeface="Arial" charset="0"/>
                <a:ea typeface="MS PGothic" charset="0"/>
              </a:rPr>
              <a:t> des </a:t>
            </a:r>
            <a:r>
              <a:rPr lang="en-GB" sz="900" baseline="0" dirty="0" err="1" smtClean="0">
                <a:latin typeface="Arial" charset="0"/>
                <a:ea typeface="MS PGothic" charset="0"/>
              </a:rPr>
              <a:t>mecanismes</a:t>
            </a:r>
            <a:r>
              <a:rPr lang="en-GB" sz="900" baseline="0" dirty="0" smtClean="0">
                <a:latin typeface="Arial" charset="0"/>
                <a:ea typeface="MS PGothic" charset="0"/>
              </a:rPr>
              <a:t> de surveillance </a:t>
            </a:r>
            <a:r>
              <a:rPr lang="en-GB" sz="900" baseline="0" dirty="0" err="1" smtClean="0">
                <a:latin typeface="Arial" charset="0"/>
                <a:ea typeface="MS PGothic" charset="0"/>
              </a:rPr>
              <a:t>budgétaires</a:t>
            </a:r>
            <a:r>
              <a:rPr lang="en-GB" sz="900" baseline="0" dirty="0" smtClean="0">
                <a:latin typeface="Arial" charset="0"/>
                <a:ea typeface="MS PGothic" charset="0"/>
              </a:rPr>
              <a:t>. </a:t>
            </a:r>
            <a:endParaRPr lang="it-IT" sz="900"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7</a:t>
            </a:fld>
            <a:endParaRPr lang="it-IT" sz="1200"/>
          </a:p>
        </p:txBody>
      </p:sp>
    </p:spTree>
    <p:extLst>
      <p:ext uri="{BB962C8B-B14F-4D97-AF65-F5344CB8AC3E}">
        <p14:creationId xmlns:p14="http://schemas.microsoft.com/office/powerpoint/2010/main" val="9579412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ln/>
        </p:spPr>
      </p:sp>
      <p:sp>
        <p:nvSpPr>
          <p:cNvPr id="58371"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dirty="0" smtClean="0">
                <a:latin typeface="Arial" charset="0"/>
                <a:ea typeface="MS PGothic" charset="0"/>
              </a:rPr>
              <a:t>Les participants</a:t>
            </a:r>
            <a:r>
              <a:rPr lang="en-GB" baseline="0" dirty="0" smtClean="0">
                <a:latin typeface="Arial" charset="0"/>
                <a:ea typeface="MS PGothic" charset="0"/>
              </a:rPr>
              <a:t> </a:t>
            </a:r>
            <a:r>
              <a:rPr lang="en-GB" baseline="0" dirty="0" err="1" smtClean="0">
                <a:latin typeface="Arial" charset="0"/>
                <a:ea typeface="MS PGothic" charset="0"/>
              </a:rPr>
              <a:t>vont</a:t>
            </a:r>
            <a:r>
              <a:rPr lang="en-GB" baseline="0" dirty="0" smtClean="0">
                <a:latin typeface="Arial" charset="0"/>
                <a:ea typeface="MS PGothic" charset="0"/>
              </a:rPr>
              <a:t> y </a:t>
            </a:r>
            <a:r>
              <a:rPr lang="en-GB" baseline="0" dirty="0" err="1" smtClean="0">
                <a:latin typeface="Arial" charset="0"/>
                <a:ea typeface="MS PGothic" charset="0"/>
              </a:rPr>
              <a:t>prendre</a:t>
            </a:r>
            <a:r>
              <a:rPr lang="en-GB" baseline="0" dirty="0" smtClean="0">
                <a:latin typeface="Arial" charset="0"/>
                <a:ea typeface="MS PGothic" charset="0"/>
              </a:rPr>
              <a:t> part </a:t>
            </a:r>
            <a:r>
              <a:rPr lang="en-GB" baseline="0" dirty="0" err="1" smtClean="0">
                <a:latin typeface="Arial" charset="0"/>
                <a:ea typeface="MS PGothic" charset="0"/>
              </a:rPr>
              <a:t>en</a:t>
            </a:r>
            <a:r>
              <a:rPr lang="en-GB" baseline="0" dirty="0" smtClean="0">
                <a:latin typeface="Arial" charset="0"/>
                <a:ea typeface="MS PGothic" charset="0"/>
              </a:rPr>
              <a:t> </a:t>
            </a:r>
            <a:r>
              <a:rPr lang="en-GB" baseline="0" dirty="0" err="1" smtClean="0">
                <a:latin typeface="Arial" charset="0"/>
                <a:ea typeface="MS PGothic" charset="0"/>
              </a:rPr>
              <a:t>groupe</a:t>
            </a:r>
            <a:r>
              <a:rPr lang="en-GB" baseline="0" dirty="0" smtClean="0">
                <a:latin typeface="Arial" charset="0"/>
                <a:ea typeface="MS PGothic" charset="0"/>
              </a:rPr>
              <a:t>; </a:t>
            </a:r>
            <a:r>
              <a:rPr lang="en-GB" baseline="0" dirty="0" err="1" smtClean="0">
                <a:latin typeface="Arial" charset="0"/>
                <a:ea typeface="MS PGothic" charset="0"/>
              </a:rPr>
              <a:t>chaque</a:t>
            </a:r>
            <a:r>
              <a:rPr lang="en-GB" baseline="0" dirty="0" smtClean="0">
                <a:latin typeface="Arial" charset="0"/>
                <a:ea typeface="MS PGothic" charset="0"/>
              </a:rPr>
              <a:t> bonne </a:t>
            </a:r>
            <a:r>
              <a:rPr lang="en-GB" baseline="0" dirty="0" err="1" smtClean="0">
                <a:latin typeface="Arial" charset="0"/>
                <a:ea typeface="MS PGothic" charset="0"/>
              </a:rPr>
              <a:t>réponse</a:t>
            </a:r>
            <a:r>
              <a:rPr lang="en-GB" baseline="0" dirty="0" smtClean="0">
                <a:latin typeface="Arial" charset="0"/>
                <a:ea typeface="MS PGothic" charset="0"/>
              </a:rPr>
              <a:t> </a:t>
            </a:r>
            <a:r>
              <a:rPr lang="en-GB" baseline="0" dirty="0" err="1" smtClean="0">
                <a:latin typeface="Arial" charset="0"/>
                <a:ea typeface="MS PGothic" charset="0"/>
              </a:rPr>
              <a:t>leur</a:t>
            </a:r>
            <a:r>
              <a:rPr lang="en-GB" baseline="0" dirty="0" smtClean="0">
                <a:latin typeface="Arial" charset="0"/>
                <a:ea typeface="MS PGothic" charset="0"/>
              </a:rPr>
              <a:t> </a:t>
            </a:r>
            <a:r>
              <a:rPr lang="en-GB" baseline="0" dirty="0" err="1" smtClean="0">
                <a:latin typeface="Arial" charset="0"/>
                <a:ea typeface="MS PGothic" charset="0"/>
              </a:rPr>
              <a:t>permettant</a:t>
            </a:r>
            <a:r>
              <a:rPr lang="en-GB" baseline="0" dirty="0" smtClean="0">
                <a:latin typeface="Arial" charset="0"/>
                <a:ea typeface="MS PGothic" charset="0"/>
              </a:rPr>
              <a:t> de </a:t>
            </a:r>
            <a:r>
              <a:rPr lang="en-GB" baseline="0" dirty="0" err="1" smtClean="0">
                <a:latin typeface="Arial" charset="0"/>
                <a:ea typeface="MS PGothic" charset="0"/>
              </a:rPr>
              <a:t>marquer</a:t>
            </a:r>
            <a:r>
              <a:rPr lang="en-GB" baseline="0" dirty="0" smtClean="0">
                <a:latin typeface="Arial" charset="0"/>
                <a:ea typeface="MS PGothic" charset="0"/>
              </a:rPr>
              <a:t> un point. Le but </a:t>
            </a:r>
            <a:r>
              <a:rPr lang="en-GB" baseline="0" dirty="0" err="1" smtClean="0">
                <a:latin typeface="Arial" charset="0"/>
                <a:ea typeface="MS PGothic" charset="0"/>
              </a:rPr>
              <a:t>est</a:t>
            </a:r>
            <a:r>
              <a:rPr lang="en-GB" baseline="0" dirty="0" smtClean="0">
                <a:latin typeface="Arial" charset="0"/>
                <a:ea typeface="MS PGothic" charset="0"/>
              </a:rPr>
              <a:t> de </a:t>
            </a:r>
            <a:r>
              <a:rPr lang="en-GB" baseline="0" dirty="0" err="1" smtClean="0">
                <a:latin typeface="Arial" charset="0"/>
                <a:ea typeface="MS PGothic" charset="0"/>
              </a:rPr>
              <a:t>récapituler</a:t>
            </a:r>
            <a:r>
              <a:rPr lang="en-GB" baseline="0" dirty="0" smtClean="0">
                <a:latin typeface="Arial" charset="0"/>
                <a:ea typeface="MS PGothic" charset="0"/>
              </a:rPr>
              <a:t> les </a:t>
            </a:r>
            <a:r>
              <a:rPr lang="en-GB" baseline="0" dirty="0" err="1" smtClean="0">
                <a:latin typeface="Arial" charset="0"/>
                <a:ea typeface="MS PGothic" charset="0"/>
              </a:rPr>
              <a:t>principales</a:t>
            </a:r>
            <a:r>
              <a:rPr lang="en-GB" baseline="0" dirty="0" smtClean="0">
                <a:latin typeface="Arial" charset="0"/>
                <a:ea typeface="MS PGothic" charset="0"/>
              </a:rPr>
              <a:t> provisions </a:t>
            </a:r>
            <a:r>
              <a:rPr lang="en-GB" baseline="0" dirty="0" err="1" smtClean="0">
                <a:latin typeface="Arial" charset="0"/>
                <a:ea typeface="MS PGothic" charset="0"/>
              </a:rPr>
              <a:t>juridiques</a:t>
            </a:r>
            <a:r>
              <a:rPr lang="en-GB" baseline="0" dirty="0" smtClean="0">
                <a:latin typeface="Arial" charset="0"/>
                <a:ea typeface="MS PGothic" charset="0"/>
              </a:rPr>
              <a:t> et </a:t>
            </a:r>
            <a:r>
              <a:rPr lang="en-GB" baseline="0" dirty="0" err="1" smtClean="0">
                <a:latin typeface="Arial" charset="0"/>
                <a:ea typeface="MS PGothic" charset="0"/>
              </a:rPr>
              <a:t>autres</a:t>
            </a:r>
            <a:r>
              <a:rPr lang="en-GB" baseline="0" dirty="0" smtClean="0">
                <a:latin typeface="Arial" charset="0"/>
                <a:ea typeface="MS PGothic" charset="0"/>
              </a:rPr>
              <a:t> </a:t>
            </a:r>
            <a:r>
              <a:rPr lang="en-GB" baseline="0" dirty="0" err="1" smtClean="0">
                <a:latin typeface="Arial" charset="0"/>
                <a:ea typeface="MS PGothic" charset="0"/>
              </a:rPr>
              <a:t>principes</a:t>
            </a:r>
            <a:r>
              <a:rPr lang="en-GB" baseline="0" dirty="0" smtClean="0">
                <a:latin typeface="Arial" charset="0"/>
                <a:ea typeface="MS PGothic" charset="0"/>
              </a:rPr>
              <a:t> </a:t>
            </a:r>
            <a:r>
              <a:rPr lang="en-GB" baseline="0" dirty="0" err="1" smtClean="0">
                <a:latin typeface="Arial" charset="0"/>
                <a:ea typeface="MS PGothic" charset="0"/>
              </a:rPr>
              <a:t>devant</a:t>
            </a:r>
            <a:r>
              <a:rPr lang="en-GB" baseline="0" dirty="0" smtClean="0">
                <a:latin typeface="Arial" charset="0"/>
                <a:ea typeface="MS PGothic" charset="0"/>
              </a:rPr>
              <a:t> figurer </a:t>
            </a:r>
            <a:r>
              <a:rPr lang="en-GB" baseline="0" dirty="0" err="1" smtClean="0">
                <a:latin typeface="Arial" charset="0"/>
                <a:ea typeface="MS PGothic" charset="0"/>
              </a:rPr>
              <a:t>dans</a:t>
            </a:r>
            <a:r>
              <a:rPr lang="en-GB" baseline="0" dirty="0" smtClean="0">
                <a:latin typeface="Arial" charset="0"/>
                <a:ea typeface="MS PGothic" charset="0"/>
              </a:rPr>
              <a:t> </a:t>
            </a:r>
            <a:r>
              <a:rPr lang="en-GB" baseline="0" dirty="0" err="1" smtClean="0">
                <a:latin typeface="Arial" charset="0"/>
                <a:ea typeface="MS PGothic" charset="0"/>
              </a:rPr>
              <a:t>l’instrument</a:t>
            </a:r>
            <a:r>
              <a:rPr lang="en-GB" baseline="0" dirty="0" smtClean="0">
                <a:latin typeface="Arial" charset="0"/>
                <a:ea typeface="MS PGothic" charset="0"/>
              </a:rPr>
              <a:t> national. </a:t>
            </a:r>
            <a:endParaRPr lang="fr-FR" dirty="0" smtClean="0">
              <a:latin typeface="Arial" charset="0"/>
              <a:ea typeface="MS PGothic" charset="0"/>
            </a:endParaRPr>
          </a:p>
          <a:p>
            <a:endParaRPr lang="fr-FR" dirty="0" smtClean="0">
              <a:latin typeface="Arial" charset="0"/>
              <a:ea typeface="MS PGothic" charset="0"/>
            </a:endParaRPr>
          </a:p>
          <a:p>
            <a:endParaRPr lang="fr-FR" dirty="0">
              <a:latin typeface="Arial" charset="0"/>
              <a:ea typeface="MS PGothic" charset="0"/>
            </a:endParaRPr>
          </a:p>
        </p:txBody>
      </p:sp>
      <p:sp>
        <p:nvSpPr>
          <p:cNvPr id="58372"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fld id="{3FC44077-1EC1-7A49-ADD2-523EA225383F}" type="slidenum">
              <a:rPr lang="it-IT"/>
              <a:pPr/>
              <a:t>8</a:t>
            </a:fld>
            <a:endParaRPr lang="it-IT"/>
          </a:p>
        </p:txBody>
      </p:sp>
    </p:spTree>
    <p:extLst>
      <p:ext uri="{BB962C8B-B14F-4D97-AF65-F5344CB8AC3E}">
        <p14:creationId xmlns:p14="http://schemas.microsoft.com/office/powerpoint/2010/main" val="1633046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r>
              <a:rPr lang="en-GB" dirty="0" smtClean="0">
                <a:latin typeface="Arial" charset="0"/>
                <a:ea typeface="MS PGothic" charset="0"/>
              </a:rPr>
              <a:t>Il </a:t>
            </a:r>
            <a:r>
              <a:rPr lang="en-GB" dirty="0" err="1" smtClean="0">
                <a:latin typeface="Arial" charset="0"/>
                <a:ea typeface="MS PGothic" charset="0"/>
              </a:rPr>
              <a:t>s’agit</a:t>
            </a:r>
            <a:r>
              <a:rPr lang="en-GB" dirty="0" smtClean="0">
                <a:latin typeface="Arial" charset="0"/>
                <a:ea typeface="MS PGothic" charset="0"/>
              </a:rPr>
              <a:t> d’un rappel :</a:t>
            </a:r>
            <a:r>
              <a:rPr lang="en-GB" baseline="0" dirty="0" smtClean="0">
                <a:latin typeface="Arial" charset="0"/>
                <a:ea typeface="MS PGothic" charset="0"/>
              </a:rPr>
              <a:t> un instrument national </a:t>
            </a:r>
            <a:r>
              <a:rPr lang="en-GB" baseline="0" dirty="0" err="1" smtClean="0">
                <a:latin typeface="Arial" charset="0"/>
                <a:ea typeface="MS PGothic" charset="0"/>
              </a:rPr>
              <a:t>complet</a:t>
            </a:r>
            <a:r>
              <a:rPr lang="en-GB" baseline="0" dirty="0" smtClean="0">
                <a:latin typeface="Arial" charset="0"/>
                <a:ea typeface="MS PGothic" charset="0"/>
              </a:rPr>
              <a:t> </a:t>
            </a:r>
            <a:r>
              <a:rPr lang="en-GB" baseline="0" dirty="0" err="1" smtClean="0">
                <a:latin typeface="Arial" charset="0"/>
                <a:ea typeface="MS PGothic" charset="0"/>
              </a:rPr>
              <a:t>doit</a:t>
            </a:r>
            <a:r>
              <a:rPr lang="en-GB" baseline="0" dirty="0" smtClean="0">
                <a:latin typeface="Arial" charset="0"/>
                <a:ea typeface="MS PGothic" charset="0"/>
              </a:rPr>
              <a:t> </a:t>
            </a:r>
            <a:r>
              <a:rPr lang="en-GB" baseline="0" dirty="0" err="1" smtClean="0">
                <a:latin typeface="Arial" charset="0"/>
                <a:ea typeface="MS PGothic" charset="0"/>
              </a:rPr>
              <a:t>couvrir</a:t>
            </a:r>
            <a:r>
              <a:rPr lang="en-GB" baseline="0" dirty="0" smtClean="0">
                <a:latin typeface="Arial" charset="0"/>
                <a:ea typeface="MS PGothic" charset="0"/>
              </a:rPr>
              <a:t> les trois phases de </a:t>
            </a:r>
            <a:r>
              <a:rPr lang="en-GB" baseline="0" dirty="0" err="1" smtClean="0">
                <a:latin typeface="Arial" charset="0"/>
                <a:ea typeface="MS PGothic" charset="0"/>
              </a:rPr>
              <a:t>déplacement</a:t>
            </a:r>
            <a:r>
              <a:rPr lang="en-GB" baseline="0" dirty="0" smtClean="0">
                <a:latin typeface="Arial" charset="0"/>
                <a:ea typeface="MS PGothic" charset="0"/>
              </a:rPr>
              <a:t> et les droits </a:t>
            </a:r>
            <a:r>
              <a:rPr lang="en-GB" baseline="0" dirty="0" err="1" smtClean="0">
                <a:latin typeface="Arial" charset="0"/>
                <a:ea typeface="MS PGothic" charset="0"/>
              </a:rPr>
              <a:t>associés</a:t>
            </a:r>
            <a:r>
              <a:rPr lang="en-GB" baseline="0" dirty="0" smtClean="0">
                <a:latin typeface="Arial" charset="0"/>
                <a:ea typeface="MS PGothic" charset="0"/>
              </a:rPr>
              <a:t> à </a:t>
            </a:r>
            <a:r>
              <a:rPr lang="en-GB" baseline="0" dirty="0" err="1" smtClean="0">
                <a:latin typeface="Arial" charset="0"/>
                <a:ea typeface="MS PGothic" charset="0"/>
              </a:rPr>
              <a:t>chacune</a:t>
            </a:r>
            <a:r>
              <a:rPr lang="en-GB" baseline="0" dirty="0" smtClean="0">
                <a:latin typeface="Arial" charset="0"/>
                <a:ea typeface="MS PGothic" charset="0"/>
              </a:rPr>
              <a:t> </a:t>
            </a:r>
            <a:r>
              <a:rPr lang="en-GB" baseline="0" dirty="0" err="1" smtClean="0">
                <a:latin typeface="Arial" charset="0"/>
                <a:ea typeface="MS PGothic" charset="0"/>
              </a:rPr>
              <a:t>d’elles</a:t>
            </a:r>
            <a:r>
              <a:rPr lang="en-GB" baseline="0" dirty="0" smtClean="0">
                <a:latin typeface="Arial" charset="0"/>
                <a:ea typeface="MS PGothic" charset="0"/>
              </a:rPr>
              <a:t>, </a:t>
            </a:r>
            <a:r>
              <a:rPr lang="en-GB" baseline="0" dirty="0" err="1" smtClean="0">
                <a:latin typeface="Arial" charset="0"/>
                <a:ea typeface="MS PGothic" charset="0"/>
              </a:rPr>
              <a:t>comme</a:t>
            </a:r>
            <a:r>
              <a:rPr lang="en-GB" baseline="0" dirty="0" smtClean="0">
                <a:latin typeface="Arial" charset="0"/>
                <a:ea typeface="MS PGothic" charset="0"/>
              </a:rPr>
              <a:t> </a:t>
            </a:r>
            <a:r>
              <a:rPr lang="en-GB" baseline="0" dirty="0" err="1" smtClean="0">
                <a:latin typeface="Arial" charset="0"/>
                <a:ea typeface="MS PGothic" charset="0"/>
              </a:rPr>
              <a:t>discuté</a:t>
            </a:r>
            <a:r>
              <a:rPr lang="en-GB" baseline="0" dirty="0" smtClean="0">
                <a:latin typeface="Arial" charset="0"/>
                <a:ea typeface="MS PGothic" charset="0"/>
              </a:rPr>
              <a:t> </a:t>
            </a:r>
            <a:r>
              <a:rPr lang="en-GB" baseline="0" dirty="0" err="1" smtClean="0">
                <a:latin typeface="Arial" charset="0"/>
                <a:ea typeface="MS PGothic" charset="0"/>
              </a:rPr>
              <a:t>lors</a:t>
            </a:r>
            <a:r>
              <a:rPr lang="en-GB" baseline="0" dirty="0" smtClean="0">
                <a:latin typeface="Arial" charset="0"/>
                <a:ea typeface="MS PGothic" charset="0"/>
              </a:rPr>
              <a:t> de la session </a:t>
            </a:r>
            <a:r>
              <a:rPr lang="en-GB" baseline="0" dirty="0" err="1" smtClean="0">
                <a:latin typeface="Arial" charset="0"/>
                <a:ea typeface="MS PGothic" charset="0"/>
              </a:rPr>
              <a:t>deux</a:t>
            </a:r>
            <a:r>
              <a:rPr lang="en-GB" baseline="0" dirty="0" smtClean="0">
                <a:latin typeface="Arial" charset="0"/>
                <a:ea typeface="MS PGothic" charset="0"/>
              </a:rPr>
              <a:t>. </a:t>
            </a:r>
            <a:endParaRPr lang="fr-FR"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9</a:t>
            </a:fld>
            <a:endParaRPr lang="it-IT" sz="1200"/>
          </a:p>
        </p:txBody>
      </p:sp>
    </p:spTree>
    <p:extLst>
      <p:ext uri="{BB962C8B-B14F-4D97-AF65-F5344CB8AC3E}">
        <p14:creationId xmlns:p14="http://schemas.microsoft.com/office/powerpoint/2010/main" val="176072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29/01/16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29/01/16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243408"/>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990854"/>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6.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5.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5.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Rédaction</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olo 3"/>
          <p:cNvSpPr>
            <a:spLocks noGrp="1"/>
          </p:cNvSpPr>
          <p:nvPr>
            <p:ph type="title"/>
          </p:nvPr>
        </p:nvSpPr>
        <p:spPr>
          <a:xfrm>
            <a:off x="457200" y="0"/>
            <a:ext cx="8229600" cy="981075"/>
          </a:xfrm>
        </p:spPr>
        <p:txBody>
          <a:bodyPr/>
          <a:lstStyle/>
          <a:p>
            <a:pPr eaLnBrk="1" hangingPunct="1"/>
            <a:r>
              <a:rPr lang="it-IT" sz="3200" b="1" dirty="0" smtClean="0">
                <a:latin typeface="Century Gothic"/>
                <a:ea typeface="MS PGothic" charset="0"/>
                <a:cs typeface="Century Gothic"/>
              </a:rPr>
              <a:t>Révision: quels droits?</a:t>
            </a:r>
            <a:endParaRPr lang="it-IT" sz="3200" b="1" dirty="0">
              <a:latin typeface="Century Gothic"/>
              <a:ea typeface="MS PGothic" charset="0"/>
              <a:cs typeface="Century Gothic"/>
            </a:endParaRPr>
          </a:p>
        </p:txBody>
      </p:sp>
      <p:graphicFrame>
        <p:nvGraphicFramePr>
          <p:cNvPr id="9" name="Segnaposto contenuto 8"/>
          <p:cNvGraphicFramePr>
            <a:graphicFrameLocks noGrp="1"/>
          </p:cNvGraphicFramePr>
          <p:nvPr>
            <p:ph sz="half" idx="1"/>
            <p:extLst>
              <p:ext uri="{D42A27DB-BD31-4B8C-83A1-F6EECF244321}">
                <p14:modId xmlns:p14="http://schemas.microsoft.com/office/powerpoint/2010/main" val="4091043184"/>
              </p:ext>
            </p:extLst>
          </p:nvPr>
        </p:nvGraphicFramePr>
        <p:xfrm>
          <a:off x="323404" y="1268413"/>
          <a:ext cx="4464620" cy="4853791"/>
        </p:xfrm>
        <a:graphic>
          <a:graphicData uri="http://schemas.openxmlformats.org/drawingml/2006/table">
            <a:tbl>
              <a:tblPr firstRow="1" bandRow="1">
                <a:tableStyleId>{5C22544A-7EE6-4342-B048-85BDC9FD1C3A}</a:tableStyleId>
              </a:tblPr>
              <a:tblGrid>
                <a:gridCol w="3099867"/>
                <a:gridCol w="1364753"/>
              </a:tblGrid>
              <a:tr h="673806">
                <a:tc>
                  <a:txBody>
                    <a:bodyPr/>
                    <a:lstStyle/>
                    <a:p>
                      <a:r>
                        <a:rPr lang="it-IT" sz="1800" dirty="0" smtClean="0">
                          <a:solidFill>
                            <a:schemeClr val="tx1"/>
                          </a:solidFill>
                        </a:rPr>
                        <a:t>Droits</a:t>
                      </a:r>
                      <a:endParaRPr lang="it-IT" sz="1800" dirty="0">
                        <a:solidFill>
                          <a:schemeClr val="tx1"/>
                        </a:solidFill>
                      </a:endParaRP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it-IT" sz="1800" dirty="0" smtClean="0">
                          <a:solidFill>
                            <a:schemeClr val="tx1"/>
                          </a:solidFill>
                        </a:rPr>
                        <a:t>Principes</a:t>
                      </a:r>
                      <a:r>
                        <a:rPr lang="it-IT" sz="1800" baseline="0" dirty="0" smtClean="0">
                          <a:solidFill>
                            <a:schemeClr val="tx1"/>
                          </a:solidFill>
                        </a:rPr>
                        <a:t> directeurs</a:t>
                      </a:r>
                      <a:endParaRPr lang="it-IT" sz="1800" dirty="0">
                        <a:solidFill>
                          <a:schemeClr val="tx1"/>
                        </a:solidFill>
                      </a:endParaRP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tcPr>
                </a:tc>
              </a:tr>
              <a:tr h="701290">
                <a:tc>
                  <a:txBody>
                    <a:bodyPr/>
                    <a:lstStyle/>
                    <a:p>
                      <a:r>
                        <a:rPr lang="it-IT" sz="1800" dirty="0" smtClean="0"/>
                        <a:t>Vien sécurité, protection contre la violence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it-IT" altLang="fr-FR" sz="1800" b="0" i="0" u="none" strike="noStrike" cap="none" normalizeH="0" baseline="0" dirty="0" smtClean="0">
                          <a:ln>
                            <a:noFill/>
                          </a:ln>
                          <a:solidFill>
                            <a:srgbClr val="000000"/>
                          </a:solidFill>
                          <a:effectLst/>
                          <a:latin typeface="+mn-lt"/>
                          <a:cs typeface="Century Gothic"/>
                        </a:rPr>
                        <a:t>9.1.b. 9.1.c. 9.1.d</a:t>
                      </a: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497496">
                <a:tc>
                  <a:txBody>
                    <a:bodyPr/>
                    <a:lstStyle/>
                    <a:p>
                      <a:r>
                        <a:rPr lang="it-IT" sz="1800" dirty="0" smtClean="0"/>
                        <a:t>Nourriture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9.2.b</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smtClean="0"/>
                        <a:t>Eau</a:t>
                      </a:r>
                      <a:r>
                        <a:rPr lang="it-IT" sz="1800" baseline="0" dirty="0" smtClean="0"/>
                        <a:t> et assainissement</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smtClean="0"/>
                        <a:t>9.2.b</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576182">
                <a:tc>
                  <a:txBody>
                    <a:bodyPr/>
                    <a:lstStyle/>
                    <a:p>
                      <a:r>
                        <a:rPr lang="it-IT" sz="1800" dirty="0" smtClean="0"/>
                        <a:t>Logement adéquate</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9.2.b</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smtClean="0"/>
                        <a:t>Assistance et soins mecicaux</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dirty="0" smtClean="0"/>
                        <a:t>9.2.b</a:t>
                      </a:r>
                    </a:p>
                    <a:p>
                      <a:pPr algn="ctr"/>
                      <a:r>
                        <a:rPr lang="it-IT" sz="1800" dirty="0" smtClean="0"/>
                        <a:t>9.2.d</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r h="701290">
                <a:tc>
                  <a:txBody>
                    <a:bodyPr/>
                    <a:lstStyle/>
                    <a:p>
                      <a:r>
                        <a:rPr lang="it-IT" sz="1800" dirty="0" smtClean="0"/>
                        <a:t>Protection</a:t>
                      </a:r>
                      <a:r>
                        <a:rPr lang="it-IT" sz="1800" baseline="0" dirty="0" smtClean="0"/>
                        <a:t> contre les violations des </a:t>
                      </a:r>
                      <a:r>
                        <a:rPr lang="it-IT" sz="1800" dirty="0" smtClean="0"/>
                        <a:t>Logement, Terre et Biens (LTB) </a:t>
                      </a:r>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c>
                  <a:txBody>
                    <a:bodyPr/>
                    <a:lstStyle/>
                    <a:p>
                      <a:pPr algn="ctr"/>
                      <a:r>
                        <a:rPr lang="it-IT" sz="1800" dirty="0" smtClean="0"/>
                        <a:t>9.2.i</a:t>
                      </a:r>
                      <a:endParaRPr lang="it-IT" sz="1800" dirty="0"/>
                    </a:p>
                  </a:txBody>
                  <a:tcPr marL="91443" marR="91443" marT="45729" marB="45729">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chemeClr val="tx2">
                        <a:lumMod val="40000"/>
                        <a:lumOff val="60000"/>
                      </a:schemeClr>
                    </a:solidFill>
                  </a:tcPr>
                </a:tc>
              </a:tr>
            </a:tbl>
          </a:graphicData>
        </a:graphic>
      </p:graphicFrame>
      <p:graphicFrame>
        <p:nvGraphicFramePr>
          <p:cNvPr id="10" name="Segnaposto contenuto 9"/>
          <p:cNvGraphicFramePr>
            <a:graphicFrameLocks noGrp="1"/>
          </p:cNvGraphicFramePr>
          <p:nvPr>
            <p:ph sz="half" idx="2"/>
            <p:extLst>
              <p:ext uri="{D42A27DB-BD31-4B8C-83A1-F6EECF244321}">
                <p14:modId xmlns:p14="http://schemas.microsoft.com/office/powerpoint/2010/main" val="3564194285"/>
              </p:ext>
            </p:extLst>
          </p:nvPr>
        </p:nvGraphicFramePr>
        <p:xfrm>
          <a:off x="4788024" y="1268413"/>
          <a:ext cx="4154488" cy="4248818"/>
        </p:xfrm>
        <a:graphic>
          <a:graphicData uri="http://schemas.openxmlformats.org/drawingml/2006/table">
            <a:tbl>
              <a:tblPr firstRow="1" bandRow="1">
                <a:tableStyleId>{5C22544A-7EE6-4342-B048-85BDC9FD1C3A}</a:tableStyleId>
              </a:tblPr>
              <a:tblGrid>
                <a:gridCol w="2987884"/>
                <a:gridCol w="1166604"/>
              </a:tblGrid>
              <a:tr h="735815">
                <a:tc>
                  <a:txBody>
                    <a:bodyPr/>
                    <a:lstStyle/>
                    <a:p>
                      <a:r>
                        <a:rPr lang="it-IT" sz="1800" b="0" dirty="0" smtClean="0">
                          <a:solidFill>
                            <a:schemeClr val="tx1"/>
                          </a:solidFill>
                        </a:rPr>
                        <a:t>Liberté</a:t>
                      </a:r>
                      <a:r>
                        <a:rPr lang="it-IT" sz="1800" b="0" baseline="0" dirty="0" smtClean="0">
                          <a:solidFill>
                            <a:schemeClr val="tx1"/>
                          </a:solidFill>
                        </a:rPr>
                        <a:t> de mouvement</a:t>
                      </a:r>
                      <a:endParaRPr lang="it-IT" sz="1800" b="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b="0" dirty="0" smtClean="0">
                          <a:solidFill>
                            <a:schemeClr val="tx1"/>
                          </a:solidFill>
                        </a:rPr>
                        <a:t>9.1.a</a:t>
                      </a:r>
                    </a:p>
                    <a:p>
                      <a:pPr algn="ctr"/>
                      <a:r>
                        <a:rPr lang="it-IT" sz="1800" b="0" dirty="0" smtClean="0">
                          <a:solidFill>
                            <a:schemeClr val="tx1"/>
                          </a:solidFill>
                        </a:rPr>
                        <a:t>9.2.f</a:t>
                      </a: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720958">
                <a:tc>
                  <a:txBody>
                    <a:bodyPr/>
                    <a:lstStyle/>
                    <a:p>
                      <a:r>
                        <a:rPr lang="it-IT" sz="1800" dirty="0" smtClean="0">
                          <a:solidFill>
                            <a:schemeClr val="tx1"/>
                          </a:solidFill>
                        </a:rPr>
                        <a:t>Vie</a:t>
                      </a:r>
                      <a:r>
                        <a:rPr lang="it-IT" sz="1800" baseline="0" dirty="0" smtClean="0">
                          <a:solidFill>
                            <a:schemeClr val="tx1"/>
                          </a:solidFill>
                        </a:rPr>
                        <a:t> familiale </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9.2.h</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735815">
                <a:tc>
                  <a:txBody>
                    <a:bodyPr/>
                    <a:lstStyle/>
                    <a:p>
                      <a:r>
                        <a:rPr lang="it-IT" sz="1800" dirty="0" err="1" smtClean="0">
                          <a:solidFill>
                            <a:schemeClr val="tx1"/>
                          </a:solidFill>
                        </a:rPr>
                        <a:t>Education</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dirty="0" smtClean="0"/>
                        <a:t>9.2.b</a:t>
                      </a:r>
                    </a:p>
                    <a:p>
                      <a:pPr algn="ct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778614">
                <a:tc>
                  <a:txBody>
                    <a:bodyPr/>
                    <a:lstStyle/>
                    <a:p>
                      <a:r>
                        <a:rPr lang="it-IT" sz="1800" dirty="0" smtClean="0">
                          <a:solidFill>
                            <a:schemeClr val="tx1"/>
                          </a:solidFill>
                        </a:rPr>
                        <a:t>Travail et conditions de vie satisfaisantes</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dirty="0" smtClean="0"/>
                        <a:t>9.2.b</a:t>
                      </a:r>
                    </a:p>
                    <a:p>
                      <a:pPr algn="ct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735815">
                <a:tc>
                  <a:txBody>
                    <a:bodyPr/>
                    <a:lstStyle/>
                    <a:p>
                      <a:r>
                        <a:rPr lang="it-IT" sz="1800" dirty="0" smtClean="0">
                          <a:solidFill>
                            <a:schemeClr val="tx1"/>
                          </a:solidFill>
                        </a:rPr>
                        <a:t>Participation</a:t>
                      </a:r>
                      <a:r>
                        <a:rPr lang="it-IT" sz="1800" baseline="0" dirty="0" smtClean="0">
                          <a:solidFill>
                            <a:schemeClr val="tx1"/>
                          </a:solidFill>
                        </a:rPr>
                        <a:t> dans les affaires publiques</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it-IT" sz="1800" dirty="0" smtClean="0"/>
                        <a:t>9.2.l</a:t>
                      </a:r>
                    </a:p>
                    <a:p>
                      <a:pPr algn="ct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r h="541801">
                <a:tc>
                  <a:txBody>
                    <a:bodyPr/>
                    <a:lstStyle/>
                    <a:p>
                      <a:r>
                        <a:rPr lang="it-IT" sz="1800" dirty="0" smtClean="0">
                          <a:solidFill>
                            <a:schemeClr val="tx1"/>
                          </a:solidFill>
                        </a:rPr>
                        <a:t>Assistance humanitaire</a:t>
                      </a:r>
                      <a:endParaRPr lang="it-IT" sz="1800" dirty="0">
                        <a:solidFill>
                          <a:schemeClr val="tx1"/>
                        </a:solidFill>
                      </a:endParaRPr>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c>
                  <a:txBody>
                    <a:bodyPr/>
                    <a:lstStyle/>
                    <a:p>
                      <a:pPr algn="ctr"/>
                      <a:r>
                        <a:rPr lang="it-IT" sz="1800" dirty="0" smtClean="0"/>
                        <a:t>9.3</a:t>
                      </a:r>
                      <a:endParaRPr lang="it-IT" sz="1800" dirty="0"/>
                    </a:p>
                  </a:txBody>
                  <a:tcPr marL="91439" marR="91439" marT="45727" marB="45727">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solidFill>
                      <a:schemeClr val="tx2">
                        <a:lumMod val="40000"/>
                        <a:lumOff val="60000"/>
                      </a:schemeClr>
                    </a:solidFill>
                  </a:tcPr>
                </a:tc>
              </a:tr>
            </a:tbl>
          </a:graphicData>
        </a:graphic>
      </p:graphicFrame>
    </p:spTree>
    <p:extLst>
      <p:ext uri="{BB962C8B-B14F-4D97-AF65-F5344CB8AC3E}">
        <p14:creationId xmlns:p14="http://schemas.microsoft.com/office/powerpoint/2010/main" val="204087843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Titolo 1"/>
          <p:cNvSpPr>
            <a:spLocks noGrp="1"/>
          </p:cNvSpPr>
          <p:nvPr>
            <p:ph type="title"/>
          </p:nvPr>
        </p:nvSpPr>
        <p:spPr>
          <a:xfrm>
            <a:off x="457200" y="0"/>
            <a:ext cx="8229600" cy="1052513"/>
          </a:xfrm>
        </p:spPr>
        <p:txBody>
          <a:bodyPr/>
          <a:lstStyle/>
          <a:p>
            <a:pPr eaLnBrk="1" hangingPunct="1"/>
            <a:r>
              <a:rPr lang="it-IT" sz="3200" b="1" dirty="0" smtClean="0">
                <a:latin typeface="Century Gothic"/>
                <a:ea typeface="MS PGothic" charset="0"/>
                <a:cs typeface="Century Gothic"/>
              </a:rPr>
              <a:t>Remède légal et accès à la justice</a:t>
            </a:r>
            <a:endParaRPr lang="it-IT" sz="3200" b="1" dirty="0">
              <a:latin typeface="Century Gothic"/>
              <a:ea typeface="MS PGothic" charset="0"/>
              <a:cs typeface="Century Gothic"/>
            </a:endParaRPr>
          </a:p>
        </p:txBody>
      </p:sp>
      <p:sp>
        <p:nvSpPr>
          <p:cNvPr id="5" name="Nastro perforato 4"/>
          <p:cNvSpPr/>
          <p:nvPr/>
        </p:nvSpPr>
        <p:spPr>
          <a:xfrm>
            <a:off x="1753024" y="2902743"/>
            <a:ext cx="1955375" cy="2214563"/>
          </a:xfrm>
          <a:prstGeom prst="flowChartPunchedTape">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it-IT" b="1" dirty="0" smtClean="0"/>
              <a:t>Confiscation des terres et propriétés</a:t>
            </a:r>
            <a:endParaRPr lang="it-IT" b="1" dirty="0"/>
          </a:p>
        </p:txBody>
      </p:sp>
      <p:sp>
        <p:nvSpPr>
          <p:cNvPr id="7" name="Nastro perforato 6"/>
          <p:cNvSpPr/>
          <p:nvPr/>
        </p:nvSpPr>
        <p:spPr>
          <a:xfrm>
            <a:off x="1753026" y="1341438"/>
            <a:ext cx="1955374" cy="2000250"/>
          </a:xfrm>
          <a:prstGeom prst="flowChartPunchedTap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smtClean="0"/>
              <a:t>Préjudices physiques et psycholigiques</a:t>
            </a:r>
            <a:endParaRPr lang="it-IT" b="1" dirty="0"/>
          </a:p>
        </p:txBody>
      </p:sp>
      <p:cxnSp>
        <p:nvCxnSpPr>
          <p:cNvPr id="9" name="Connettore 2 8"/>
          <p:cNvCxnSpPr>
            <a:cxnSpLocks noChangeShapeType="1"/>
          </p:cNvCxnSpPr>
          <p:nvPr/>
        </p:nvCxnSpPr>
        <p:spPr bwMode="auto">
          <a:xfrm>
            <a:off x="3708400" y="2205038"/>
            <a:ext cx="577850" cy="9525"/>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cxnSp>
        <p:nvCxnSpPr>
          <p:cNvPr id="10" name="Connettore 2 9"/>
          <p:cNvCxnSpPr>
            <a:cxnSpLocks noChangeShapeType="1"/>
          </p:cNvCxnSpPr>
          <p:nvPr/>
        </p:nvCxnSpPr>
        <p:spPr bwMode="auto">
          <a:xfrm flipV="1">
            <a:off x="3708400" y="3573463"/>
            <a:ext cx="649288" cy="0"/>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11" name="Esplosione 2 10"/>
          <p:cNvSpPr/>
          <p:nvPr/>
        </p:nvSpPr>
        <p:spPr>
          <a:xfrm rot="21093428">
            <a:off x="-32205" y="3852290"/>
            <a:ext cx="2763768" cy="2686050"/>
          </a:xfrm>
          <a:prstGeom prst="irregularSeal2">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it-IT" b="1" dirty="0" smtClean="0"/>
              <a:t>Violation des droits de l’homme</a:t>
            </a:r>
            <a:endParaRPr lang="it-IT" b="1" dirty="0"/>
          </a:p>
        </p:txBody>
      </p:sp>
      <p:sp>
        <p:nvSpPr>
          <p:cNvPr id="12" name="Rettangolo arrotondato 11"/>
          <p:cNvSpPr/>
          <p:nvPr/>
        </p:nvSpPr>
        <p:spPr>
          <a:xfrm>
            <a:off x="4427538" y="1628775"/>
            <a:ext cx="2000250" cy="1143000"/>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smtClean="0">
                <a:solidFill>
                  <a:schemeClr val="bg1"/>
                </a:solidFill>
              </a:rPr>
              <a:t>Indémnisationet </a:t>
            </a:r>
            <a:r>
              <a:rPr lang="it-IT" b="1" dirty="0">
                <a:solidFill>
                  <a:schemeClr val="bg1"/>
                </a:solidFill>
              </a:rPr>
              <a:t>satisfaction</a:t>
            </a:r>
          </a:p>
        </p:txBody>
      </p:sp>
      <p:sp>
        <p:nvSpPr>
          <p:cNvPr id="13" name="Rettangolo arrotondato 12"/>
          <p:cNvSpPr/>
          <p:nvPr/>
        </p:nvSpPr>
        <p:spPr>
          <a:xfrm>
            <a:off x="4427538" y="32131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Restitution</a:t>
            </a:r>
            <a:endParaRPr lang="it-IT" b="1" dirty="0">
              <a:solidFill>
                <a:srgbClr val="FFFFFF"/>
              </a:solidFill>
            </a:endParaRPr>
          </a:p>
        </p:txBody>
      </p:sp>
      <p:sp>
        <p:nvSpPr>
          <p:cNvPr id="15" name="Rettangolo arrotondato 14"/>
          <p:cNvSpPr/>
          <p:nvPr/>
        </p:nvSpPr>
        <p:spPr>
          <a:xfrm>
            <a:off x="4427538" y="4724400"/>
            <a:ext cx="2000250" cy="785813"/>
          </a:xfrm>
          <a:prstGeom prst="roundRect">
            <a:avLst/>
          </a:prstGeom>
          <a:solidFill>
            <a:schemeClr val="accent5">
              <a:alpha val="80000"/>
            </a:schemeClr>
          </a:solidFill>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it-IT" b="1" dirty="0" err="1">
                <a:solidFill>
                  <a:srgbClr val="FFFFFF"/>
                </a:solidFill>
              </a:rPr>
              <a:t>Compensation</a:t>
            </a:r>
            <a:endParaRPr lang="it-IT" b="1" dirty="0">
              <a:solidFill>
                <a:srgbClr val="FFFFFF"/>
              </a:solidFill>
            </a:endParaRPr>
          </a:p>
        </p:txBody>
      </p:sp>
      <p:cxnSp>
        <p:nvCxnSpPr>
          <p:cNvPr id="18" name="Connettore 2 17"/>
          <p:cNvCxnSpPr>
            <a:cxnSpLocks noChangeShapeType="1"/>
          </p:cNvCxnSpPr>
          <p:nvPr/>
        </p:nvCxnSpPr>
        <p:spPr bwMode="auto">
          <a:xfrm rot="5400000">
            <a:off x="5114132" y="4326731"/>
            <a:ext cx="501650" cy="1587"/>
          </a:xfrm>
          <a:prstGeom prst="straightConnector1">
            <a:avLst/>
          </a:prstGeom>
          <a:ln>
            <a:solidFill>
              <a:schemeClr val="tx1">
                <a:lumMod val="75000"/>
                <a:lumOff val="25000"/>
              </a:schemeClr>
            </a:solidFill>
            <a:headEnd/>
            <a:tailEnd type="arrow" w="med" len="med"/>
          </a:ln>
        </p:spPr>
        <p:style>
          <a:lnRef idx="1">
            <a:schemeClr val="dk1"/>
          </a:lnRef>
          <a:fillRef idx="0">
            <a:schemeClr val="dk1"/>
          </a:fillRef>
          <a:effectRef idx="0">
            <a:schemeClr val="dk1"/>
          </a:effectRef>
          <a:fontRef idx="minor">
            <a:schemeClr val="tx1"/>
          </a:fontRef>
        </p:style>
      </p:cxnSp>
      <p:sp>
        <p:nvSpPr>
          <p:cNvPr id="29708" name="CasellaDiTesto 20"/>
          <p:cNvSpPr txBox="1">
            <a:spLocks noChangeArrowheads="1"/>
          </p:cNvSpPr>
          <p:nvPr/>
        </p:nvSpPr>
        <p:spPr bwMode="auto">
          <a:xfrm>
            <a:off x="6569200" y="1186770"/>
            <a:ext cx="2323279" cy="53245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dirty="0" smtClean="0">
                <a:latin typeface="Century Gothic"/>
                <a:cs typeface="Century Gothic"/>
              </a:rPr>
              <a:t>Quel type de remède?</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Qui est responsble?</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Comment le système recours fonctionne t-il?</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Qui peut faire un recours?</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Comment la restitutions des LTB fonctionne t-elle?</a:t>
            </a:r>
            <a:endParaRPr lang="it-IT" dirty="0">
              <a:latin typeface="Century Gothic"/>
              <a:cs typeface="Century Gothic"/>
            </a:endParaRPr>
          </a:p>
          <a:p>
            <a:pPr eaLnBrk="1" hangingPunct="1"/>
            <a:endParaRPr lang="it-IT" sz="1400" dirty="0">
              <a:latin typeface="Century Gothic"/>
              <a:cs typeface="Century Gothic"/>
            </a:endParaRPr>
          </a:p>
          <a:p>
            <a:pPr eaLnBrk="1" hangingPunct="1"/>
            <a:r>
              <a:rPr lang="it-IT" dirty="0" smtClean="0">
                <a:latin typeface="Century Gothic"/>
                <a:cs typeface="Century Gothic"/>
              </a:rPr>
              <a:t>Comment se décide l’indémnisation?</a:t>
            </a:r>
            <a:endParaRPr lang="it-IT" dirty="0">
              <a:latin typeface="Century Gothic"/>
              <a:cs typeface="Century Gothic"/>
            </a:endParaRPr>
          </a:p>
        </p:txBody>
      </p:sp>
      <p:sp>
        <p:nvSpPr>
          <p:cNvPr id="25" name="Freccia a destra 24"/>
          <p:cNvSpPr/>
          <p:nvPr/>
        </p:nvSpPr>
        <p:spPr>
          <a:xfrm rot="4384344">
            <a:off x="-355600" y="1738313"/>
            <a:ext cx="2071687" cy="123983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it-IT" b="1" dirty="0"/>
              <a:t>D</a:t>
            </a:r>
            <a:r>
              <a:rPr lang="it-IT" b="1" dirty="0" smtClean="0"/>
              <a:t>éplacement</a:t>
            </a:r>
            <a:endParaRPr lang="it-IT" b="1" dirty="0"/>
          </a:p>
        </p:txBody>
      </p:sp>
    </p:spTree>
    <p:extLst>
      <p:ext uri="{BB962C8B-B14F-4D97-AF65-F5344CB8AC3E}">
        <p14:creationId xmlns:p14="http://schemas.microsoft.com/office/powerpoint/2010/main" val="32255795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strVal val="#ppt_w*0.70"/>
                                          </p:val>
                                        </p:tav>
                                        <p:tav tm="100000">
                                          <p:val>
                                            <p:strVal val="#ppt_w"/>
                                          </p:val>
                                        </p:tav>
                                      </p:tavLst>
                                    </p:anim>
                                    <p:anim calcmode="lin" valueType="num">
                                      <p:cBhvr>
                                        <p:cTn id="8" dur="1000" fill="hold"/>
                                        <p:tgtEl>
                                          <p:spTgt spid="25"/>
                                        </p:tgtEl>
                                        <p:attrNameLst>
                                          <p:attrName>ppt_h</p:attrName>
                                        </p:attrNameLst>
                                      </p:cBhvr>
                                      <p:tavLst>
                                        <p:tav tm="0">
                                          <p:val>
                                            <p:strVal val="#ppt_h"/>
                                          </p:val>
                                        </p:tav>
                                        <p:tav tm="100000">
                                          <p:val>
                                            <p:strVal val="#ppt_h"/>
                                          </p:val>
                                        </p:tav>
                                      </p:tavLst>
                                    </p:anim>
                                    <p:animEffect transition="in" filter="fade">
                                      <p:cBhvr>
                                        <p:cTn id="9" dur="1000"/>
                                        <p:tgtEl>
                                          <p:spTgt spid="25"/>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1000" fill="hold"/>
                                        <p:tgtEl>
                                          <p:spTgt spid="11"/>
                                        </p:tgtEl>
                                        <p:attrNameLst>
                                          <p:attrName>ppt_w</p:attrName>
                                        </p:attrNameLst>
                                      </p:cBhvr>
                                      <p:tavLst>
                                        <p:tav tm="0">
                                          <p:val>
                                            <p:strVal val="#ppt_w*0.70"/>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Effect transition="in" filter="fade">
                                      <p:cBhvr>
                                        <p:cTn id="16" dur="10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1"/>
                                          </p:val>
                                        </p:tav>
                                        <p:tav tm="100000">
                                          <p:val>
                                            <p:strVal val="#ppt_x"/>
                                          </p:val>
                                        </p:tav>
                                      </p:tavLst>
                                    </p:anim>
                                    <p:anim calcmode="lin" valueType="num">
                                      <p:cBhvr>
                                        <p:cTn id="23"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0" presetClass="entr" presetSubtype="0" fill="hold" grpId="0" nodeType="clickEffect">
                                  <p:stCondLst>
                                    <p:cond delay="0"/>
                                  </p:stCondLst>
                                  <p:iterate type="lt">
                                    <p:tmPct val="10000"/>
                                  </p:iterate>
                                  <p:childTnLst>
                                    <p:set>
                                      <p:cBhvr>
                                        <p:cTn id="27" dur="1" fill="hold">
                                          <p:stCondLst>
                                            <p:cond delay="0"/>
                                          </p:stCondLst>
                                        </p:cTn>
                                        <p:tgtEl>
                                          <p:spTgt spid="5"/>
                                        </p:tgtEl>
                                        <p:attrNameLst>
                                          <p:attrName>style.visibility</p:attrName>
                                        </p:attrNameLst>
                                      </p:cBhvr>
                                      <p:to>
                                        <p:strVal val="visible"/>
                                      </p:to>
                                    </p:set>
                                    <p:animEffect transition="in" filter="fade">
                                      <p:cBhvr>
                                        <p:cTn id="28" dur="1000"/>
                                        <p:tgtEl>
                                          <p:spTgt spid="5"/>
                                        </p:tgtEl>
                                      </p:cBhvr>
                                    </p:animEffect>
                                    <p:anim calcmode="lin" valueType="num">
                                      <p:cBhvr>
                                        <p:cTn id="29" dur="1000" fill="hold"/>
                                        <p:tgtEl>
                                          <p:spTgt spid="5"/>
                                        </p:tgtEl>
                                        <p:attrNameLst>
                                          <p:attrName>ppt_x</p:attrName>
                                        </p:attrNameLst>
                                      </p:cBhvr>
                                      <p:tavLst>
                                        <p:tav tm="0">
                                          <p:val>
                                            <p:strVal val="#ppt_x-.1"/>
                                          </p:val>
                                        </p:tav>
                                        <p:tav tm="100000">
                                          <p:val>
                                            <p:strVal val="#ppt_x"/>
                                          </p:val>
                                        </p:tav>
                                      </p:tavLst>
                                    </p:anim>
                                    <p:anim calcmode="lin" valueType="num">
                                      <p:cBhvr>
                                        <p:cTn id="30" dur="10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1000" fill="hold"/>
                                        <p:tgtEl>
                                          <p:spTgt spid="12"/>
                                        </p:tgtEl>
                                        <p:attrNameLst>
                                          <p:attrName>ppt_w</p:attrName>
                                        </p:attrNameLst>
                                      </p:cBhvr>
                                      <p:tavLst>
                                        <p:tav tm="0">
                                          <p:val>
                                            <p:strVal val="#ppt_w*0.70"/>
                                          </p:val>
                                        </p:tav>
                                        <p:tav tm="100000">
                                          <p:val>
                                            <p:strVal val="#ppt_w"/>
                                          </p:val>
                                        </p:tav>
                                      </p:tavLst>
                                    </p:anim>
                                    <p:anim calcmode="lin" valueType="num">
                                      <p:cBhvr>
                                        <p:cTn id="36" dur="1000" fill="hold"/>
                                        <p:tgtEl>
                                          <p:spTgt spid="12"/>
                                        </p:tgtEl>
                                        <p:attrNameLst>
                                          <p:attrName>ppt_h</p:attrName>
                                        </p:attrNameLst>
                                      </p:cBhvr>
                                      <p:tavLst>
                                        <p:tav tm="0">
                                          <p:val>
                                            <p:strVal val="#ppt_h"/>
                                          </p:val>
                                        </p:tav>
                                        <p:tav tm="100000">
                                          <p:val>
                                            <p:strVal val="#ppt_h"/>
                                          </p:val>
                                        </p:tav>
                                      </p:tavLst>
                                    </p:anim>
                                    <p:animEffect transition="in" filter="fade">
                                      <p:cBhvr>
                                        <p:cTn id="37" dur="1000"/>
                                        <p:tgtEl>
                                          <p:spTgt spid="12"/>
                                        </p:tgtEl>
                                      </p:cBhvr>
                                    </p:animEffect>
                                  </p:childTnLst>
                                </p:cTn>
                              </p:par>
                              <p:par>
                                <p:cTn id="38" presetID="55" presetClass="entr" presetSubtype="0" fill="hold"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p:cTn id="40" dur="1000" fill="hold"/>
                                        <p:tgtEl>
                                          <p:spTgt spid="9"/>
                                        </p:tgtEl>
                                        <p:attrNameLst>
                                          <p:attrName>ppt_w</p:attrName>
                                        </p:attrNameLst>
                                      </p:cBhvr>
                                      <p:tavLst>
                                        <p:tav tm="0">
                                          <p:val>
                                            <p:strVal val="#ppt_w*0.70"/>
                                          </p:val>
                                        </p:tav>
                                        <p:tav tm="100000">
                                          <p:val>
                                            <p:strVal val="#ppt_w"/>
                                          </p:val>
                                        </p:tav>
                                      </p:tavLst>
                                    </p:anim>
                                    <p:anim calcmode="lin" valueType="num">
                                      <p:cBhvr>
                                        <p:cTn id="41" dur="1000" fill="hold"/>
                                        <p:tgtEl>
                                          <p:spTgt spid="9"/>
                                        </p:tgtEl>
                                        <p:attrNameLst>
                                          <p:attrName>ppt_h</p:attrName>
                                        </p:attrNameLst>
                                      </p:cBhvr>
                                      <p:tavLst>
                                        <p:tav tm="0">
                                          <p:val>
                                            <p:strVal val="#ppt_h"/>
                                          </p:val>
                                        </p:tav>
                                        <p:tav tm="100000">
                                          <p:val>
                                            <p:strVal val="#ppt_h"/>
                                          </p:val>
                                        </p:tav>
                                      </p:tavLst>
                                    </p:anim>
                                    <p:animEffect transition="in" filter="fade">
                                      <p:cBhvr>
                                        <p:cTn id="42" dur="100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55" presetClass="entr" presetSubtype="0" fill="hold" grpId="0" nodeType="click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1000" fill="hold"/>
                                        <p:tgtEl>
                                          <p:spTgt spid="13"/>
                                        </p:tgtEl>
                                        <p:attrNameLst>
                                          <p:attrName>ppt_w</p:attrName>
                                        </p:attrNameLst>
                                      </p:cBhvr>
                                      <p:tavLst>
                                        <p:tav tm="0">
                                          <p:val>
                                            <p:strVal val="#ppt_w*0.70"/>
                                          </p:val>
                                        </p:tav>
                                        <p:tav tm="100000">
                                          <p:val>
                                            <p:strVal val="#ppt_w"/>
                                          </p:val>
                                        </p:tav>
                                      </p:tavLst>
                                    </p:anim>
                                    <p:anim calcmode="lin" valueType="num">
                                      <p:cBhvr>
                                        <p:cTn id="48" dur="1000" fill="hold"/>
                                        <p:tgtEl>
                                          <p:spTgt spid="13"/>
                                        </p:tgtEl>
                                        <p:attrNameLst>
                                          <p:attrName>ppt_h</p:attrName>
                                        </p:attrNameLst>
                                      </p:cBhvr>
                                      <p:tavLst>
                                        <p:tav tm="0">
                                          <p:val>
                                            <p:strVal val="#ppt_h"/>
                                          </p:val>
                                        </p:tav>
                                        <p:tav tm="100000">
                                          <p:val>
                                            <p:strVal val="#ppt_h"/>
                                          </p:val>
                                        </p:tav>
                                      </p:tavLst>
                                    </p:anim>
                                    <p:animEffect transition="in" filter="fade">
                                      <p:cBhvr>
                                        <p:cTn id="49" dur="1000"/>
                                        <p:tgtEl>
                                          <p:spTgt spid="13"/>
                                        </p:tgtEl>
                                      </p:cBhvr>
                                    </p:animEffect>
                                  </p:childTnLst>
                                </p:cTn>
                              </p:par>
                              <p:par>
                                <p:cTn id="50" presetID="55"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 calcmode="lin" valueType="num">
                                      <p:cBhvr>
                                        <p:cTn id="52" dur="1000" fill="hold"/>
                                        <p:tgtEl>
                                          <p:spTgt spid="10"/>
                                        </p:tgtEl>
                                        <p:attrNameLst>
                                          <p:attrName>ppt_w</p:attrName>
                                        </p:attrNameLst>
                                      </p:cBhvr>
                                      <p:tavLst>
                                        <p:tav tm="0">
                                          <p:val>
                                            <p:strVal val="#ppt_w*0.70"/>
                                          </p:val>
                                        </p:tav>
                                        <p:tav tm="100000">
                                          <p:val>
                                            <p:strVal val="#ppt_w"/>
                                          </p:val>
                                        </p:tav>
                                      </p:tavLst>
                                    </p:anim>
                                    <p:anim calcmode="lin" valueType="num">
                                      <p:cBhvr>
                                        <p:cTn id="53" dur="1000" fill="hold"/>
                                        <p:tgtEl>
                                          <p:spTgt spid="10"/>
                                        </p:tgtEl>
                                        <p:attrNameLst>
                                          <p:attrName>ppt_h</p:attrName>
                                        </p:attrNameLst>
                                      </p:cBhvr>
                                      <p:tavLst>
                                        <p:tav tm="0">
                                          <p:val>
                                            <p:strVal val="#ppt_h"/>
                                          </p:val>
                                        </p:tav>
                                        <p:tav tm="100000">
                                          <p:val>
                                            <p:strVal val="#ppt_h"/>
                                          </p:val>
                                        </p:tav>
                                      </p:tavLst>
                                    </p:anim>
                                    <p:animEffect transition="in" filter="fade">
                                      <p:cBhvr>
                                        <p:cTn id="54" dur="1000"/>
                                        <p:tgtEl>
                                          <p:spTgt spid="10"/>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55"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anim calcmode="lin" valueType="num">
                                      <p:cBhvr>
                                        <p:cTn id="59" dur="1000" fill="hold"/>
                                        <p:tgtEl>
                                          <p:spTgt spid="18"/>
                                        </p:tgtEl>
                                        <p:attrNameLst>
                                          <p:attrName>ppt_w</p:attrName>
                                        </p:attrNameLst>
                                      </p:cBhvr>
                                      <p:tavLst>
                                        <p:tav tm="0">
                                          <p:val>
                                            <p:strVal val="#ppt_w*0.70"/>
                                          </p:val>
                                        </p:tav>
                                        <p:tav tm="100000">
                                          <p:val>
                                            <p:strVal val="#ppt_w"/>
                                          </p:val>
                                        </p:tav>
                                      </p:tavLst>
                                    </p:anim>
                                    <p:anim calcmode="lin" valueType="num">
                                      <p:cBhvr>
                                        <p:cTn id="60" dur="1000" fill="hold"/>
                                        <p:tgtEl>
                                          <p:spTgt spid="18"/>
                                        </p:tgtEl>
                                        <p:attrNameLst>
                                          <p:attrName>ppt_h</p:attrName>
                                        </p:attrNameLst>
                                      </p:cBhvr>
                                      <p:tavLst>
                                        <p:tav tm="0">
                                          <p:val>
                                            <p:strVal val="#ppt_h"/>
                                          </p:val>
                                        </p:tav>
                                        <p:tav tm="100000">
                                          <p:val>
                                            <p:strVal val="#ppt_h"/>
                                          </p:val>
                                        </p:tav>
                                      </p:tavLst>
                                    </p:anim>
                                    <p:animEffect transition="in" filter="fade">
                                      <p:cBhvr>
                                        <p:cTn id="61" dur="1000"/>
                                        <p:tgtEl>
                                          <p:spTgt spid="18"/>
                                        </p:tgtEl>
                                      </p:cBhvr>
                                    </p:animEffect>
                                  </p:childTnLst>
                                </p:cTn>
                              </p:par>
                              <p:par>
                                <p:cTn id="62" presetID="55"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 calcmode="lin" valueType="num">
                                      <p:cBhvr>
                                        <p:cTn id="64" dur="1000" fill="hold"/>
                                        <p:tgtEl>
                                          <p:spTgt spid="15"/>
                                        </p:tgtEl>
                                        <p:attrNameLst>
                                          <p:attrName>ppt_w</p:attrName>
                                        </p:attrNameLst>
                                      </p:cBhvr>
                                      <p:tavLst>
                                        <p:tav tm="0">
                                          <p:val>
                                            <p:strVal val="#ppt_w*0.70"/>
                                          </p:val>
                                        </p:tav>
                                        <p:tav tm="100000">
                                          <p:val>
                                            <p:strVal val="#ppt_w"/>
                                          </p:val>
                                        </p:tav>
                                      </p:tavLst>
                                    </p:anim>
                                    <p:anim calcmode="lin" valueType="num">
                                      <p:cBhvr>
                                        <p:cTn id="65" dur="1000" fill="hold"/>
                                        <p:tgtEl>
                                          <p:spTgt spid="15"/>
                                        </p:tgtEl>
                                        <p:attrNameLst>
                                          <p:attrName>ppt_h</p:attrName>
                                        </p:attrNameLst>
                                      </p:cBhvr>
                                      <p:tavLst>
                                        <p:tav tm="0">
                                          <p:val>
                                            <p:strVal val="#ppt_h"/>
                                          </p:val>
                                        </p:tav>
                                        <p:tav tm="100000">
                                          <p:val>
                                            <p:strVal val="#ppt_h"/>
                                          </p:val>
                                        </p:tav>
                                      </p:tavLst>
                                    </p:anim>
                                    <p:animEffect transition="in" filter="fade">
                                      <p:cBhvr>
                                        <p:cTn id="66" dur="1000"/>
                                        <p:tgtEl>
                                          <p:spTgt spid="1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18" presetClass="entr" presetSubtype="12" fill="hold" grpId="0" nodeType="clickEffect">
                                  <p:stCondLst>
                                    <p:cond delay="0"/>
                                  </p:stCondLst>
                                  <p:childTnLst>
                                    <p:set>
                                      <p:cBhvr>
                                        <p:cTn id="70" dur="1" fill="hold">
                                          <p:stCondLst>
                                            <p:cond delay="0"/>
                                          </p:stCondLst>
                                        </p:cTn>
                                        <p:tgtEl>
                                          <p:spTgt spid="29708"/>
                                        </p:tgtEl>
                                        <p:attrNameLst>
                                          <p:attrName>style.visibility</p:attrName>
                                        </p:attrNameLst>
                                      </p:cBhvr>
                                      <p:to>
                                        <p:strVal val="visible"/>
                                      </p:to>
                                    </p:set>
                                    <p:animEffect transition="in" filter="strips(downLeft)">
                                      <p:cBhvr>
                                        <p:cTn id="71" dur="500"/>
                                        <p:tgtEl>
                                          <p:spTgt spid="29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2" grpId="0" animBg="1"/>
      <p:bldP spid="13" grpId="0" animBg="1"/>
      <p:bldP spid="15" grpId="0" animBg="1"/>
      <p:bldP spid="29708" grpId="0"/>
      <p:bldP spid="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olo 1"/>
          <p:cNvSpPr>
            <a:spLocks noGrp="1"/>
          </p:cNvSpPr>
          <p:nvPr>
            <p:ph type="title"/>
          </p:nvPr>
        </p:nvSpPr>
        <p:spPr>
          <a:xfrm>
            <a:off x="457200" y="0"/>
            <a:ext cx="8229600" cy="1268413"/>
          </a:xfrm>
        </p:spPr>
        <p:txBody>
          <a:bodyPr/>
          <a:lstStyle/>
          <a:p>
            <a:pPr eaLnBrk="1" hangingPunct="1"/>
            <a:r>
              <a:rPr lang="it-IT" sz="3600" b="1" dirty="0">
                <a:latin typeface="Century Gothic"/>
                <a:ea typeface="MS PGothic" charset="0"/>
                <a:cs typeface="Century Gothic"/>
              </a:rPr>
              <a:t>Validation </a:t>
            </a:r>
            <a:r>
              <a:rPr lang="it-IT" b="1" dirty="0" smtClean="0">
                <a:latin typeface="Century Gothic"/>
                <a:ea typeface="MS PGothic" charset="0"/>
                <a:cs typeface="Century Gothic"/>
              </a:rPr>
              <a:t>et</a:t>
            </a:r>
            <a:r>
              <a:rPr lang="it-IT" sz="3600" b="1" dirty="0" smtClean="0">
                <a:latin typeface="Century Gothic"/>
                <a:ea typeface="MS PGothic" charset="0"/>
                <a:cs typeface="Century Gothic"/>
              </a:rPr>
              <a:t> </a:t>
            </a:r>
            <a:r>
              <a:rPr lang="it-IT" sz="3600" b="1" dirty="0">
                <a:latin typeface="Century Gothic"/>
                <a:ea typeface="MS PGothic" charset="0"/>
                <a:cs typeface="Century Gothic"/>
              </a:rPr>
              <a:t>adoption</a:t>
            </a:r>
          </a:p>
        </p:txBody>
      </p:sp>
      <p:sp>
        <p:nvSpPr>
          <p:cNvPr id="70659" name="Segnaposto testo 4"/>
          <p:cNvSpPr>
            <a:spLocks noGrp="1"/>
          </p:cNvSpPr>
          <p:nvPr>
            <p:ph type="body" idx="1"/>
          </p:nvPr>
        </p:nvSpPr>
        <p:spPr>
          <a:xfrm>
            <a:off x="457200" y="1524595"/>
            <a:ext cx="4040188" cy="647700"/>
          </a:xfrm>
        </p:spPr>
        <p:txBody>
          <a:bodyPr/>
          <a:lstStyle/>
          <a:p>
            <a:pPr eaLnBrk="1" hangingPunct="1"/>
            <a:r>
              <a:rPr lang="it-IT" sz="2800" b="1" dirty="0" smtClean="0">
                <a:latin typeface="Century Gothic"/>
                <a:ea typeface="MS PGothic" charset="0"/>
                <a:cs typeface="Century Gothic"/>
              </a:rPr>
              <a:t>Validation ou pas?</a:t>
            </a:r>
            <a:endParaRPr lang="it-IT" sz="2800" b="1" dirty="0">
              <a:latin typeface="Century Gothic"/>
              <a:ea typeface="MS PGothic" charset="0"/>
              <a:cs typeface="Century Gothic"/>
            </a:endParaRPr>
          </a:p>
        </p:txBody>
      </p:sp>
      <p:sp>
        <p:nvSpPr>
          <p:cNvPr id="70660" name="Segnaposto contenuto 2"/>
          <p:cNvSpPr>
            <a:spLocks noGrp="1"/>
          </p:cNvSpPr>
          <p:nvPr>
            <p:ph sz="half" idx="2"/>
          </p:nvPr>
        </p:nvSpPr>
        <p:spPr>
          <a:xfrm>
            <a:off x="457200" y="2243732"/>
            <a:ext cx="3971925" cy="4065588"/>
          </a:xfrm>
        </p:spPr>
        <p:txBody>
          <a:bodyPr>
            <a:normAutofit/>
          </a:bodyPr>
          <a:lstStyle/>
          <a:p>
            <a:pPr eaLnBrk="1" hangingPunct="1">
              <a:buFont typeface="Wingdings" charset="2"/>
              <a:buChar char="§"/>
            </a:pPr>
            <a:r>
              <a:rPr lang="it-IT" sz="2400" dirty="0" smtClean="0">
                <a:latin typeface="Century Gothic"/>
                <a:ea typeface="MS PGothic" charset="0"/>
                <a:cs typeface="Century Gothic"/>
              </a:rPr>
              <a:t>Pour consolider le contenu du texte de l’instrument </a:t>
            </a:r>
          </a:p>
          <a:p>
            <a:pPr eaLnBrk="1" hangingPunct="1">
              <a:buFont typeface="Wingdings" charset="2"/>
              <a:buChar char="§"/>
            </a:pPr>
            <a:r>
              <a:rPr lang="it-IT" sz="2400" dirty="0" smtClean="0">
                <a:latin typeface="Century Gothic"/>
                <a:ea typeface="MS PGothic" charset="0"/>
                <a:cs typeface="Century Gothic"/>
              </a:rPr>
              <a:t>Pour obtenir le soutien de toutes les parties prenantes</a:t>
            </a:r>
            <a:endParaRPr lang="it-IT" sz="2400" dirty="0">
              <a:latin typeface="Century Gothic"/>
              <a:ea typeface="MS PGothic" charset="0"/>
              <a:cs typeface="Century Gothic"/>
            </a:endParaRPr>
          </a:p>
          <a:p>
            <a:pPr eaLnBrk="1" hangingPunct="1">
              <a:buFont typeface="Wingdings" charset="2"/>
              <a:buChar char="§"/>
            </a:pPr>
            <a:r>
              <a:rPr lang="it-IT" sz="2400" dirty="0" smtClean="0">
                <a:latin typeface="Century Gothic"/>
                <a:ea typeface="MS PGothic" charset="0"/>
                <a:cs typeface="Century Gothic"/>
              </a:rPr>
              <a:t>Déterminer qui y prendra part</a:t>
            </a:r>
            <a:endParaRPr lang="it-IT" sz="1600" dirty="0">
              <a:latin typeface="Century Gothic"/>
              <a:ea typeface="MS PGothic" charset="0"/>
              <a:cs typeface="Century Gothic"/>
            </a:endParaRPr>
          </a:p>
          <a:p>
            <a:pPr eaLnBrk="1" hangingPunct="1">
              <a:buFont typeface="Wingdings" charset="2"/>
              <a:buChar char="§"/>
            </a:pPr>
            <a:endParaRPr lang="it-IT" sz="1600" dirty="0">
              <a:latin typeface="Century Gothic"/>
              <a:ea typeface="MS PGothic" charset="0"/>
              <a:cs typeface="Century Gothic"/>
            </a:endParaRPr>
          </a:p>
        </p:txBody>
      </p:sp>
      <p:sp>
        <p:nvSpPr>
          <p:cNvPr id="70661" name="Segnaposto testo 5"/>
          <p:cNvSpPr>
            <a:spLocks noGrp="1"/>
          </p:cNvSpPr>
          <p:nvPr>
            <p:ph type="body" sz="quarter" idx="3"/>
          </p:nvPr>
        </p:nvSpPr>
        <p:spPr>
          <a:xfrm>
            <a:off x="4500563" y="1524595"/>
            <a:ext cx="4041775" cy="639762"/>
          </a:xfrm>
        </p:spPr>
        <p:txBody>
          <a:bodyPr/>
          <a:lstStyle/>
          <a:p>
            <a:pPr eaLnBrk="1" hangingPunct="1"/>
            <a:r>
              <a:rPr lang="it-IT" sz="2800" b="1">
                <a:latin typeface="Century Gothic"/>
                <a:ea typeface="MS PGothic" charset="0"/>
                <a:cs typeface="Century Gothic"/>
              </a:rPr>
              <a:t> Adoption</a:t>
            </a:r>
          </a:p>
        </p:txBody>
      </p:sp>
      <p:sp>
        <p:nvSpPr>
          <p:cNvPr id="70662" name="Segnaposto contenuto 6"/>
          <p:cNvSpPr>
            <a:spLocks noGrp="1"/>
          </p:cNvSpPr>
          <p:nvPr>
            <p:ph sz="quarter" idx="4"/>
          </p:nvPr>
        </p:nvSpPr>
        <p:spPr>
          <a:xfrm>
            <a:off x="4643438" y="2243732"/>
            <a:ext cx="4177034" cy="3951288"/>
          </a:xfrm>
        </p:spPr>
        <p:txBody>
          <a:bodyPr>
            <a:normAutofit lnSpcReduction="10000"/>
          </a:bodyPr>
          <a:lstStyle/>
          <a:p>
            <a:pPr eaLnBrk="1" hangingPunct="1">
              <a:buFont typeface="Wingdings" charset="2"/>
              <a:buChar char="§"/>
            </a:pPr>
            <a:r>
              <a:rPr lang="it-IT" sz="2400" dirty="0" smtClean="0">
                <a:latin typeface="Century Gothic"/>
                <a:ea typeface="MS PGothic" charset="0"/>
                <a:cs typeface="Century Gothic"/>
              </a:rPr>
              <a:t>Expression cruciale de l’engagement étatique</a:t>
            </a:r>
            <a:endParaRPr lang="it-IT" sz="2400" dirty="0">
              <a:latin typeface="Century Gothic"/>
              <a:ea typeface="MS PGothic" charset="0"/>
              <a:cs typeface="Century Gothic"/>
            </a:endParaRPr>
          </a:p>
          <a:p>
            <a:pPr eaLnBrk="1" hangingPunct="1">
              <a:buFont typeface="Wingdings" charset="2"/>
              <a:buChar char="§"/>
            </a:pPr>
            <a:r>
              <a:rPr lang="it-IT" sz="2400" dirty="0">
                <a:ea typeface="MS PGothic" charset="0"/>
                <a:cs typeface="Century Gothic"/>
              </a:rPr>
              <a:t>Délibérations finales et amendements </a:t>
            </a:r>
            <a:endParaRPr lang="it-IT" sz="2400" dirty="0" smtClean="0">
              <a:ea typeface="MS PGothic" charset="0"/>
              <a:cs typeface="Century Gothic"/>
            </a:endParaRPr>
          </a:p>
          <a:p>
            <a:pPr eaLnBrk="1" hangingPunct="1">
              <a:buFont typeface="Wingdings" charset="2"/>
              <a:buChar char="§"/>
            </a:pPr>
            <a:r>
              <a:rPr lang="it-IT" sz="2400" dirty="0" smtClean="0">
                <a:ea typeface="MS PGothic" charset="0"/>
                <a:cs typeface="Century Gothic"/>
              </a:rPr>
              <a:t>Texte </a:t>
            </a:r>
            <a:r>
              <a:rPr lang="it-IT" sz="2400" dirty="0" smtClean="0">
                <a:latin typeface="Century Gothic"/>
                <a:ea typeface="MS PGothic" charset="0"/>
                <a:cs typeface="Century Gothic"/>
              </a:rPr>
              <a:t>finalisé et </a:t>
            </a:r>
            <a:r>
              <a:rPr lang="it-IT" sz="2400" dirty="0">
                <a:latin typeface="Century Gothic"/>
                <a:ea typeface="MS PGothic" charset="0"/>
                <a:cs typeface="Century Gothic"/>
              </a:rPr>
              <a:t>applicable </a:t>
            </a:r>
          </a:p>
          <a:p>
            <a:pPr eaLnBrk="1" hangingPunct="1">
              <a:buFont typeface="Wingdings" charset="2"/>
              <a:buChar char="§"/>
            </a:pPr>
            <a:r>
              <a:rPr lang="it-IT" sz="2400" dirty="0" smtClean="0">
                <a:latin typeface="Century Gothic"/>
                <a:ea typeface="MS PGothic" charset="0"/>
                <a:cs typeface="Century Gothic"/>
              </a:rPr>
              <a:t>Adoption conformément aux procédures nationales</a:t>
            </a:r>
            <a:endParaRPr lang="it-IT" sz="2400" dirty="0">
              <a:latin typeface="Century Gothic"/>
              <a:ea typeface="MS PGothic" charset="0"/>
              <a:cs typeface="Century Gothic"/>
            </a:endParaRPr>
          </a:p>
        </p:txBody>
      </p:sp>
    </p:spTree>
    <p:extLst>
      <p:ext uri="{BB962C8B-B14F-4D97-AF65-F5344CB8AC3E}">
        <p14:creationId xmlns:p14="http://schemas.microsoft.com/office/powerpoint/2010/main" val="3612233284"/>
      </p:ext>
    </p:extLst>
  </p:cSld>
  <p:clrMapOvr>
    <a:masterClrMapping/>
  </p:clrMapOvr>
  <p:transition xmlns:p14="http://schemas.microsoft.com/office/powerpoint/2010/mai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re 1"/>
          <p:cNvSpPr>
            <a:spLocks noGrp="1"/>
          </p:cNvSpPr>
          <p:nvPr>
            <p:ph type="title"/>
          </p:nvPr>
        </p:nvSpPr>
        <p:spPr>
          <a:xfrm>
            <a:off x="457200" y="0"/>
            <a:ext cx="8229600" cy="1341438"/>
          </a:xfrm>
        </p:spPr>
        <p:txBody>
          <a:bodyPr/>
          <a:lstStyle/>
          <a:p>
            <a:pPr eaLnBrk="1" hangingPunct="1"/>
            <a:r>
              <a:rPr lang="fr-FR" sz="3600" b="1">
                <a:latin typeface="Calibri" charset="0"/>
                <a:ea typeface="MS PGothic" charset="0"/>
              </a:rPr>
              <a:t>Validation and adoption</a:t>
            </a:r>
          </a:p>
        </p:txBody>
      </p:sp>
      <p:sp>
        <p:nvSpPr>
          <p:cNvPr id="5" name="Freccia in giù 4"/>
          <p:cNvSpPr/>
          <p:nvPr/>
        </p:nvSpPr>
        <p:spPr>
          <a:xfrm rot="20112584">
            <a:off x="4849388" y="1644650"/>
            <a:ext cx="744538" cy="1471613"/>
          </a:xfrm>
          <a:prstGeom prst="down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it-IT" dirty="0">
              <a:solidFill>
                <a:srgbClr val="FF0000"/>
              </a:solidFill>
            </a:endParaRPr>
          </a:p>
        </p:txBody>
      </p:sp>
      <p:pic>
        <p:nvPicPr>
          <p:cNvPr id="3" name="Espace réservé du contenu 2"/>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971600" y="3204550"/>
            <a:ext cx="7500118" cy="2168666"/>
          </a:xfrm>
        </p:spPr>
      </p:pic>
    </p:spTree>
    <p:extLst>
      <p:ext uri="{BB962C8B-B14F-4D97-AF65-F5344CB8AC3E}">
        <p14:creationId xmlns:p14="http://schemas.microsoft.com/office/powerpoint/2010/main" val="22968383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Titolo 28"/>
          <p:cNvSpPr>
            <a:spLocks noGrp="1"/>
          </p:cNvSpPr>
          <p:nvPr>
            <p:ph type="title"/>
          </p:nvPr>
        </p:nvSpPr>
        <p:spPr>
          <a:xfrm>
            <a:off x="457200" y="0"/>
            <a:ext cx="8229600" cy="1268413"/>
          </a:xfrm>
        </p:spPr>
        <p:txBody>
          <a:bodyPr/>
          <a:lstStyle/>
          <a:p>
            <a:pPr eaLnBrk="1" hangingPunct="1"/>
            <a:r>
              <a:rPr lang="it-IT" sz="3600" b="1">
                <a:latin typeface="Calibri" charset="0"/>
                <a:ea typeface="MS PGothic" charset="0"/>
              </a:rPr>
              <a:t>Conclusions</a:t>
            </a:r>
          </a:p>
        </p:txBody>
      </p:sp>
      <p:sp>
        <p:nvSpPr>
          <p:cNvPr id="25604" name="Segnaposto contenuto 29"/>
          <p:cNvSpPr>
            <a:spLocks noGrp="1"/>
          </p:cNvSpPr>
          <p:nvPr>
            <p:ph sz="half" idx="2"/>
          </p:nvPr>
        </p:nvSpPr>
        <p:spPr>
          <a:xfrm>
            <a:off x="323850" y="1556792"/>
            <a:ext cx="5832326" cy="4752527"/>
          </a:xfrm>
        </p:spPr>
        <p:txBody>
          <a:bodyPr>
            <a:noAutofit/>
          </a:bodyPr>
          <a:lstStyle/>
          <a:p>
            <a:pPr eaLnBrk="1" hangingPunct="1">
              <a:buFont typeface="Wingdings" charset="2"/>
              <a:buChar char="§"/>
            </a:pPr>
            <a:r>
              <a:rPr lang="it-IT" sz="2300" dirty="0" smtClean="0">
                <a:latin typeface="Century Gothic"/>
                <a:ea typeface="MS PGothic" charset="0"/>
                <a:cs typeface="Century Gothic"/>
              </a:rPr>
              <a:t>Rédiger un instrument national est un processus par étapes qui nécessite une planification rigoureuse</a:t>
            </a:r>
            <a:endParaRPr lang="it-IT" sz="2300" dirty="0">
              <a:latin typeface="Century Gothic"/>
              <a:ea typeface="MS PGothic" charset="0"/>
              <a:cs typeface="Century Gothic"/>
            </a:endParaRPr>
          </a:p>
          <a:p>
            <a:pPr eaLnBrk="1" hangingPunct="1">
              <a:buFont typeface="Wingdings" charset="2"/>
              <a:buChar char="§"/>
            </a:pPr>
            <a:r>
              <a:rPr lang="it-IT" sz="2300" dirty="0" smtClean="0">
                <a:latin typeface="Century Gothic"/>
                <a:ea typeface="MS PGothic" charset="0"/>
                <a:cs typeface="Century Gothic"/>
              </a:rPr>
              <a:t>La participation des PDI et des autres affectés par ledéplacement doit être garantie </a:t>
            </a:r>
          </a:p>
          <a:p>
            <a:pPr eaLnBrk="1" hangingPunct="1">
              <a:buFont typeface="Wingdings" charset="2"/>
              <a:buChar char="§"/>
            </a:pPr>
            <a:r>
              <a:rPr lang="it-IT" sz="2300" dirty="0" smtClean="0">
                <a:latin typeface="Century Gothic"/>
                <a:ea typeface="MS PGothic" charset="0"/>
                <a:cs typeface="Century Gothic"/>
              </a:rPr>
              <a:t>Une loi ou politique doit contenir un minimums de principes et élements essentiels à la protection des PDI </a:t>
            </a:r>
          </a:p>
          <a:p>
            <a:pPr eaLnBrk="1" hangingPunct="1">
              <a:buFont typeface="Wingdings" charset="2"/>
              <a:buChar char="§"/>
            </a:pPr>
            <a:r>
              <a:rPr lang="it-IT" sz="2300" dirty="0" smtClean="0">
                <a:latin typeface="Century Gothic"/>
                <a:ea typeface="MS PGothic" charset="0"/>
                <a:cs typeface="Century Gothic"/>
              </a:rPr>
              <a:t>L’accent doit être mis sur la prévention, les droits </a:t>
            </a:r>
            <a:r>
              <a:rPr lang="it-IT" sz="2300" dirty="0" err="1" smtClean="0">
                <a:latin typeface="Century Gothic"/>
                <a:ea typeface="MS PGothic" charset="0"/>
                <a:cs typeface="Century Gothic"/>
              </a:rPr>
              <a:t>des</a:t>
            </a:r>
            <a:r>
              <a:rPr lang="it-IT" sz="2300" dirty="0" smtClean="0">
                <a:latin typeface="Century Gothic"/>
                <a:ea typeface="MS PGothic" charset="0"/>
                <a:cs typeface="Century Gothic"/>
              </a:rPr>
              <a:t> </a:t>
            </a:r>
            <a:r>
              <a:rPr lang="it-IT" sz="2300" dirty="0" smtClean="0">
                <a:latin typeface="Century Gothic"/>
                <a:ea typeface="MS PGothic" charset="0"/>
                <a:cs typeface="Century Gothic"/>
              </a:rPr>
              <a:t>PDI </a:t>
            </a:r>
            <a:r>
              <a:rPr lang="it-IT" sz="2300" dirty="0" smtClean="0">
                <a:latin typeface="Century Gothic"/>
                <a:ea typeface="MS PGothic" charset="0"/>
                <a:cs typeface="Century Gothic"/>
              </a:rPr>
              <a:t>et les solutions durables</a:t>
            </a:r>
            <a:endParaRPr lang="it-IT" sz="2300" dirty="0">
              <a:latin typeface="Century Gothic"/>
              <a:ea typeface="MS PGothic" charset="0"/>
              <a:cs typeface="Century Gothic"/>
            </a:endParaRPr>
          </a:p>
        </p:txBody>
      </p:sp>
      <p:pic>
        <p:nvPicPr>
          <p:cNvPr id="3" name="Content Placeholder 2"/>
          <p:cNvPicPr>
            <a:picLocks noGrp="1" noChangeAspect="1"/>
          </p:cNvPicPr>
          <p:nvPr>
            <p:ph sz="half" idx="1"/>
          </p:nvPr>
        </p:nvPicPr>
        <p:blipFill>
          <a:blip r:embed="rId3"/>
          <a:srcRect l="-41972" r="-41972"/>
          <a:stretch>
            <a:fillRect/>
          </a:stretch>
        </p:blipFill>
        <p:spPr>
          <a:xfrm>
            <a:off x="5004048" y="980728"/>
            <a:ext cx="4824536" cy="4980456"/>
          </a:xfrm>
        </p:spPr>
      </p:pic>
    </p:spTree>
    <p:extLst>
      <p:ext uri="{BB962C8B-B14F-4D97-AF65-F5344CB8AC3E}">
        <p14:creationId xmlns:p14="http://schemas.microsoft.com/office/powerpoint/2010/main" val="374205344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nodeType="clickEffect">
                                  <p:stCondLst>
                                    <p:cond delay="0"/>
                                  </p:stCondLst>
                                  <p:childTnLst>
                                    <p:set>
                                      <p:cBhvr>
                                        <p:cTn id="6" dur="1" fill="hold">
                                          <p:stCondLst>
                                            <p:cond delay="0"/>
                                          </p:stCondLst>
                                        </p:cTn>
                                        <p:tgtEl>
                                          <p:spTgt spid="25604">
                                            <p:txEl>
                                              <p:pRg st="0" end="0"/>
                                            </p:txEl>
                                          </p:spTgt>
                                        </p:tgtEl>
                                        <p:attrNameLst>
                                          <p:attrName>style.visibility</p:attrName>
                                        </p:attrNameLst>
                                      </p:cBhvr>
                                      <p:to>
                                        <p:strVal val="visible"/>
                                      </p:to>
                                    </p:set>
                                    <p:animEffect transition="in" filter="fade">
                                      <p:cBhvr>
                                        <p:cTn id="7" dur="1000"/>
                                        <p:tgtEl>
                                          <p:spTgt spid="25604">
                                            <p:txEl>
                                              <p:pRg st="0" end="0"/>
                                            </p:txEl>
                                          </p:spTgt>
                                        </p:tgtEl>
                                      </p:cBhvr>
                                    </p:animEffect>
                                    <p:anim calcmode="lin" valueType="num">
                                      <p:cBhvr>
                                        <p:cTn id="8" dur="1000" fill="hold"/>
                                        <p:tgtEl>
                                          <p:spTgt spid="2560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2560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nodeType="clickEffect">
                                  <p:stCondLst>
                                    <p:cond delay="0"/>
                                  </p:stCondLst>
                                  <p:childTnLst>
                                    <p:set>
                                      <p:cBhvr>
                                        <p:cTn id="13" dur="1" fill="hold">
                                          <p:stCondLst>
                                            <p:cond delay="0"/>
                                          </p:stCondLst>
                                        </p:cTn>
                                        <p:tgtEl>
                                          <p:spTgt spid="25604">
                                            <p:txEl>
                                              <p:pRg st="1" end="1"/>
                                            </p:txEl>
                                          </p:spTgt>
                                        </p:tgtEl>
                                        <p:attrNameLst>
                                          <p:attrName>style.visibility</p:attrName>
                                        </p:attrNameLst>
                                      </p:cBhvr>
                                      <p:to>
                                        <p:strVal val="visible"/>
                                      </p:to>
                                    </p:set>
                                    <p:animEffect transition="in" filter="fade">
                                      <p:cBhvr>
                                        <p:cTn id="14" dur="1000"/>
                                        <p:tgtEl>
                                          <p:spTgt spid="25604">
                                            <p:txEl>
                                              <p:pRg st="1" end="1"/>
                                            </p:txEl>
                                          </p:spTgt>
                                        </p:tgtEl>
                                      </p:cBhvr>
                                    </p:animEffect>
                                    <p:anim calcmode="lin" valueType="num">
                                      <p:cBhvr>
                                        <p:cTn id="15" dur="1000" fill="hold"/>
                                        <p:tgtEl>
                                          <p:spTgt spid="2560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2560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25604">
                                            <p:txEl>
                                              <p:pRg st="2" end="2"/>
                                            </p:txEl>
                                          </p:spTgt>
                                        </p:tgtEl>
                                        <p:attrNameLst>
                                          <p:attrName>style.visibility</p:attrName>
                                        </p:attrNameLst>
                                      </p:cBhvr>
                                      <p:to>
                                        <p:strVal val="visible"/>
                                      </p:to>
                                    </p:set>
                                    <p:animEffect transition="in" filter="fade">
                                      <p:cBhvr>
                                        <p:cTn id="21" dur="1000"/>
                                        <p:tgtEl>
                                          <p:spTgt spid="25604">
                                            <p:txEl>
                                              <p:pRg st="2" end="2"/>
                                            </p:txEl>
                                          </p:spTgt>
                                        </p:tgtEl>
                                      </p:cBhvr>
                                    </p:animEffect>
                                    <p:anim calcmode="lin" valueType="num">
                                      <p:cBhvr>
                                        <p:cTn id="22" dur="1000" fill="hold"/>
                                        <p:tgtEl>
                                          <p:spTgt spid="2560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2560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25604">
                                            <p:txEl>
                                              <p:pRg st="3" end="3"/>
                                            </p:txEl>
                                          </p:spTgt>
                                        </p:tgtEl>
                                        <p:attrNameLst>
                                          <p:attrName>style.visibility</p:attrName>
                                        </p:attrNameLst>
                                      </p:cBhvr>
                                      <p:to>
                                        <p:strVal val="visible"/>
                                      </p:to>
                                    </p:set>
                                    <p:animEffect transition="in" filter="fade">
                                      <p:cBhvr>
                                        <p:cTn id="28" dur="1000"/>
                                        <p:tgtEl>
                                          <p:spTgt spid="25604">
                                            <p:txEl>
                                              <p:pRg st="3" end="3"/>
                                            </p:txEl>
                                          </p:spTgt>
                                        </p:tgtEl>
                                      </p:cBhvr>
                                    </p:animEffect>
                                    <p:anim calcmode="lin" valueType="num">
                                      <p:cBhvr>
                                        <p:cTn id="29" dur="1000" fill="hold"/>
                                        <p:tgtEl>
                                          <p:spTgt spid="2560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25604">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7848872" cy="4393083"/>
          </a:xfrm>
        </p:spPr>
        <p:txBody>
          <a:bodyPr/>
          <a:lstStyle/>
          <a:p>
            <a:pPr eaLnBrk="1" hangingPunct="1">
              <a:buFont typeface="Wingdings" charset="2"/>
              <a:buChar char="§"/>
              <a:defRPr/>
            </a:pPr>
            <a:r>
              <a:rPr lang="en-US" dirty="0" err="1" smtClean="0"/>
              <a:t>Mettre</a:t>
            </a:r>
            <a:r>
              <a:rPr lang="en-US" dirty="0" smtClean="0"/>
              <a:t> </a:t>
            </a:r>
            <a:r>
              <a:rPr lang="en-US" dirty="0" err="1" smtClean="0"/>
              <a:t>en</a:t>
            </a:r>
            <a:r>
              <a:rPr lang="en-US" dirty="0" smtClean="0"/>
              <a:t> place un plan de travail pour le </a:t>
            </a:r>
            <a:r>
              <a:rPr lang="en-US" dirty="0" err="1" smtClean="0"/>
              <a:t>processus</a:t>
            </a:r>
            <a:r>
              <a:rPr lang="en-US" dirty="0" smtClean="0"/>
              <a:t> de </a:t>
            </a:r>
            <a:r>
              <a:rPr lang="en-US" dirty="0" err="1" smtClean="0"/>
              <a:t>rédaction</a:t>
            </a:r>
            <a:r>
              <a:rPr lang="en-US" dirty="0" smtClean="0"/>
              <a:t> </a:t>
            </a:r>
          </a:p>
          <a:p>
            <a:pPr eaLnBrk="1" hangingPunct="1">
              <a:buFont typeface="Wingdings" charset="2"/>
              <a:buChar char="§"/>
              <a:defRPr/>
            </a:pPr>
            <a:r>
              <a:rPr lang="en-US" dirty="0" err="1" smtClean="0"/>
              <a:t>Rédiger</a:t>
            </a:r>
            <a:r>
              <a:rPr lang="en-US" dirty="0" smtClean="0"/>
              <a:t> </a:t>
            </a:r>
            <a:r>
              <a:rPr lang="en-US" dirty="0" err="1" smtClean="0"/>
              <a:t>l’instrument</a:t>
            </a:r>
            <a:r>
              <a:rPr lang="en-US" dirty="0" smtClean="0"/>
              <a:t> national </a:t>
            </a:r>
            <a:r>
              <a:rPr lang="en-US" dirty="0" err="1" smtClean="0"/>
              <a:t>étape</a:t>
            </a:r>
            <a:r>
              <a:rPr lang="en-US" dirty="0" smtClean="0"/>
              <a:t> par </a:t>
            </a:r>
            <a:r>
              <a:rPr lang="en-US" dirty="0" err="1" smtClean="0"/>
              <a:t>étape</a:t>
            </a:r>
            <a:r>
              <a:rPr lang="en-US" dirty="0" smtClean="0"/>
              <a:t> </a:t>
            </a:r>
          </a:p>
          <a:p>
            <a:pPr eaLnBrk="1" hangingPunct="1">
              <a:buFont typeface="Wingdings" charset="2"/>
              <a:buChar char="§"/>
              <a:defRPr/>
            </a:pPr>
            <a:r>
              <a:rPr lang="en-US" dirty="0" err="1" smtClean="0"/>
              <a:t>Diriger</a:t>
            </a:r>
            <a:r>
              <a:rPr lang="en-US" dirty="0" smtClean="0"/>
              <a:t> des consultations </a:t>
            </a:r>
            <a:r>
              <a:rPr lang="en-US" dirty="0" err="1" smtClean="0"/>
              <a:t>inclusives</a:t>
            </a:r>
            <a:r>
              <a:rPr lang="en-US" dirty="0" smtClean="0"/>
              <a:t> et </a:t>
            </a:r>
            <a:r>
              <a:rPr lang="en-US" dirty="0" err="1" smtClean="0"/>
              <a:t>transparentes</a:t>
            </a:r>
            <a:r>
              <a:rPr lang="en-US" dirty="0" smtClean="0"/>
              <a:t> avec les parties </a:t>
            </a:r>
            <a:r>
              <a:rPr lang="en-US" dirty="0" err="1" smtClean="0"/>
              <a:t>prenantes</a:t>
            </a:r>
            <a:r>
              <a:rPr lang="en-US" dirty="0" smtClean="0"/>
              <a:t> </a:t>
            </a:r>
          </a:p>
          <a:p>
            <a:pPr eaLnBrk="1" hangingPunct="1">
              <a:buFont typeface="Wingdings" charset="2"/>
              <a:buChar char="§"/>
              <a:defRPr/>
            </a:pPr>
            <a:r>
              <a:rPr lang="en-US" dirty="0" err="1" smtClean="0"/>
              <a:t>Décider</a:t>
            </a:r>
            <a:r>
              <a:rPr lang="en-US" dirty="0" smtClean="0"/>
              <a:t> de </a:t>
            </a:r>
            <a:r>
              <a:rPr lang="en-US" dirty="0" err="1" smtClean="0"/>
              <a:t>l’opportunité</a:t>
            </a:r>
            <a:r>
              <a:rPr lang="en-US" dirty="0" smtClean="0"/>
              <a:t> d’un </a:t>
            </a:r>
            <a:r>
              <a:rPr lang="en-US" dirty="0" err="1" smtClean="0"/>
              <a:t>processus</a:t>
            </a:r>
            <a:r>
              <a:rPr lang="en-US" dirty="0" smtClean="0"/>
              <a:t> de validation et qui y </a:t>
            </a:r>
            <a:r>
              <a:rPr lang="en-US" dirty="0" err="1" smtClean="0"/>
              <a:t>prendra</a:t>
            </a:r>
            <a:r>
              <a:rPr lang="en-US" dirty="0" smtClean="0"/>
              <a:t> part</a:t>
            </a:r>
            <a:endParaRPr lang="en-US" dirty="0"/>
          </a:p>
          <a:p>
            <a:pPr eaLnBrk="1" hangingPunct="1">
              <a:buFont typeface="Wingdings" charset="2"/>
              <a:buChar char="§"/>
              <a:defRPr/>
            </a:pPr>
            <a:r>
              <a:rPr lang="en-US" dirty="0" err="1" smtClean="0"/>
              <a:t>Valider</a:t>
            </a:r>
            <a:r>
              <a:rPr lang="en-US" dirty="0" smtClean="0"/>
              <a:t> le </a:t>
            </a:r>
            <a:r>
              <a:rPr lang="en-US" dirty="0" err="1" smtClean="0"/>
              <a:t>contenu</a:t>
            </a:r>
            <a:r>
              <a:rPr lang="en-US" dirty="0" smtClean="0"/>
              <a:t> et </a:t>
            </a:r>
            <a:r>
              <a:rPr lang="en-US" dirty="0" err="1" smtClean="0"/>
              <a:t>finaliser</a:t>
            </a:r>
            <a:r>
              <a:rPr lang="en-US" dirty="0" smtClean="0"/>
              <a:t> le </a:t>
            </a:r>
            <a:r>
              <a:rPr lang="en-US" dirty="0" err="1" smtClean="0"/>
              <a:t>texte</a:t>
            </a:r>
            <a:r>
              <a:rPr lang="en-US" dirty="0" smtClean="0"/>
              <a:t> </a:t>
            </a:r>
          </a:p>
          <a:p>
            <a:pPr eaLnBrk="1" hangingPunct="1">
              <a:buFont typeface="Wingdings" charset="2"/>
              <a:buChar char="§"/>
              <a:defRPr/>
            </a:pPr>
            <a:r>
              <a:rPr lang="en-US" dirty="0" smtClean="0"/>
              <a:t>Engager les </a:t>
            </a:r>
            <a:r>
              <a:rPr lang="en-US" dirty="0" err="1" smtClean="0"/>
              <a:t>dernières</a:t>
            </a:r>
            <a:r>
              <a:rPr lang="en-US" dirty="0" smtClean="0"/>
              <a:t> </a:t>
            </a:r>
            <a:r>
              <a:rPr lang="en-US" dirty="0" err="1" smtClean="0"/>
              <a:t>délibérations</a:t>
            </a:r>
            <a:r>
              <a:rPr lang="en-US" dirty="0" smtClean="0"/>
              <a:t> sur le </a:t>
            </a:r>
            <a:r>
              <a:rPr lang="en-US" dirty="0" err="1" smtClean="0"/>
              <a:t>texte</a:t>
            </a:r>
            <a:endParaRPr lang="en-US" dirty="0"/>
          </a:p>
          <a:p>
            <a:pPr eaLnBrk="1" hangingPunct="1">
              <a:buFont typeface="Wingdings" charset="2"/>
              <a:buChar char="§"/>
              <a:defRPr/>
            </a:pPr>
            <a:r>
              <a:rPr lang="en-US" dirty="0" smtClean="0"/>
              <a:t>Adopter le </a:t>
            </a:r>
            <a:r>
              <a:rPr lang="en-US" dirty="0" err="1" smtClean="0"/>
              <a:t>texte</a:t>
            </a:r>
            <a:r>
              <a:rPr lang="en-US" dirty="0" smtClean="0"/>
              <a:t> final</a:t>
            </a:r>
            <a:endParaRPr lang="fr-CH" dirty="0"/>
          </a:p>
        </p:txBody>
      </p:sp>
      <p:pic>
        <p:nvPicPr>
          <p:cNvPr id="4" name="Picture 2" descr="C:\Users\jacopo.giorgi\AppData\Local\Microsoft\Windows\Temporary Internet Files\Content.IE5\U0JMT0WT\MC900297177[1].wmf"/>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084169" y="3933056"/>
            <a:ext cx="1723430" cy="2376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039481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Objectifs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7416800" cy="4464521"/>
          </a:xfrm>
        </p:spPr>
        <p:txBody>
          <a:bodyPr rtlCol="0">
            <a:normAutofit fontScale="92500" lnSpcReduction="20000"/>
          </a:bodyPr>
          <a:lstStyle/>
          <a:p>
            <a:pPr eaLnBrk="1" hangingPunct="1">
              <a:buFont typeface="Wingdings" charset="2"/>
              <a:buChar char="§"/>
            </a:pPr>
            <a:r>
              <a:rPr lang="it-IT" sz="2800" dirty="0" smtClean="0">
                <a:cs typeface="Century Gothic"/>
              </a:rPr>
              <a:t>Organiser un processus de rédaction pour un instrument national sur le déplacement interne </a:t>
            </a:r>
          </a:p>
          <a:p>
            <a:pPr eaLnBrk="1" hangingPunct="1">
              <a:buFont typeface="Wingdings" charset="2"/>
              <a:buChar char="§"/>
            </a:pPr>
            <a:r>
              <a:rPr lang="it-IT" sz="2800" dirty="0" smtClean="0">
                <a:cs typeface="Century Gothic"/>
              </a:rPr>
              <a:t>Garantir la consultation de toutes les parties prenantes sur le contenu de l’instrument  </a:t>
            </a:r>
          </a:p>
          <a:p>
            <a:pPr eaLnBrk="1" hangingPunct="1">
              <a:buFont typeface="Wingdings" charset="2"/>
              <a:buChar char="§"/>
            </a:pPr>
            <a:r>
              <a:rPr lang="it-IT" sz="2800" dirty="0" smtClean="0">
                <a:cs typeface="Century Gothic"/>
              </a:rPr>
              <a:t>Lister tous les éléments requis dans le contenu d’une loi ou d’une politique sur le déplacement interne </a:t>
            </a:r>
          </a:p>
          <a:p>
            <a:pPr eaLnBrk="1" hangingPunct="1">
              <a:buFont typeface="Wingdings" charset="2"/>
              <a:buChar char="§"/>
            </a:pPr>
            <a:r>
              <a:rPr lang="it-IT" sz="2800" dirty="0" smtClean="0">
                <a:cs typeface="Century Gothic"/>
              </a:rPr>
              <a:t>Lister les droits </a:t>
            </a:r>
            <a:r>
              <a:rPr lang="it-IT" sz="2800" dirty="0" err="1" smtClean="0">
                <a:cs typeface="Century Gothic"/>
              </a:rPr>
              <a:t>des</a:t>
            </a:r>
            <a:r>
              <a:rPr lang="it-IT" sz="2800" dirty="0" smtClean="0">
                <a:cs typeface="Century Gothic"/>
              </a:rPr>
              <a:t> </a:t>
            </a:r>
            <a:r>
              <a:rPr lang="it-IT" sz="2800" dirty="0" smtClean="0">
                <a:cs typeface="Century Gothic"/>
              </a:rPr>
              <a:t>PDI </a:t>
            </a:r>
            <a:r>
              <a:rPr lang="it-IT" sz="2800" dirty="0" smtClean="0">
                <a:cs typeface="Century Gothic"/>
              </a:rPr>
              <a:t>au cours de toutes les phases de déplacement</a:t>
            </a:r>
            <a:endParaRPr lang="it-IT" sz="2800" dirty="0">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Actions suggérées</a:t>
            </a:r>
            <a:endParaRPr lang="fr-CH" sz="3200" b="1" dirty="0">
              <a:latin typeface="Century Gothic" charset="0"/>
              <a:ea typeface="MS PGothic" charset="0"/>
              <a:cs typeface="MS PGothic" charset="0"/>
            </a:endParaRPr>
          </a:p>
        </p:txBody>
      </p:sp>
      <p:graphicFrame>
        <p:nvGraphicFramePr>
          <p:cNvPr id="8" name="Segnaposto contenuto 4"/>
          <p:cNvGraphicFramePr>
            <a:graphicFrameLocks noGrp="1"/>
          </p:cNvGraphicFramePr>
          <p:nvPr>
            <p:ph idx="1"/>
            <p:extLst>
              <p:ext uri="{D42A27DB-BD31-4B8C-83A1-F6EECF244321}">
                <p14:modId xmlns:p14="http://schemas.microsoft.com/office/powerpoint/2010/main" val="3643584235"/>
              </p:ext>
            </p:extLst>
          </p:nvPr>
        </p:nvGraphicFramePr>
        <p:xfrm>
          <a:off x="214282" y="1391655"/>
          <a:ext cx="8750206" cy="462963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CasellaDiTesto 3"/>
          <p:cNvSpPr txBox="1">
            <a:spLocks noChangeArrowheads="1"/>
          </p:cNvSpPr>
          <p:nvPr/>
        </p:nvSpPr>
        <p:spPr bwMode="auto">
          <a:xfrm rot="19643270">
            <a:off x="7907061" y="1709911"/>
            <a:ext cx="127158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eaLnBrk="1" hangingPunct="1"/>
            <a:r>
              <a:rPr lang="it-IT" b="1" i="1" dirty="0" smtClean="0">
                <a:latin typeface="Century Gothic"/>
                <a:cs typeface="Century Gothic"/>
              </a:rPr>
              <a:t>Pour chaque phase...</a:t>
            </a:r>
            <a:endParaRPr lang="it-IT" b="1" i="1" dirty="0">
              <a:latin typeface="Century Gothic"/>
              <a:cs typeface="Century Gothic"/>
            </a:endParaRP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Le rôle des parlementaires</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395536" y="1772345"/>
            <a:ext cx="5040560" cy="3888903"/>
          </a:xfrm>
        </p:spPr>
        <p:txBody>
          <a:bodyPr>
            <a:noAutofit/>
          </a:bodyPr>
          <a:lstStyle/>
          <a:p>
            <a:pPr eaLnBrk="1" fontAlgn="auto" hangingPunct="1">
              <a:spcAft>
                <a:spcPts val="0"/>
              </a:spcAft>
              <a:buFont typeface="Wingdings" charset="2"/>
              <a:buChar char="§"/>
              <a:defRPr/>
            </a:pPr>
            <a:r>
              <a:rPr lang="fr-CH" sz="2000" dirty="0" smtClean="0"/>
              <a:t>Garantir que les documents préparatoires contiennent les caractéristiques essentielles </a:t>
            </a:r>
          </a:p>
          <a:p>
            <a:pPr eaLnBrk="1" fontAlgn="auto" hangingPunct="1">
              <a:spcAft>
                <a:spcPts val="0"/>
              </a:spcAft>
              <a:buFont typeface="Wingdings" charset="2"/>
              <a:buChar char="§"/>
              <a:defRPr/>
            </a:pPr>
            <a:r>
              <a:rPr lang="fr-CH" sz="2000" dirty="0" smtClean="0"/>
              <a:t>Identifier les vides juridiques dans les projets de loi ou les amendements</a:t>
            </a:r>
            <a:endParaRPr lang="fr-CH" sz="2000" dirty="0"/>
          </a:p>
          <a:p>
            <a:pPr eaLnBrk="1" fontAlgn="auto" hangingPunct="1">
              <a:spcAft>
                <a:spcPts val="0"/>
              </a:spcAft>
              <a:buFont typeface="Wingdings" charset="2"/>
              <a:buChar char="§"/>
              <a:defRPr/>
            </a:pPr>
            <a:r>
              <a:rPr lang="fr-CH" sz="2000" dirty="0" smtClean="0"/>
              <a:t>S’assurer de la discussion du projet dans </a:t>
            </a:r>
            <a:r>
              <a:rPr lang="fr-CH" sz="2000" dirty="0"/>
              <a:t>l</a:t>
            </a:r>
            <a:r>
              <a:rPr lang="fr-CH" sz="2000" dirty="0" smtClean="0"/>
              <a:t>es débats parlementaires</a:t>
            </a:r>
          </a:p>
          <a:p>
            <a:pPr eaLnBrk="1" fontAlgn="auto" hangingPunct="1">
              <a:spcAft>
                <a:spcPts val="0"/>
              </a:spcAft>
              <a:buFont typeface="Wingdings" charset="2"/>
              <a:buChar char="§"/>
              <a:defRPr/>
            </a:pPr>
            <a:r>
              <a:rPr lang="fr-CH" sz="2000" dirty="0" smtClean="0"/>
              <a:t>Présenter le projet de loi au public et à la société civile et encourager les commentaires</a:t>
            </a:r>
            <a:endParaRPr lang="fr-CH" sz="2000" dirty="0"/>
          </a:p>
        </p:txBody>
      </p:sp>
      <p:pic>
        <p:nvPicPr>
          <p:cNvPr id="6" name="Picture 2" descr="C:\Users\jacopo.giorgi\Desktop\Liberian_Capitol_Building.jpg"/>
          <p:cNvPicPr>
            <a:picLocks noGrp="1" noChangeAspect="1" noChangeArrowheads="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a:xfrm>
            <a:off x="5652120" y="1916832"/>
            <a:ext cx="3015325" cy="2880022"/>
          </a:xfrm>
          <a:noFill/>
        </p:spPr>
      </p:pic>
    </p:spTree>
    <p:extLst>
      <p:ext uri="{BB962C8B-B14F-4D97-AF65-F5344CB8AC3E}">
        <p14:creationId xmlns:p14="http://schemas.microsoft.com/office/powerpoint/2010/main" val="108576408"/>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Qui est qui?</a:t>
            </a:r>
            <a:endParaRPr lang="fr-CH" sz="3200" b="1" dirty="0">
              <a:latin typeface="Century Gothic" charset="0"/>
              <a:ea typeface="MS PGothic" charset="0"/>
              <a:cs typeface="MS PGothic" charset="0"/>
            </a:endParaRPr>
          </a:p>
        </p:txBody>
      </p:sp>
      <p:sp>
        <p:nvSpPr>
          <p:cNvPr id="7" name="Ovale 2"/>
          <p:cNvSpPr/>
          <p:nvPr/>
        </p:nvSpPr>
        <p:spPr>
          <a:xfrm>
            <a:off x="467545" y="1484784"/>
            <a:ext cx="8280920" cy="4643438"/>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eaLnBrk="1" hangingPunct="1">
              <a:defRPr/>
            </a:pPr>
            <a:endParaRPr lang="it-IT" dirty="0"/>
          </a:p>
        </p:txBody>
      </p:sp>
      <p:sp>
        <p:nvSpPr>
          <p:cNvPr id="8" name="Ovale 5"/>
          <p:cNvSpPr/>
          <p:nvPr/>
        </p:nvSpPr>
        <p:spPr>
          <a:xfrm>
            <a:off x="2465388" y="2330922"/>
            <a:ext cx="4554537" cy="3024187"/>
          </a:xfrm>
          <a:prstGeom prst="ellipse">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eaLnBrk="1" hangingPunct="1">
              <a:defRPr/>
            </a:pPr>
            <a:endParaRPr lang="it-IT" b="1" dirty="0">
              <a:solidFill>
                <a:schemeClr val="bg1"/>
              </a:solidFill>
            </a:endParaRPr>
          </a:p>
        </p:txBody>
      </p:sp>
      <p:sp>
        <p:nvSpPr>
          <p:cNvPr id="9" name="Ovale 4"/>
          <p:cNvSpPr/>
          <p:nvPr/>
        </p:nvSpPr>
        <p:spPr>
          <a:xfrm>
            <a:off x="3849688" y="3245322"/>
            <a:ext cx="1785937" cy="17859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b="1" dirty="0" smtClean="0">
                <a:solidFill>
                  <a:schemeClr val="bg1"/>
                </a:solidFill>
              </a:rPr>
              <a:t>Agence lead </a:t>
            </a:r>
            <a:endParaRPr lang="it-IT" b="1" dirty="0">
              <a:solidFill>
                <a:schemeClr val="bg1"/>
              </a:solidFill>
            </a:endParaRPr>
          </a:p>
        </p:txBody>
      </p:sp>
      <p:sp>
        <p:nvSpPr>
          <p:cNvPr id="10" name="CasellaDiTesto 7"/>
          <p:cNvSpPr txBox="1">
            <a:spLocks noChangeArrowheads="1"/>
          </p:cNvSpPr>
          <p:nvPr/>
        </p:nvSpPr>
        <p:spPr bwMode="auto">
          <a:xfrm>
            <a:off x="3924300" y="1610197"/>
            <a:ext cx="16430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eaLnBrk="1" hangingPunct="1"/>
            <a:r>
              <a:rPr lang="it-IT" b="1" dirty="0" smtClean="0">
                <a:solidFill>
                  <a:schemeClr val="bg1"/>
                </a:solidFill>
              </a:rPr>
              <a:t>Partenaires consultatifs</a:t>
            </a:r>
            <a:endParaRPr lang="it-IT" b="1" dirty="0">
              <a:solidFill>
                <a:schemeClr val="bg1"/>
              </a:solidFill>
            </a:endParaRPr>
          </a:p>
        </p:txBody>
      </p:sp>
      <p:sp>
        <p:nvSpPr>
          <p:cNvPr id="11" name="ZoneTexte 7"/>
          <p:cNvSpPr txBox="1">
            <a:spLocks noChangeArrowheads="1"/>
          </p:cNvSpPr>
          <p:nvPr/>
        </p:nvSpPr>
        <p:spPr bwMode="auto">
          <a:xfrm>
            <a:off x="3708400" y="2546822"/>
            <a:ext cx="205581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ctr"/>
            <a:r>
              <a:rPr lang="fr-FR" b="1" dirty="0" smtClean="0">
                <a:solidFill>
                  <a:schemeClr val="bg1"/>
                </a:solidFill>
              </a:rPr>
              <a:t>Comité directeur/de rédaction</a:t>
            </a:r>
            <a:endParaRPr lang="fr-FR" b="1" dirty="0">
              <a:solidFill>
                <a:schemeClr val="bg1"/>
              </a:solidFill>
            </a:endParaRPr>
          </a:p>
        </p:txBody>
      </p:sp>
    </p:spTree>
    <p:extLst>
      <p:ext uri="{BB962C8B-B14F-4D97-AF65-F5344CB8AC3E}">
        <p14:creationId xmlns:p14="http://schemas.microsoft.com/office/powerpoint/2010/main" val="2620658036"/>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9" presetClass="exit" presetSubtype="0" fill="hold" grpId="1" nodeType="clickEffect">
                                  <p:stCondLst>
                                    <p:cond delay="0"/>
                                  </p:stCondLst>
                                  <p:childTnLst>
                                    <p:animEffect transition="out" filter="dissolve">
                                      <p:cBhvr>
                                        <p:cTn id="13" dur="500"/>
                                        <p:tgtEl>
                                          <p:spTgt spid="8"/>
                                        </p:tgtEl>
                                      </p:cBhvr>
                                    </p:animEffect>
                                    <p:set>
                                      <p:cBhvr>
                                        <p:cTn id="14" dur="1" fill="hold">
                                          <p:stCondLst>
                                            <p:cond delay="499"/>
                                          </p:stCondLst>
                                        </p:cTn>
                                        <p:tgtEl>
                                          <p:spTgt spid="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8"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Utilisation de lois modèles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352928" cy="4393083"/>
          </a:xfrm>
        </p:spPr>
        <p:txBody>
          <a:bodyPr/>
          <a:lstStyle/>
          <a:p>
            <a:pPr eaLnBrk="1" hangingPunct="1">
              <a:buFont typeface="Wingdings" charset="2"/>
              <a:buChar char="§"/>
            </a:pPr>
            <a:r>
              <a:rPr lang="fr-CH" sz="2400" dirty="0" smtClean="0">
                <a:ea typeface="MS PGothic" charset="0"/>
                <a:cs typeface="Century Gothic"/>
              </a:rPr>
              <a:t>Une loi modèle existe pour aider à la domestication de la Convention de Kampala et du protocole du Pacte des Grands Lacs. </a:t>
            </a:r>
            <a:endParaRPr lang="fr-CH" sz="2400" dirty="0">
              <a:ea typeface="MS PGothic" charset="0"/>
              <a:cs typeface="Century Gothic"/>
            </a:endParaRPr>
          </a:p>
          <a:p>
            <a:pPr eaLnBrk="1" hangingPunct="1">
              <a:buFont typeface="Wingdings" charset="2"/>
              <a:buChar char="§"/>
            </a:pPr>
            <a:r>
              <a:rPr lang="fr-CH" sz="2400" dirty="0" smtClean="0">
                <a:ea typeface="MS PGothic" charset="0"/>
                <a:cs typeface="Century Gothic"/>
              </a:rPr>
              <a:t>Elle est avant une source d’inspiration et un outils pour la domestication</a:t>
            </a:r>
            <a:endParaRPr lang="fr-CH" sz="2400" dirty="0">
              <a:ea typeface="MS PGothic" charset="0"/>
              <a:cs typeface="Century Gothic"/>
            </a:endParaRPr>
          </a:p>
          <a:p>
            <a:pPr eaLnBrk="1" hangingPunct="1">
              <a:buFont typeface="Wingdings" charset="2"/>
              <a:buChar char="§"/>
            </a:pPr>
            <a:r>
              <a:rPr lang="fr-CH" sz="2400" dirty="0" smtClean="0">
                <a:ea typeface="MS PGothic" charset="0"/>
                <a:cs typeface="Century Gothic"/>
              </a:rPr>
              <a:t>Mise en garde: elle est très général et pas adaptée aux situations spécifiques de chaque pays</a:t>
            </a:r>
            <a:endParaRPr lang="fr-CH" sz="2400" dirty="0">
              <a:ea typeface="MS PGothic" charset="0"/>
              <a:cs typeface="Century Gothic"/>
            </a:endParaRPr>
          </a:p>
        </p:txBody>
      </p:sp>
    </p:spTree>
    <p:extLst>
      <p:ext uri="{BB962C8B-B14F-4D97-AF65-F5344CB8AC3E}">
        <p14:creationId xmlns:p14="http://schemas.microsoft.com/office/powerpoint/2010/main" val="209688347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err="1" smtClean="0">
                <a:latin typeface="Century Gothic" charset="0"/>
                <a:ea typeface="MS PGothic" charset="0"/>
                <a:cs typeface="MS PGothic" charset="0"/>
              </a:rPr>
              <a:t>Elements</a:t>
            </a:r>
            <a:r>
              <a:rPr lang="fr-CH" sz="2800" b="1" dirty="0" smtClean="0">
                <a:latin typeface="Century Gothic" charset="0"/>
                <a:ea typeface="MS PGothic" charset="0"/>
                <a:cs typeface="MS PGothic" charset="0"/>
              </a:rPr>
              <a:t> généraux</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smtClean="0">
                <a:ea typeface="MS PGothic" charset="0"/>
                <a:cs typeface="Century Gothic"/>
              </a:rPr>
              <a:t>Définitions</a:t>
            </a:r>
            <a:endParaRPr lang="fr-CH" dirty="0">
              <a:ea typeface="MS PGothic" charset="0"/>
              <a:cs typeface="Century Gothic"/>
            </a:endParaRPr>
          </a:p>
          <a:p>
            <a:pPr lvl="1" eaLnBrk="1" hangingPunct="1">
              <a:buFont typeface="Wingdings" charset="2"/>
              <a:buChar char="§"/>
            </a:pPr>
            <a:r>
              <a:rPr lang="fr-CH" dirty="0">
                <a:ea typeface="MS PGothic" charset="0"/>
                <a:cs typeface="Century Gothic"/>
              </a:rPr>
              <a:t> </a:t>
            </a:r>
            <a:r>
              <a:rPr lang="fr-CH" dirty="0" smtClean="0">
                <a:ea typeface="MS PGothic" charset="0"/>
                <a:cs typeface="Century Gothic"/>
              </a:rPr>
              <a:t>PDI</a:t>
            </a:r>
            <a:endParaRPr lang="fr-CH" dirty="0">
              <a:ea typeface="MS PGothic" charset="0"/>
              <a:cs typeface="Century Gothic"/>
            </a:endParaRPr>
          </a:p>
          <a:p>
            <a:pPr lvl="1" eaLnBrk="1" hangingPunct="1">
              <a:buFont typeface="Wingdings" charset="2"/>
              <a:buChar char="§"/>
            </a:pPr>
            <a:r>
              <a:rPr lang="fr-CH" dirty="0">
                <a:ea typeface="MS PGothic" charset="0"/>
                <a:cs typeface="Century Gothic"/>
              </a:rPr>
              <a:t> </a:t>
            </a:r>
            <a:r>
              <a:rPr lang="fr-CH" dirty="0" smtClean="0">
                <a:ea typeface="MS PGothic" charset="0"/>
                <a:cs typeface="Century Gothic"/>
              </a:rPr>
              <a:t>Personnes affectées par le déplacement</a:t>
            </a:r>
          </a:p>
          <a:p>
            <a:pPr eaLnBrk="1" hangingPunct="1">
              <a:buFont typeface="Wingdings" charset="2"/>
              <a:buChar char="§"/>
            </a:pPr>
            <a:r>
              <a:rPr lang="fr-CH" dirty="0" smtClean="0">
                <a:ea typeface="MS PGothic" charset="0"/>
                <a:cs typeface="Century Gothic"/>
              </a:rPr>
              <a:t>Principes de base</a:t>
            </a:r>
          </a:p>
          <a:p>
            <a:pPr lvl="1" eaLnBrk="1" hangingPunct="1">
              <a:buFont typeface="Wingdings" charset="2"/>
              <a:buChar char="§"/>
            </a:pPr>
            <a:r>
              <a:rPr lang="fr-CH" dirty="0" smtClean="0">
                <a:ea typeface="MS PGothic" charset="0"/>
                <a:cs typeface="Century Gothic"/>
              </a:rPr>
              <a:t> Responsabilité nationale</a:t>
            </a:r>
            <a:endParaRPr lang="fr-CH" dirty="0">
              <a:ea typeface="MS PGothic" charset="0"/>
              <a:cs typeface="Century Gothic"/>
            </a:endParaRPr>
          </a:p>
          <a:p>
            <a:pPr lvl="1" eaLnBrk="1" hangingPunct="1">
              <a:buFont typeface="Wingdings" charset="2"/>
              <a:buChar char="§"/>
            </a:pPr>
            <a:r>
              <a:rPr lang="fr-CH" dirty="0">
                <a:ea typeface="MS PGothic" charset="0"/>
                <a:cs typeface="Century Gothic"/>
              </a:rPr>
              <a:t> Non-discrimination </a:t>
            </a:r>
          </a:p>
          <a:p>
            <a:pPr lvl="1" eaLnBrk="1" hangingPunct="1">
              <a:buFont typeface="Wingdings" charset="2"/>
              <a:buChar char="§"/>
            </a:pPr>
            <a:r>
              <a:rPr lang="fr-CH" dirty="0">
                <a:ea typeface="MS PGothic" charset="0"/>
                <a:cs typeface="Century Gothic"/>
              </a:rPr>
              <a:t> Participation</a:t>
            </a:r>
          </a:p>
          <a:p>
            <a:pPr eaLnBrk="1" hangingPunct="1">
              <a:buFont typeface="Wingdings" charset="2"/>
              <a:buChar char="§"/>
            </a:pPr>
            <a:r>
              <a:rPr lang="fr-CH" dirty="0" smtClean="0">
                <a:ea typeface="MS PGothic" charset="0"/>
                <a:cs typeface="Century Gothic"/>
              </a:rPr>
              <a:t>Identification de l’autorité responsable</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Mécanismes de coordination</a:t>
            </a:r>
          </a:p>
          <a:p>
            <a:pPr eaLnBrk="1" hangingPunct="1">
              <a:buFont typeface="Wingdings" charset="2"/>
              <a:buChar char="§"/>
            </a:pPr>
            <a:r>
              <a:rPr lang="fr-CH" dirty="0" smtClean="0">
                <a:ea typeface="MS PGothic" charset="0"/>
                <a:cs typeface="Century Gothic"/>
              </a:rPr>
              <a:t>Aspect financiers</a:t>
            </a:r>
            <a:endParaRPr lang="fr-CH" dirty="0">
              <a:ea typeface="MS PGothic" charset="0"/>
              <a:cs typeface="Century Gothic"/>
            </a:endParaRPr>
          </a:p>
        </p:txBody>
      </p:sp>
    </p:spTree>
    <p:extLst>
      <p:ext uri="{BB962C8B-B14F-4D97-AF65-F5344CB8AC3E}">
        <p14:creationId xmlns:p14="http://schemas.microsoft.com/office/powerpoint/2010/main" val="917696880"/>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re 1"/>
          <p:cNvSpPr>
            <a:spLocks noGrp="1"/>
          </p:cNvSpPr>
          <p:nvPr>
            <p:ph type="title"/>
          </p:nvPr>
        </p:nvSpPr>
        <p:spPr>
          <a:xfrm>
            <a:off x="457200" y="0"/>
            <a:ext cx="8229600" cy="1124744"/>
          </a:xfrm>
        </p:spPr>
        <p:txBody>
          <a:bodyPr/>
          <a:lstStyle/>
          <a:p>
            <a:pPr eaLnBrk="1" hangingPunct="1"/>
            <a:r>
              <a:rPr lang="fr-FR" sz="3600" b="1" dirty="0">
                <a:latin typeface="Century Gothic"/>
                <a:ea typeface="MS PGothic" charset="0"/>
                <a:cs typeface="Century Gothic"/>
              </a:rPr>
              <a:t>Quiz!</a:t>
            </a:r>
          </a:p>
        </p:txBody>
      </p:sp>
      <p:sp>
        <p:nvSpPr>
          <p:cNvPr id="36867" name="Espace réservé du contenu 4"/>
          <p:cNvSpPr>
            <a:spLocks noGrp="1"/>
          </p:cNvSpPr>
          <p:nvPr>
            <p:ph idx="1"/>
          </p:nvPr>
        </p:nvSpPr>
        <p:spPr>
          <a:xfrm>
            <a:off x="457200" y="1484784"/>
            <a:ext cx="8229600" cy="4525962"/>
          </a:xfrm>
        </p:spPr>
        <p:txBody>
          <a:bodyPr/>
          <a:lstStyle/>
          <a:p>
            <a:pPr eaLnBrk="1" hangingPunct="1">
              <a:buFont typeface="Wingdings" charset="2"/>
              <a:buChar char="§"/>
            </a:pPr>
            <a:r>
              <a:rPr lang="fr-FR" sz="2300" dirty="0" smtClean="0">
                <a:latin typeface="Century Gothic"/>
                <a:ea typeface="MS PGothic" charset="0"/>
                <a:cs typeface="Century Gothic"/>
              </a:rPr>
              <a:t>Quel article de la Convention de Kampala se réfère à la prévention du déplacement? </a:t>
            </a:r>
            <a:endParaRPr lang="fr-FR" sz="2300" dirty="0">
              <a:latin typeface="Century Gothic"/>
              <a:ea typeface="MS PGothic" charset="0"/>
              <a:cs typeface="Century Gothic"/>
            </a:endParaRPr>
          </a:p>
          <a:p>
            <a:pPr eaLnBrk="1" hangingPunct="1">
              <a:buFont typeface="Wingdings" charset="2"/>
              <a:buChar char="§"/>
            </a:pPr>
            <a:r>
              <a:rPr lang="fr-FR" sz="2300" dirty="0" smtClean="0">
                <a:latin typeface="Century Gothic"/>
                <a:ea typeface="MS PGothic" charset="0"/>
                <a:cs typeface="Century Gothic"/>
              </a:rPr>
              <a:t>Pouvez-vous donner des exemples de déplacement arbitraires? </a:t>
            </a:r>
            <a:endParaRPr lang="fr-FR" sz="2300" dirty="0">
              <a:latin typeface="Century Gothic"/>
              <a:ea typeface="MS PGothic" charset="0"/>
              <a:cs typeface="Century Gothic"/>
            </a:endParaRPr>
          </a:p>
          <a:p>
            <a:pPr eaLnBrk="1" hangingPunct="1">
              <a:buFont typeface="Wingdings" charset="2"/>
              <a:buChar char="§"/>
            </a:pPr>
            <a:r>
              <a:rPr lang="fr-FR" sz="2300" dirty="0" smtClean="0">
                <a:latin typeface="Century Gothic"/>
                <a:ea typeface="MS PGothic" charset="0"/>
                <a:cs typeface="Century Gothic"/>
              </a:rPr>
              <a:t>Quels articles de la Convention de Kampala répondent aux problèmes spécifiques des femmes et des enfants? </a:t>
            </a:r>
          </a:p>
          <a:p>
            <a:pPr eaLnBrk="1" hangingPunct="1">
              <a:buFont typeface="Wingdings" charset="2"/>
              <a:buChar char="§"/>
            </a:pPr>
            <a:r>
              <a:rPr lang="fr-FR" sz="2300" dirty="0" smtClean="0">
                <a:latin typeface="Century Gothic"/>
                <a:ea typeface="MS PGothic" charset="0"/>
                <a:cs typeface="Century Gothic"/>
              </a:rPr>
              <a:t>Quelles sont les trois options d’installation pour les solutions durables? </a:t>
            </a:r>
            <a:endParaRPr lang="fr-FR" sz="2300" dirty="0">
              <a:latin typeface="Century Gothic"/>
              <a:ea typeface="MS PGothic" charset="0"/>
              <a:cs typeface="Century Gothic"/>
            </a:endParaRPr>
          </a:p>
          <a:p>
            <a:pPr eaLnBrk="1" hangingPunct="1">
              <a:buFont typeface="Wingdings" charset="2"/>
              <a:buChar char="§"/>
            </a:pPr>
            <a:r>
              <a:rPr lang="fr-FR" sz="2300" dirty="0" smtClean="0">
                <a:latin typeface="Century Gothic"/>
                <a:ea typeface="MS PGothic" charset="0"/>
                <a:cs typeface="Century Gothic"/>
              </a:rPr>
              <a:t>Pouvez-vous nommer les deux principes qui régissent la poursuite des solutions durables?</a:t>
            </a:r>
            <a:endParaRPr lang="fr-FR" sz="2300" dirty="0">
              <a:latin typeface="Century Gothic"/>
              <a:ea typeface="MS PGothic" charset="0"/>
              <a:cs typeface="Century Gothic"/>
            </a:endParaRPr>
          </a:p>
        </p:txBody>
      </p:sp>
    </p:spTree>
    <p:extLst>
      <p:ext uri="{BB962C8B-B14F-4D97-AF65-F5344CB8AC3E}">
        <p14:creationId xmlns:p14="http://schemas.microsoft.com/office/powerpoint/2010/main" val="74494451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686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3686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686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686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312489" y="0"/>
            <a:ext cx="8435975" cy="1196975"/>
          </a:xfrm>
        </p:spPr>
        <p:txBody>
          <a:bodyPr/>
          <a:lstStyle/>
          <a:p>
            <a:pPr eaLnBrk="1" hangingPunct="1"/>
            <a:r>
              <a:rPr lang="fr-CH" sz="2800" b="1" dirty="0" smtClean="0">
                <a:latin typeface="Century Gothic" charset="0"/>
                <a:ea typeface="MS PGothic" charset="0"/>
                <a:cs typeface="MS PGothic" charset="0"/>
              </a:rPr>
              <a:t>Provisions essentielles</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smtClean="0">
                <a:ea typeface="MS PGothic" charset="0"/>
                <a:cs typeface="Century Gothic"/>
              </a:rPr>
              <a:t>Interdiction du déplacement interne (Convention de Kampala article 4.4)</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Prévention du déplacement (Convention de Kampala articles 4.1 et .2) </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La protection et l’assistance des PDI (article 9)</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Solutions durables (article 11)</a:t>
            </a:r>
            <a:endParaRPr lang="fr-CH" dirty="0">
              <a:ea typeface="MS PGothic" charset="0"/>
              <a:cs typeface="Century Gothic"/>
            </a:endParaRPr>
          </a:p>
          <a:p>
            <a:pPr eaLnBrk="1" hangingPunct="1">
              <a:buFont typeface="Wingdings" charset="2"/>
              <a:buChar char="§"/>
            </a:pPr>
            <a:r>
              <a:rPr lang="fr-CH" dirty="0" smtClean="0">
                <a:ea typeface="MS PGothic" charset="0"/>
                <a:cs typeface="Century Gothic"/>
              </a:rPr>
              <a:t>Accès à la justice et à des recours (article 12)</a:t>
            </a:r>
            <a:endParaRPr lang="fr-CH" dirty="0">
              <a:ea typeface="MS PGothic" charset="0"/>
              <a:cs typeface="Century Gothic"/>
            </a:endParaRPr>
          </a:p>
          <a:p>
            <a:pPr eaLnBrk="1" hangingPunct="1">
              <a:buFont typeface="Wingdings" charset="2"/>
              <a:buChar char="§"/>
            </a:pPr>
            <a:endParaRPr lang="fr-CH" dirty="0">
              <a:ea typeface="MS PGothic" charset="0"/>
              <a:cs typeface="Century Gothic"/>
            </a:endParaRPr>
          </a:p>
          <a:p>
            <a:pPr marL="0" indent="0" eaLnBrk="1" hangingPunct="1">
              <a:buNone/>
            </a:pPr>
            <a:r>
              <a:rPr lang="fr-CH" dirty="0" smtClean="0">
                <a:ea typeface="MS PGothic" charset="0"/>
                <a:cs typeface="Century Gothic"/>
              </a:rPr>
              <a:t>Ne pas oublier la participation des communautés d’accueil et des personnes avec des besoins spécifiques!</a:t>
            </a:r>
            <a:endParaRPr lang="fr-CH" dirty="0">
              <a:ea typeface="MS PGothic" charset="0"/>
              <a:cs typeface="Century Gothic"/>
            </a:endParaRPr>
          </a:p>
          <a:p>
            <a:pPr eaLnBrk="1" hangingPunct="1">
              <a:buFont typeface="Wingdings" charset="2"/>
              <a:buChar char="§"/>
            </a:pPr>
            <a:endParaRPr lang="fr-CH" dirty="0">
              <a:ea typeface="MS PGothic" charset="0"/>
              <a:cs typeface="Century Gothic"/>
            </a:endParaRPr>
          </a:p>
          <a:p>
            <a:pPr eaLnBrk="1" hangingPunct="1">
              <a:buFont typeface="Wingdings" charset="2"/>
              <a:buChar char="§"/>
            </a:pPr>
            <a:endParaRPr lang="fr-CH" dirty="0">
              <a:ea typeface="MS PGothic" charset="0"/>
              <a:cs typeface="Century Gothic"/>
            </a:endParaRPr>
          </a:p>
        </p:txBody>
      </p:sp>
    </p:spTree>
    <p:extLst>
      <p:ext uri="{BB962C8B-B14F-4D97-AF65-F5344CB8AC3E}">
        <p14:creationId xmlns:p14="http://schemas.microsoft.com/office/powerpoint/2010/main" val="25859886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7977</TotalTime>
  <Words>1860</Words>
  <Application>Microsoft Macintosh PowerPoint</Application>
  <PresentationFormat>On-screen Show (4:3)</PresentationFormat>
  <Paragraphs>244</Paragraphs>
  <Slides>15</Slides>
  <Notes>15</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Perception</vt:lpstr>
      <vt:lpstr>Rédaction</vt:lpstr>
      <vt:lpstr>Objectifs</vt:lpstr>
      <vt:lpstr>Actions suggérées</vt:lpstr>
      <vt:lpstr>Le rôle des parlementaires</vt:lpstr>
      <vt:lpstr>Qui est qui?</vt:lpstr>
      <vt:lpstr>Utilisation de lois modèles</vt:lpstr>
      <vt:lpstr>Elements généraux</vt:lpstr>
      <vt:lpstr>Quiz!</vt:lpstr>
      <vt:lpstr>Provisions essentielles</vt:lpstr>
      <vt:lpstr>Révision: quels droits?</vt:lpstr>
      <vt:lpstr>Remède légal et accès à la justice</vt:lpstr>
      <vt:lpstr>Validation et adoption</vt:lpstr>
      <vt:lpstr>Validation and adoption</vt:lpstr>
      <vt:lpstr>Conclusions</vt:lpstr>
      <vt:lpstr>Checklist</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298</cp:revision>
  <dcterms:created xsi:type="dcterms:W3CDTF">2008-09-19T08:19:15Z</dcterms:created>
  <dcterms:modified xsi:type="dcterms:W3CDTF">2016-01-29T16:07:03Z</dcterms:modified>
</cp:coreProperties>
</file>