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0"/>
  </p:notesMasterIdLst>
  <p:handoutMasterIdLst>
    <p:handoutMasterId r:id="rId11"/>
  </p:handoutMasterIdLst>
  <p:sldIdLst>
    <p:sldId id="326" r:id="rId2"/>
    <p:sldId id="309" r:id="rId3"/>
    <p:sldId id="337" r:id="rId4"/>
    <p:sldId id="336" r:id="rId5"/>
    <p:sldId id="340" r:id="rId6"/>
    <p:sldId id="341" r:id="rId7"/>
    <p:sldId id="342" r:id="rId8"/>
    <p:sldId id="313" r:id="rId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302" autoAdjust="0"/>
  </p:normalViewPr>
  <p:slideViewPr>
    <p:cSldViewPr>
      <p:cViewPr varScale="1">
        <p:scale>
          <a:sx n="57" d="100"/>
          <a:sy n="57" d="100"/>
        </p:scale>
        <p:origin x="1776" y="60"/>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92255FE-7C72-444E-A121-40E0F97E5A9F}" type="slidenum">
              <a:rPr lang="en-GB"/>
              <a:pPr>
                <a:defRPr/>
              </a:pPr>
              <a:t>‹N°›</a:t>
            </a:fld>
            <a:endParaRPr lang="en-GB"/>
          </a:p>
        </p:txBody>
      </p:sp>
    </p:spTree>
    <p:extLst>
      <p:ext uri="{BB962C8B-B14F-4D97-AF65-F5344CB8AC3E}">
        <p14:creationId xmlns:p14="http://schemas.microsoft.com/office/powerpoint/2010/main" val="92987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071851-DCB3-614D-976F-C0A71FEC46E3}" type="slidenum">
              <a:rPr lang="it-IT"/>
              <a:pPr>
                <a:defRPr/>
              </a:pPr>
              <a:t>‹N°›</a:t>
            </a:fld>
            <a:endParaRPr lang="it-IT"/>
          </a:p>
        </p:txBody>
      </p:sp>
    </p:spTree>
    <p:extLst>
      <p:ext uri="{BB962C8B-B14F-4D97-AF65-F5344CB8AC3E}">
        <p14:creationId xmlns:p14="http://schemas.microsoft.com/office/powerpoint/2010/main" val="579051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a:lnSpc>
                <a:spcPct val="107000"/>
              </a:lnSpc>
              <a:spcAft>
                <a:spcPts val="800"/>
              </a:spcAft>
            </a:pPr>
            <a:endParaRPr lang="fr-FR" altLang="ja-JP" sz="1100" dirty="0">
              <a:latin typeface="Calibri"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extLst>
      <p:ext uri="{BB962C8B-B14F-4D97-AF65-F5344CB8AC3E}">
        <p14:creationId xmlns:p14="http://schemas.microsoft.com/office/powerpoint/2010/main" val="1086875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Les parties prenantes vont bientôt avoir à choisir entre l’adoption d’un instrument spécifique sur le déplacement interne ou l’amendement de la législation existante.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S’ils optent pour un instrument spécifique, ils devront faire le choix entre a) le type de </a:t>
            </a:r>
            <a:r>
              <a:rPr lang="fr-FR" sz="1200" kern="1200" dirty="0" smtClean="0">
                <a:solidFill>
                  <a:schemeClr val="tx1"/>
                </a:solidFill>
                <a:effectLst/>
                <a:latin typeface="Arial" pitchFamily="34" charset="0"/>
                <a:ea typeface="MS PGothic" panose="020B0600070205080204" pitchFamily="34" charset="-128"/>
                <a:cs typeface="MS PGothic" charset="0"/>
              </a:rPr>
              <a:t>texte </a:t>
            </a:r>
            <a:r>
              <a:rPr lang="fr-FR" sz="1200" kern="1200" dirty="0" smtClean="0">
                <a:solidFill>
                  <a:schemeClr val="tx1"/>
                </a:solidFill>
                <a:effectLst/>
                <a:latin typeface="Arial" pitchFamily="34" charset="0"/>
                <a:ea typeface="MS PGothic" panose="020B0600070205080204" pitchFamily="34" charset="-128"/>
                <a:cs typeface="MS PGothic" charset="0"/>
              </a:rPr>
              <a:t>2) s’il couvrira toutes les phases de déplacement ou se concentrera sur un sujet spécifique.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Cette session analyse les arguments pour et contre des différentes options et se termine par la formation des préférences des participants dans le contexte du Pays X. </a:t>
            </a:r>
          </a:p>
          <a:p>
            <a:r>
              <a:rPr lang="fr-FR" sz="1200" kern="1200" dirty="0" smtClean="0">
                <a:solidFill>
                  <a:schemeClr val="tx1"/>
                </a:solidFill>
                <a:effectLst/>
                <a:latin typeface="Arial" pitchFamily="34" charset="0"/>
                <a:ea typeface="MS PGothic" panose="020B0600070205080204" pitchFamily="34" charset="-128"/>
                <a:cs typeface="MS PGothic" charset="0"/>
              </a:rPr>
              <a:t> </a:t>
            </a:r>
          </a:p>
          <a:p>
            <a:pPr algn="just">
              <a:lnSpc>
                <a:spcPct val="107000"/>
              </a:lnSpc>
              <a:spcAft>
                <a:spcPts val="800"/>
              </a:spcAft>
              <a:tabLst>
                <a:tab pos="5940425" algn="l"/>
              </a:tabLst>
            </a:pPr>
            <a:endParaRPr lang="en-US" baseline="0" dirty="0" smtClean="0">
              <a:latin typeface="Calibri" charset="0"/>
              <a:ea typeface="MS PGothic" charset="0"/>
            </a:endParaRPr>
          </a:p>
        </p:txBody>
      </p:sp>
    </p:spTree>
    <p:extLst>
      <p:ext uri="{BB962C8B-B14F-4D97-AF65-F5344CB8AC3E}">
        <p14:creationId xmlns:p14="http://schemas.microsoft.com/office/powerpoint/2010/main" val="13623697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228600" indent="-228600"/>
            <a:endParaRPr lang="it-IT" dirty="0">
              <a:latin typeface="Arial"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3</a:t>
            </a:fld>
            <a:endParaRPr lang="it-IT" sz="1200"/>
          </a:p>
        </p:txBody>
      </p:sp>
    </p:spTree>
    <p:extLst>
      <p:ext uri="{BB962C8B-B14F-4D97-AF65-F5344CB8AC3E}">
        <p14:creationId xmlns:p14="http://schemas.microsoft.com/office/powerpoint/2010/main" val="28531370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La plupart du temps c’est l’examen juridique qui donne les clés du choix :</a:t>
            </a:r>
          </a:p>
          <a:p>
            <a:pPr eaLnBrk="0" fontAlgn="base" hangingPunct="0"/>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b="1" kern="1200" dirty="0" smtClean="0">
                <a:solidFill>
                  <a:schemeClr val="tx1"/>
                </a:solidFill>
                <a:effectLst/>
                <a:latin typeface="Arial" pitchFamily="34" charset="0"/>
                <a:ea typeface="MS PGothic" panose="020B0600070205080204" pitchFamily="34" charset="-128"/>
                <a:cs typeface="MS PGothic" charset="0"/>
              </a:rPr>
              <a:t>Portée</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L’instrument répondra t-il à une situation spécifique ou </a:t>
            </a:r>
            <a:r>
              <a:rPr lang="fr-FR" sz="1200" kern="1200" dirty="0" err="1" smtClean="0">
                <a:solidFill>
                  <a:schemeClr val="tx1"/>
                </a:solidFill>
                <a:effectLst/>
                <a:latin typeface="Arial" pitchFamily="34" charset="0"/>
                <a:ea typeface="MS PGothic" panose="020B0600070205080204" pitchFamily="34" charset="-128"/>
                <a:cs typeface="MS PGothic" charset="0"/>
              </a:rPr>
              <a:t>aura-t-il</a:t>
            </a:r>
            <a:r>
              <a:rPr lang="fr-FR" sz="1200" kern="1200" dirty="0" smtClean="0">
                <a:solidFill>
                  <a:schemeClr val="tx1"/>
                </a:solidFill>
                <a:effectLst/>
                <a:latin typeface="Arial" pitchFamily="34" charset="0"/>
                <a:ea typeface="MS PGothic" panose="020B0600070205080204" pitchFamily="34" charset="-128"/>
                <a:cs typeface="MS PGothic" charset="0"/>
              </a:rPr>
              <a:t> </a:t>
            </a:r>
            <a:r>
              <a:rPr lang="fr-FR" sz="1200" kern="1200" dirty="0" smtClean="0">
                <a:solidFill>
                  <a:schemeClr val="tx1"/>
                </a:solidFill>
                <a:effectLst/>
                <a:latin typeface="Arial" pitchFamily="34" charset="0"/>
                <a:ea typeface="MS PGothic" panose="020B0600070205080204" pitchFamily="34" charset="-128"/>
                <a:cs typeface="MS PGothic" charset="0"/>
              </a:rPr>
              <a:t>vocation à répondre à la situation actuelle et à des scénarios de déplacements futurs?</a:t>
            </a:r>
          </a:p>
          <a:p>
            <a:pPr eaLnBrk="0" fontAlgn="base" hangingPunct="0"/>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en-GB" sz="1200" b="1" kern="1200" dirty="0" err="1" smtClean="0">
                <a:solidFill>
                  <a:schemeClr val="tx1"/>
                </a:solidFill>
                <a:effectLst/>
                <a:latin typeface="Arial" pitchFamily="34" charset="0"/>
                <a:ea typeface="MS PGothic" panose="020B0600070205080204" pitchFamily="34" charset="-128"/>
                <a:cs typeface="MS PGothic" charset="0"/>
              </a:rPr>
              <a:t>Régulation</a:t>
            </a:r>
            <a:r>
              <a:rPr lang="en-GB" sz="1200" b="1" kern="1200" dirty="0" smtClean="0">
                <a:solidFill>
                  <a:schemeClr val="tx1"/>
                </a:solidFill>
                <a:effectLst/>
                <a:latin typeface="Arial" pitchFamily="34" charset="0"/>
                <a:ea typeface="MS PGothic" panose="020B0600070205080204" pitchFamily="34" charset="-128"/>
                <a:cs typeface="MS PGothic" charset="0"/>
              </a:rPr>
              <a:t> </a:t>
            </a:r>
            <a:r>
              <a:rPr lang="en-GB" sz="1200" b="1" kern="1200" dirty="0" err="1" smtClean="0">
                <a:solidFill>
                  <a:schemeClr val="tx1"/>
                </a:solidFill>
                <a:effectLst/>
                <a:latin typeface="Arial" pitchFamily="34" charset="0"/>
                <a:ea typeface="MS PGothic" panose="020B0600070205080204" pitchFamily="34" charset="-128"/>
                <a:cs typeface="MS PGothic" charset="0"/>
              </a:rPr>
              <a:t>complète</a:t>
            </a:r>
            <a:r>
              <a:rPr lang="en-GB" sz="1200" b="1" kern="1200" dirty="0" smtClean="0">
                <a:solidFill>
                  <a:schemeClr val="tx1"/>
                </a:solidFill>
                <a:effectLst/>
                <a:latin typeface="Arial" pitchFamily="34" charset="0"/>
                <a:ea typeface="MS PGothic" panose="020B0600070205080204" pitchFamily="34" charset="-128"/>
                <a:cs typeface="MS PGothic" charset="0"/>
              </a:rPr>
              <a:t>: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Couvre toutes les causes de déplacement</a:t>
            </a:r>
            <a:endParaRPr lang="fr-FR" dirty="0" smtClean="0">
              <a:effectLst/>
            </a:endParaRP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Répond aux scénarios présents et futurs </a:t>
            </a:r>
            <a:endParaRPr lang="fr-FR" dirty="0" smtClean="0">
              <a:effectLst/>
            </a:endParaRPr>
          </a:p>
          <a:p>
            <a:pPr eaLnBrk="0" fontAlgn="base" hangingPunct="0"/>
            <a:r>
              <a:rPr lang="fr-FR" sz="1200" b="1" kern="1200" dirty="0" smtClean="0">
                <a:solidFill>
                  <a:schemeClr val="tx1"/>
                </a:solidFill>
                <a:effectLst/>
                <a:latin typeface="Arial" pitchFamily="34" charset="0"/>
                <a:ea typeface="MS PGothic" panose="020B0600070205080204" pitchFamily="34" charset="-128"/>
                <a:cs typeface="MS PGothic" charset="0"/>
              </a:rPr>
              <a:t>=  un cadre exhaustif</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endParaRPr lang="fr-FR" sz="1200" b="1"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b="1" kern="1200" dirty="0" smtClean="0">
                <a:solidFill>
                  <a:schemeClr val="tx1"/>
                </a:solidFill>
                <a:effectLst/>
                <a:latin typeface="Arial" pitchFamily="34" charset="0"/>
                <a:ea typeface="MS PGothic" panose="020B0600070205080204" pitchFamily="34" charset="-128"/>
                <a:cs typeface="MS PGothic" charset="0"/>
              </a:rPr>
              <a:t>Une régulation </a:t>
            </a:r>
            <a:r>
              <a:rPr lang="fr-FR" sz="1200" b="1" kern="1200" dirty="0" smtClean="0">
                <a:solidFill>
                  <a:schemeClr val="tx1"/>
                </a:solidFill>
                <a:effectLst/>
                <a:latin typeface="Arial" pitchFamily="34" charset="0"/>
                <a:ea typeface="MS PGothic" panose="020B0600070205080204" pitchFamily="34" charset="-128"/>
                <a:cs typeface="MS PGothic" charset="0"/>
              </a:rPr>
              <a:t>limitée.</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marL="171450" lvl="0" indent="-171450" eaLnBrk="0" fontAlgn="base" hangingPunct="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Limiter la portée d’un instrument est possible et dans certains cas appropriée</a:t>
            </a:r>
            <a:endParaRPr lang="fr-FR" dirty="0" smtClean="0">
              <a:effectLst/>
            </a:endParaRPr>
          </a:p>
          <a:p>
            <a:pPr marL="171450" lvl="0" indent="-171450" eaLnBrk="0" fontAlgn="base" hangingPunct="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Peut être </a:t>
            </a:r>
            <a:r>
              <a:rPr lang="fr-FR" sz="1200" kern="1200" dirty="0" smtClean="0">
                <a:solidFill>
                  <a:schemeClr val="tx1"/>
                </a:solidFill>
                <a:effectLst/>
                <a:latin typeface="Arial" pitchFamily="34" charset="0"/>
                <a:ea typeface="MS PGothic" panose="020B0600070205080204" pitchFamily="34" charset="-128"/>
                <a:cs typeface="MS PGothic" charset="0"/>
              </a:rPr>
              <a:t>limitée </a:t>
            </a:r>
            <a:r>
              <a:rPr lang="fr-FR" sz="1200" kern="1200" dirty="0" smtClean="0">
                <a:solidFill>
                  <a:schemeClr val="tx1"/>
                </a:solidFill>
                <a:effectLst/>
                <a:latin typeface="Arial" pitchFamily="34" charset="0"/>
                <a:ea typeface="MS PGothic" panose="020B0600070205080204" pitchFamily="34" charset="-128"/>
                <a:cs typeface="MS PGothic" charset="0"/>
              </a:rPr>
              <a:t>à une cause spécifique, à une zone géographique, à une période donnée, à un élément spécifique</a:t>
            </a:r>
          </a:p>
          <a:p>
            <a:pPr marL="171450" lvl="0" indent="-171450" eaLnBrk="0" fontAlgn="base" hangingPunct="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Il faut faire attention à ne pas rendre la limitation discriminatoire </a:t>
            </a:r>
          </a:p>
          <a:p>
            <a:pPr marL="171450" lvl="0" indent="-171450" eaLnBrk="0" fontAlgn="base" hangingPunct="0">
              <a:buFontTx/>
              <a:buChar char="-"/>
            </a:pPr>
            <a:endParaRPr lang="fr-FR" dirty="0" smtClean="0">
              <a:effectLst/>
            </a:endParaRPr>
          </a:p>
          <a:p>
            <a:pPr eaLnBrk="0" fontAlgn="base" hangingPunct="0"/>
            <a:r>
              <a:rPr lang="en-GB" sz="1200" kern="1200" dirty="0" err="1" smtClean="0">
                <a:solidFill>
                  <a:schemeClr val="tx1"/>
                </a:solidFill>
                <a:effectLst/>
                <a:latin typeface="Arial" pitchFamily="34" charset="0"/>
                <a:ea typeface="MS PGothic" panose="020B0600070205080204" pitchFamily="34" charset="-128"/>
                <a:cs typeface="MS PGothic" charset="0"/>
              </a:rPr>
              <a:t>Exemples</a:t>
            </a:r>
            <a:r>
              <a:rPr lang="en-GB" sz="1200" kern="1200" dirty="0" smtClean="0">
                <a:solidFill>
                  <a:schemeClr val="tx1"/>
                </a:solidFill>
                <a:effectLst/>
                <a:latin typeface="Arial" pitchFamily="34" charset="0"/>
                <a:ea typeface="MS PGothic" panose="020B0600070205080204" pitchFamily="34" charset="-128"/>
                <a:cs typeface="MS PGothic" charset="0"/>
              </a:rPr>
              <a:t> de </a:t>
            </a:r>
            <a:r>
              <a:rPr lang="en-GB" sz="1200" kern="1200" dirty="0" err="1" smtClean="0">
                <a:solidFill>
                  <a:schemeClr val="tx1"/>
                </a:solidFill>
                <a:effectLst/>
                <a:latin typeface="Arial" pitchFamily="34" charset="0"/>
                <a:ea typeface="MS PGothic" panose="020B0600070205080204" pitchFamily="34" charset="-128"/>
                <a:cs typeface="MS PGothic" charset="0"/>
              </a:rPr>
              <a:t>régulations</a:t>
            </a:r>
            <a:r>
              <a:rPr lang="en-GB" sz="1200" kern="1200" dirty="0" smtClean="0">
                <a:solidFill>
                  <a:schemeClr val="tx1"/>
                </a:solidFill>
                <a:effectLst/>
                <a:latin typeface="Arial" pitchFamily="34" charset="0"/>
                <a:ea typeface="MS PGothic" panose="020B0600070205080204" pitchFamily="34" charset="-128"/>
                <a:cs typeface="MS PGothic" charset="0"/>
              </a:rPr>
              <a:t> </a:t>
            </a:r>
            <a:r>
              <a:rPr lang="en-GB" sz="1200" kern="1200" dirty="0" err="1" smtClean="0">
                <a:solidFill>
                  <a:schemeClr val="tx1"/>
                </a:solidFill>
                <a:effectLst/>
                <a:latin typeface="Arial" pitchFamily="34" charset="0"/>
                <a:ea typeface="MS PGothic" panose="020B0600070205080204" pitchFamily="34" charset="-128"/>
                <a:cs typeface="MS PGothic" charset="0"/>
              </a:rPr>
              <a:t>limitées</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marL="171450" lvl="0" indent="-171450" eaLnBrk="0" fontAlgn="base" hangingPunct="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Acte no. 5233 sur l’indemnisation des dommages qui ont eu lieu du fait des actes de terrorisme et de contreterrorisme, Turquie 2004</a:t>
            </a:r>
            <a:endParaRPr lang="fr-FR" dirty="0" smtClean="0">
              <a:effectLst/>
            </a:endParaRPr>
          </a:p>
          <a:p>
            <a:pPr marL="171450" lvl="0" indent="-171450" eaLnBrk="0" fontAlgn="base" hangingPunct="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Politique nationale sur la réinstallation et la réhabilitation des familles affectées par des projets, Inde, 2003</a:t>
            </a:r>
            <a:endParaRPr lang="fr-FR" dirty="0" smtClean="0">
              <a:effectLst/>
            </a:endParaRPr>
          </a:p>
          <a:p>
            <a:pPr marL="171450" lvl="0" indent="-171450" eaLnBrk="0" fontAlgn="base" hangingPunct="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Acte sur la relance de l’éducation après l’Ouragan Katrina, US, 2006. Il garantit une scolarisation aux enfants des familles qui ont dû être relocalisées</a:t>
            </a:r>
            <a:endParaRPr lang="fr-FR" dirty="0" smtClean="0">
              <a:effectLst/>
            </a:endParaRPr>
          </a:p>
          <a:p>
            <a:pPr marL="171450" lvl="0" indent="-171450" eaLnBrk="0" fontAlgn="base" hangingPunct="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Programme de secours pour les personnes déplacées interne par un conflit, Népal, 2004</a:t>
            </a:r>
            <a:endParaRPr lang="fr-FR" dirty="0" smtClean="0">
              <a:effectLst/>
            </a:endParaRPr>
          </a:p>
          <a:p>
            <a:pPr marL="171450" lvl="0" indent="-171450" eaLnBrk="0" fontAlgn="base" hangingPunct="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Normes pour la réinstallation des personnes déplacées internes, Angola, 2001</a:t>
            </a:r>
            <a:endParaRPr lang="fr-FR" dirty="0" smtClean="0">
              <a:effectLst/>
            </a:endParaRPr>
          </a:p>
          <a:p>
            <a:pPr marL="171450" lvl="0" indent="-171450" eaLnBrk="0" fontAlgn="base" hangingPunct="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Stratégie de protection des personnes affectées par les catastrophes, the </a:t>
            </a:r>
            <a:r>
              <a:rPr lang="fr-FR" sz="1200" kern="1200" dirty="0" err="1" smtClean="0">
                <a:solidFill>
                  <a:schemeClr val="tx1"/>
                </a:solidFill>
                <a:effectLst/>
                <a:latin typeface="Arial" pitchFamily="34" charset="0"/>
                <a:ea typeface="MS PGothic" panose="020B0600070205080204" pitchFamily="34" charset="-128"/>
                <a:cs typeface="MS PGothic" charset="0"/>
              </a:rPr>
              <a:t>Federally</a:t>
            </a:r>
            <a:r>
              <a:rPr lang="fr-FR" sz="1200" kern="1200" dirty="0" smtClean="0">
                <a:solidFill>
                  <a:schemeClr val="tx1"/>
                </a:solidFill>
                <a:effectLst/>
                <a:latin typeface="Arial" pitchFamily="34" charset="0"/>
                <a:ea typeface="MS PGothic" panose="020B0600070205080204" pitchFamily="34" charset="-128"/>
                <a:cs typeface="MS PGothic" charset="0"/>
              </a:rPr>
              <a:t> </a:t>
            </a:r>
            <a:r>
              <a:rPr lang="fr-FR" sz="1200" kern="1200" dirty="0" err="1" smtClean="0">
                <a:solidFill>
                  <a:schemeClr val="tx1"/>
                </a:solidFill>
                <a:effectLst/>
                <a:latin typeface="Arial" pitchFamily="34" charset="0"/>
                <a:ea typeface="MS PGothic" panose="020B0600070205080204" pitchFamily="34" charset="-128"/>
                <a:cs typeface="MS PGothic" charset="0"/>
              </a:rPr>
              <a:t>Administered</a:t>
            </a:r>
            <a:r>
              <a:rPr lang="fr-FR" sz="1200" kern="1200" dirty="0" smtClean="0">
                <a:solidFill>
                  <a:schemeClr val="tx1"/>
                </a:solidFill>
                <a:effectLst/>
                <a:latin typeface="Arial" pitchFamily="34" charset="0"/>
                <a:ea typeface="MS PGothic" panose="020B0600070205080204" pitchFamily="34" charset="-128"/>
                <a:cs typeface="MS PGothic" charset="0"/>
              </a:rPr>
              <a:t> Tribal Areas (FATA), Pakistan, 2013</a:t>
            </a:r>
            <a:endParaRPr lang="fr-FR" dirty="0" smtClean="0">
              <a:effectLst/>
            </a:endParaRPr>
          </a:p>
          <a:p>
            <a:pPr eaLnBrk="0" fontAlgn="base" hangingPunct="0"/>
            <a:endParaRPr lang="fr-FR" sz="1200" b="1"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b="1" kern="1200" dirty="0" smtClean="0">
                <a:solidFill>
                  <a:schemeClr val="tx1"/>
                </a:solidFill>
                <a:effectLst/>
                <a:latin typeface="Arial" pitchFamily="34" charset="0"/>
                <a:ea typeface="MS PGothic" panose="020B0600070205080204" pitchFamily="34" charset="-128"/>
                <a:cs typeface="MS PGothic" charset="0"/>
              </a:rPr>
              <a:t>Quelle doit être la portée minimale d’un instrument?</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p>
          <a:p>
            <a:pPr marL="171450" lvl="0" indent="-171450" eaLnBrk="0" fontAlgn="base" hangingPunct="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Tous les problèmes de la situation spécifique doivent être couverts </a:t>
            </a:r>
            <a:endParaRPr lang="fr-FR" dirty="0" smtClean="0">
              <a:effectLst/>
            </a:endParaRPr>
          </a:p>
          <a:p>
            <a:pPr marL="171450" lvl="0" indent="-171450" eaLnBrk="0" fontAlgn="base" hangingPunct="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Flexible, adaptable aux changements de circonstances</a:t>
            </a:r>
            <a:endParaRPr lang="fr-FR" dirty="0" smtClean="0">
              <a:effectLst/>
            </a:endParaRPr>
          </a:p>
          <a:p>
            <a:pPr marL="171450" lvl="0" indent="-171450" eaLnBrk="0" fontAlgn="base" hangingPunct="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Doit être orienté vers les solutions durables ou un problème spécifique </a:t>
            </a:r>
            <a:endParaRPr lang="fr-FR" dirty="0" smtClean="0">
              <a:effectLst/>
            </a:endParaRPr>
          </a:p>
          <a:p>
            <a:pPr marL="171450" lvl="0" indent="-171450" eaLnBrk="0" fontAlgn="base" hangingPunct="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Une combinaison de tout cela.</a:t>
            </a:r>
            <a:endParaRPr lang="fr-FR" dirty="0" smtClean="0">
              <a:effectLst/>
            </a:endParaRPr>
          </a:p>
          <a:p>
            <a:pPr>
              <a:defRPr/>
            </a:pPr>
            <a:endParaRPr lang="en-GB" sz="1200" kern="1200" dirty="0">
              <a:solidFill>
                <a:schemeClr val="tx1"/>
              </a:solidFill>
              <a:latin typeface="Arial" pitchFamily="34" charset="0"/>
              <a:ea typeface="MS PGothic" panose="020B0600070205080204" pitchFamily="34" charset="-128"/>
              <a:cs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4</a:t>
            </a:fld>
            <a:endParaRPr lang="it-IT" sz="1200"/>
          </a:p>
        </p:txBody>
      </p:sp>
    </p:spTree>
    <p:extLst>
      <p:ext uri="{BB962C8B-B14F-4D97-AF65-F5344CB8AC3E}">
        <p14:creationId xmlns:p14="http://schemas.microsoft.com/office/powerpoint/2010/main" val="26664853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nSpc>
                <a:spcPct val="80000"/>
              </a:lnSpc>
            </a:pPr>
            <a:r>
              <a:rPr lang="fr-FR" sz="1200" b="1" dirty="0" smtClean="0">
                <a:latin typeface="Arial" charset="0"/>
                <a:ea typeface="MS PGothic" charset="0"/>
              </a:rPr>
              <a:t>Les instruments complets </a:t>
            </a:r>
            <a:r>
              <a:rPr lang="fr-FR" sz="1200" dirty="0" smtClean="0">
                <a:latin typeface="Arial" charset="0"/>
                <a:ea typeface="MS PGothic" charset="0"/>
              </a:rPr>
              <a:t>comme ceux adoptés en Afghanistan, en Colombie, au Kenya, en Ukraine et au Yémen et bientôt en Somalie et au </a:t>
            </a:r>
            <a:r>
              <a:rPr lang="fr-FR" sz="1200" dirty="0" err="1" smtClean="0">
                <a:latin typeface="Arial" charset="0"/>
                <a:ea typeface="MS PGothic" charset="0"/>
              </a:rPr>
              <a:t>Somaliland</a:t>
            </a:r>
            <a:r>
              <a:rPr lang="fr-FR" sz="1200" dirty="0" smtClean="0">
                <a:latin typeface="Arial" charset="0"/>
                <a:ea typeface="MS PGothic" charset="0"/>
              </a:rPr>
              <a:t>, couvrent tous les problèmes liés au déplacement et incorporent tous les domaines que requiert une réglementation. Les avantages de tels instruments sont qu’ils : </a:t>
            </a:r>
          </a:p>
          <a:p>
            <a:pPr marL="171450" indent="-171450">
              <a:lnSpc>
                <a:spcPct val="80000"/>
              </a:lnSpc>
              <a:buFont typeface="Arial"/>
              <a:buChar char="•"/>
            </a:pPr>
            <a:r>
              <a:rPr lang="fr-FR" sz="1200" dirty="0" smtClean="0">
                <a:latin typeface="Arial" charset="0"/>
                <a:ea typeface="MS PGothic" charset="0"/>
              </a:rPr>
              <a:t>Répondent au déplacement de manière exhaustive et cohérente </a:t>
            </a:r>
          </a:p>
          <a:p>
            <a:pPr marL="171450" indent="-171450">
              <a:lnSpc>
                <a:spcPct val="80000"/>
              </a:lnSpc>
              <a:buFont typeface="Arial"/>
              <a:buChar char="•"/>
            </a:pPr>
            <a:r>
              <a:rPr lang="fr-FR" sz="1200" dirty="0" smtClean="0">
                <a:latin typeface="Arial" charset="0"/>
                <a:ea typeface="MS PGothic" charset="0"/>
              </a:rPr>
              <a:t>Réduisent le risque de vide juridique </a:t>
            </a:r>
          </a:p>
          <a:p>
            <a:pPr marL="171450" indent="-171450">
              <a:lnSpc>
                <a:spcPct val="80000"/>
              </a:lnSpc>
              <a:buFont typeface="Arial"/>
              <a:buChar char="•"/>
            </a:pPr>
            <a:r>
              <a:rPr lang="fr-FR" sz="1200" dirty="0" smtClean="0">
                <a:latin typeface="Arial" charset="0"/>
                <a:ea typeface="MS PGothic" charset="0"/>
              </a:rPr>
              <a:t>Sont plus flexibles en termes de format et de portée</a:t>
            </a:r>
          </a:p>
          <a:p>
            <a:pPr marL="171450" indent="-171450">
              <a:lnSpc>
                <a:spcPct val="80000"/>
              </a:lnSpc>
              <a:buFont typeface="Arial"/>
              <a:buChar char="•"/>
            </a:pPr>
            <a:r>
              <a:rPr lang="fr-FR" sz="1200" dirty="0" smtClean="0">
                <a:latin typeface="Arial" charset="0"/>
                <a:ea typeface="MS PGothic" charset="0"/>
              </a:rPr>
              <a:t>La mise en œuvre est plus aisée</a:t>
            </a:r>
          </a:p>
          <a:p>
            <a:pPr>
              <a:lnSpc>
                <a:spcPct val="80000"/>
              </a:lnSpc>
            </a:pPr>
            <a:endParaRPr lang="fr-FR" sz="1200" dirty="0" smtClean="0">
              <a:latin typeface="Arial" charset="0"/>
              <a:ea typeface="MS PGothic" charset="0"/>
            </a:endParaRPr>
          </a:p>
          <a:p>
            <a:pPr>
              <a:lnSpc>
                <a:spcPct val="80000"/>
              </a:lnSpc>
            </a:pPr>
            <a:r>
              <a:rPr lang="fr-FR" sz="1200" dirty="0" smtClean="0">
                <a:latin typeface="Arial" charset="0"/>
                <a:ea typeface="MS PGothic" charset="0"/>
              </a:rPr>
              <a:t>Les désavantages : </a:t>
            </a:r>
          </a:p>
          <a:p>
            <a:pPr marL="171450" indent="-171450">
              <a:lnSpc>
                <a:spcPct val="80000"/>
              </a:lnSpc>
              <a:buFont typeface="Arial"/>
              <a:buChar char="•"/>
            </a:pPr>
            <a:r>
              <a:rPr lang="fr-FR" sz="1200" dirty="0" smtClean="0">
                <a:latin typeface="Arial" charset="0"/>
                <a:ea typeface="MS PGothic" charset="0"/>
              </a:rPr>
              <a:t>Leur nature transversale induit l’implication de nombreuses institutions et acteurs, ce qui peut créer des obstacles, des retards et des difficultés pour promouvoir une appropriation nationale</a:t>
            </a:r>
          </a:p>
          <a:p>
            <a:pPr marL="171450" indent="-171450">
              <a:lnSpc>
                <a:spcPct val="80000"/>
              </a:lnSpc>
              <a:buFont typeface="Arial"/>
              <a:buChar char="•"/>
            </a:pPr>
            <a:r>
              <a:rPr lang="fr-FR" sz="1200" dirty="0" smtClean="0">
                <a:latin typeface="Arial" charset="0"/>
                <a:ea typeface="MS PGothic" charset="0"/>
              </a:rPr>
              <a:t>Il peut y avoir des résistances politiques à la création d’un tel instrument (exemple du Nigéria) </a:t>
            </a:r>
          </a:p>
          <a:p>
            <a:pPr>
              <a:lnSpc>
                <a:spcPct val="80000"/>
              </a:lnSpc>
            </a:pPr>
            <a:endParaRPr lang="fr-FR" sz="1200" dirty="0" smtClean="0">
              <a:latin typeface="Arial" charset="0"/>
              <a:ea typeface="MS PGothic" charset="0"/>
            </a:endParaRPr>
          </a:p>
          <a:p>
            <a:pPr>
              <a:lnSpc>
                <a:spcPct val="80000"/>
              </a:lnSpc>
            </a:pPr>
            <a:r>
              <a:rPr lang="fr-FR" sz="1200" b="1" dirty="0" smtClean="0">
                <a:latin typeface="Arial" charset="0"/>
                <a:ea typeface="MS PGothic" charset="0"/>
              </a:rPr>
              <a:t>L’amendement</a:t>
            </a:r>
            <a:r>
              <a:rPr lang="fr-FR" sz="1200" dirty="0" smtClean="0">
                <a:latin typeface="Arial" charset="0"/>
                <a:ea typeface="MS PGothic" charset="0"/>
              </a:rPr>
              <a:t> des lois, des décrets, des stratégies ou des plans d’action sur des sujets tels que la sécurité sociale, l’éducation, la santé, la naissance, l’enregistrement et la documentation. </a:t>
            </a:r>
          </a:p>
          <a:p>
            <a:pPr>
              <a:lnSpc>
                <a:spcPct val="80000"/>
              </a:lnSpc>
            </a:pPr>
            <a:endParaRPr lang="fr-FR" sz="1200" dirty="0" smtClean="0">
              <a:latin typeface="Arial" charset="0"/>
              <a:ea typeface="MS PGothic" charset="0"/>
            </a:endParaRPr>
          </a:p>
          <a:p>
            <a:pPr>
              <a:lnSpc>
                <a:spcPct val="80000"/>
              </a:lnSpc>
            </a:pPr>
            <a:r>
              <a:rPr lang="fr-FR" sz="1200" dirty="0" smtClean="0">
                <a:latin typeface="Arial" charset="0"/>
                <a:ea typeface="MS PGothic" charset="0"/>
              </a:rPr>
              <a:t>Les avantages sont : </a:t>
            </a:r>
          </a:p>
          <a:p>
            <a:pPr marL="171450" indent="-171450">
              <a:lnSpc>
                <a:spcPct val="80000"/>
              </a:lnSpc>
              <a:buFont typeface="Arial"/>
              <a:buChar char="•"/>
            </a:pPr>
            <a:r>
              <a:rPr lang="fr-FR" sz="1200" dirty="0" smtClean="0">
                <a:latin typeface="Arial" charset="0"/>
                <a:ea typeface="MS PGothic" charset="0"/>
              </a:rPr>
              <a:t>Ils sont généralement légalement contraignants </a:t>
            </a:r>
          </a:p>
          <a:p>
            <a:pPr marL="171450" indent="-171450">
              <a:lnSpc>
                <a:spcPct val="80000"/>
              </a:lnSpc>
              <a:buFont typeface="Arial"/>
              <a:buChar char="•"/>
            </a:pPr>
            <a:r>
              <a:rPr lang="fr-FR" sz="1200" dirty="0" smtClean="0">
                <a:latin typeface="Arial" charset="0"/>
                <a:ea typeface="MS PGothic" charset="0"/>
              </a:rPr>
              <a:t>Ils impliquent immédiatement les ministères pertinents qui sont responsables de les amender </a:t>
            </a:r>
          </a:p>
          <a:p>
            <a:pPr marL="171450" indent="-171450">
              <a:lnSpc>
                <a:spcPct val="80000"/>
              </a:lnSpc>
              <a:buFont typeface="Arial"/>
              <a:buChar char="•"/>
            </a:pPr>
            <a:endParaRPr lang="fr-FR" sz="1200" dirty="0" smtClean="0">
              <a:latin typeface="Arial" charset="0"/>
              <a:ea typeface="MS PGothic" charset="0"/>
            </a:endParaRPr>
          </a:p>
          <a:p>
            <a:pPr>
              <a:lnSpc>
                <a:spcPct val="80000"/>
              </a:lnSpc>
            </a:pPr>
            <a:r>
              <a:rPr lang="fr-FR" sz="1200" dirty="0" smtClean="0">
                <a:latin typeface="Arial" charset="0"/>
                <a:ea typeface="MS PGothic" charset="0"/>
              </a:rPr>
              <a:t>Désavantages : </a:t>
            </a:r>
          </a:p>
          <a:p>
            <a:pPr marL="171450" indent="-171450">
              <a:lnSpc>
                <a:spcPct val="80000"/>
              </a:lnSpc>
              <a:buFont typeface="Arial"/>
              <a:buChar char="•"/>
            </a:pPr>
            <a:r>
              <a:rPr lang="fr-FR" sz="1200" dirty="0" smtClean="0">
                <a:latin typeface="Arial" charset="0"/>
                <a:ea typeface="MS PGothic" charset="0"/>
              </a:rPr>
              <a:t>Il peut demeurer des vides juridiques </a:t>
            </a:r>
          </a:p>
          <a:p>
            <a:pPr marL="171450" indent="-171450">
              <a:lnSpc>
                <a:spcPct val="80000"/>
              </a:lnSpc>
              <a:buFont typeface="Arial"/>
              <a:buChar char="•"/>
            </a:pPr>
            <a:r>
              <a:rPr lang="fr-FR" sz="1200" dirty="0" smtClean="0">
                <a:latin typeface="Arial" charset="0"/>
                <a:ea typeface="MS PGothic" charset="0"/>
              </a:rPr>
              <a:t>Ils peuvent ne pas inclure de mécanismes de coordination et de coopération entre les ministères </a:t>
            </a:r>
          </a:p>
          <a:p>
            <a:pPr marL="171450" indent="-171450">
              <a:lnSpc>
                <a:spcPct val="80000"/>
              </a:lnSpc>
              <a:buFont typeface="Arial"/>
              <a:buChar char="•"/>
            </a:pPr>
            <a:r>
              <a:rPr lang="fr-FR" sz="1200" dirty="0" smtClean="0">
                <a:latin typeface="Arial" charset="0"/>
                <a:ea typeface="MS PGothic" charset="0"/>
              </a:rPr>
              <a:t>Ils peuvent créer des obstacles liés au manque de connaissance et de compréhension sur le déplacement </a:t>
            </a:r>
          </a:p>
          <a:p>
            <a:pPr>
              <a:lnSpc>
                <a:spcPct val="80000"/>
              </a:lnSpc>
            </a:pPr>
            <a:endParaRPr lang="fr-FR" sz="1200" dirty="0" smtClean="0">
              <a:latin typeface="Arial" charset="0"/>
              <a:ea typeface="MS PGothic" charset="0"/>
            </a:endParaRPr>
          </a:p>
          <a:p>
            <a:pPr>
              <a:lnSpc>
                <a:spcPct val="80000"/>
              </a:lnSpc>
            </a:pPr>
            <a:r>
              <a:rPr lang="fr-FR" sz="1200" dirty="0" smtClean="0">
                <a:latin typeface="Arial" charset="0"/>
                <a:ea typeface="MS PGothic" charset="0"/>
              </a:rPr>
              <a:t>Il est possible et souvent préférable de </a:t>
            </a:r>
            <a:r>
              <a:rPr lang="fr-FR" sz="1200" b="1" dirty="0" smtClean="0">
                <a:latin typeface="Arial" charset="0"/>
                <a:ea typeface="MS PGothic" charset="0"/>
              </a:rPr>
              <a:t>combiner les deux options</a:t>
            </a:r>
            <a:r>
              <a:rPr lang="fr-FR" sz="1200" dirty="0" smtClean="0">
                <a:latin typeface="Arial" charset="0"/>
                <a:ea typeface="MS PGothic" charset="0"/>
              </a:rPr>
              <a:t>. </a:t>
            </a:r>
          </a:p>
          <a:p>
            <a:pPr>
              <a:lnSpc>
                <a:spcPct val="80000"/>
              </a:lnSpc>
            </a:pPr>
            <a:endParaRPr lang="fr-FR" sz="1200" dirty="0" smtClean="0">
              <a:latin typeface="Arial" charset="0"/>
              <a:ea typeface="MS PGothic" charset="0"/>
            </a:endParaRPr>
          </a:p>
          <a:p>
            <a:pPr>
              <a:lnSpc>
                <a:spcPct val="80000"/>
              </a:lnSpc>
            </a:pPr>
            <a:r>
              <a:rPr lang="fr-FR" sz="1200" dirty="0" smtClean="0">
                <a:latin typeface="Arial" charset="0"/>
                <a:ea typeface="MS PGothic" charset="0"/>
              </a:rPr>
              <a:t>Exemple en Géorgie : La Géorgie a adopté sa loi sur les personnes déplacées forcées persécutées en 1996. De nombreuses modifications ont eu lieu dans les années qui ont suivies pour permettre sa mise en œuvre et s’adapter aux changements de circonstances. </a:t>
            </a:r>
          </a:p>
          <a:p>
            <a:pPr>
              <a:lnSpc>
                <a:spcPct val="80000"/>
              </a:lnSpc>
            </a:pPr>
            <a:endParaRPr lang="fr-FR" sz="1200" dirty="0" smtClean="0">
              <a:latin typeface="Arial" charset="0"/>
              <a:ea typeface="MS PGothic" charset="0"/>
            </a:endParaRPr>
          </a:p>
          <a:p>
            <a:pPr>
              <a:lnSpc>
                <a:spcPct val="80000"/>
              </a:lnSpc>
            </a:pPr>
            <a:r>
              <a:rPr lang="fr-FR" sz="1200" dirty="0" smtClean="0">
                <a:latin typeface="Arial" charset="0"/>
                <a:ea typeface="MS PGothic" charset="0"/>
              </a:rPr>
              <a:t>En 2014, le gouvernement a adopté une nouvelle loi qui a significativement amendé la législation précédente. La définition d’une PDI est désormais plus proche de celle des Principes Directeurs, mais ne va pas delà de celle de 1996 en termes de causes de déplacement. De même elle ne couvre pas la prévention du déplacement causé par les catastrophes. Le pays est maintenant entré dans un processus d’élaboration d’une législation sectorielle dans ce domaine et envisage un arrangement institutionnel à l’intérieur du Ministère des PDI pour y répondre. </a:t>
            </a:r>
          </a:p>
          <a:p>
            <a:pPr>
              <a:lnSpc>
                <a:spcPct val="80000"/>
              </a:lnSpc>
            </a:pPr>
            <a:endParaRPr lang="en-GB" sz="1200" dirty="0" smtClean="0">
              <a:latin typeface="Arial" charset="0"/>
              <a:ea typeface="MS PGothic" charset="0"/>
            </a:endParaRPr>
          </a:p>
          <a:p>
            <a:pPr>
              <a:lnSpc>
                <a:spcPct val="80000"/>
              </a:lnSpc>
            </a:pPr>
            <a:endParaRPr lang="en-GB" sz="1200" dirty="0">
              <a:latin typeface="Arial" charset="0"/>
              <a:ea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5</a:t>
            </a:fld>
            <a:endParaRPr lang="it-IT" sz="1200"/>
          </a:p>
        </p:txBody>
      </p:sp>
    </p:spTree>
    <p:extLst>
      <p:ext uri="{BB962C8B-B14F-4D97-AF65-F5344CB8AC3E}">
        <p14:creationId xmlns:p14="http://schemas.microsoft.com/office/powerpoint/2010/main" val="3726264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sz="2400" b="1" dirty="0" smtClean="0">
                <a:latin typeface="Arial" charset="0"/>
                <a:ea typeface="MS PGothic" charset="0"/>
              </a:rPr>
              <a:t>Cadre national: </a:t>
            </a:r>
            <a:r>
              <a:rPr lang="fr-FR" sz="2400" dirty="0" smtClean="0">
                <a:latin typeface="Arial" charset="0"/>
                <a:ea typeface="MS PGothic" charset="0"/>
              </a:rPr>
              <a:t>toutes les lois, politiques, stratégies et plans d’action</a:t>
            </a:r>
          </a:p>
          <a:p>
            <a:endParaRPr lang="fr-FR" sz="2400" dirty="0" smtClean="0">
              <a:latin typeface="Arial" charset="0"/>
              <a:ea typeface="MS PGothic" charset="0"/>
            </a:endParaRPr>
          </a:p>
          <a:p>
            <a:r>
              <a:rPr lang="fr-FR" sz="2400" dirty="0" smtClean="0">
                <a:latin typeface="Arial" charset="0"/>
                <a:ea typeface="MS PGothic" charset="0"/>
              </a:rPr>
              <a:t>Les lois nationales, politiques et stratégies ne s’excluent pas mutuellement, et peuvent même être complémentaires.</a:t>
            </a:r>
          </a:p>
          <a:p>
            <a:endParaRPr lang="fr-FR" sz="2400" dirty="0" smtClean="0">
              <a:latin typeface="Arial" charset="0"/>
              <a:ea typeface="MS PGothic" charset="0"/>
            </a:endParaRPr>
          </a:p>
          <a:p>
            <a:r>
              <a:rPr lang="fr-FR" sz="2400" dirty="0" smtClean="0">
                <a:latin typeface="Arial" charset="0"/>
                <a:ea typeface="MS PGothic" charset="0"/>
              </a:rPr>
              <a:t>Différents types d’instruments répondent à des besoins différents.</a:t>
            </a:r>
          </a:p>
          <a:p>
            <a:endParaRPr lang="fr-FR" sz="2400" dirty="0" smtClean="0">
              <a:latin typeface="Arial" charset="0"/>
              <a:ea typeface="MS PGothic" charset="0"/>
            </a:endParaRPr>
          </a:p>
          <a:p>
            <a:r>
              <a:rPr lang="fr-FR" sz="2400" b="1" dirty="0" smtClean="0">
                <a:latin typeface="Arial" charset="0"/>
                <a:ea typeface="MS PGothic" charset="0"/>
              </a:rPr>
              <a:t>Lois</a:t>
            </a:r>
          </a:p>
          <a:p>
            <a:pPr marL="342900" indent="-342900">
              <a:buFont typeface="Arial"/>
              <a:buChar char="•"/>
            </a:pPr>
            <a:endParaRPr lang="fr-FR" sz="2400" dirty="0" smtClean="0">
              <a:latin typeface="Arial" charset="0"/>
              <a:ea typeface="MS PGothic" charset="0"/>
            </a:endParaRPr>
          </a:p>
          <a:p>
            <a:pPr marL="342900" indent="-342900">
              <a:buFont typeface="Arial"/>
              <a:buChar char="•"/>
            </a:pPr>
            <a:r>
              <a:rPr lang="fr-FR" sz="2400" dirty="0" smtClean="0">
                <a:latin typeface="Arial" charset="0"/>
                <a:ea typeface="MS PGothic" charset="0"/>
              </a:rPr>
              <a:t>Renforcer des politiques existantes en les amendant et en les adaptant afin de les rendre cohérentes et compatibles </a:t>
            </a:r>
          </a:p>
          <a:p>
            <a:pPr marL="342900" indent="-342900">
              <a:buFont typeface="Arial"/>
              <a:buChar char="•"/>
            </a:pPr>
            <a:r>
              <a:rPr lang="fr-FR" sz="2400" dirty="0" smtClean="0">
                <a:latin typeface="Arial" charset="0"/>
                <a:ea typeface="MS PGothic" charset="0"/>
              </a:rPr>
              <a:t>Permet la mise en œuvre de politiques et de plans d’action qui répondent aux obstacles et aux vides juridiques dans la législation nationale. </a:t>
            </a:r>
          </a:p>
          <a:p>
            <a:endParaRPr lang="fr-FR" sz="2400" dirty="0" smtClean="0">
              <a:latin typeface="Arial" charset="0"/>
              <a:ea typeface="MS PGothic" charset="0"/>
            </a:endParaRPr>
          </a:p>
          <a:p>
            <a:r>
              <a:rPr lang="fr-FR" sz="2400" b="1" dirty="0" smtClean="0">
                <a:latin typeface="Arial" charset="0"/>
                <a:ea typeface="MS PGothic" charset="0"/>
              </a:rPr>
              <a:t>Politiques, stratégies et plan d’action </a:t>
            </a:r>
          </a:p>
          <a:p>
            <a:endParaRPr lang="fr-FR" sz="2400" dirty="0" smtClean="0">
              <a:latin typeface="Arial" charset="0"/>
              <a:ea typeface="MS PGothic" charset="0"/>
            </a:endParaRPr>
          </a:p>
          <a:p>
            <a:pPr marL="342900" indent="-342900">
              <a:buFont typeface="Arial"/>
              <a:buChar char="•"/>
            </a:pPr>
            <a:r>
              <a:rPr lang="fr-FR" sz="2400" dirty="0" smtClean="0">
                <a:latin typeface="Arial" charset="0"/>
                <a:ea typeface="MS PGothic" charset="0"/>
              </a:rPr>
              <a:t>Renforce la loi nationale et facilite sa mise en œuvre </a:t>
            </a:r>
          </a:p>
          <a:p>
            <a:pPr marL="342900" indent="-342900">
              <a:buFont typeface="Arial"/>
              <a:buChar char="•"/>
            </a:pPr>
            <a:r>
              <a:rPr lang="fr-FR" sz="2400" dirty="0" smtClean="0">
                <a:latin typeface="Arial" charset="0"/>
                <a:ea typeface="MS PGothic" charset="0"/>
              </a:rPr>
              <a:t>Prépare l’élaboration d’une loi à un stade ultérieur</a:t>
            </a:r>
          </a:p>
          <a:p>
            <a:endParaRPr lang="fr-FR" sz="2400" dirty="0" smtClean="0">
              <a:latin typeface="Arial" charset="0"/>
              <a:ea typeface="MS PGothic" charset="0"/>
            </a:endParaRPr>
          </a:p>
          <a:p>
            <a:r>
              <a:rPr lang="fr-FR" sz="2400" dirty="0" smtClean="0">
                <a:latin typeface="Arial" charset="0"/>
                <a:ea typeface="MS PGothic" charset="0"/>
              </a:rPr>
              <a:t>Exemple: Kenya</a:t>
            </a:r>
          </a:p>
          <a:p>
            <a:endParaRPr lang="fr-FR" sz="2400" dirty="0" smtClean="0">
              <a:latin typeface="Arial" charset="0"/>
              <a:ea typeface="MS PGothic" charset="0"/>
            </a:endParaRPr>
          </a:p>
          <a:p>
            <a:r>
              <a:rPr lang="fr-FR" sz="2400" dirty="0" smtClean="0">
                <a:latin typeface="Arial" charset="0"/>
                <a:ea typeface="MS PGothic" charset="0"/>
              </a:rPr>
              <a:t>Jusqu’en 2008 le Kenya n’avait pas de cadre cohérent et complet sur le déplacement interne, et les interventions étaient ponctuelles et pas spécifiques aux PDI. Les violences post électorales de 2007 et 2008 ont poussé les autorités à reconnaître le phénomène officiellement. Le besoin d’une politique a été reconnu en 2007, mais le processus de développement n’a pas débuté avant 2009. </a:t>
            </a:r>
          </a:p>
          <a:p>
            <a:endParaRPr lang="fr-FR" sz="2400" dirty="0" smtClean="0">
              <a:latin typeface="Arial" charset="0"/>
              <a:ea typeface="MS PGothic" charset="0"/>
            </a:endParaRPr>
          </a:p>
          <a:p>
            <a:r>
              <a:rPr lang="fr-FR" sz="2400" dirty="0" smtClean="0">
                <a:latin typeface="Arial" charset="0"/>
                <a:ea typeface="MS PGothic" charset="0"/>
              </a:rPr>
              <a:t>La première version de la politique a été adoptée en 2010, mais a depuis été amendée pour la mettre en conformité avec la nouvelle Constitution adoptée plus tard la même année. Un examen du cadre existant a alors été mené pour informer le développement d’une loi sur la mise en place de la politique. La dernière version de la politique a encore une fois été amendée en 2012 pour la mettre en conformité avec les provisions du nouvel acte foncier avec pour but de protéger les PDI sans terre. </a:t>
            </a:r>
          </a:p>
          <a:p>
            <a:endParaRPr lang="fr-FR" sz="2400" dirty="0" smtClean="0">
              <a:latin typeface="Arial" charset="0"/>
              <a:ea typeface="MS PGothic" charset="0"/>
            </a:endParaRPr>
          </a:p>
          <a:p>
            <a:r>
              <a:rPr lang="fr-FR" sz="2400" dirty="0" smtClean="0">
                <a:latin typeface="Arial" charset="0"/>
                <a:ea typeface="MS PGothic" charset="0"/>
              </a:rPr>
              <a:t>En 2010, en parallèle, le parlement a établi un comité spécial sur la réinstallation des PDI avec pour mandat de rédiger un projet de loi sur le déplacement interne. Le comité et le sous-groupe sur la protection ont commencé à travailler ensemble en se basant sur les travaux menés par le groupe de travail sur la protection des déplacés internes (PWGID) qui avait jusqu’alors travaillé avec le Ministère de la Justice et le Ministère pour les Programmes Spéciaux (ministère en charge des PDI). </a:t>
            </a:r>
          </a:p>
          <a:p>
            <a:endParaRPr lang="fr-FR" sz="2400" dirty="0" smtClean="0">
              <a:latin typeface="Arial" charset="0"/>
              <a:ea typeface="MS PGothic" charset="0"/>
            </a:endParaRPr>
          </a:p>
          <a:p>
            <a:r>
              <a:rPr lang="fr-FR" sz="2400" dirty="0" smtClean="0">
                <a:latin typeface="Arial" charset="0"/>
                <a:ea typeface="MS PGothic" charset="0"/>
              </a:rPr>
              <a:t>La synchronisation des deux processus a eu lieu grâce à une série de réunions consultatives et d’ateliers de formation qui ont mené à l’amendement du projet de loi existant. Le rapport du comité spécial a été adopté en aout 2012 et le président a signé l’acte en décembre 2012. Le gouvernement a unanimement endossé la dernière version de la politique en octobre 2012 mais les étapes finales en vue de son adoption restent à prendre. </a:t>
            </a:r>
          </a:p>
          <a:p>
            <a:endParaRPr lang="fr-FR" sz="2400" dirty="0" smtClean="0">
              <a:latin typeface="Arial" charset="0"/>
              <a:ea typeface="MS PGothic" charset="0"/>
            </a:endParaRPr>
          </a:p>
          <a:p>
            <a:r>
              <a:rPr lang="fr-FR" sz="2400" dirty="0" smtClean="0">
                <a:latin typeface="Arial" charset="0"/>
                <a:ea typeface="MS PGothic" charset="0"/>
              </a:rPr>
              <a:t>Le processus s’est essoufflé avec la fin de la phase d’urgence, et le sentiment général est que la politique n’est plus nécessaire.</a:t>
            </a:r>
            <a:endParaRPr lang="fr-FR" sz="2400" dirty="0">
              <a:latin typeface="Arial" charset="0"/>
              <a:ea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6</a:t>
            </a:fld>
            <a:endParaRPr lang="it-IT" sz="1200"/>
          </a:p>
        </p:txBody>
      </p:sp>
    </p:spTree>
    <p:extLst>
      <p:ext uri="{BB962C8B-B14F-4D97-AF65-F5344CB8AC3E}">
        <p14:creationId xmlns:p14="http://schemas.microsoft.com/office/powerpoint/2010/main" val="11238282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CH" sz="2400" dirty="0" smtClean="0">
                <a:latin typeface="Arial" charset="0"/>
                <a:ea typeface="MS PGothic" charset="0"/>
              </a:rPr>
              <a:t>Le développement d’un instrument national</a:t>
            </a:r>
            <a:r>
              <a:rPr lang="fr-CH" sz="2400" baseline="0" dirty="0" smtClean="0">
                <a:latin typeface="Arial" charset="0"/>
                <a:ea typeface="MS PGothic" charset="0"/>
              </a:rPr>
              <a:t> requière souvent des capacités et un expertise supplémentaire , auquel cas les autorités doivent faire une demande auprès du coordinateur résident des NU ou son représentant dans le pays. </a:t>
            </a:r>
          </a:p>
          <a:p>
            <a:endParaRPr lang="fr-CH" sz="2400" dirty="0" smtClean="0">
              <a:latin typeface="Arial" charset="0"/>
              <a:ea typeface="MS PGothic" charset="0"/>
            </a:endParaRPr>
          </a:p>
          <a:p>
            <a:r>
              <a:rPr lang="fr-CH" sz="2400" dirty="0" smtClean="0">
                <a:latin typeface="Arial" charset="0"/>
                <a:ea typeface="MS PGothic" charset="0"/>
              </a:rPr>
              <a:t>Un tel soutien peut prendre de</a:t>
            </a:r>
            <a:r>
              <a:rPr lang="fr-CH" sz="2400" baseline="0" dirty="0" smtClean="0">
                <a:latin typeface="Arial" charset="0"/>
                <a:ea typeface="MS PGothic" charset="0"/>
              </a:rPr>
              <a:t> nombreuses formes:</a:t>
            </a:r>
          </a:p>
          <a:p>
            <a:pPr marL="342900" indent="-342900">
              <a:buFont typeface="Arial"/>
              <a:buChar char="•"/>
            </a:pPr>
            <a:r>
              <a:rPr lang="fr-FR" sz="2400" dirty="0" smtClean="0">
                <a:latin typeface="Arial" charset="0"/>
                <a:ea typeface="MS PGothic" charset="0"/>
              </a:rPr>
              <a:t>Rôle de conseil auprès de l’autorité en charge</a:t>
            </a:r>
          </a:p>
          <a:p>
            <a:pPr marL="342900" indent="-342900">
              <a:buFont typeface="Arial"/>
              <a:buChar char="•"/>
            </a:pPr>
            <a:r>
              <a:rPr lang="fr-FR" sz="2400" dirty="0" smtClean="0">
                <a:latin typeface="Arial" charset="0"/>
                <a:ea typeface="MS PGothic" charset="0"/>
              </a:rPr>
              <a:t>Faciliter les consultations avec les acteurs pertinents </a:t>
            </a:r>
          </a:p>
          <a:p>
            <a:pPr marL="342900" indent="-342900">
              <a:buFont typeface="Arial"/>
              <a:buChar char="•"/>
            </a:pPr>
            <a:r>
              <a:rPr lang="fr-FR" sz="2400" dirty="0" smtClean="0">
                <a:latin typeface="Arial" charset="0"/>
                <a:ea typeface="MS PGothic" charset="0"/>
              </a:rPr>
              <a:t>Mener ou assister pour l’exercice de profilage </a:t>
            </a:r>
          </a:p>
          <a:p>
            <a:pPr marL="342900" indent="-342900">
              <a:buFont typeface="Arial"/>
              <a:buChar char="•"/>
            </a:pPr>
            <a:r>
              <a:rPr lang="fr-FR" sz="2400" dirty="0" smtClean="0">
                <a:latin typeface="Arial" charset="0"/>
                <a:ea typeface="MS PGothic" charset="0"/>
              </a:rPr>
              <a:t>Mener ou assister pour l’examen juridique</a:t>
            </a:r>
          </a:p>
          <a:p>
            <a:pPr marL="342900" indent="-342900">
              <a:buFont typeface="Arial"/>
              <a:buChar char="•"/>
            </a:pPr>
            <a:r>
              <a:rPr lang="fr-FR" sz="2400" dirty="0" smtClean="0">
                <a:latin typeface="Arial" charset="0"/>
                <a:ea typeface="MS PGothic" charset="0"/>
              </a:rPr>
              <a:t>Assister pour la rédaction </a:t>
            </a:r>
          </a:p>
          <a:p>
            <a:pPr marL="342900" indent="-342900">
              <a:buFont typeface="Arial"/>
              <a:buChar char="•"/>
            </a:pPr>
            <a:r>
              <a:rPr lang="fr-FR" sz="2400" dirty="0" smtClean="0">
                <a:latin typeface="Arial" charset="0"/>
                <a:ea typeface="MS PGothic" charset="0"/>
              </a:rPr>
              <a:t>Conseiller et soutenir la mise en œuvre</a:t>
            </a:r>
            <a:endParaRPr lang="fr-CH" sz="2400" dirty="0" smtClean="0">
              <a:latin typeface="Arial" charset="0"/>
              <a:ea typeface="MS PGothic" charset="0"/>
            </a:endParaRPr>
          </a:p>
          <a:p>
            <a:pPr>
              <a:buFontTx/>
              <a:buNone/>
            </a:pPr>
            <a:endParaRPr lang="fr-CH" sz="2400" dirty="0" smtClean="0">
              <a:latin typeface="Arial" charset="0"/>
              <a:ea typeface="MS PGothic" charset="0"/>
            </a:endParaRPr>
          </a:p>
          <a:p>
            <a:r>
              <a:rPr lang="fr-CH" sz="2400" dirty="0" smtClean="0">
                <a:latin typeface="Arial" charset="0"/>
                <a:ea typeface="MS PGothic" charset="0"/>
              </a:rPr>
              <a:t>Il peut aussi consister en des conseil généraux tout au long du processus.</a:t>
            </a:r>
            <a:r>
              <a:rPr lang="fr-CH" sz="2400" baseline="0" dirty="0" smtClean="0">
                <a:latin typeface="Arial" charset="0"/>
                <a:ea typeface="MS PGothic" charset="0"/>
              </a:rPr>
              <a:t> </a:t>
            </a:r>
            <a:endParaRPr lang="fr-CH" sz="2400" dirty="0">
              <a:latin typeface="Arial" charset="0"/>
              <a:ea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7</a:t>
            </a:fld>
            <a:endParaRPr lang="it-IT" sz="1200"/>
          </a:p>
        </p:txBody>
      </p:sp>
    </p:spTree>
    <p:extLst>
      <p:ext uri="{BB962C8B-B14F-4D97-AF65-F5344CB8AC3E}">
        <p14:creationId xmlns:p14="http://schemas.microsoft.com/office/powerpoint/2010/main" val="2467057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pPr>
              <a:defRPr/>
            </a:pPr>
            <a:endParaRPr lang="en-GB" dirty="0">
              <a:latin typeface="Arial" charset="0"/>
              <a:ea typeface="ＭＳ Ｐゴシック" charset="0"/>
              <a:cs typeface="ＭＳ Ｐゴシック"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8</a:t>
            </a:fld>
            <a:endParaRPr lang="it-IT" sz="1200"/>
          </a:p>
        </p:txBody>
      </p:sp>
    </p:spTree>
    <p:extLst>
      <p:ext uri="{BB962C8B-B14F-4D97-AF65-F5344CB8AC3E}">
        <p14:creationId xmlns:p14="http://schemas.microsoft.com/office/powerpoint/2010/main" val="3412605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79535DC-B201-DC44-B905-E223299526C2}" type="slidenum">
              <a:rPr lang="en-GB"/>
              <a:pPr>
                <a:defRPr/>
              </a:pPr>
              <a:t>‹N°›</a:t>
            </a:fld>
            <a:endParaRPr lang="en-GB"/>
          </a:p>
        </p:txBody>
      </p:sp>
    </p:spTree>
    <p:extLst>
      <p:ext uri="{BB962C8B-B14F-4D97-AF65-F5344CB8AC3E}">
        <p14:creationId xmlns:p14="http://schemas.microsoft.com/office/powerpoint/2010/main" val="1414245876"/>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BCC699F3-2D9C-3C45-B559-3EA6717F22AD}" type="slidenum">
              <a:rPr lang="en-GB"/>
              <a:pPr>
                <a:defRPr/>
              </a:pPr>
              <a:t>‹N°›</a:t>
            </a:fld>
            <a:endParaRPr lang="en-GB"/>
          </a:p>
        </p:txBody>
      </p:sp>
    </p:spTree>
    <p:extLst>
      <p:ext uri="{BB962C8B-B14F-4D97-AF65-F5344CB8AC3E}">
        <p14:creationId xmlns:p14="http://schemas.microsoft.com/office/powerpoint/2010/main" val="3709962958"/>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69860733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331133098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41727259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C21F00D-C0E8-2E4E-8258-954C6740E0EC}" type="slidenum">
              <a:rPr lang="en-GB"/>
              <a:pPr>
                <a:defRPr/>
              </a:pPr>
              <a:t>‹N°›</a:t>
            </a:fld>
            <a:endParaRPr lang="en-GB"/>
          </a:p>
        </p:txBody>
      </p:sp>
    </p:spTree>
    <p:extLst>
      <p:ext uri="{BB962C8B-B14F-4D97-AF65-F5344CB8AC3E}">
        <p14:creationId xmlns:p14="http://schemas.microsoft.com/office/powerpoint/2010/main" val="111915762"/>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92EBB1-32CE-0E45-A931-3CFDE70A6991}" type="slidenum">
              <a:rPr lang="en-GB"/>
              <a:pPr>
                <a:defRPr/>
              </a:pPr>
              <a:t>‹N°›</a:t>
            </a:fld>
            <a:endParaRPr lang="en-GB"/>
          </a:p>
        </p:txBody>
      </p:sp>
    </p:spTree>
    <p:extLst>
      <p:ext uri="{BB962C8B-B14F-4D97-AF65-F5344CB8AC3E}">
        <p14:creationId xmlns:p14="http://schemas.microsoft.com/office/powerpoint/2010/main" val="2497043706"/>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1C4FE4EF-86EC-FB40-895E-98DBFA32C14C}" type="slidenum">
              <a:rPr lang="en-US"/>
              <a:pPr>
                <a:defRPr/>
              </a:pPr>
              <a:t>‹N°›</a:t>
            </a:fld>
            <a:endParaRPr lang="en-US"/>
          </a:p>
        </p:txBody>
      </p:sp>
    </p:spTree>
    <p:extLst>
      <p:ext uri="{BB962C8B-B14F-4D97-AF65-F5344CB8AC3E}">
        <p14:creationId xmlns:p14="http://schemas.microsoft.com/office/powerpoint/2010/main" val="2812814165"/>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C58C2209-30BA-6341-BC18-C7500D70D89E}" type="datetimeFigureOut">
              <a:rPr lang="en-US"/>
              <a:pPr>
                <a:defRPr/>
              </a:pPr>
              <a:t>1/16/2016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EF0F99-AB08-314F-8C82-3EC69606DCC1}" type="slidenum">
              <a:rPr lang="en-GB"/>
              <a:pPr>
                <a:defRPr/>
              </a:pPr>
              <a:t>‹N°›</a:t>
            </a:fld>
            <a:endParaRPr lang="en-GB"/>
          </a:p>
        </p:txBody>
      </p:sp>
    </p:spTree>
    <p:extLst>
      <p:ext uri="{BB962C8B-B14F-4D97-AF65-F5344CB8AC3E}">
        <p14:creationId xmlns:p14="http://schemas.microsoft.com/office/powerpoint/2010/main" val="373426118"/>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46266305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B78164A-8E63-0448-BF56-7D0FCF211A0C}" type="datetimeFigureOut">
              <a:rPr lang="en-US"/>
              <a:pPr>
                <a:defRPr/>
              </a:pPr>
              <a:t>1/16/2016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A0C6BB5-3DF0-7845-A808-E18422EDBB4B}" type="slidenum">
              <a:rPr lang="en-GB"/>
              <a:pPr>
                <a:defRPr/>
              </a:pPr>
              <a:t>‹N°›</a:t>
            </a:fld>
            <a:endParaRPr lang="en-GB"/>
          </a:p>
        </p:txBody>
      </p:sp>
    </p:spTree>
    <p:extLst>
      <p:ext uri="{BB962C8B-B14F-4D97-AF65-F5344CB8AC3E}">
        <p14:creationId xmlns:p14="http://schemas.microsoft.com/office/powerpoint/2010/main" val="3043674269"/>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785C7907-0434-5744-BEFF-2C6C8C947F3B}" type="slidenum">
              <a:rPr lang="en-GB"/>
              <a:pPr>
                <a:defRPr/>
              </a:pPr>
              <a:t>‹N°›</a:t>
            </a:fld>
            <a:endParaRPr lang="en-GB"/>
          </a:p>
        </p:txBody>
      </p:sp>
    </p:spTree>
    <p:extLst>
      <p:ext uri="{BB962C8B-B14F-4D97-AF65-F5344CB8AC3E}">
        <p14:creationId xmlns:p14="http://schemas.microsoft.com/office/powerpoint/2010/main" val="1860329904"/>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FF808572-4905-134A-A5E2-A09EF1D25201}" type="slidenum">
              <a:rPr lang="en-GB"/>
              <a:pPr>
                <a:defRPr/>
              </a:pPr>
              <a:t>‹N°›</a:t>
            </a:fld>
            <a:endParaRPr lang="en-GB"/>
          </a:p>
        </p:txBody>
      </p:sp>
    </p:spTree>
    <p:extLst>
      <p:ext uri="{BB962C8B-B14F-4D97-AF65-F5344CB8AC3E}">
        <p14:creationId xmlns:p14="http://schemas.microsoft.com/office/powerpoint/2010/main" val="285852149"/>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4D6868A-2C72-BB4A-A2D4-336CE4FC1F15}" type="slidenum">
              <a:rPr lang="en-GB"/>
              <a:pPr>
                <a:defRPr/>
              </a:pPr>
              <a:t>‹N°›</a:t>
            </a:fld>
            <a:endParaRPr lang="en-GB"/>
          </a:p>
        </p:txBody>
      </p:sp>
    </p:spTree>
    <p:extLst>
      <p:ext uri="{BB962C8B-B14F-4D97-AF65-F5344CB8AC3E}">
        <p14:creationId xmlns:p14="http://schemas.microsoft.com/office/powerpoint/2010/main" val="3083211467"/>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47970F9-34F5-7449-A811-E770B6484FA8}" type="datetimeFigureOut">
              <a:rPr lang="en-US"/>
              <a:pPr>
                <a:defRPr/>
              </a:pPr>
              <a:t>1/16/2016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B45157E-9615-7641-BFCB-6E6582FC5A15}" type="slidenum">
              <a:rPr lang="en-GB"/>
              <a:pPr>
                <a:defRPr/>
              </a:pPr>
              <a:t>‹N°›</a:t>
            </a:fld>
            <a:endParaRPr lang="en-GB"/>
          </a:p>
        </p:txBody>
      </p:sp>
    </p:spTree>
    <p:extLst>
      <p:ext uri="{BB962C8B-B14F-4D97-AF65-F5344CB8AC3E}">
        <p14:creationId xmlns:p14="http://schemas.microsoft.com/office/powerpoint/2010/main" val="891627860"/>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85237C92-23E7-E54B-94CA-8D2315EBC75B}" type="slidenum">
              <a:rPr lang="en-GB"/>
              <a:pPr>
                <a:defRPr/>
              </a:pPr>
              <a:t>‹N°›</a:t>
            </a:fld>
            <a:endParaRPr lang="en-GB"/>
          </a:p>
        </p:txBody>
      </p:sp>
    </p:spTree>
    <p:extLst>
      <p:ext uri="{BB962C8B-B14F-4D97-AF65-F5344CB8AC3E}">
        <p14:creationId xmlns:p14="http://schemas.microsoft.com/office/powerpoint/2010/main" val="3481637162"/>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48165386-4417-D543-8837-FD377B1EB157}" type="datetimeFigureOut">
              <a:rPr lang="it-IT"/>
              <a:pPr>
                <a:defRPr/>
              </a:pPr>
              <a:t>16/01/2016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07EE25A-C4D1-884D-80E5-13B2CBA3893A}" type="slidenum">
              <a:rPr lang="it-IT"/>
              <a:pPr>
                <a:defRPr/>
              </a:pPr>
              <a:t>‹N°›</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7B3E228D-C921-E74E-BE25-2E1512FBFA53}" type="slidenum">
              <a:rPr lang="en-GB" sz="900" smtClean="0">
                <a:solidFill>
                  <a:srgbClr val="898989"/>
                </a:solidFill>
                <a:latin typeface="Calibri" charset="0"/>
              </a:rPr>
              <a:pPr algn="r" eaLnBrk="1" hangingPunct="1">
                <a:defRPr/>
              </a:pPr>
              <a:t>‹N°›</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87" r:id="rId5"/>
    <p:sldLayoutId id="2147485688" r:id="rId6"/>
    <p:sldLayoutId id="2147485689" r:id="rId7"/>
    <p:sldLayoutId id="2147485690" r:id="rId8"/>
    <p:sldLayoutId id="2147485691" r:id="rId9"/>
    <p:sldLayoutId id="2147485692" r:id="rId10"/>
    <p:sldLayoutId id="2147485693" r:id="rId11"/>
    <p:sldLayoutId id="2147485694" r:id="rId12"/>
    <p:sldLayoutId id="2147485695" r:id="rId13"/>
    <p:sldLayoutId id="2147485696" r:id="rId14"/>
    <p:sldLayoutId id="2147485697" r:id="rId15"/>
    <p:sldLayoutId id="2147485698" r:id="rId16"/>
  </p:sldLayoutIdLst>
  <p:transition spd="slow">
    <p:push dir="u"/>
  </p:transition>
  <p:timing>
    <p:tnLst>
      <p:par>
        <p:cT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smtClean="0">
                <a:latin typeface="Century Gothic" charset="0"/>
                <a:ea typeface="MS PGothic" charset="0"/>
                <a:cs typeface="MS PGothic" charset="0"/>
              </a:rPr>
              <a:t>Préparation:</a:t>
            </a:r>
            <a:br>
              <a:rPr lang="fr-FR" b="1" dirty="0" smtClean="0">
                <a:latin typeface="Century Gothic" charset="0"/>
                <a:ea typeface="MS PGothic" charset="0"/>
                <a:cs typeface="MS PGothic" charset="0"/>
              </a:rPr>
            </a:br>
            <a:r>
              <a:rPr lang="fr-FR" b="1" dirty="0" smtClean="0">
                <a:latin typeface="Century Gothic" charset="0"/>
                <a:ea typeface="MS PGothic" charset="0"/>
                <a:cs typeface="MS PGothic" charset="0"/>
              </a:rPr>
              <a:t>Type et portée</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6"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err="1" smtClean="0">
                <a:latin typeface="Century Gothic" charset="0"/>
                <a:ea typeface="MS PGothic" charset="0"/>
                <a:cs typeface="MS PGothic" charset="0"/>
              </a:rPr>
              <a:t>Objectifs</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5"/>
            <a:ext cx="7416800" cy="4032250"/>
          </a:xfrm>
        </p:spPr>
        <p:txBody>
          <a:bodyPr rtlCol="0">
            <a:normAutofit/>
          </a:bodyPr>
          <a:lstStyle/>
          <a:p>
            <a:pPr eaLnBrk="1" hangingPunct="1">
              <a:buFont typeface="Wingdings" charset="2"/>
              <a:buChar char="§"/>
            </a:pPr>
            <a:r>
              <a:rPr lang="it-IT" sz="2800" dirty="0" smtClean="0">
                <a:cs typeface="Century Gothic"/>
              </a:rPr>
              <a:t>De faire un tour d’horizon des différents types et portées des instruments sur le déplacement interne </a:t>
            </a:r>
          </a:p>
          <a:p>
            <a:pPr eaLnBrk="1" hangingPunct="1">
              <a:buFont typeface="Wingdings" charset="2"/>
              <a:buChar char="§"/>
            </a:pPr>
            <a:r>
              <a:rPr lang="it-IT" sz="2800" dirty="0" smtClean="0">
                <a:cs typeface="Century Gothic"/>
              </a:rPr>
              <a:t>De définir le type et la portée requis pour l’instrument national du Pays X</a:t>
            </a:r>
            <a:endParaRPr lang="it-IT" sz="2800" dirty="0">
              <a:cs typeface="Century Gothic"/>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L’instrument</a:t>
            </a:r>
            <a:endParaRPr lang="fr-CH" sz="3200" b="1" dirty="0">
              <a:latin typeface="Century Gothic" charset="0"/>
              <a:ea typeface="MS PGothic" charset="0"/>
              <a:cs typeface="MS PGothic" charset="0"/>
            </a:endParaRPr>
          </a:p>
        </p:txBody>
      </p:sp>
      <p:sp>
        <p:nvSpPr>
          <p:cNvPr id="16" name="Segnaposto contenuto 29"/>
          <p:cNvSpPr>
            <a:spLocks noGrp="1"/>
          </p:cNvSpPr>
          <p:nvPr>
            <p:ph sz="half" idx="2"/>
          </p:nvPr>
        </p:nvSpPr>
        <p:spPr>
          <a:xfrm>
            <a:off x="467544" y="1772345"/>
            <a:ext cx="3960440" cy="3888903"/>
          </a:xfrm>
        </p:spPr>
        <p:txBody>
          <a:bodyPr>
            <a:noAutofit/>
          </a:bodyPr>
          <a:lstStyle/>
          <a:p>
            <a:pPr marL="0" indent="0" eaLnBrk="1" hangingPunct="1">
              <a:buFontTx/>
              <a:buNone/>
            </a:pPr>
            <a:r>
              <a:rPr lang="it-IT" sz="2400" b="1" dirty="0" smtClean="0">
                <a:latin typeface="Century Gothic"/>
                <a:cs typeface="Century Gothic"/>
              </a:rPr>
              <a:t>Un instrument efficace doit :</a:t>
            </a:r>
            <a:endParaRPr lang="it-IT" sz="2400" b="1" dirty="0">
              <a:latin typeface="Century Gothic"/>
              <a:cs typeface="Century Gothic"/>
            </a:endParaRPr>
          </a:p>
          <a:p>
            <a:pPr marL="302400" indent="-302400" eaLnBrk="1" fontAlgn="auto" hangingPunct="1">
              <a:spcAft>
                <a:spcPts val="0"/>
              </a:spcAft>
              <a:buFontTx/>
              <a:buAutoNum type="arabicPeriod"/>
              <a:defRPr/>
            </a:pPr>
            <a:r>
              <a:rPr lang="fr-CH" sz="2000" dirty="0" smtClean="0"/>
              <a:t>Être contraignant et soutenu politiquement </a:t>
            </a:r>
          </a:p>
          <a:p>
            <a:pPr marL="302400" indent="-302400" eaLnBrk="1" fontAlgn="auto" hangingPunct="1">
              <a:spcAft>
                <a:spcPts val="0"/>
              </a:spcAft>
              <a:buFontTx/>
              <a:buAutoNum type="arabicPeriod"/>
              <a:defRPr/>
            </a:pPr>
            <a:r>
              <a:rPr lang="fr-CH" sz="2000" dirty="0" smtClean="0"/>
              <a:t>Etablir les rôles et les responsabilités</a:t>
            </a:r>
            <a:endParaRPr lang="fr-CH" sz="2000" dirty="0"/>
          </a:p>
          <a:p>
            <a:pPr marL="302400" indent="-302400" eaLnBrk="1" fontAlgn="auto" hangingPunct="1">
              <a:spcAft>
                <a:spcPts val="0"/>
              </a:spcAft>
              <a:buFontTx/>
              <a:buAutoNum type="arabicPeriod"/>
              <a:defRPr/>
            </a:pPr>
            <a:r>
              <a:rPr lang="fr-CH" sz="2000" dirty="0" smtClean="0"/>
              <a:t>Allouer des ressources à ceux qui sont en charge des activités</a:t>
            </a:r>
            <a:endParaRPr lang="fr-CH" sz="2000" dirty="0"/>
          </a:p>
        </p:txBody>
      </p:sp>
      <p:sp>
        <p:nvSpPr>
          <p:cNvPr id="7" name="Segnaposto contenuto 29"/>
          <p:cNvSpPr>
            <a:spLocks noGrp="1"/>
          </p:cNvSpPr>
          <p:nvPr>
            <p:ph sz="half" idx="2"/>
          </p:nvPr>
        </p:nvSpPr>
        <p:spPr>
          <a:xfrm>
            <a:off x="4788024" y="1772345"/>
            <a:ext cx="3888432" cy="3888903"/>
          </a:xfrm>
        </p:spPr>
        <p:txBody>
          <a:bodyPr>
            <a:noAutofit/>
          </a:bodyPr>
          <a:lstStyle/>
          <a:p>
            <a:pPr marL="0" indent="0" eaLnBrk="1" hangingPunct="1">
              <a:buFontTx/>
              <a:buNone/>
            </a:pPr>
            <a:r>
              <a:rPr lang="it-IT" sz="2400" b="1" dirty="0" smtClean="0">
                <a:latin typeface="Century Gothic"/>
                <a:cs typeface="Century Gothic"/>
              </a:rPr>
              <a:t>Le «bon» instrument doit :</a:t>
            </a:r>
          </a:p>
          <a:p>
            <a:pPr marL="313200" indent="-313200" eaLnBrk="1" hangingPunct="1">
              <a:buFont typeface="+mj-lt"/>
              <a:buAutoNum type="arabicPeriod"/>
            </a:pPr>
            <a:r>
              <a:rPr lang="en-GB" sz="2000" dirty="0" err="1" smtClean="0">
                <a:cs typeface="Century Gothic"/>
              </a:rPr>
              <a:t>Répondre</a:t>
            </a:r>
            <a:r>
              <a:rPr lang="en-GB" sz="2000" dirty="0" smtClean="0">
                <a:cs typeface="Century Gothic"/>
              </a:rPr>
              <a:t> à la situation </a:t>
            </a:r>
            <a:r>
              <a:rPr lang="en-GB" sz="2000" dirty="0" err="1" smtClean="0">
                <a:cs typeface="Century Gothic"/>
              </a:rPr>
              <a:t>précise</a:t>
            </a:r>
            <a:r>
              <a:rPr lang="en-GB" sz="2000" dirty="0" smtClean="0">
                <a:cs typeface="Century Gothic"/>
              </a:rPr>
              <a:t> du pays</a:t>
            </a:r>
          </a:p>
          <a:p>
            <a:pPr marL="313200" indent="-313200" eaLnBrk="1" hangingPunct="1">
              <a:buFont typeface="+mj-lt"/>
              <a:buAutoNum type="arabicPeriod"/>
            </a:pPr>
            <a:r>
              <a:rPr lang="en-GB" sz="2000" dirty="0" err="1" smtClean="0">
                <a:cs typeface="Century Gothic"/>
              </a:rPr>
              <a:t>Être</a:t>
            </a:r>
            <a:r>
              <a:rPr lang="en-GB" sz="2000" dirty="0" smtClean="0">
                <a:cs typeface="Century Gothic"/>
              </a:rPr>
              <a:t> </a:t>
            </a:r>
            <a:r>
              <a:rPr lang="en-GB" sz="2000" dirty="0" err="1" smtClean="0">
                <a:cs typeface="Century Gothic"/>
              </a:rPr>
              <a:t>conforme</a:t>
            </a:r>
            <a:r>
              <a:rPr lang="en-GB" sz="2000" dirty="0" smtClean="0">
                <a:cs typeface="Century Gothic"/>
              </a:rPr>
              <a:t> à la tradition </a:t>
            </a:r>
            <a:r>
              <a:rPr lang="en-GB" sz="2000" dirty="0" err="1" smtClean="0">
                <a:cs typeface="Century Gothic"/>
              </a:rPr>
              <a:t>juridique</a:t>
            </a:r>
            <a:r>
              <a:rPr lang="en-GB" sz="2000" dirty="0" smtClean="0">
                <a:cs typeface="Century Gothic"/>
              </a:rPr>
              <a:t> </a:t>
            </a:r>
            <a:r>
              <a:rPr lang="en-GB" sz="2000" dirty="0" smtClean="0">
                <a:cs typeface="Century Gothic"/>
              </a:rPr>
              <a:t>du pays </a:t>
            </a:r>
          </a:p>
          <a:p>
            <a:pPr marL="313200" indent="-313200" eaLnBrk="1" hangingPunct="1">
              <a:buFont typeface="+mj-lt"/>
              <a:buAutoNum type="arabicPeriod"/>
            </a:pPr>
            <a:r>
              <a:rPr lang="en-GB" sz="2000" dirty="0" err="1" smtClean="0">
                <a:cs typeface="Century Gothic"/>
              </a:rPr>
              <a:t>Prendre</a:t>
            </a:r>
            <a:r>
              <a:rPr lang="en-GB" sz="2000" dirty="0" smtClean="0">
                <a:cs typeface="Century Gothic"/>
              </a:rPr>
              <a:t> </a:t>
            </a:r>
            <a:r>
              <a:rPr lang="en-GB" sz="2000" dirty="0" err="1" smtClean="0">
                <a:cs typeface="Century Gothic"/>
              </a:rPr>
              <a:t>en</a:t>
            </a:r>
            <a:r>
              <a:rPr lang="en-GB" sz="2000" dirty="0" smtClean="0">
                <a:cs typeface="Century Gothic"/>
              </a:rPr>
              <a:t> </a:t>
            </a:r>
            <a:r>
              <a:rPr lang="en-GB" sz="2000" dirty="0" err="1" smtClean="0">
                <a:cs typeface="Century Gothic"/>
              </a:rPr>
              <a:t>compte</a:t>
            </a:r>
            <a:r>
              <a:rPr lang="en-GB" sz="2000" dirty="0" smtClean="0">
                <a:cs typeface="Century Gothic"/>
              </a:rPr>
              <a:t>  le </a:t>
            </a:r>
            <a:r>
              <a:rPr lang="en-GB" sz="2000" dirty="0" err="1" smtClean="0">
                <a:cs typeface="Century Gothic"/>
              </a:rPr>
              <a:t>paysage</a:t>
            </a:r>
            <a:r>
              <a:rPr lang="en-GB" sz="2000" dirty="0" smtClean="0">
                <a:cs typeface="Century Gothic"/>
              </a:rPr>
              <a:t> </a:t>
            </a:r>
            <a:r>
              <a:rPr lang="en-GB" sz="2000" dirty="0" err="1" smtClean="0">
                <a:cs typeface="Century Gothic"/>
              </a:rPr>
              <a:t>politique</a:t>
            </a:r>
            <a:endParaRPr lang="en-GB" sz="2000" dirty="0">
              <a:cs typeface="Century Gothic"/>
            </a:endParaRPr>
          </a:p>
        </p:txBody>
      </p:sp>
    </p:spTree>
    <p:extLst>
      <p:ext uri="{BB962C8B-B14F-4D97-AF65-F5344CB8AC3E}">
        <p14:creationId xmlns:p14="http://schemas.microsoft.com/office/powerpoint/2010/main" val="299976892"/>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Exhaustif ou partiel?</a:t>
            </a:r>
            <a:endParaRPr lang="fr-CH" sz="3200" b="1" dirty="0">
              <a:latin typeface="Century Gothic" charset="0"/>
              <a:ea typeface="MS PGothic" charset="0"/>
              <a:cs typeface="MS PGothic" charset="0"/>
            </a:endParaRPr>
          </a:p>
        </p:txBody>
      </p:sp>
      <p:pic>
        <p:nvPicPr>
          <p:cNvPr id="19" name="Picture 9" descr="C:\Users\utente\Desktop\1194984711121414406tree_branches_and_roots_01.svg.hi.pn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224526" y="1844899"/>
            <a:ext cx="3807367" cy="3456309"/>
          </a:xfrm>
          <a:noFill/>
        </p:spPr>
      </p:pic>
      <p:sp>
        <p:nvSpPr>
          <p:cNvPr id="20" name="CasellaDiTesto 20"/>
          <p:cNvSpPr txBox="1">
            <a:spLocks noChangeArrowheads="1"/>
          </p:cNvSpPr>
          <p:nvPr/>
        </p:nvSpPr>
        <p:spPr bwMode="auto">
          <a:xfrm>
            <a:off x="1635076" y="2276872"/>
            <a:ext cx="1928812"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dirty="0" smtClean="0">
                <a:solidFill>
                  <a:schemeClr val="bg1"/>
                </a:solidFill>
                <a:latin typeface="Century Gothic"/>
                <a:cs typeface="Century Gothic"/>
              </a:rPr>
              <a:t>Portée</a:t>
            </a:r>
            <a:endParaRPr lang="it-IT" b="1" dirty="0">
              <a:solidFill>
                <a:schemeClr val="bg1"/>
              </a:solidFill>
              <a:latin typeface="Century Gothic"/>
              <a:cs typeface="Century Gothic"/>
            </a:endParaRPr>
          </a:p>
        </p:txBody>
      </p:sp>
      <p:sp>
        <p:nvSpPr>
          <p:cNvPr id="7" name="Segnaposto contenuto 29"/>
          <p:cNvSpPr>
            <a:spLocks noGrp="1"/>
          </p:cNvSpPr>
          <p:nvPr>
            <p:ph sz="half" idx="2"/>
          </p:nvPr>
        </p:nvSpPr>
        <p:spPr>
          <a:xfrm>
            <a:off x="3563763" y="1817959"/>
            <a:ext cx="2304381" cy="4176464"/>
          </a:xfrm>
        </p:spPr>
        <p:txBody>
          <a:bodyPr rtlCol="0">
            <a:noAutofit/>
          </a:bodyPr>
          <a:lstStyle/>
          <a:p>
            <a:pPr marL="108000" indent="-108000" eaLnBrk="1" fontAlgn="auto" hangingPunct="1">
              <a:spcAft>
                <a:spcPts val="0"/>
              </a:spcAft>
              <a:buFont typeface="Wingdings" charset="2"/>
              <a:buChar char="§"/>
              <a:defRPr/>
            </a:pPr>
            <a:r>
              <a:rPr lang="it-IT" altLang="fr-FR" dirty="0" smtClean="0">
                <a:ea typeface="+mn-ea"/>
                <a:cs typeface="+mn-cs"/>
              </a:rPr>
              <a:t> Toutes les causes </a:t>
            </a:r>
          </a:p>
          <a:p>
            <a:pPr marL="108000" indent="-108000" eaLnBrk="1" fontAlgn="auto" hangingPunct="1">
              <a:spcAft>
                <a:spcPts val="0"/>
              </a:spcAft>
              <a:buFont typeface="Wingdings" charset="2"/>
              <a:buChar char="§"/>
              <a:defRPr/>
            </a:pPr>
            <a:r>
              <a:rPr lang="it-IT" altLang="fr-FR" dirty="0" smtClean="0">
                <a:ea typeface="+mn-ea"/>
                <a:cs typeface="+mn-cs"/>
              </a:rPr>
              <a:t> Toutes les phases</a:t>
            </a:r>
          </a:p>
          <a:p>
            <a:pPr marL="108000" indent="-108000" eaLnBrk="1" fontAlgn="auto" hangingPunct="1">
              <a:spcAft>
                <a:spcPts val="0"/>
              </a:spcAft>
              <a:buFont typeface="Wingdings" charset="2"/>
              <a:buChar char="§"/>
              <a:defRPr/>
            </a:pPr>
            <a:endParaRPr lang="it-IT" altLang="fr-FR" dirty="0">
              <a:ea typeface="+mn-ea"/>
              <a:cs typeface="+mn-cs"/>
            </a:endParaRPr>
          </a:p>
          <a:p>
            <a:pPr marL="108000" indent="-108000" eaLnBrk="1" fontAlgn="auto" hangingPunct="1">
              <a:spcAft>
                <a:spcPts val="0"/>
              </a:spcAft>
              <a:buFont typeface="Wingdings" charset="2"/>
              <a:buChar char="§"/>
              <a:defRPr/>
            </a:pPr>
            <a:r>
              <a:rPr lang="it-IT" altLang="fr-FR" dirty="0" smtClean="0">
                <a:ea typeface="+mn-ea"/>
                <a:cs typeface="+mn-cs"/>
              </a:rPr>
              <a:t> Une cause</a:t>
            </a:r>
          </a:p>
          <a:p>
            <a:pPr marL="108000" indent="-108000" eaLnBrk="1" fontAlgn="auto" hangingPunct="1">
              <a:spcAft>
                <a:spcPts val="0"/>
              </a:spcAft>
              <a:buFont typeface="Wingdings" charset="2"/>
              <a:buChar char="§"/>
              <a:defRPr/>
            </a:pPr>
            <a:r>
              <a:rPr lang="it-IT" altLang="fr-FR" dirty="0" smtClean="0">
                <a:ea typeface="+mn-ea"/>
                <a:cs typeface="+mn-cs"/>
              </a:rPr>
              <a:t> Une zone </a:t>
            </a:r>
          </a:p>
          <a:p>
            <a:pPr marL="108000" indent="-108000" eaLnBrk="1" fontAlgn="auto" hangingPunct="1">
              <a:spcAft>
                <a:spcPts val="0"/>
              </a:spcAft>
              <a:buFont typeface="Wingdings" charset="2"/>
              <a:buChar char="§"/>
              <a:defRPr/>
            </a:pPr>
            <a:r>
              <a:rPr lang="it-IT" altLang="fr-FR" dirty="0" smtClean="0">
                <a:ea typeface="+mn-ea"/>
                <a:cs typeface="+mn-cs"/>
              </a:rPr>
              <a:t> Une  phase</a:t>
            </a:r>
          </a:p>
          <a:p>
            <a:pPr marL="108000" indent="-108000" eaLnBrk="1" fontAlgn="auto" hangingPunct="1">
              <a:spcAft>
                <a:spcPts val="0"/>
              </a:spcAft>
              <a:buFont typeface="Wingdings" charset="2"/>
              <a:buChar char="§"/>
              <a:defRPr/>
            </a:pPr>
            <a:r>
              <a:rPr lang="it-IT" altLang="fr-FR" dirty="0" smtClean="0">
                <a:ea typeface="+mn-ea"/>
                <a:cs typeface="+mn-cs"/>
              </a:rPr>
              <a:t> </a:t>
            </a:r>
            <a:r>
              <a:rPr lang="it-IT" altLang="fr-FR" dirty="0">
                <a:ea typeface="+mn-ea"/>
                <a:cs typeface="+mn-cs"/>
              </a:rPr>
              <a:t> </a:t>
            </a:r>
            <a:r>
              <a:rPr lang="it-IT" altLang="fr-FR" dirty="0" smtClean="0">
                <a:ea typeface="+mn-ea"/>
                <a:cs typeface="+mn-cs"/>
              </a:rPr>
              <a:t>Un thème</a:t>
            </a:r>
          </a:p>
        </p:txBody>
      </p:sp>
      <p:sp>
        <p:nvSpPr>
          <p:cNvPr id="8" name="Rounded Rectangle 7"/>
          <p:cNvSpPr/>
          <p:nvPr/>
        </p:nvSpPr>
        <p:spPr>
          <a:xfrm>
            <a:off x="5867400" y="1650241"/>
            <a:ext cx="3065581" cy="1539852"/>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CH" b="1" dirty="0" smtClean="0"/>
              <a:t>La Convention de Kampala et le Pacte des Grands Lacs requièrent une domestication complète</a:t>
            </a:r>
            <a:endParaRPr lang="fr-CH" b="1" dirty="0"/>
          </a:p>
        </p:txBody>
      </p:sp>
      <p:sp>
        <p:nvSpPr>
          <p:cNvPr id="9" name="Rounded Rectangle 8"/>
          <p:cNvSpPr/>
          <p:nvPr/>
        </p:nvSpPr>
        <p:spPr>
          <a:xfrm>
            <a:off x="5867400" y="3310709"/>
            <a:ext cx="3025775" cy="57626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defRPr/>
            </a:pPr>
            <a:r>
              <a:rPr lang="fr-CH" b="1" dirty="0" smtClean="0"/>
              <a:t>Déplacements causés par les conflits</a:t>
            </a:r>
            <a:endParaRPr lang="fr-CH" b="1" dirty="0"/>
          </a:p>
        </p:txBody>
      </p:sp>
      <p:sp>
        <p:nvSpPr>
          <p:cNvPr id="10" name="Rounded Rectangle 9"/>
          <p:cNvSpPr/>
          <p:nvPr/>
        </p:nvSpPr>
        <p:spPr>
          <a:xfrm>
            <a:off x="5847495" y="5065441"/>
            <a:ext cx="3085486" cy="536041"/>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hangingPunct="1">
              <a:defRPr/>
            </a:pPr>
            <a:r>
              <a:rPr lang="fr-CH" b="1" dirty="0" smtClean="0"/>
              <a:t>Indemnisation </a:t>
            </a:r>
            <a:r>
              <a:rPr lang="fr-CH" b="1" dirty="0" smtClean="0"/>
              <a:t>des propriétés</a:t>
            </a:r>
            <a:endParaRPr lang="fr-CH" b="1" dirty="0"/>
          </a:p>
        </p:txBody>
      </p:sp>
      <p:sp>
        <p:nvSpPr>
          <p:cNvPr id="11" name="Rounded Rectangle 10"/>
          <p:cNvSpPr/>
          <p:nvPr/>
        </p:nvSpPr>
        <p:spPr>
          <a:xfrm>
            <a:off x="5867400" y="4521982"/>
            <a:ext cx="3025775" cy="503238"/>
          </a:xfrm>
          <a:prstGeom prst="round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fr-CH" b="1" dirty="0" smtClean="0"/>
              <a:t>Solutions durables</a:t>
            </a:r>
            <a:endParaRPr lang="fr-CH" b="1" dirty="0"/>
          </a:p>
        </p:txBody>
      </p:sp>
      <p:sp>
        <p:nvSpPr>
          <p:cNvPr id="12" name="Rounded Rectangle 11"/>
          <p:cNvSpPr/>
          <p:nvPr/>
        </p:nvSpPr>
        <p:spPr>
          <a:xfrm>
            <a:off x="5847495" y="3945720"/>
            <a:ext cx="3025775" cy="576262"/>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lang="fr-CH" b="1" dirty="0" smtClean="0"/>
              <a:t>Zones affectées par les catastrophes</a:t>
            </a:r>
            <a:endParaRPr lang="fr-CH" b="1" dirty="0"/>
          </a:p>
        </p:txBody>
      </p:sp>
    </p:spTree>
    <p:extLst>
      <p:ext uri="{BB962C8B-B14F-4D97-AF65-F5344CB8AC3E}">
        <p14:creationId xmlns:p14="http://schemas.microsoft.com/office/powerpoint/2010/main" val="2056948397"/>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Spécifique ou sectoriel? </a:t>
            </a:r>
            <a:endParaRPr lang="fr-CH" sz="3200" b="1" dirty="0">
              <a:latin typeface="Century Gothic" charset="0"/>
              <a:ea typeface="MS PGothic" charset="0"/>
              <a:cs typeface="MS PGothic" charset="0"/>
            </a:endParaRPr>
          </a:p>
        </p:txBody>
      </p:sp>
      <p:sp>
        <p:nvSpPr>
          <p:cNvPr id="16" name="Segnaposto contenuto 29"/>
          <p:cNvSpPr>
            <a:spLocks noGrp="1"/>
          </p:cNvSpPr>
          <p:nvPr>
            <p:ph sz="half" idx="2"/>
          </p:nvPr>
        </p:nvSpPr>
        <p:spPr>
          <a:xfrm>
            <a:off x="467544" y="1772345"/>
            <a:ext cx="3960440" cy="3888903"/>
          </a:xfrm>
        </p:spPr>
        <p:txBody>
          <a:bodyPr>
            <a:noAutofit/>
          </a:bodyPr>
          <a:lstStyle/>
          <a:p>
            <a:pPr marL="0" indent="0" eaLnBrk="1" hangingPunct="1">
              <a:buFontTx/>
              <a:buNone/>
            </a:pPr>
            <a:r>
              <a:rPr lang="it-IT" sz="2400" b="1" dirty="0" smtClean="0">
                <a:latin typeface="Century Gothic"/>
                <a:cs typeface="Century Gothic"/>
              </a:rPr>
              <a:t>Spécifique au déplacement </a:t>
            </a:r>
          </a:p>
          <a:p>
            <a:pPr marL="0" indent="0" eaLnBrk="1" hangingPunct="1">
              <a:buFontTx/>
              <a:buNone/>
            </a:pPr>
            <a:r>
              <a:rPr lang="it-IT" sz="2000" dirty="0"/>
              <a:t>Un seul document intégré </a:t>
            </a:r>
            <a:r>
              <a:rPr lang="it-IT" sz="2000" dirty="0" smtClean="0"/>
              <a:t>qui couvre tous les problèmes liés au déplacement </a:t>
            </a:r>
          </a:p>
          <a:p>
            <a:pPr marL="0" indent="0" eaLnBrk="1" hangingPunct="1">
              <a:buFontTx/>
              <a:buNone/>
            </a:pPr>
            <a:r>
              <a:rPr lang="it-IT" sz="2000" dirty="0" smtClean="0"/>
              <a:t>Afghanistan</a:t>
            </a:r>
            <a:r>
              <a:rPr lang="it-IT" sz="2000" dirty="0"/>
              <a:t>, Kenya, </a:t>
            </a:r>
            <a:r>
              <a:rPr lang="it-IT" sz="2000" dirty="0" smtClean="0"/>
              <a:t>Ouganda</a:t>
            </a:r>
            <a:r>
              <a:rPr lang="it-IT" sz="2000" dirty="0"/>
              <a:t>, Ukraine </a:t>
            </a:r>
            <a:r>
              <a:rPr lang="it-IT" sz="2000" dirty="0" smtClean="0"/>
              <a:t>et Yemen</a:t>
            </a:r>
            <a:r>
              <a:rPr lang="it-IT" sz="2000" dirty="0"/>
              <a:t>, b</a:t>
            </a:r>
            <a:r>
              <a:rPr lang="it-IT" sz="2000" dirty="0" smtClean="0"/>
              <a:t>ientôt Somalie et Somaliland, </a:t>
            </a:r>
            <a:r>
              <a:rPr lang="it-IT" sz="2000" dirty="0"/>
              <a:t>draft </a:t>
            </a:r>
            <a:r>
              <a:rPr lang="it-IT" sz="2000" dirty="0" smtClean="0"/>
              <a:t>au </a:t>
            </a:r>
            <a:r>
              <a:rPr lang="it-IT" sz="2000" dirty="0"/>
              <a:t>Nigeria </a:t>
            </a:r>
          </a:p>
        </p:txBody>
      </p:sp>
      <p:sp>
        <p:nvSpPr>
          <p:cNvPr id="7" name="Segnaposto contenuto 29"/>
          <p:cNvSpPr>
            <a:spLocks noGrp="1"/>
          </p:cNvSpPr>
          <p:nvPr>
            <p:ph sz="half" idx="2"/>
          </p:nvPr>
        </p:nvSpPr>
        <p:spPr>
          <a:xfrm>
            <a:off x="4788024" y="1772345"/>
            <a:ext cx="3888432" cy="2088703"/>
          </a:xfrm>
        </p:spPr>
        <p:txBody>
          <a:bodyPr>
            <a:noAutofit/>
          </a:bodyPr>
          <a:lstStyle/>
          <a:p>
            <a:pPr marL="0" indent="0" eaLnBrk="1" hangingPunct="1">
              <a:buFontTx/>
              <a:buNone/>
            </a:pPr>
            <a:r>
              <a:rPr lang="it-IT" sz="2400" b="1" dirty="0" smtClean="0">
                <a:latin typeface="Century Gothic"/>
                <a:cs typeface="Century Gothic"/>
              </a:rPr>
              <a:t>Sectoriel</a:t>
            </a:r>
          </a:p>
          <a:p>
            <a:pPr eaLnBrk="1" hangingPunct="1">
              <a:buFont typeface="Wingdings" charset="2"/>
              <a:buChar char="§"/>
            </a:pPr>
            <a:r>
              <a:rPr lang="it-IT" sz="2000" dirty="0" smtClean="0">
                <a:cs typeface="Century Gothic"/>
              </a:rPr>
              <a:t>Répond aux problèmes du déplacement par amendement de la législation existante</a:t>
            </a:r>
            <a:endParaRPr lang="it-IT" sz="2000" dirty="0">
              <a:cs typeface="Century Gothic"/>
            </a:endParaRPr>
          </a:p>
        </p:txBody>
      </p:sp>
      <p:sp>
        <p:nvSpPr>
          <p:cNvPr id="5" name="CasellaDiTesto 5"/>
          <p:cNvSpPr txBox="1">
            <a:spLocks noChangeArrowheads="1"/>
          </p:cNvSpPr>
          <p:nvPr/>
        </p:nvSpPr>
        <p:spPr bwMode="auto">
          <a:xfrm>
            <a:off x="4860033" y="4038163"/>
            <a:ext cx="3744415" cy="830997"/>
          </a:xfrm>
          <a:prstGeom prst="rect">
            <a:avLst/>
          </a:prstGeom>
          <a:noFill/>
          <a:ln>
            <a:noFill/>
          </a:ln>
          <a:extLst/>
        </p:spPr>
        <p:txBody>
          <a:bodyPr wrap="square">
            <a:spAutoFit/>
          </a:bodyPr>
          <a:lstStyle>
            <a:lvl1pPr>
              <a:defRPr sz="2400">
                <a:solidFill>
                  <a:schemeClr val="tx1"/>
                </a:solidFill>
                <a:latin typeface="Calibri" charset="0"/>
                <a:ea typeface="ＭＳ Ｐゴシック" charset="0"/>
              </a:defRPr>
            </a:lvl1pPr>
            <a:lvl2pPr marL="742950" indent="-285750">
              <a:defRPr sz="2100">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sz="1500">
                <a:solidFill>
                  <a:schemeClr val="tx1"/>
                </a:solidFill>
                <a:latin typeface="Calibri" charset="0"/>
                <a:ea typeface="ＭＳ Ｐゴシック" charset="0"/>
              </a:defRPr>
            </a:lvl4pPr>
            <a:lvl5pPr marL="2057400" indent="-228600">
              <a:defRPr sz="1500">
                <a:solidFill>
                  <a:schemeClr val="tx1"/>
                </a:solidFill>
                <a:latin typeface="Calibri" charset="0"/>
                <a:ea typeface="ＭＳ Ｐゴシック" charset="0"/>
              </a:defRPr>
            </a:lvl5pPr>
            <a:lvl6pPr marL="2514600" indent="-228600" eaLnBrk="0" fontAlgn="base" hangingPunct="0">
              <a:spcAft>
                <a:spcPct val="0"/>
              </a:spcAft>
              <a:buFont typeface="Arial" charset="0"/>
              <a:buChar char="»"/>
              <a:defRPr sz="1500">
                <a:solidFill>
                  <a:schemeClr val="tx1"/>
                </a:solidFill>
                <a:latin typeface="Calibri" charset="0"/>
                <a:ea typeface="ＭＳ Ｐゴシック" charset="0"/>
              </a:defRPr>
            </a:lvl6pPr>
            <a:lvl7pPr marL="2971800" indent="-228600" eaLnBrk="0" fontAlgn="base" hangingPunct="0">
              <a:spcAft>
                <a:spcPct val="0"/>
              </a:spcAft>
              <a:buFont typeface="Arial" charset="0"/>
              <a:buChar char="»"/>
              <a:defRPr sz="1500">
                <a:solidFill>
                  <a:schemeClr val="tx1"/>
                </a:solidFill>
                <a:latin typeface="Calibri" charset="0"/>
                <a:ea typeface="ＭＳ Ｐゴシック" charset="0"/>
              </a:defRPr>
            </a:lvl7pPr>
            <a:lvl8pPr marL="3429000" indent="-228600" eaLnBrk="0" fontAlgn="base" hangingPunct="0">
              <a:spcAft>
                <a:spcPct val="0"/>
              </a:spcAft>
              <a:buFont typeface="Arial" charset="0"/>
              <a:buChar char="»"/>
              <a:defRPr sz="1500">
                <a:solidFill>
                  <a:schemeClr val="tx1"/>
                </a:solidFill>
                <a:latin typeface="Calibri" charset="0"/>
                <a:ea typeface="ＭＳ Ｐゴシック" charset="0"/>
              </a:defRPr>
            </a:lvl8pPr>
            <a:lvl9pPr marL="3886200" indent="-228600" eaLnBrk="0" fontAlgn="base" hangingPunct="0">
              <a:spcAft>
                <a:spcPct val="0"/>
              </a:spcAft>
              <a:buFont typeface="Arial" charset="0"/>
              <a:buChar char="»"/>
              <a:defRPr sz="1500">
                <a:solidFill>
                  <a:schemeClr val="tx1"/>
                </a:solidFill>
                <a:latin typeface="Calibri" charset="0"/>
                <a:ea typeface="ＭＳ Ｐゴシック" charset="0"/>
              </a:defRPr>
            </a:lvl9pPr>
          </a:lstStyle>
          <a:p>
            <a:pPr eaLnBrk="1" hangingPunct="1">
              <a:defRPr/>
            </a:pPr>
            <a:r>
              <a:rPr lang="it-IT" b="1" dirty="0" smtClean="0">
                <a:solidFill>
                  <a:schemeClr val="tx1">
                    <a:lumMod val="75000"/>
                    <a:lumOff val="25000"/>
                  </a:schemeClr>
                </a:solidFill>
                <a:latin typeface="+mn-lt"/>
                <a:ea typeface="MS PGothic" charset="0"/>
              </a:rPr>
              <a:t>Combinaison des deux (comme en Georgie)?</a:t>
            </a:r>
          </a:p>
        </p:txBody>
      </p:sp>
    </p:spTree>
    <p:extLst>
      <p:ext uri="{BB962C8B-B14F-4D97-AF65-F5344CB8AC3E}">
        <p14:creationId xmlns:p14="http://schemas.microsoft.com/office/powerpoint/2010/main" val="2837889394"/>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6">
                                            <p:txEl>
                                              <p:pRg st="1" end="1"/>
                                            </p:txEl>
                                          </p:spTgt>
                                        </p:tgtEl>
                                        <p:attrNameLst>
                                          <p:attrName>style.visibility</p:attrName>
                                        </p:attrNameLst>
                                      </p:cBhvr>
                                      <p:to>
                                        <p:strVal val="visible"/>
                                      </p:to>
                                    </p:set>
                                    <p:anim calcmode="lin" valueType="num">
                                      <p:cBhvr additive="base">
                                        <p:cTn id="13"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6">
                                            <p:txEl>
                                              <p:pRg st="2" end="2"/>
                                            </p:txEl>
                                          </p:spTgt>
                                        </p:tgtEl>
                                        <p:attrNameLst>
                                          <p:attrName>style.visibility</p:attrName>
                                        </p:attrNameLst>
                                      </p:cBhvr>
                                      <p:to>
                                        <p:strVal val="visible"/>
                                      </p:to>
                                    </p:set>
                                    <p:anim calcmode="lin" valueType="num">
                                      <p:cBhvr additive="base">
                                        <p:cTn id="19"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
                                            <p:txEl>
                                              <p:pRg st="0" end="0"/>
                                            </p:txEl>
                                          </p:spTgt>
                                        </p:tgtEl>
                                        <p:attrNameLst>
                                          <p:attrName>style.visibility</p:attrName>
                                        </p:attrNameLst>
                                      </p:cBhvr>
                                      <p:to>
                                        <p:strVal val="visible"/>
                                      </p:to>
                                    </p:set>
                                    <p:anim calcmode="lin" valueType="num">
                                      <p:cBhvr additive="base">
                                        <p:cTn id="2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 Quel est votre type? »</a:t>
            </a:r>
            <a:endParaRPr lang="fr-CH" sz="3200" b="1" dirty="0">
              <a:latin typeface="Century Gothic" charset="0"/>
              <a:ea typeface="MS PGothic" charset="0"/>
              <a:cs typeface="MS PGothic" charset="0"/>
            </a:endParaRPr>
          </a:p>
        </p:txBody>
      </p:sp>
      <p:pic>
        <p:nvPicPr>
          <p:cNvPr id="19" name="Picture 9" descr="C:\Users\utente\Desktop\1194984711121414406tree_branches_and_roots_01.svg.hi.pn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224526" y="1412776"/>
            <a:ext cx="3807450" cy="3456384"/>
          </a:xfrm>
          <a:noFill/>
        </p:spPr>
      </p:pic>
      <p:sp>
        <p:nvSpPr>
          <p:cNvPr id="20" name="CasellaDiTesto 20"/>
          <p:cNvSpPr txBox="1">
            <a:spLocks noChangeArrowheads="1"/>
          </p:cNvSpPr>
          <p:nvPr/>
        </p:nvSpPr>
        <p:spPr bwMode="auto">
          <a:xfrm>
            <a:off x="179512" y="2060848"/>
            <a:ext cx="1928812" cy="368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dirty="0" err="1" smtClean="0">
                <a:solidFill>
                  <a:schemeClr val="bg1"/>
                </a:solidFill>
                <a:latin typeface="Century Gothic"/>
                <a:cs typeface="Century Gothic"/>
              </a:rPr>
              <a:t>Type</a:t>
            </a:r>
            <a:endParaRPr lang="it-IT" b="1" dirty="0">
              <a:solidFill>
                <a:schemeClr val="bg1"/>
              </a:solidFill>
              <a:latin typeface="Century Gothic"/>
              <a:cs typeface="Century Gothic"/>
            </a:endParaRPr>
          </a:p>
        </p:txBody>
      </p:sp>
      <p:sp>
        <p:nvSpPr>
          <p:cNvPr id="13" name="Segnaposto contenuto 11"/>
          <p:cNvSpPr txBox="1">
            <a:spLocks/>
          </p:cNvSpPr>
          <p:nvPr/>
        </p:nvSpPr>
        <p:spPr>
          <a:xfrm>
            <a:off x="179512" y="4653136"/>
            <a:ext cx="4104456" cy="2047738"/>
          </a:xfrm>
          <a:prstGeom prst="rect">
            <a:avLst/>
          </a:prstGeom>
          <a:solidFill>
            <a:srgbClr val="C0D5EA">
              <a:alpha val="38823"/>
            </a:srgbClr>
          </a:solidFill>
        </p:spPr>
        <p:txBody>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eaLnBrk="1" hangingPunct="1">
              <a:buNone/>
              <a:defRPr/>
            </a:pPr>
            <a:r>
              <a:rPr lang="fr-CH" sz="1800" dirty="0" smtClean="0"/>
              <a:t>La Convention de Kampala et le Pacte des Grands Lacs requièrent une domestication par une loi mais l’article 3.2  de la convention envisage également des politiques, des stratégies, des plans d’actions, le cas échéant.</a:t>
            </a:r>
            <a:endParaRPr lang="fr-CH" sz="1800" dirty="0"/>
          </a:p>
        </p:txBody>
      </p:sp>
      <p:sp>
        <p:nvSpPr>
          <p:cNvPr id="14" name="Segnaposto contenuto 29"/>
          <p:cNvSpPr>
            <a:spLocks noGrp="1"/>
          </p:cNvSpPr>
          <p:nvPr>
            <p:ph sz="half" idx="2"/>
          </p:nvPr>
        </p:nvSpPr>
        <p:spPr>
          <a:xfrm>
            <a:off x="4067944" y="1484784"/>
            <a:ext cx="4752528" cy="3672408"/>
          </a:xfrm>
        </p:spPr>
        <p:txBody>
          <a:bodyPr rtlCol="0">
            <a:normAutofit fontScale="62500" lnSpcReduction="20000"/>
          </a:bodyPr>
          <a:lstStyle/>
          <a:p>
            <a:pPr marL="0" indent="0" eaLnBrk="1" fontAlgn="auto" hangingPunct="1">
              <a:spcAft>
                <a:spcPts val="0"/>
              </a:spcAft>
              <a:buFontTx/>
              <a:buNone/>
              <a:defRPr/>
            </a:pPr>
            <a:r>
              <a:rPr lang="it-IT" altLang="fr-FR" sz="2600" b="1" dirty="0" smtClean="0">
                <a:ea typeface="+mn-ea"/>
                <a:cs typeface="+mn-cs"/>
              </a:rPr>
              <a:t>Lois </a:t>
            </a:r>
            <a:r>
              <a:rPr lang="it-IT" altLang="fr-FR" sz="2600" dirty="0" smtClean="0">
                <a:ea typeface="+mn-ea"/>
                <a:cs typeface="+mn-cs"/>
              </a:rPr>
              <a:t>et autres législations contraignantes :</a:t>
            </a:r>
          </a:p>
          <a:p>
            <a:pPr eaLnBrk="1" fontAlgn="auto" hangingPunct="1">
              <a:spcAft>
                <a:spcPts val="0"/>
              </a:spcAft>
              <a:buFont typeface="Wingdings" charset="2"/>
              <a:buChar char="§"/>
              <a:defRPr/>
            </a:pPr>
            <a:r>
              <a:rPr lang="it-IT" altLang="fr-FR" sz="2600" dirty="0" smtClean="0">
                <a:ea typeface="+mn-ea"/>
                <a:cs typeface="+mn-cs"/>
              </a:rPr>
              <a:t>Renforcent les politiques existantes en amendant les lois domestiques </a:t>
            </a:r>
          </a:p>
          <a:p>
            <a:pPr eaLnBrk="1" fontAlgn="auto" hangingPunct="1">
              <a:spcAft>
                <a:spcPts val="0"/>
              </a:spcAft>
              <a:buFont typeface="Wingdings" charset="2"/>
              <a:buChar char="§"/>
              <a:defRPr/>
            </a:pPr>
            <a:r>
              <a:rPr lang="it-IT" altLang="fr-FR" sz="2600" dirty="0" smtClean="0">
                <a:ea typeface="+mn-ea"/>
                <a:cs typeface="+mn-cs"/>
              </a:rPr>
              <a:t>Permet la mise en oeuvre de politiques ou de plans d’action </a:t>
            </a:r>
          </a:p>
          <a:p>
            <a:pPr marL="0" indent="0" eaLnBrk="1" fontAlgn="auto" hangingPunct="1">
              <a:spcAft>
                <a:spcPts val="0"/>
              </a:spcAft>
              <a:buNone/>
              <a:defRPr/>
            </a:pPr>
            <a:r>
              <a:rPr lang="it-IT" altLang="fr-FR" sz="2600" b="1" dirty="0" smtClean="0">
                <a:ea typeface="+mn-ea"/>
                <a:cs typeface="+mn-cs"/>
              </a:rPr>
              <a:t>Politiques</a:t>
            </a:r>
            <a:r>
              <a:rPr lang="it-IT" altLang="fr-FR" sz="2600" dirty="0" smtClean="0">
                <a:ea typeface="+mn-ea"/>
                <a:cs typeface="+mn-cs"/>
              </a:rPr>
              <a:t>, </a:t>
            </a:r>
            <a:r>
              <a:rPr lang="it-IT" altLang="fr-FR" sz="2600" b="1" dirty="0" smtClean="0">
                <a:ea typeface="+mn-ea"/>
                <a:cs typeface="+mn-cs"/>
              </a:rPr>
              <a:t>stratégies</a:t>
            </a:r>
            <a:r>
              <a:rPr lang="it-IT" altLang="fr-FR" sz="2600" dirty="0">
                <a:ea typeface="+mn-ea"/>
                <a:cs typeface="+mn-cs"/>
              </a:rPr>
              <a:t> </a:t>
            </a:r>
            <a:r>
              <a:rPr lang="it-IT" altLang="fr-FR" sz="2600" dirty="0" smtClean="0">
                <a:ea typeface="+mn-ea"/>
                <a:cs typeface="+mn-cs"/>
              </a:rPr>
              <a:t>et </a:t>
            </a:r>
            <a:r>
              <a:rPr lang="it-IT" altLang="fr-FR" sz="2600" b="1" dirty="0" smtClean="0">
                <a:ea typeface="+mn-ea"/>
                <a:cs typeface="+mn-cs"/>
              </a:rPr>
              <a:t>plans d’action </a:t>
            </a:r>
            <a:r>
              <a:rPr lang="it-IT" altLang="fr-FR" sz="2600" dirty="0" smtClean="0">
                <a:ea typeface="+mn-ea"/>
                <a:cs typeface="+mn-cs"/>
              </a:rPr>
              <a:t>: </a:t>
            </a:r>
            <a:endParaRPr lang="it-IT" altLang="fr-FR" sz="2600" b="1" dirty="0" smtClean="0">
              <a:ea typeface="+mn-ea"/>
              <a:cs typeface="+mn-cs"/>
            </a:endParaRPr>
          </a:p>
          <a:p>
            <a:pPr eaLnBrk="1" fontAlgn="auto" hangingPunct="1">
              <a:spcAft>
                <a:spcPts val="0"/>
              </a:spcAft>
              <a:buFont typeface="Wingdings" charset="2"/>
              <a:buChar char="§"/>
              <a:defRPr/>
            </a:pPr>
            <a:r>
              <a:rPr lang="it-IT" altLang="fr-FR" sz="2600" dirty="0" smtClean="0">
                <a:ea typeface="+mn-ea"/>
                <a:cs typeface="+mn-cs"/>
              </a:rPr>
              <a:t>Ne sont pas contraignants mais peuvent créer des oblifations pour les fonctionnaires </a:t>
            </a:r>
          </a:p>
          <a:p>
            <a:pPr eaLnBrk="1" fontAlgn="auto" hangingPunct="1">
              <a:spcAft>
                <a:spcPts val="0"/>
              </a:spcAft>
              <a:buFont typeface="Wingdings" charset="2"/>
              <a:buChar char="§"/>
              <a:defRPr/>
            </a:pPr>
            <a:r>
              <a:rPr lang="it-IT" altLang="fr-FR" sz="2600" dirty="0" smtClean="0">
                <a:ea typeface="+mn-ea"/>
                <a:cs typeface="+mn-cs"/>
              </a:rPr>
              <a:t>Sont souvent complémentaires ou préparent le terrain pour une loi</a:t>
            </a:r>
          </a:p>
        </p:txBody>
      </p:sp>
    </p:spTree>
    <p:extLst>
      <p:ext uri="{BB962C8B-B14F-4D97-AF65-F5344CB8AC3E}">
        <p14:creationId xmlns:p14="http://schemas.microsoft.com/office/powerpoint/2010/main" val="3988788911"/>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fade">
                                      <p:cBhvr>
                                        <p:cTn id="12" dur="1000"/>
                                        <p:tgtEl>
                                          <p:spTgt spid="14">
                                            <p:txEl>
                                              <p:pRg st="0" end="0"/>
                                            </p:txEl>
                                          </p:spTgt>
                                        </p:tgtEl>
                                      </p:cBhvr>
                                    </p:animEffect>
                                    <p:anim calcmode="lin" valueType="num">
                                      <p:cBhvr>
                                        <p:cTn id="13"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4">
                                            <p:txEl>
                                              <p:pRg st="0" end="0"/>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4">
                                            <p:txEl>
                                              <p:pRg st="1" end="1"/>
                                            </p:txEl>
                                          </p:spTgt>
                                        </p:tgtEl>
                                        <p:attrNameLst>
                                          <p:attrName>style.visibility</p:attrName>
                                        </p:attrNameLst>
                                      </p:cBhvr>
                                      <p:to>
                                        <p:strVal val="visible"/>
                                      </p:to>
                                    </p:set>
                                    <p:animEffect transition="in" filter="fade">
                                      <p:cBhvr>
                                        <p:cTn id="17" dur="1000"/>
                                        <p:tgtEl>
                                          <p:spTgt spid="14">
                                            <p:txEl>
                                              <p:pRg st="1" end="1"/>
                                            </p:txEl>
                                          </p:spTgt>
                                        </p:tgtEl>
                                      </p:cBhvr>
                                    </p:animEffect>
                                    <p:anim calcmode="lin" valueType="num">
                                      <p:cBhvr>
                                        <p:cTn id="18"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19" dur="1000" fill="hold"/>
                                        <p:tgtEl>
                                          <p:spTgt spid="14">
                                            <p:txEl>
                                              <p:pRg st="1" end="1"/>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4">
                                            <p:txEl>
                                              <p:pRg st="2" end="2"/>
                                            </p:txEl>
                                          </p:spTgt>
                                        </p:tgtEl>
                                        <p:attrNameLst>
                                          <p:attrName>style.visibility</p:attrName>
                                        </p:attrNameLst>
                                      </p:cBhvr>
                                      <p:to>
                                        <p:strVal val="visible"/>
                                      </p:to>
                                    </p:set>
                                    <p:animEffect transition="in" filter="fade">
                                      <p:cBhvr>
                                        <p:cTn id="22" dur="1000"/>
                                        <p:tgtEl>
                                          <p:spTgt spid="14">
                                            <p:txEl>
                                              <p:pRg st="2" end="2"/>
                                            </p:txEl>
                                          </p:spTgt>
                                        </p:tgtEl>
                                      </p:cBhvr>
                                    </p:animEffect>
                                    <p:anim calcmode="lin" valueType="num">
                                      <p:cBhvr>
                                        <p:cTn id="23" dur="1000" fill="hold"/>
                                        <p:tgtEl>
                                          <p:spTgt spid="14">
                                            <p:txEl>
                                              <p:pRg st="2" end="2"/>
                                            </p:txEl>
                                          </p:spTgt>
                                        </p:tgtEl>
                                        <p:attrNameLst>
                                          <p:attrName>ppt_x</p:attrName>
                                        </p:attrNameLst>
                                      </p:cBhvr>
                                      <p:tavLst>
                                        <p:tav tm="0">
                                          <p:val>
                                            <p:strVal val="#ppt_x"/>
                                          </p:val>
                                        </p:tav>
                                        <p:tav tm="100000">
                                          <p:val>
                                            <p:strVal val="#ppt_x"/>
                                          </p:val>
                                        </p:tav>
                                      </p:tavLst>
                                    </p:anim>
                                    <p:anim calcmode="lin" valueType="num">
                                      <p:cBhvr>
                                        <p:cTn id="24" dur="1000" fill="hold"/>
                                        <p:tgtEl>
                                          <p:spTgt spid="14">
                                            <p:txEl>
                                              <p:pRg st="2" end="2"/>
                                            </p:txEl>
                                          </p:spTgt>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14">
                                            <p:txEl>
                                              <p:pRg st="3" end="3"/>
                                            </p:txEl>
                                          </p:spTgt>
                                        </p:tgtEl>
                                        <p:attrNameLst>
                                          <p:attrName>style.visibility</p:attrName>
                                        </p:attrNameLst>
                                      </p:cBhvr>
                                      <p:to>
                                        <p:strVal val="visible"/>
                                      </p:to>
                                    </p:set>
                                    <p:animEffect transition="in" filter="fade">
                                      <p:cBhvr>
                                        <p:cTn id="27" dur="1000"/>
                                        <p:tgtEl>
                                          <p:spTgt spid="14">
                                            <p:txEl>
                                              <p:pRg st="3" end="3"/>
                                            </p:txEl>
                                          </p:spTgt>
                                        </p:tgtEl>
                                      </p:cBhvr>
                                    </p:animEffect>
                                    <p:anim calcmode="lin" valueType="num">
                                      <p:cBhvr>
                                        <p:cTn id="28" dur="1000" fill="hold"/>
                                        <p:tgtEl>
                                          <p:spTgt spid="14">
                                            <p:txEl>
                                              <p:pRg st="3" end="3"/>
                                            </p:txEl>
                                          </p:spTgt>
                                        </p:tgtEl>
                                        <p:attrNameLst>
                                          <p:attrName>ppt_x</p:attrName>
                                        </p:attrNameLst>
                                      </p:cBhvr>
                                      <p:tavLst>
                                        <p:tav tm="0">
                                          <p:val>
                                            <p:strVal val="#ppt_x"/>
                                          </p:val>
                                        </p:tav>
                                        <p:tav tm="100000">
                                          <p:val>
                                            <p:strVal val="#ppt_x"/>
                                          </p:val>
                                        </p:tav>
                                      </p:tavLst>
                                    </p:anim>
                                    <p:anim calcmode="lin" valueType="num">
                                      <p:cBhvr>
                                        <p:cTn id="29" dur="1000" fill="hold"/>
                                        <p:tgtEl>
                                          <p:spTgt spid="14">
                                            <p:txEl>
                                              <p:pRg st="3" end="3"/>
                                            </p:txEl>
                                          </p:spTgt>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4">
                                            <p:txEl>
                                              <p:pRg st="4" end="4"/>
                                            </p:txEl>
                                          </p:spTgt>
                                        </p:tgtEl>
                                        <p:attrNameLst>
                                          <p:attrName>style.visibility</p:attrName>
                                        </p:attrNameLst>
                                      </p:cBhvr>
                                      <p:to>
                                        <p:strVal val="visible"/>
                                      </p:to>
                                    </p:set>
                                    <p:animEffect transition="in" filter="fade">
                                      <p:cBhvr>
                                        <p:cTn id="32" dur="1000"/>
                                        <p:tgtEl>
                                          <p:spTgt spid="14">
                                            <p:txEl>
                                              <p:pRg st="4" end="4"/>
                                            </p:txEl>
                                          </p:spTgt>
                                        </p:tgtEl>
                                      </p:cBhvr>
                                    </p:animEffect>
                                    <p:anim calcmode="lin" valueType="num">
                                      <p:cBhvr>
                                        <p:cTn id="33" dur="1000" fill="hold"/>
                                        <p:tgtEl>
                                          <p:spTgt spid="14">
                                            <p:txEl>
                                              <p:pRg st="4" end="4"/>
                                            </p:txEl>
                                          </p:spTgt>
                                        </p:tgtEl>
                                        <p:attrNameLst>
                                          <p:attrName>ppt_x</p:attrName>
                                        </p:attrNameLst>
                                      </p:cBhvr>
                                      <p:tavLst>
                                        <p:tav tm="0">
                                          <p:val>
                                            <p:strVal val="#ppt_x"/>
                                          </p:val>
                                        </p:tav>
                                        <p:tav tm="100000">
                                          <p:val>
                                            <p:strVal val="#ppt_x"/>
                                          </p:val>
                                        </p:tav>
                                      </p:tavLst>
                                    </p:anim>
                                    <p:anim calcmode="lin" valueType="num">
                                      <p:cBhvr>
                                        <p:cTn id="34" dur="1000" fill="hold"/>
                                        <p:tgtEl>
                                          <p:spTgt spid="14">
                                            <p:txEl>
                                              <p:pRg st="4" end="4"/>
                                            </p:txEl>
                                          </p:spTgt>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14">
                                            <p:txEl>
                                              <p:pRg st="5" end="5"/>
                                            </p:txEl>
                                          </p:spTgt>
                                        </p:tgtEl>
                                        <p:attrNameLst>
                                          <p:attrName>style.visibility</p:attrName>
                                        </p:attrNameLst>
                                      </p:cBhvr>
                                      <p:to>
                                        <p:strVal val="visible"/>
                                      </p:to>
                                    </p:set>
                                    <p:animEffect transition="in" filter="fade">
                                      <p:cBhvr>
                                        <p:cTn id="37" dur="1000"/>
                                        <p:tgtEl>
                                          <p:spTgt spid="14">
                                            <p:txEl>
                                              <p:pRg st="5" end="5"/>
                                            </p:txEl>
                                          </p:spTgt>
                                        </p:tgtEl>
                                      </p:cBhvr>
                                    </p:animEffect>
                                    <p:anim calcmode="lin" valueType="num">
                                      <p:cBhvr>
                                        <p:cTn id="38" dur="1000" fill="hold"/>
                                        <p:tgtEl>
                                          <p:spTgt spid="14">
                                            <p:txEl>
                                              <p:pRg st="5" end="5"/>
                                            </p:txEl>
                                          </p:spTgt>
                                        </p:tgtEl>
                                        <p:attrNameLst>
                                          <p:attrName>ppt_x</p:attrName>
                                        </p:attrNameLst>
                                      </p:cBhvr>
                                      <p:tavLst>
                                        <p:tav tm="0">
                                          <p:val>
                                            <p:strVal val="#ppt_x"/>
                                          </p:val>
                                        </p:tav>
                                        <p:tav tm="100000">
                                          <p:val>
                                            <p:strVal val="#ppt_x"/>
                                          </p:val>
                                        </p:tav>
                                      </p:tavLst>
                                    </p:anim>
                                    <p:anim calcmode="lin" valueType="num">
                                      <p:cBhvr>
                                        <p:cTn id="39" dur="1000" fill="hold"/>
                                        <p:tgtEl>
                                          <p:spTgt spid="1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en-GB" sz="3200" b="1" dirty="0" err="1" smtClean="0">
                <a:latin typeface="Century Gothic" charset="0"/>
                <a:ea typeface="MS PGothic" charset="0"/>
                <a:cs typeface="MS PGothic" charset="0"/>
              </a:rPr>
              <a:t>Capacités</a:t>
            </a:r>
            <a:r>
              <a:rPr lang="en-GB" sz="3200" b="1" dirty="0" smtClean="0">
                <a:latin typeface="Century Gothic" charset="0"/>
                <a:ea typeface="MS PGothic" charset="0"/>
                <a:cs typeface="MS PGothic" charset="0"/>
              </a:rPr>
              <a:t> et expertise </a:t>
            </a:r>
            <a:r>
              <a:rPr lang="en-GB" sz="3200" b="1" dirty="0" err="1" smtClean="0">
                <a:latin typeface="Century Gothic" charset="0"/>
                <a:ea typeface="MS PGothic" charset="0"/>
                <a:cs typeface="MS PGothic" charset="0"/>
              </a:rPr>
              <a:t>supplémentaires</a:t>
            </a:r>
            <a:endParaRPr lang="en-GB" sz="3200" b="1" dirty="0">
              <a:latin typeface="Century Gothic" charset="0"/>
              <a:ea typeface="MS PGothic" charset="0"/>
              <a:cs typeface="MS PGothic" charset="0"/>
            </a:endParaRPr>
          </a:p>
        </p:txBody>
      </p:sp>
      <p:pic>
        <p:nvPicPr>
          <p:cNvPr id="19" name="Picture 9" descr="C:\Users\utente\Desktop\1194984711121414406tree_branches_and_roots_01.svg.hi.pn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224526" y="1772816"/>
            <a:ext cx="3807450" cy="3456384"/>
          </a:xfrm>
          <a:noFill/>
        </p:spPr>
      </p:pic>
      <p:sp>
        <p:nvSpPr>
          <p:cNvPr id="20" name="CasellaDiTesto 20"/>
          <p:cNvSpPr txBox="1">
            <a:spLocks noChangeArrowheads="1"/>
          </p:cNvSpPr>
          <p:nvPr/>
        </p:nvSpPr>
        <p:spPr bwMode="auto">
          <a:xfrm>
            <a:off x="842988" y="1990581"/>
            <a:ext cx="192881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dirty="0" smtClean="0">
                <a:solidFill>
                  <a:schemeClr val="bg1"/>
                </a:solidFill>
                <a:latin typeface="Century Gothic"/>
                <a:cs typeface="Century Gothic"/>
              </a:rPr>
              <a:t>Soutien technique</a:t>
            </a:r>
            <a:endParaRPr lang="it-IT" b="1" dirty="0">
              <a:solidFill>
                <a:schemeClr val="bg1"/>
              </a:solidFill>
              <a:latin typeface="Century Gothic"/>
              <a:cs typeface="Century Gothic"/>
            </a:endParaRPr>
          </a:p>
        </p:txBody>
      </p:sp>
      <p:sp>
        <p:nvSpPr>
          <p:cNvPr id="14" name="Segnaposto contenuto 29"/>
          <p:cNvSpPr>
            <a:spLocks noGrp="1"/>
          </p:cNvSpPr>
          <p:nvPr>
            <p:ph sz="half" idx="2"/>
          </p:nvPr>
        </p:nvSpPr>
        <p:spPr>
          <a:xfrm>
            <a:off x="3995936" y="1844824"/>
            <a:ext cx="4679504" cy="3672408"/>
          </a:xfrm>
        </p:spPr>
        <p:txBody>
          <a:bodyPr rtlCol="0">
            <a:normAutofit fontScale="70000" lnSpcReduction="20000"/>
          </a:bodyPr>
          <a:lstStyle/>
          <a:p>
            <a:pPr eaLnBrk="1" fontAlgn="auto" hangingPunct="1">
              <a:spcAft>
                <a:spcPts val="0"/>
              </a:spcAft>
              <a:buFont typeface="Wingdings" charset="2"/>
              <a:buChar char="§"/>
              <a:defRPr/>
            </a:pPr>
            <a:r>
              <a:rPr lang="it-IT" altLang="fr-FR" sz="2600" dirty="0" smtClean="0"/>
              <a:t>Rôle de conseil auprès de l’autorité en charge</a:t>
            </a:r>
            <a:endParaRPr lang="it-IT" altLang="fr-FR" sz="2600" dirty="0"/>
          </a:p>
          <a:p>
            <a:pPr eaLnBrk="1" fontAlgn="auto" hangingPunct="1">
              <a:spcAft>
                <a:spcPts val="0"/>
              </a:spcAft>
              <a:buFont typeface="Wingdings" charset="2"/>
              <a:buChar char="§"/>
              <a:defRPr/>
            </a:pPr>
            <a:r>
              <a:rPr lang="it-IT" altLang="fr-FR" sz="2600" dirty="0" smtClean="0"/>
              <a:t>Facilite </a:t>
            </a:r>
            <a:r>
              <a:rPr lang="it-IT" altLang="fr-FR" sz="2600" dirty="0"/>
              <a:t>l</a:t>
            </a:r>
            <a:r>
              <a:rPr lang="it-IT" altLang="fr-FR" sz="2600" dirty="0" smtClean="0"/>
              <a:t>es consultations avec les acteurs pertinents </a:t>
            </a:r>
          </a:p>
          <a:p>
            <a:pPr eaLnBrk="1" fontAlgn="auto" hangingPunct="1">
              <a:spcAft>
                <a:spcPts val="0"/>
              </a:spcAft>
              <a:buFont typeface="Wingdings" charset="2"/>
              <a:buChar char="§"/>
              <a:defRPr/>
            </a:pPr>
            <a:r>
              <a:rPr lang="it-IT" altLang="fr-FR" sz="2600" dirty="0" smtClean="0"/>
              <a:t>Mène ou assiste pour l’exercice de profilage </a:t>
            </a:r>
          </a:p>
          <a:p>
            <a:pPr eaLnBrk="1" fontAlgn="auto" hangingPunct="1">
              <a:spcAft>
                <a:spcPts val="0"/>
              </a:spcAft>
              <a:buFont typeface="Wingdings" charset="2"/>
              <a:buChar char="§"/>
              <a:defRPr/>
            </a:pPr>
            <a:r>
              <a:rPr lang="it-IT" altLang="fr-FR" sz="2600" dirty="0" smtClean="0"/>
              <a:t>Mène ou assiste pour l’examen juridique</a:t>
            </a:r>
            <a:endParaRPr lang="it-IT" altLang="fr-FR" sz="2600" dirty="0"/>
          </a:p>
          <a:p>
            <a:pPr eaLnBrk="1" fontAlgn="auto" hangingPunct="1">
              <a:spcAft>
                <a:spcPts val="0"/>
              </a:spcAft>
              <a:buFont typeface="Wingdings" charset="2"/>
              <a:buChar char="§"/>
              <a:defRPr/>
            </a:pPr>
            <a:r>
              <a:rPr lang="it-IT" altLang="fr-FR" sz="2600" dirty="0" smtClean="0"/>
              <a:t>Assiste pour la rédaction </a:t>
            </a:r>
          </a:p>
          <a:p>
            <a:pPr eaLnBrk="1" fontAlgn="auto" hangingPunct="1">
              <a:spcAft>
                <a:spcPts val="0"/>
              </a:spcAft>
              <a:buFont typeface="Wingdings" charset="2"/>
              <a:buChar char="§"/>
              <a:defRPr/>
            </a:pPr>
            <a:r>
              <a:rPr lang="it-IT" altLang="fr-FR" sz="2600" dirty="0" smtClean="0"/>
              <a:t>Conseil et soutient la mise en oeuvre</a:t>
            </a:r>
            <a:endParaRPr lang="it-IT" altLang="fr-FR" sz="2600" dirty="0"/>
          </a:p>
        </p:txBody>
      </p:sp>
    </p:spTree>
    <p:extLst>
      <p:ext uri="{BB962C8B-B14F-4D97-AF65-F5344CB8AC3E}">
        <p14:creationId xmlns:p14="http://schemas.microsoft.com/office/powerpoint/2010/main" val="1070945520"/>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4">
                                            <p:txEl>
                                              <p:pRg st="0" end="0"/>
                                            </p:txEl>
                                          </p:spTgt>
                                        </p:tgtEl>
                                        <p:attrNameLst>
                                          <p:attrName>style.visibility</p:attrName>
                                        </p:attrNameLst>
                                      </p:cBhvr>
                                      <p:to>
                                        <p:strVal val="visible"/>
                                      </p:to>
                                    </p:set>
                                    <p:animEffect transition="in" filter="fade">
                                      <p:cBhvr>
                                        <p:cTn id="12" dur="1000"/>
                                        <p:tgtEl>
                                          <p:spTgt spid="14">
                                            <p:txEl>
                                              <p:pRg st="0" end="0"/>
                                            </p:txEl>
                                          </p:spTgt>
                                        </p:tgtEl>
                                      </p:cBhvr>
                                    </p:animEffect>
                                    <p:anim calcmode="lin" valueType="num">
                                      <p:cBhvr>
                                        <p:cTn id="13" dur="1000" fill="hold"/>
                                        <p:tgtEl>
                                          <p:spTgt spid="14">
                                            <p:txEl>
                                              <p:pRg st="0" end="0"/>
                                            </p:txEl>
                                          </p:spTgt>
                                        </p:tgtEl>
                                        <p:attrNameLst>
                                          <p:attrName>ppt_x</p:attrName>
                                        </p:attrNameLst>
                                      </p:cBhvr>
                                      <p:tavLst>
                                        <p:tav tm="0">
                                          <p:val>
                                            <p:strVal val="#ppt_x"/>
                                          </p:val>
                                        </p:tav>
                                        <p:tav tm="100000">
                                          <p:val>
                                            <p:strVal val="#ppt_x"/>
                                          </p:val>
                                        </p:tav>
                                      </p:tavLst>
                                    </p:anim>
                                    <p:anim calcmode="lin" valueType="num">
                                      <p:cBhvr>
                                        <p:cTn id="14" dur="1000" fill="hold"/>
                                        <p:tgtEl>
                                          <p:spTgt spid="1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4">
                                            <p:txEl>
                                              <p:pRg st="1" end="1"/>
                                            </p:txEl>
                                          </p:spTgt>
                                        </p:tgtEl>
                                        <p:attrNameLst>
                                          <p:attrName>style.visibility</p:attrName>
                                        </p:attrNameLst>
                                      </p:cBhvr>
                                      <p:to>
                                        <p:strVal val="visible"/>
                                      </p:to>
                                    </p:set>
                                    <p:animEffect transition="in" filter="fade">
                                      <p:cBhvr>
                                        <p:cTn id="19" dur="1000"/>
                                        <p:tgtEl>
                                          <p:spTgt spid="14">
                                            <p:txEl>
                                              <p:pRg st="1" end="1"/>
                                            </p:txEl>
                                          </p:spTgt>
                                        </p:tgtEl>
                                      </p:cBhvr>
                                    </p:animEffect>
                                    <p:anim calcmode="lin" valueType="num">
                                      <p:cBhvr>
                                        <p:cTn id="20" dur="1000" fill="hold"/>
                                        <p:tgtEl>
                                          <p:spTgt spid="14">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1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4">
                                            <p:txEl>
                                              <p:pRg st="2" end="2"/>
                                            </p:txEl>
                                          </p:spTgt>
                                        </p:tgtEl>
                                        <p:attrNameLst>
                                          <p:attrName>style.visibility</p:attrName>
                                        </p:attrNameLst>
                                      </p:cBhvr>
                                      <p:to>
                                        <p:strVal val="visible"/>
                                      </p:to>
                                    </p:set>
                                    <p:animEffect transition="in" filter="fade">
                                      <p:cBhvr>
                                        <p:cTn id="26" dur="1000"/>
                                        <p:tgtEl>
                                          <p:spTgt spid="14">
                                            <p:txEl>
                                              <p:pRg st="2" end="2"/>
                                            </p:txEl>
                                          </p:spTgt>
                                        </p:tgtEl>
                                      </p:cBhvr>
                                    </p:animEffect>
                                    <p:anim calcmode="lin" valueType="num">
                                      <p:cBhvr>
                                        <p:cTn id="27" dur="1000" fill="hold"/>
                                        <p:tgtEl>
                                          <p:spTgt spid="14">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1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4">
                                            <p:txEl>
                                              <p:pRg st="3" end="3"/>
                                            </p:txEl>
                                          </p:spTgt>
                                        </p:tgtEl>
                                        <p:attrNameLst>
                                          <p:attrName>style.visibility</p:attrName>
                                        </p:attrNameLst>
                                      </p:cBhvr>
                                      <p:to>
                                        <p:strVal val="visible"/>
                                      </p:to>
                                    </p:set>
                                    <p:animEffect transition="in" filter="fade">
                                      <p:cBhvr>
                                        <p:cTn id="33" dur="1000"/>
                                        <p:tgtEl>
                                          <p:spTgt spid="14">
                                            <p:txEl>
                                              <p:pRg st="3" end="3"/>
                                            </p:txEl>
                                          </p:spTgt>
                                        </p:tgtEl>
                                      </p:cBhvr>
                                    </p:animEffect>
                                    <p:anim calcmode="lin" valueType="num">
                                      <p:cBhvr>
                                        <p:cTn id="34" dur="1000" fill="hold"/>
                                        <p:tgtEl>
                                          <p:spTgt spid="14">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1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14">
                                            <p:txEl>
                                              <p:pRg st="4" end="4"/>
                                            </p:txEl>
                                          </p:spTgt>
                                        </p:tgtEl>
                                        <p:attrNameLst>
                                          <p:attrName>style.visibility</p:attrName>
                                        </p:attrNameLst>
                                      </p:cBhvr>
                                      <p:to>
                                        <p:strVal val="visible"/>
                                      </p:to>
                                    </p:set>
                                    <p:animEffect transition="in" filter="fade">
                                      <p:cBhvr>
                                        <p:cTn id="40" dur="1000"/>
                                        <p:tgtEl>
                                          <p:spTgt spid="14">
                                            <p:txEl>
                                              <p:pRg st="4" end="4"/>
                                            </p:txEl>
                                          </p:spTgt>
                                        </p:tgtEl>
                                      </p:cBhvr>
                                    </p:animEffect>
                                    <p:anim calcmode="lin" valueType="num">
                                      <p:cBhvr>
                                        <p:cTn id="41" dur="1000" fill="hold"/>
                                        <p:tgtEl>
                                          <p:spTgt spid="14">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1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nodeType="clickEffect">
                                  <p:stCondLst>
                                    <p:cond delay="0"/>
                                  </p:stCondLst>
                                  <p:childTnLst>
                                    <p:set>
                                      <p:cBhvr>
                                        <p:cTn id="46" dur="1" fill="hold">
                                          <p:stCondLst>
                                            <p:cond delay="0"/>
                                          </p:stCondLst>
                                        </p:cTn>
                                        <p:tgtEl>
                                          <p:spTgt spid="14">
                                            <p:txEl>
                                              <p:pRg st="5" end="5"/>
                                            </p:txEl>
                                          </p:spTgt>
                                        </p:tgtEl>
                                        <p:attrNameLst>
                                          <p:attrName>style.visibility</p:attrName>
                                        </p:attrNameLst>
                                      </p:cBhvr>
                                      <p:to>
                                        <p:strVal val="visible"/>
                                      </p:to>
                                    </p:set>
                                    <p:animEffect transition="in" filter="fade">
                                      <p:cBhvr>
                                        <p:cTn id="47" dur="1000"/>
                                        <p:tgtEl>
                                          <p:spTgt spid="14">
                                            <p:txEl>
                                              <p:pRg st="5" end="5"/>
                                            </p:txEl>
                                          </p:spTgt>
                                        </p:tgtEl>
                                      </p:cBhvr>
                                    </p:animEffect>
                                    <p:anim calcmode="lin" valueType="num">
                                      <p:cBhvr>
                                        <p:cTn id="48" dur="1000" fill="hold"/>
                                        <p:tgtEl>
                                          <p:spTgt spid="14">
                                            <p:txEl>
                                              <p:pRg st="5" end="5"/>
                                            </p:txEl>
                                          </p:spTgt>
                                        </p:tgtEl>
                                        <p:attrNameLst>
                                          <p:attrName>ppt_x</p:attrName>
                                        </p:attrNameLst>
                                      </p:cBhvr>
                                      <p:tavLst>
                                        <p:tav tm="0">
                                          <p:val>
                                            <p:strVal val="#ppt_x"/>
                                          </p:val>
                                        </p:tav>
                                        <p:tav tm="100000">
                                          <p:val>
                                            <p:strVal val="#ppt_x"/>
                                          </p:val>
                                        </p:tav>
                                      </p:tavLst>
                                    </p:anim>
                                    <p:anim calcmode="lin" valueType="num">
                                      <p:cBhvr>
                                        <p:cTn id="49" dur="1000" fill="hold"/>
                                        <p:tgtEl>
                                          <p:spTgt spid="14">
                                            <p:txEl>
                                              <p:pRg st="5" end="5"/>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Checklist</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323528" y="1700213"/>
            <a:ext cx="8712968" cy="4393083"/>
          </a:xfrm>
        </p:spPr>
        <p:txBody>
          <a:bodyPr/>
          <a:lstStyle/>
          <a:p>
            <a:pPr eaLnBrk="1" hangingPunct="1">
              <a:buFont typeface="Wingdings" charset="2"/>
              <a:buChar char="§"/>
            </a:pPr>
            <a:r>
              <a:rPr lang="fr-CH" dirty="0" smtClean="0">
                <a:latin typeface="Century Gothic"/>
                <a:ea typeface="MS PGothic" charset="0"/>
                <a:cs typeface="Century Gothic"/>
              </a:rPr>
              <a:t>Compréhension commune du déplacement</a:t>
            </a:r>
          </a:p>
          <a:p>
            <a:pPr eaLnBrk="1" hangingPunct="1">
              <a:buFont typeface="Wingdings" charset="2"/>
              <a:buChar char="§"/>
            </a:pPr>
            <a:r>
              <a:rPr lang="fr-CH" dirty="0" smtClean="0">
                <a:latin typeface="Century Gothic"/>
                <a:ea typeface="MS PGothic" charset="0"/>
                <a:cs typeface="Century Gothic"/>
              </a:rPr>
              <a:t>Connaissance et information améliorées </a:t>
            </a:r>
          </a:p>
          <a:p>
            <a:pPr eaLnBrk="1" hangingPunct="1">
              <a:buFont typeface="Wingdings" charset="2"/>
              <a:buChar char="§"/>
            </a:pPr>
            <a:r>
              <a:rPr lang="fr-CH" dirty="0" smtClean="0">
                <a:latin typeface="Century Gothic"/>
                <a:ea typeface="MS PGothic" charset="0"/>
                <a:cs typeface="Century Gothic"/>
              </a:rPr>
              <a:t>Parties prenantes cartographiées </a:t>
            </a:r>
            <a:endParaRPr lang="fr-CH" dirty="0">
              <a:latin typeface="Century Gothic"/>
              <a:ea typeface="MS PGothic" charset="0"/>
              <a:cs typeface="Century Gothic"/>
            </a:endParaRPr>
          </a:p>
          <a:p>
            <a:pPr eaLnBrk="1" hangingPunct="1">
              <a:buFont typeface="Wingdings" charset="2"/>
              <a:buChar char="§"/>
            </a:pPr>
            <a:r>
              <a:rPr lang="fr-CH" dirty="0" smtClean="0">
                <a:latin typeface="Century Gothic"/>
                <a:ea typeface="MS PGothic" charset="0"/>
                <a:cs typeface="Century Gothic"/>
              </a:rPr>
              <a:t>Données collectées ou en cours de collecte</a:t>
            </a:r>
            <a:endParaRPr lang="fr-CH" dirty="0">
              <a:latin typeface="Century Gothic"/>
              <a:ea typeface="MS PGothic" charset="0"/>
              <a:cs typeface="Century Gothic"/>
            </a:endParaRPr>
          </a:p>
          <a:p>
            <a:pPr eaLnBrk="1" hangingPunct="1">
              <a:buFont typeface="Wingdings" charset="2"/>
              <a:buChar char="§"/>
            </a:pPr>
            <a:r>
              <a:rPr lang="fr-CH" dirty="0" smtClean="0">
                <a:latin typeface="Century Gothic"/>
                <a:ea typeface="MS PGothic" charset="0"/>
                <a:cs typeface="Century Gothic"/>
              </a:rPr>
              <a:t>Examen juridique fait ou en cours </a:t>
            </a:r>
          </a:p>
          <a:p>
            <a:pPr eaLnBrk="1" hangingPunct="1">
              <a:buFont typeface="Wingdings" charset="2"/>
              <a:buChar char="§"/>
            </a:pPr>
            <a:r>
              <a:rPr lang="fr-CH" dirty="0" smtClean="0">
                <a:latin typeface="Century Gothic"/>
                <a:ea typeface="MS PGothic" charset="0"/>
                <a:cs typeface="Century Gothic"/>
              </a:rPr>
              <a:t>Décision prise sur la portée de l’instrument </a:t>
            </a:r>
          </a:p>
          <a:p>
            <a:pPr eaLnBrk="1" hangingPunct="1">
              <a:buFont typeface="Wingdings" charset="2"/>
              <a:buChar char="§"/>
            </a:pPr>
            <a:r>
              <a:rPr lang="fr-CH" dirty="0" smtClean="0">
                <a:latin typeface="Century Gothic"/>
                <a:ea typeface="MS PGothic" charset="0"/>
                <a:cs typeface="Century Gothic"/>
              </a:rPr>
              <a:t>Décision prise sur le type de l’instrument </a:t>
            </a:r>
          </a:p>
          <a:p>
            <a:pPr eaLnBrk="1" hangingPunct="1">
              <a:buFont typeface="Wingdings" charset="2"/>
              <a:buChar char="§"/>
            </a:pPr>
            <a:r>
              <a:rPr lang="fr-CH" dirty="0" smtClean="0">
                <a:latin typeface="Century Gothic"/>
                <a:ea typeface="MS PGothic" charset="0"/>
                <a:cs typeface="Century Gothic"/>
              </a:rPr>
              <a:t>Soutien extérieur demandé</a:t>
            </a:r>
            <a:endParaRPr lang="fr-CH" dirty="0">
              <a:latin typeface="Century Gothic"/>
              <a:ea typeface="MS PGothic" charset="0"/>
              <a:cs typeface="Century Gothic"/>
            </a:endParaRPr>
          </a:p>
        </p:txBody>
      </p:sp>
      <p:pic>
        <p:nvPicPr>
          <p:cNvPr id="4" name="Picture 2" descr="C:\Users\jacopo.giorgi\AppData\Local\Microsoft\Windows\Temporary Internet Files\Content.IE5\U0JMT0WT\MC900297177[1].wmf"/>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228184" y="1700808"/>
            <a:ext cx="2376264" cy="327639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7601</TotalTime>
  <Words>1685</Words>
  <Application>Microsoft Office PowerPoint</Application>
  <PresentationFormat>Affichage à l'écran (4:3)</PresentationFormat>
  <Paragraphs>164</Paragraphs>
  <Slides>8</Slides>
  <Notes>8</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8</vt:i4>
      </vt:variant>
    </vt:vector>
  </HeadingPairs>
  <TitlesOfParts>
    <vt:vector size="16" baseType="lpstr">
      <vt:lpstr>MS PGothic</vt:lpstr>
      <vt:lpstr>MS PGothic</vt:lpstr>
      <vt:lpstr>Arial</vt:lpstr>
      <vt:lpstr>Calibri</vt:lpstr>
      <vt:lpstr>Century Gothic</vt:lpstr>
      <vt:lpstr>Wingdings</vt:lpstr>
      <vt:lpstr>Wingdings 2</vt:lpstr>
      <vt:lpstr>Perception</vt:lpstr>
      <vt:lpstr>Préparation: Type et portée</vt:lpstr>
      <vt:lpstr>Objectifs</vt:lpstr>
      <vt:lpstr>L’instrument</vt:lpstr>
      <vt:lpstr>Exhaustif ou partiel?</vt:lpstr>
      <vt:lpstr>Spécifique ou sectoriel? </vt:lpstr>
      <vt:lpstr>« Quel est votre type? »</vt:lpstr>
      <vt:lpstr>Capacités et expertise supplémentaires</vt:lpstr>
      <vt:lpstr>Checklist</vt:lpstr>
    </vt:vector>
  </TitlesOfParts>
  <Company>NRC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sophie crozet</cp:lastModifiedBy>
  <cp:revision>278</cp:revision>
  <dcterms:created xsi:type="dcterms:W3CDTF">2008-09-19T08:19:15Z</dcterms:created>
  <dcterms:modified xsi:type="dcterms:W3CDTF">2016-01-16T20:41:11Z</dcterms:modified>
</cp:coreProperties>
</file>