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notesMasterIdLst>
    <p:notesMasterId r:id="rId32"/>
  </p:notesMasterIdLst>
  <p:handoutMasterIdLst>
    <p:handoutMasterId r:id="rId33"/>
  </p:handoutMasterIdLst>
  <p:sldIdLst>
    <p:sldId id="559" r:id="rId5"/>
    <p:sldId id="649" r:id="rId6"/>
    <p:sldId id="358" r:id="rId7"/>
    <p:sldId id="646" r:id="rId8"/>
    <p:sldId id="660" r:id="rId9"/>
    <p:sldId id="647" r:id="rId10"/>
    <p:sldId id="666" r:id="rId11"/>
    <p:sldId id="663" r:id="rId12"/>
    <p:sldId id="657" r:id="rId13"/>
    <p:sldId id="669" r:id="rId14"/>
    <p:sldId id="664" r:id="rId15"/>
    <p:sldId id="648" r:id="rId16"/>
    <p:sldId id="658" r:id="rId17"/>
    <p:sldId id="665" r:id="rId18"/>
    <p:sldId id="650" r:id="rId19"/>
    <p:sldId id="645" r:id="rId20"/>
    <p:sldId id="651" r:id="rId21"/>
    <p:sldId id="652" r:id="rId22"/>
    <p:sldId id="659" r:id="rId23"/>
    <p:sldId id="653" r:id="rId24"/>
    <p:sldId id="656" r:id="rId25"/>
    <p:sldId id="654" r:id="rId26"/>
    <p:sldId id="667" r:id="rId27"/>
    <p:sldId id="668" r:id="rId28"/>
    <p:sldId id="662" r:id="rId29"/>
    <p:sldId id="565" r:id="rId30"/>
    <p:sldId id="661" r:id="rId3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ssion 1" id="{5885B404-E2DD-4CB1-95A1-8931F44FE381}">
          <p14:sldIdLst>
            <p14:sldId id="559"/>
            <p14:sldId id="649"/>
            <p14:sldId id="358"/>
            <p14:sldId id="646"/>
            <p14:sldId id="660"/>
            <p14:sldId id="647"/>
            <p14:sldId id="666"/>
            <p14:sldId id="663"/>
            <p14:sldId id="657"/>
            <p14:sldId id="669"/>
            <p14:sldId id="664"/>
            <p14:sldId id="648"/>
            <p14:sldId id="658"/>
            <p14:sldId id="665"/>
            <p14:sldId id="650"/>
            <p14:sldId id="645"/>
            <p14:sldId id="651"/>
            <p14:sldId id="652"/>
            <p14:sldId id="659"/>
            <p14:sldId id="653"/>
            <p14:sldId id="656"/>
            <p14:sldId id="654"/>
            <p14:sldId id="667"/>
            <p14:sldId id="668"/>
            <p14:sldId id="662"/>
            <p14:sldId id="565"/>
            <p14:sldId id="661"/>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dia-Elise Gateka" initials="NG" lastIdx="4" clrIdx="0">
    <p:extLst>
      <p:ext uri="{19B8F6BF-5375-455C-9EA6-DF929625EA0E}">
        <p15:presenceInfo xmlns:p15="http://schemas.microsoft.com/office/powerpoint/2012/main" userId="Nadia-Elise Gateka" providerId="None"/>
      </p:ext>
    </p:extLst>
  </p:cmAuthor>
  <p:cmAuthor id="2" name="Marie-Emilie Dozin" initials="MD" lastIdx="37" clrIdx="1">
    <p:extLst>
      <p:ext uri="{19B8F6BF-5375-455C-9EA6-DF929625EA0E}">
        <p15:presenceInfo xmlns:p15="http://schemas.microsoft.com/office/powerpoint/2012/main" userId="S::dozin@unhcr.org::7b9716e2-330c-4112-bcab-8f460aeba6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5" autoAdjust="0"/>
    <p:restoredTop sz="90013" autoAdjust="0"/>
  </p:normalViewPr>
  <p:slideViewPr>
    <p:cSldViewPr snapToGrid="0">
      <p:cViewPr varScale="1">
        <p:scale>
          <a:sx n="61" d="100"/>
          <a:sy n="61" d="100"/>
        </p:scale>
        <p:origin x="808"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2749EED-9A5B-4581-B243-40390D9E0F36}" type="datetimeFigureOut">
              <a:rPr lang="en-US" smtClean="0"/>
              <a:t>3/15/2022</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CE27FE8-BF02-4247-8FFC-FC8D0C6578D1}" type="slidenum">
              <a:rPr lang="en-US" smtClean="0"/>
              <a:t>‹#›</a:t>
            </a:fld>
            <a:endParaRPr lang="en-US"/>
          </a:p>
        </p:txBody>
      </p:sp>
    </p:spTree>
    <p:extLst>
      <p:ext uri="{BB962C8B-B14F-4D97-AF65-F5344CB8AC3E}">
        <p14:creationId xmlns:p14="http://schemas.microsoft.com/office/powerpoint/2010/main" val="16750943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F8A85C7-30BF-44D5-9D0A-9134FDB884E1}" type="datetimeFigureOut">
              <a:rPr lang="en-US" smtClean="0"/>
              <a:t>3/15/2022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3FA3FF8-9EBE-4BB6-8EBA-963FA1A9D9C1}" type="slidenum">
              <a:rPr lang="en-US" smtClean="0"/>
              <a:t>‹#›</a:t>
            </a:fld>
            <a:endParaRPr lang="en-US"/>
          </a:p>
        </p:txBody>
      </p:sp>
    </p:spTree>
    <p:extLst>
      <p:ext uri="{BB962C8B-B14F-4D97-AF65-F5344CB8AC3E}">
        <p14:creationId xmlns:p14="http://schemas.microsoft.com/office/powerpoint/2010/main" val="2750816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Nous avons le plaisir de vous accueillir pour cette troisième séance de formation organisée par le Cluster Protection et les Sous-Clusters. C’est un cycle de formation divisé en 6 séances ayant pour but de rafraîchir les connaissances des acteurs de protection et des acteurs humanitaires sur les concepts de la protection, les méthodes et les outils disponibles..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La première  et la deuxième séance</a:t>
            </a:r>
            <a:r>
              <a:rPr lang="fr-FR" sz="1200" kern="1200" baseline="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de formation tenues le 6 octobre et le 13 octobre ont traité respectivement du fonctionnement du Cluster Protection et de la protection en pratique.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Cette session portera sur LA CARTOGRAPHIE DES SERVICES ET LE REFERENCEMENT.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Nous allons essayer de rendre cette séance la plus interactive possible. Pour garantir le bon déroulement, nous vous demandons de respecter quelques règles: garder vos micros fermés, éteindre vos vidéos, utiliser la main lorsque vous souhaitez prendre la parole, utiliser le chat pour poser des questions. </a:t>
            </a:r>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3A3D51-EC14-4577-9145-C04590C23BB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10516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A3FA3FF8-9EBE-4BB6-8EBA-963FA1A9D9C1}" type="slidenum">
              <a:rPr lang="en-US" smtClean="0"/>
              <a:t>26</a:t>
            </a:fld>
            <a:endParaRPr lang="en-US"/>
          </a:p>
        </p:txBody>
      </p:sp>
    </p:spTree>
    <p:extLst>
      <p:ext uri="{BB962C8B-B14F-4D97-AF65-F5344CB8AC3E}">
        <p14:creationId xmlns:p14="http://schemas.microsoft.com/office/powerpoint/2010/main" val="2680113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96F0DE8A-158E-4003-BFEA-EBEC3AB291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486D5E6F-2274-42D9-81EF-9589C2DCAE27}" type="slidenum">
              <a:rPr lang="en-US" altLang="en-US"/>
              <a:pPr eaLnBrk="1" hangingPunct="1"/>
              <a:t>3</a:t>
            </a:fld>
            <a:endParaRPr lang="en-US" altLang="en-US"/>
          </a:p>
        </p:txBody>
      </p:sp>
      <p:sp>
        <p:nvSpPr>
          <p:cNvPr id="26627" name="Rectangle 2">
            <a:extLst>
              <a:ext uri="{FF2B5EF4-FFF2-40B4-BE49-F238E27FC236}">
                <a16:creationId xmlns:a16="http://schemas.microsoft.com/office/drawing/2014/main" id="{6A0554E0-FD1C-4CE9-A3B7-4248BA7C8E7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87184392-FA6E-40C9-9295-4B873D5CA01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La séance sera </a:t>
            </a:r>
            <a:r>
              <a:rPr lang="fr-FR" noProof="0" dirty="0"/>
              <a:t>organisée</a:t>
            </a:r>
            <a:r>
              <a:rPr lang="en-US" dirty="0"/>
              <a:t> </a:t>
            </a:r>
            <a:r>
              <a:rPr lang="en-US" dirty="0" err="1"/>
              <a:t>en</a:t>
            </a:r>
            <a:r>
              <a:rPr lang="en-US" dirty="0"/>
              <a:t> XXX parties: </a:t>
            </a:r>
          </a:p>
          <a:p>
            <a:pPr marL="171450" indent="-171450">
              <a:buFontTx/>
              <a:buChar char="-"/>
            </a:pPr>
            <a:endParaRPr lang="fr-CH" altLang="en-US" dirty="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96F0DE8A-158E-4003-BFEA-EBEC3AB291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486D5E6F-2274-42D9-81EF-9589C2DCAE27}" type="slidenum">
              <a:rPr lang="en-US" altLang="en-US"/>
              <a:pPr eaLnBrk="1" hangingPunct="1"/>
              <a:t>4</a:t>
            </a:fld>
            <a:endParaRPr lang="en-US" altLang="en-US"/>
          </a:p>
        </p:txBody>
      </p:sp>
      <p:sp>
        <p:nvSpPr>
          <p:cNvPr id="26627" name="Rectangle 2">
            <a:extLst>
              <a:ext uri="{FF2B5EF4-FFF2-40B4-BE49-F238E27FC236}">
                <a16:creationId xmlns:a16="http://schemas.microsoft.com/office/drawing/2014/main" id="{6A0554E0-FD1C-4CE9-A3B7-4248BA7C8E7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87184392-FA6E-40C9-9295-4B873D5CA01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7013" indent="-227013" eaLnBrk="1" hangingPunct="1">
              <a:spcBef>
                <a:spcPct val="0"/>
              </a:spcBef>
              <a:buFont typeface="Arial" panose="020B0604020202020204" pitchFamily="34" charset="0"/>
              <a:buChar char="•"/>
            </a:pPr>
            <a:r>
              <a:rPr lang="fr-CH" altLang="en-US" dirty="0">
                <a:latin typeface="Arial" panose="020B0604020202020204" pitchFamily="34" charset="0"/>
              </a:rPr>
              <a:t>Donnez l’exemple du référencement fait dans le projet de migration mixte DFID.</a:t>
            </a:r>
          </a:p>
        </p:txBody>
      </p:sp>
    </p:spTree>
    <p:extLst>
      <p:ext uri="{BB962C8B-B14F-4D97-AF65-F5344CB8AC3E}">
        <p14:creationId xmlns:p14="http://schemas.microsoft.com/office/powerpoint/2010/main" val="2657270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96F0DE8A-158E-4003-BFEA-EBEC3AB291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486D5E6F-2274-42D9-81EF-9589C2DCAE27}" type="slidenum">
              <a:rPr lang="en-US" altLang="en-US"/>
              <a:pPr eaLnBrk="1" hangingPunct="1"/>
              <a:t>5</a:t>
            </a:fld>
            <a:endParaRPr lang="en-US" altLang="en-US"/>
          </a:p>
        </p:txBody>
      </p:sp>
      <p:sp>
        <p:nvSpPr>
          <p:cNvPr id="26627" name="Rectangle 2">
            <a:extLst>
              <a:ext uri="{FF2B5EF4-FFF2-40B4-BE49-F238E27FC236}">
                <a16:creationId xmlns:a16="http://schemas.microsoft.com/office/drawing/2014/main" id="{6A0554E0-FD1C-4CE9-A3B7-4248BA7C8E7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87184392-FA6E-40C9-9295-4B873D5CA01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7013" indent="-227013" eaLnBrk="1" hangingPunct="1">
              <a:spcBef>
                <a:spcPct val="0"/>
              </a:spcBef>
              <a:buFont typeface="Arial" panose="020B0604020202020204" pitchFamily="34" charset="0"/>
              <a:buChar char="•"/>
            </a:pPr>
            <a:r>
              <a:rPr lang="fr-CH" altLang="en-US" dirty="0">
                <a:latin typeface="Arial" panose="020B0604020202020204" pitchFamily="34" charset="0"/>
              </a:rPr>
              <a:t>Donnez l’exemple du référencement fait dans le projet de migration mixte 3M-DFID</a:t>
            </a:r>
          </a:p>
        </p:txBody>
      </p:sp>
    </p:spTree>
    <p:extLst>
      <p:ext uri="{BB962C8B-B14F-4D97-AF65-F5344CB8AC3E}">
        <p14:creationId xmlns:p14="http://schemas.microsoft.com/office/powerpoint/2010/main" val="2397427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A3FA3FF8-9EBE-4BB6-8EBA-963FA1A9D9C1}" type="slidenum">
              <a:rPr lang="en-US" smtClean="0"/>
              <a:t>10</a:t>
            </a:fld>
            <a:endParaRPr lang="en-US"/>
          </a:p>
        </p:txBody>
      </p:sp>
    </p:spTree>
    <p:extLst>
      <p:ext uri="{BB962C8B-B14F-4D97-AF65-F5344CB8AC3E}">
        <p14:creationId xmlns:p14="http://schemas.microsoft.com/office/powerpoint/2010/main" val="3145924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Faire une présentation rapide de </a:t>
            </a:r>
            <a:r>
              <a:rPr lang="fr-FR" dirty="0" err="1"/>
              <a:t>Kobo</a:t>
            </a:r>
            <a:r>
              <a:rPr lang="fr-FR" dirty="0"/>
              <a:t> </a:t>
            </a:r>
          </a:p>
        </p:txBody>
      </p:sp>
      <p:sp>
        <p:nvSpPr>
          <p:cNvPr id="4" name="Espace réservé du numéro de diapositive 3"/>
          <p:cNvSpPr>
            <a:spLocks noGrp="1"/>
          </p:cNvSpPr>
          <p:nvPr>
            <p:ph type="sldNum" sz="quarter" idx="5"/>
          </p:nvPr>
        </p:nvSpPr>
        <p:spPr/>
        <p:txBody>
          <a:bodyPr/>
          <a:lstStyle/>
          <a:p>
            <a:fld id="{A3FA3FF8-9EBE-4BB6-8EBA-963FA1A9D9C1}" type="slidenum">
              <a:rPr lang="en-US" smtClean="0"/>
              <a:t>12</a:t>
            </a:fld>
            <a:endParaRPr lang="en-US"/>
          </a:p>
        </p:txBody>
      </p:sp>
    </p:spTree>
    <p:extLst>
      <p:ext uri="{BB962C8B-B14F-4D97-AF65-F5344CB8AC3E}">
        <p14:creationId xmlns:p14="http://schemas.microsoft.com/office/powerpoint/2010/main" val="3354782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Quizz zoom (sur</a:t>
            </a:r>
            <a:r>
              <a:rPr lang="fr-FR" baseline="0" dirty="0"/>
              <a:t> la slide suivante)</a:t>
            </a:r>
          </a:p>
          <a:p>
            <a:pPr marL="457200" lvl="1" indent="0">
              <a:buFont typeface="+mj-lt"/>
              <a:buNone/>
            </a:pPr>
            <a:endParaRPr lang="fr-FR"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baseline="0" dirty="0"/>
          </a:p>
        </p:txBody>
      </p:sp>
      <p:sp>
        <p:nvSpPr>
          <p:cNvPr id="4" name="Espace réservé du numéro de diapositive 3"/>
          <p:cNvSpPr>
            <a:spLocks noGrp="1"/>
          </p:cNvSpPr>
          <p:nvPr>
            <p:ph type="sldNum" sz="quarter" idx="10"/>
          </p:nvPr>
        </p:nvSpPr>
        <p:spPr/>
        <p:txBody>
          <a:bodyPr/>
          <a:lstStyle/>
          <a:p>
            <a:fld id="{D0B25D9F-C85E-49A2-92D7-A9DEAF83A336}" type="slidenum">
              <a:rPr lang="en-US" smtClean="0"/>
              <a:pPr/>
              <a:t>16</a:t>
            </a:fld>
            <a:endParaRPr lang="en-US"/>
          </a:p>
        </p:txBody>
      </p:sp>
    </p:spTree>
    <p:extLst>
      <p:ext uri="{BB962C8B-B14F-4D97-AF65-F5344CB8AC3E}">
        <p14:creationId xmlns:p14="http://schemas.microsoft.com/office/powerpoint/2010/main" val="3793019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Quizz zoom (sur</a:t>
            </a:r>
            <a:r>
              <a:rPr lang="fr-FR" baseline="0" dirty="0"/>
              <a:t> la slide suivante)</a:t>
            </a:r>
          </a:p>
          <a:p>
            <a:pPr marL="457200" lvl="1" indent="0">
              <a:buFont typeface="+mj-lt"/>
              <a:buNone/>
            </a:pPr>
            <a:endParaRPr lang="fr-FR"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baseline="0" dirty="0"/>
          </a:p>
        </p:txBody>
      </p:sp>
      <p:sp>
        <p:nvSpPr>
          <p:cNvPr id="4" name="Espace réservé du numéro de diapositive 3"/>
          <p:cNvSpPr>
            <a:spLocks noGrp="1"/>
          </p:cNvSpPr>
          <p:nvPr>
            <p:ph type="sldNum" sz="quarter" idx="10"/>
          </p:nvPr>
        </p:nvSpPr>
        <p:spPr/>
        <p:txBody>
          <a:bodyPr/>
          <a:lstStyle/>
          <a:p>
            <a:fld id="{D0B25D9F-C85E-49A2-92D7-A9DEAF83A336}" type="slidenum">
              <a:rPr lang="en-US" smtClean="0"/>
              <a:pPr/>
              <a:t>21</a:t>
            </a:fld>
            <a:endParaRPr lang="en-US"/>
          </a:p>
        </p:txBody>
      </p:sp>
    </p:spTree>
    <p:extLst>
      <p:ext uri="{BB962C8B-B14F-4D97-AF65-F5344CB8AC3E}">
        <p14:creationId xmlns:p14="http://schemas.microsoft.com/office/powerpoint/2010/main" val="2077503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Quizz zoom (sur</a:t>
            </a:r>
            <a:r>
              <a:rPr lang="fr-FR" baseline="0" dirty="0"/>
              <a:t> la slide suivante)</a:t>
            </a:r>
          </a:p>
          <a:p>
            <a:pPr marL="457200" lvl="1" indent="0">
              <a:buFont typeface="+mj-lt"/>
              <a:buNone/>
            </a:pPr>
            <a:endParaRPr lang="fr-FR"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baseline="0" dirty="0"/>
          </a:p>
        </p:txBody>
      </p:sp>
      <p:sp>
        <p:nvSpPr>
          <p:cNvPr id="4" name="Espace réservé du numéro de diapositive 3"/>
          <p:cNvSpPr>
            <a:spLocks noGrp="1"/>
          </p:cNvSpPr>
          <p:nvPr>
            <p:ph type="sldNum" sz="quarter" idx="10"/>
          </p:nvPr>
        </p:nvSpPr>
        <p:spPr/>
        <p:txBody>
          <a:bodyPr/>
          <a:lstStyle/>
          <a:p>
            <a:fld id="{D0B25D9F-C85E-49A2-92D7-A9DEAF83A336}" type="slidenum">
              <a:rPr lang="en-US" smtClean="0"/>
              <a:pPr/>
              <a:t>24</a:t>
            </a:fld>
            <a:endParaRPr lang="en-US"/>
          </a:p>
        </p:txBody>
      </p:sp>
    </p:spTree>
    <p:extLst>
      <p:ext uri="{BB962C8B-B14F-4D97-AF65-F5344CB8AC3E}">
        <p14:creationId xmlns:p14="http://schemas.microsoft.com/office/powerpoint/2010/main" val="1526414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8A68B-D768-4370-BAA4-BA8FE7D82A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E9D493-F225-42D7-88FA-7884E22F7A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2B23308-63A8-43F7-BD12-80F42EA9F96C}"/>
              </a:ext>
            </a:extLst>
          </p:cNvPr>
          <p:cNvSpPr>
            <a:spLocks noGrp="1"/>
          </p:cNvSpPr>
          <p:nvPr>
            <p:ph type="dt" sz="half" idx="10"/>
          </p:nvPr>
        </p:nvSpPr>
        <p:spPr/>
        <p:txBody>
          <a:bodyPr/>
          <a:lstStyle/>
          <a:p>
            <a:fld id="{49DBBF5D-C2F5-4D82-B258-A572265CD930}" type="datetimeFigureOut">
              <a:rPr lang="en-GB" smtClean="0"/>
              <a:t>15/03/2022</a:t>
            </a:fld>
            <a:endParaRPr lang="en-GB"/>
          </a:p>
        </p:txBody>
      </p:sp>
      <p:sp>
        <p:nvSpPr>
          <p:cNvPr id="5" name="Footer Placeholder 4">
            <a:extLst>
              <a:ext uri="{FF2B5EF4-FFF2-40B4-BE49-F238E27FC236}">
                <a16:creationId xmlns:a16="http://schemas.microsoft.com/office/drawing/2014/main" id="{166C4F6D-866E-4D89-BBF0-E3F60487A7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C1ED60-725B-4354-99D1-DA73D1BD2A26}"/>
              </a:ext>
            </a:extLst>
          </p:cNvPr>
          <p:cNvSpPr>
            <a:spLocks noGrp="1"/>
          </p:cNvSpPr>
          <p:nvPr>
            <p:ph type="sldNum" sz="quarter" idx="12"/>
          </p:nvPr>
        </p:nvSpPr>
        <p:spPr/>
        <p:txBody>
          <a:bodyPr/>
          <a:lstStyle/>
          <a:p>
            <a:fld id="{26A121BB-FA45-4DF0-95EE-3A45882FB13F}" type="slidenum">
              <a:rPr lang="en-GB" smtClean="0"/>
              <a:t>‹#›</a:t>
            </a:fld>
            <a:endParaRPr lang="en-GB"/>
          </a:p>
        </p:txBody>
      </p:sp>
    </p:spTree>
    <p:extLst>
      <p:ext uri="{BB962C8B-B14F-4D97-AF65-F5344CB8AC3E}">
        <p14:creationId xmlns:p14="http://schemas.microsoft.com/office/powerpoint/2010/main" val="2398406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D8D55-9C2E-46A7-AE5A-9C00EAE71F3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E2AC935-F746-4231-B823-90AE7E33ED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3B224E-EE6F-4F3D-A92A-5DB4CED860C2}"/>
              </a:ext>
            </a:extLst>
          </p:cNvPr>
          <p:cNvSpPr>
            <a:spLocks noGrp="1"/>
          </p:cNvSpPr>
          <p:nvPr>
            <p:ph type="dt" sz="half" idx="10"/>
          </p:nvPr>
        </p:nvSpPr>
        <p:spPr/>
        <p:txBody>
          <a:bodyPr/>
          <a:lstStyle/>
          <a:p>
            <a:fld id="{49DBBF5D-C2F5-4D82-B258-A572265CD930}" type="datetimeFigureOut">
              <a:rPr lang="en-GB" smtClean="0"/>
              <a:t>15/03/2022</a:t>
            </a:fld>
            <a:endParaRPr lang="en-GB"/>
          </a:p>
        </p:txBody>
      </p:sp>
      <p:sp>
        <p:nvSpPr>
          <p:cNvPr id="5" name="Footer Placeholder 4">
            <a:extLst>
              <a:ext uri="{FF2B5EF4-FFF2-40B4-BE49-F238E27FC236}">
                <a16:creationId xmlns:a16="http://schemas.microsoft.com/office/drawing/2014/main" id="{91E261C6-0FE7-4722-9A7F-7C40CD7866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A467BB-C2A9-4632-AF46-E3C713884663}"/>
              </a:ext>
            </a:extLst>
          </p:cNvPr>
          <p:cNvSpPr>
            <a:spLocks noGrp="1"/>
          </p:cNvSpPr>
          <p:nvPr>
            <p:ph type="sldNum" sz="quarter" idx="12"/>
          </p:nvPr>
        </p:nvSpPr>
        <p:spPr/>
        <p:txBody>
          <a:bodyPr/>
          <a:lstStyle/>
          <a:p>
            <a:fld id="{26A121BB-FA45-4DF0-95EE-3A45882FB13F}" type="slidenum">
              <a:rPr lang="en-GB" smtClean="0"/>
              <a:t>‹#›</a:t>
            </a:fld>
            <a:endParaRPr lang="en-GB"/>
          </a:p>
        </p:txBody>
      </p:sp>
    </p:spTree>
    <p:extLst>
      <p:ext uri="{BB962C8B-B14F-4D97-AF65-F5344CB8AC3E}">
        <p14:creationId xmlns:p14="http://schemas.microsoft.com/office/powerpoint/2010/main" val="1284874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5FAEE4-6F32-445F-80FA-015C3B2515C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A90F969-B69E-4C1B-AFDD-AF9D744903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E7471B-6D54-4B11-AD24-1022BC458E8C}"/>
              </a:ext>
            </a:extLst>
          </p:cNvPr>
          <p:cNvSpPr>
            <a:spLocks noGrp="1"/>
          </p:cNvSpPr>
          <p:nvPr>
            <p:ph type="dt" sz="half" idx="10"/>
          </p:nvPr>
        </p:nvSpPr>
        <p:spPr/>
        <p:txBody>
          <a:bodyPr/>
          <a:lstStyle/>
          <a:p>
            <a:fld id="{49DBBF5D-C2F5-4D82-B258-A572265CD930}" type="datetimeFigureOut">
              <a:rPr lang="en-GB" smtClean="0"/>
              <a:t>15/03/2022</a:t>
            </a:fld>
            <a:endParaRPr lang="en-GB"/>
          </a:p>
        </p:txBody>
      </p:sp>
      <p:sp>
        <p:nvSpPr>
          <p:cNvPr id="5" name="Footer Placeholder 4">
            <a:extLst>
              <a:ext uri="{FF2B5EF4-FFF2-40B4-BE49-F238E27FC236}">
                <a16:creationId xmlns:a16="http://schemas.microsoft.com/office/drawing/2014/main" id="{25271A56-3A60-4744-9BB0-5A59784B10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894FC8-3DD6-4B4F-AE59-BFDCCF994036}"/>
              </a:ext>
            </a:extLst>
          </p:cNvPr>
          <p:cNvSpPr>
            <a:spLocks noGrp="1"/>
          </p:cNvSpPr>
          <p:nvPr>
            <p:ph type="sldNum" sz="quarter" idx="12"/>
          </p:nvPr>
        </p:nvSpPr>
        <p:spPr/>
        <p:txBody>
          <a:bodyPr/>
          <a:lstStyle/>
          <a:p>
            <a:fld id="{26A121BB-FA45-4DF0-95EE-3A45882FB13F}" type="slidenum">
              <a:rPr lang="en-GB" smtClean="0"/>
              <a:t>‹#›</a:t>
            </a:fld>
            <a:endParaRPr lang="en-GB"/>
          </a:p>
        </p:txBody>
      </p:sp>
    </p:spTree>
    <p:extLst>
      <p:ext uri="{BB962C8B-B14F-4D97-AF65-F5344CB8AC3E}">
        <p14:creationId xmlns:p14="http://schemas.microsoft.com/office/powerpoint/2010/main" val="2209070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E4EC8-9789-49BA-80A3-D282EA46402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0BCFF3-CD35-4CE8-9039-B6CEDFCBAE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68D01C-7CC4-4477-B040-2A770D66013E}"/>
              </a:ext>
            </a:extLst>
          </p:cNvPr>
          <p:cNvSpPr>
            <a:spLocks noGrp="1"/>
          </p:cNvSpPr>
          <p:nvPr>
            <p:ph type="dt" sz="half" idx="10"/>
          </p:nvPr>
        </p:nvSpPr>
        <p:spPr/>
        <p:txBody>
          <a:bodyPr/>
          <a:lstStyle/>
          <a:p>
            <a:fld id="{49DBBF5D-C2F5-4D82-B258-A572265CD930}" type="datetimeFigureOut">
              <a:rPr lang="en-GB" smtClean="0"/>
              <a:t>15/03/2022</a:t>
            </a:fld>
            <a:endParaRPr lang="en-GB"/>
          </a:p>
        </p:txBody>
      </p:sp>
      <p:sp>
        <p:nvSpPr>
          <p:cNvPr id="5" name="Footer Placeholder 4">
            <a:extLst>
              <a:ext uri="{FF2B5EF4-FFF2-40B4-BE49-F238E27FC236}">
                <a16:creationId xmlns:a16="http://schemas.microsoft.com/office/drawing/2014/main" id="{1CF7650B-3066-4738-A2F9-E842BC7C78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A891B9-632F-4263-B0A4-BDE54CD7E824}"/>
              </a:ext>
            </a:extLst>
          </p:cNvPr>
          <p:cNvSpPr>
            <a:spLocks noGrp="1"/>
          </p:cNvSpPr>
          <p:nvPr>
            <p:ph type="sldNum" sz="quarter" idx="12"/>
          </p:nvPr>
        </p:nvSpPr>
        <p:spPr/>
        <p:txBody>
          <a:bodyPr/>
          <a:lstStyle/>
          <a:p>
            <a:fld id="{26A121BB-FA45-4DF0-95EE-3A45882FB13F}" type="slidenum">
              <a:rPr lang="en-GB" smtClean="0"/>
              <a:t>‹#›</a:t>
            </a:fld>
            <a:endParaRPr lang="en-GB"/>
          </a:p>
        </p:txBody>
      </p:sp>
    </p:spTree>
    <p:extLst>
      <p:ext uri="{BB962C8B-B14F-4D97-AF65-F5344CB8AC3E}">
        <p14:creationId xmlns:p14="http://schemas.microsoft.com/office/powerpoint/2010/main" val="3453566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56673-ED5A-4B64-A61F-734C984D9F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B5A45C-1D73-4B4A-8C2D-7401251859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953A26-F25B-4491-AF5B-A70973200245}"/>
              </a:ext>
            </a:extLst>
          </p:cNvPr>
          <p:cNvSpPr>
            <a:spLocks noGrp="1"/>
          </p:cNvSpPr>
          <p:nvPr>
            <p:ph type="dt" sz="half" idx="10"/>
          </p:nvPr>
        </p:nvSpPr>
        <p:spPr/>
        <p:txBody>
          <a:bodyPr/>
          <a:lstStyle/>
          <a:p>
            <a:fld id="{49DBBF5D-C2F5-4D82-B258-A572265CD930}" type="datetimeFigureOut">
              <a:rPr lang="en-GB" smtClean="0"/>
              <a:t>15/03/2022</a:t>
            </a:fld>
            <a:endParaRPr lang="en-GB"/>
          </a:p>
        </p:txBody>
      </p:sp>
      <p:sp>
        <p:nvSpPr>
          <p:cNvPr id="5" name="Footer Placeholder 4">
            <a:extLst>
              <a:ext uri="{FF2B5EF4-FFF2-40B4-BE49-F238E27FC236}">
                <a16:creationId xmlns:a16="http://schemas.microsoft.com/office/drawing/2014/main" id="{9D641C61-5F09-4A6C-AE0A-7915DBBF4A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4CA1EA-2305-4CAA-916D-EE4BFF0551CE}"/>
              </a:ext>
            </a:extLst>
          </p:cNvPr>
          <p:cNvSpPr>
            <a:spLocks noGrp="1"/>
          </p:cNvSpPr>
          <p:nvPr>
            <p:ph type="sldNum" sz="quarter" idx="12"/>
          </p:nvPr>
        </p:nvSpPr>
        <p:spPr/>
        <p:txBody>
          <a:bodyPr/>
          <a:lstStyle/>
          <a:p>
            <a:fld id="{26A121BB-FA45-4DF0-95EE-3A45882FB13F}" type="slidenum">
              <a:rPr lang="en-GB" smtClean="0"/>
              <a:t>‹#›</a:t>
            </a:fld>
            <a:endParaRPr lang="en-GB"/>
          </a:p>
        </p:txBody>
      </p:sp>
    </p:spTree>
    <p:extLst>
      <p:ext uri="{BB962C8B-B14F-4D97-AF65-F5344CB8AC3E}">
        <p14:creationId xmlns:p14="http://schemas.microsoft.com/office/powerpoint/2010/main" val="921246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4B9A5-83D6-4413-803E-5C5C5E64FCA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5961575-4F44-47C8-BC4A-9928337318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A5595A5-45BC-4C54-A266-765443A845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37C6254-BFC1-4E6C-86F3-90FEB7B7B2F1}"/>
              </a:ext>
            </a:extLst>
          </p:cNvPr>
          <p:cNvSpPr>
            <a:spLocks noGrp="1"/>
          </p:cNvSpPr>
          <p:nvPr>
            <p:ph type="dt" sz="half" idx="10"/>
          </p:nvPr>
        </p:nvSpPr>
        <p:spPr/>
        <p:txBody>
          <a:bodyPr/>
          <a:lstStyle/>
          <a:p>
            <a:fld id="{49DBBF5D-C2F5-4D82-B258-A572265CD930}" type="datetimeFigureOut">
              <a:rPr lang="en-GB" smtClean="0"/>
              <a:t>15/03/2022</a:t>
            </a:fld>
            <a:endParaRPr lang="en-GB"/>
          </a:p>
        </p:txBody>
      </p:sp>
      <p:sp>
        <p:nvSpPr>
          <p:cNvPr id="6" name="Footer Placeholder 5">
            <a:extLst>
              <a:ext uri="{FF2B5EF4-FFF2-40B4-BE49-F238E27FC236}">
                <a16:creationId xmlns:a16="http://schemas.microsoft.com/office/drawing/2014/main" id="{6CE5D830-2CDD-4A26-9DD6-D88959925B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05E0C0-F912-4249-BCFD-CE44B47A3CB5}"/>
              </a:ext>
            </a:extLst>
          </p:cNvPr>
          <p:cNvSpPr>
            <a:spLocks noGrp="1"/>
          </p:cNvSpPr>
          <p:nvPr>
            <p:ph type="sldNum" sz="quarter" idx="12"/>
          </p:nvPr>
        </p:nvSpPr>
        <p:spPr/>
        <p:txBody>
          <a:bodyPr/>
          <a:lstStyle/>
          <a:p>
            <a:fld id="{26A121BB-FA45-4DF0-95EE-3A45882FB13F}" type="slidenum">
              <a:rPr lang="en-GB" smtClean="0"/>
              <a:t>‹#›</a:t>
            </a:fld>
            <a:endParaRPr lang="en-GB"/>
          </a:p>
        </p:txBody>
      </p:sp>
    </p:spTree>
    <p:extLst>
      <p:ext uri="{BB962C8B-B14F-4D97-AF65-F5344CB8AC3E}">
        <p14:creationId xmlns:p14="http://schemas.microsoft.com/office/powerpoint/2010/main" val="727749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D1E0E-3F15-481B-BF20-69A7E66957F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CB7D70A-A5F2-4D5A-B10D-D54C46143C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A3D049-6B1A-42A7-8705-D4C5462167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EB98E11-BDD7-428D-AE71-C83E931903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31BD94-2670-4C34-929C-856AA14C30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C677539-A86C-48D1-93FD-8FB476B06CE7}"/>
              </a:ext>
            </a:extLst>
          </p:cNvPr>
          <p:cNvSpPr>
            <a:spLocks noGrp="1"/>
          </p:cNvSpPr>
          <p:nvPr>
            <p:ph type="dt" sz="half" idx="10"/>
          </p:nvPr>
        </p:nvSpPr>
        <p:spPr/>
        <p:txBody>
          <a:bodyPr/>
          <a:lstStyle/>
          <a:p>
            <a:fld id="{49DBBF5D-C2F5-4D82-B258-A572265CD930}" type="datetimeFigureOut">
              <a:rPr lang="en-GB" smtClean="0"/>
              <a:t>15/03/2022</a:t>
            </a:fld>
            <a:endParaRPr lang="en-GB"/>
          </a:p>
        </p:txBody>
      </p:sp>
      <p:sp>
        <p:nvSpPr>
          <p:cNvPr id="8" name="Footer Placeholder 7">
            <a:extLst>
              <a:ext uri="{FF2B5EF4-FFF2-40B4-BE49-F238E27FC236}">
                <a16:creationId xmlns:a16="http://schemas.microsoft.com/office/drawing/2014/main" id="{69F0F64C-B806-4DC1-B788-DF3EF0DC508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3A9B6CD-5066-4A7D-AE37-3B3F4B513EAD}"/>
              </a:ext>
            </a:extLst>
          </p:cNvPr>
          <p:cNvSpPr>
            <a:spLocks noGrp="1"/>
          </p:cNvSpPr>
          <p:nvPr>
            <p:ph type="sldNum" sz="quarter" idx="12"/>
          </p:nvPr>
        </p:nvSpPr>
        <p:spPr/>
        <p:txBody>
          <a:bodyPr/>
          <a:lstStyle/>
          <a:p>
            <a:fld id="{26A121BB-FA45-4DF0-95EE-3A45882FB13F}" type="slidenum">
              <a:rPr lang="en-GB" smtClean="0"/>
              <a:t>‹#›</a:t>
            </a:fld>
            <a:endParaRPr lang="en-GB"/>
          </a:p>
        </p:txBody>
      </p:sp>
    </p:spTree>
    <p:extLst>
      <p:ext uri="{BB962C8B-B14F-4D97-AF65-F5344CB8AC3E}">
        <p14:creationId xmlns:p14="http://schemas.microsoft.com/office/powerpoint/2010/main" val="1577092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A70DB-E863-407F-B757-B2CE68A5625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C57EFE3-C24E-4B7A-A9DC-02190D05318C}"/>
              </a:ext>
            </a:extLst>
          </p:cNvPr>
          <p:cNvSpPr>
            <a:spLocks noGrp="1"/>
          </p:cNvSpPr>
          <p:nvPr>
            <p:ph type="dt" sz="half" idx="10"/>
          </p:nvPr>
        </p:nvSpPr>
        <p:spPr/>
        <p:txBody>
          <a:bodyPr/>
          <a:lstStyle/>
          <a:p>
            <a:fld id="{49DBBF5D-C2F5-4D82-B258-A572265CD930}" type="datetimeFigureOut">
              <a:rPr lang="en-GB" smtClean="0"/>
              <a:t>15/03/2022</a:t>
            </a:fld>
            <a:endParaRPr lang="en-GB"/>
          </a:p>
        </p:txBody>
      </p:sp>
      <p:sp>
        <p:nvSpPr>
          <p:cNvPr id="4" name="Footer Placeholder 3">
            <a:extLst>
              <a:ext uri="{FF2B5EF4-FFF2-40B4-BE49-F238E27FC236}">
                <a16:creationId xmlns:a16="http://schemas.microsoft.com/office/drawing/2014/main" id="{04C6B1C4-E4B0-4A99-AE06-2D5766B9F71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62BC594-9F64-4744-8C8B-E8997576FE43}"/>
              </a:ext>
            </a:extLst>
          </p:cNvPr>
          <p:cNvSpPr>
            <a:spLocks noGrp="1"/>
          </p:cNvSpPr>
          <p:nvPr>
            <p:ph type="sldNum" sz="quarter" idx="12"/>
          </p:nvPr>
        </p:nvSpPr>
        <p:spPr/>
        <p:txBody>
          <a:bodyPr/>
          <a:lstStyle/>
          <a:p>
            <a:fld id="{26A121BB-FA45-4DF0-95EE-3A45882FB13F}" type="slidenum">
              <a:rPr lang="en-GB" smtClean="0"/>
              <a:t>‹#›</a:t>
            </a:fld>
            <a:endParaRPr lang="en-GB"/>
          </a:p>
        </p:txBody>
      </p:sp>
    </p:spTree>
    <p:extLst>
      <p:ext uri="{BB962C8B-B14F-4D97-AF65-F5344CB8AC3E}">
        <p14:creationId xmlns:p14="http://schemas.microsoft.com/office/powerpoint/2010/main" val="2400233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09A53D-73A1-4629-9212-F21C87591DD7}"/>
              </a:ext>
            </a:extLst>
          </p:cNvPr>
          <p:cNvSpPr>
            <a:spLocks noGrp="1"/>
          </p:cNvSpPr>
          <p:nvPr>
            <p:ph type="dt" sz="half" idx="10"/>
          </p:nvPr>
        </p:nvSpPr>
        <p:spPr/>
        <p:txBody>
          <a:bodyPr/>
          <a:lstStyle/>
          <a:p>
            <a:fld id="{49DBBF5D-C2F5-4D82-B258-A572265CD930}" type="datetimeFigureOut">
              <a:rPr lang="en-GB" smtClean="0"/>
              <a:t>15/03/2022</a:t>
            </a:fld>
            <a:endParaRPr lang="en-GB"/>
          </a:p>
        </p:txBody>
      </p:sp>
      <p:sp>
        <p:nvSpPr>
          <p:cNvPr id="3" name="Footer Placeholder 2">
            <a:extLst>
              <a:ext uri="{FF2B5EF4-FFF2-40B4-BE49-F238E27FC236}">
                <a16:creationId xmlns:a16="http://schemas.microsoft.com/office/drawing/2014/main" id="{34F3B10D-12F8-437D-9353-8F9D48BC6A9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5C40924-2802-4BF5-99DD-83F8B6816864}"/>
              </a:ext>
            </a:extLst>
          </p:cNvPr>
          <p:cNvSpPr>
            <a:spLocks noGrp="1"/>
          </p:cNvSpPr>
          <p:nvPr>
            <p:ph type="sldNum" sz="quarter" idx="12"/>
          </p:nvPr>
        </p:nvSpPr>
        <p:spPr/>
        <p:txBody>
          <a:bodyPr/>
          <a:lstStyle/>
          <a:p>
            <a:fld id="{26A121BB-FA45-4DF0-95EE-3A45882FB13F}" type="slidenum">
              <a:rPr lang="en-GB" smtClean="0"/>
              <a:t>‹#›</a:t>
            </a:fld>
            <a:endParaRPr lang="en-GB"/>
          </a:p>
        </p:txBody>
      </p:sp>
    </p:spTree>
    <p:extLst>
      <p:ext uri="{BB962C8B-B14F-4D97-AF65-F5344CB8AC3E}">
        <p14:creationId xmlns:p14="http://schemas.microsoft.com/office/powerpoint/2010/main" val="3275946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E95A3-3D0C-4F4B-9991-B6FA07577A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DEB8D67-E272-457B-9165-F7C8835C11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BC5FFDA-A49B-4F17-8E03-779FCE0A84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E88249-D0B1-4C36-8A40-9933FC80AEA6}"/>
              </a:ext>
            </a:extLst>
          </p:cNvPr>
          <p:cNvSpPr>
            <a:spLocks noGrp="1"/>
          </p:cNvSpPr>
          <p:nvPr>
            <p:ph type="dt" sz="half" idx="10"/>
          </p:nvPr>
        </p:nvSpPr>
        <p:spPr/>
        <p:txBody>
          <a:bodyPr/>
          <a:lstStyle/>
          <a:p>
            <a:fld id="{49DBBF5D-C2F5-4D82-B258-A572265CD930}" type="datetimeFigureOut">
              <a:rPr lang="en-GB" smtClean="0"/>
              <a:t>15/03/2022</a:t>
            </a:fld>
            <a:endParaRPr lang="en-GB"/>
          </a:p>
        </p:txBody>
      </p:sp>
      <p:sp>
        <p:nvSpPr>
          <p:cNvPr id="6" name="Footer Placeholder 5">
            <a:extLst>
              <a:ext uri="{FF2B5EF4-FFF2-40B4-BE49-F238E27FC236}">
                <a16:creationId xmlns:a16="http://schemas.microsoft.com/office/drawing/2014/main" id="{C14D2010-237B-409D-B976-EDF07B0FB9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E963A3-7E82-4918-AC44-A333553E2DF8}"/>
              </a:ext>
            </a:extLst>
          </p:cNvPr>
          <p:cNvSpPr>
            <a:spLocks noGrp="1"/>
          </p:cNvSpPr>
          <p:nvPr>
            <p:ph type="sldNum" sz="quarter" idx="12"/>
          </p:nvPr>
        </p:nvSpPr>
        <p:spPr/>
        <p:txBody>
          <a:bodyPr/>
          <a:lstStyle/>
          <a:p>
            <a:fld id="{26A121BB-FA45-4DF0-95EE-3A45882FB13F}" type="slidenum">
              <a:rPr lang="en-GB" smtClean="0"/>
              <a:t>‹#›</a:t>
            </a:fld>
            <a:endParaRPr lang="en-GB"/>
          </a:p>
        </p:txBody>
      </p:sp>
    </p:spTree>
    <p:extLst>
      <p:ext uri="{BB962C8B-B14F-4D97-AF65-F5344CB8AC3E}">
        <p14:creationId xmlns:p14="http://schemas.microsoft.com/office/powerpoint/2010/main" val="710040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8D211-8473-44B6-A22B-D4BEB6671E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A80AE68-F6FE-4B17-BE2D-5CA9119964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6E6606E-67F2-4913-87C3-5D61852D3D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E2E2EC-F73A-49E4-9609-5E9D213B4296}"/>
              </a:ext>
            </a:extLst>
          </p:cNvPr>
          <p:cNvSpPr>
            <a:spLocks noGrp="1"/>
          </p:cNvSpPr>
          <p:nvPr>
            <p:ph type="dt" sz="half" idx="10"/>
          </p:nvPr>
        </p:nvSpPr>
        <p:spPr/>
        <p:txBody>
          <a:bodyPr/>
          <a:lstStyle/>
          <a:p>
            <a:fld id="{49DBBF5D-C2F5-4D82-B258-A572265CD930}" type="datetimeFigureOut">
              <a:rPr lang="en-GB" smtClean="0"/>
              <a:t>15/03/2022</a:t>
            </a:fld>
            <a:endParaRPr lang="en-GB"/>
          </a:p>
        </p:txBody>
      </p:sp>
      <p:sp>
        <p:nvSpPr>
          <p:cNvPr id="6" name="Footer Placeholder 5">
            <a:extLst>
              <a:ext uri="{FF2B5EF4-FFF2-40B4-BE49-F238E27FC236}">
                <a16:creationId xmlns:a16="http://schemas.microsoft.com/office/drawing/2014/main" id="{9FBF373C-2BEC-492F-843D-D360C63C0A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C785C5-921B-4488-AF93-FAAD21B4355A}"/>
              </a:ext>
            </a:extLst>
          </p:cNvPr>
          <p:cNvSpPr>
            <a:spLocks noGrp="1"/>
          </p:cNvSpPr>
          <p:nvPr>
            <p:ph type="sldNum" sz="quarter" idx="12"/>
          </p:nvPr>
        </p:nvSpPr>
        <p:spPr/>
        <p:txBody>
          <a:bodyPr/>
          <a:lstStyle/>
          <a:p>
            <a:fld id="{26A121BB-FA45-4DF0-95EE-3A45882FB13F}" type="slidenum">
              <a:rPr lang="en-GB" smtClean="0"/>
              <a:t>‹#›</a:t>
            </a:fld>
            <a:endParaRPr lang="en-GB"/>
          </a:p>
        </p:txBody>
      </p:sp>
    </p:spTree>
    <p:extLst>
      <p:ext uri="{BB962C8B-B14F-4D97-AF65-F5344CB8AC3E}">
        <p14:creationId xmlns:p14="http://schemas.microsoft.com/office/powerpoint/2010/main" val="2700929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DF9EE7-C524-43CC-ABBF-5A58EFC6B9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7A7A085-0A3F-4831-9160-5BCF9391D6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22C722-BC05-4142-AB32-E660E9C0C7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DBBF5D-C2F5-4D82-B258-A572265CD930}" type="datetimeFigureOut">
              <a:rPr lang="en-GB" smtClean="0"/>
              <a:t>15/03/2022</a:t>
            </a:fld>
            <a:endParaRPr lang="en-GB"/>
          </a:p>
        </p:txBody>
      </p:sp>
      <p:sp>
        <p:nvSpPr>
          <p:cNvPr id="5" name="Footer Placeholder 4">
            <a:extLst>
              <a:ext uri="{FF2B5EF4-FFF2-40B4-BE49-F238E27FC236}">
                <a16:creationId xmlns:a16="http://schemas.microsoft.com/office/drawing/2014/main" id="{80FC302B-634C-4329-AA1B-9E358C0764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6FC35F5-6E45-427B-8ADD-FE0A348698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A121BB-FA45-4DF0-95EE-3A45882FB13F}" type="slidenum">
              <a:rPr lang="en-GB" smtClean="0"/>
              <a:t>‹#›</a:t>
            </a:fld>
            <a:endParaRPr lang="en-GB"/>
          </a:p>
        </p:txBody>
      </p:sp>
    </p:spTree>
    <p:extLst>
      <p:ext uri="{BB962C8B-B14F-4D97-AF65-F5344CB8AC3E}">
        <p14:creationId xmlns:p14="http://schemas.microsoft.com/office/powerpoint/2010/main" val="25987459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boubou.diallo@drc.ngo" TargetMode="External"/><Relationship Id="rId2" Type="http://schemas.openxmlformats.org/officeDocument/2006/relationships/hyperlink" Target="mailto:Salimata.kone@drc.ngo"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ur03.safelinks.protection.outlook.com/?url=https://app.powerbi.com/view?r%3DeyJrIjoiZDg2YzAxMjAtYmFiYS00MDM2LWI5NDctY2MyYzU0MGYyY2E0IiwidCI6ImU1YzM3OTgxLTY2NjQtNDEzNC04YTBjLTY1NDNkMmFmODBiZSIsImMiOjh9&amp;data=02|01|salimata.kone@drc.ngo|6dac0949e4ec416d956108d84dc6f82b|2a212241899c4752bd3351eac3c582d5|0|0|637344864255810095&amp;sdata=Z3GeTRbIKM7QWvvC3BGrjRnNEzYwtCvwyWJBS9Q3wuw%3D&amp;reserved=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13150" y="1562365"/>
            <a:ext cx="5023349" cy="4092847"/>
          </a:xfrm>
        </p:spPr>
        <p:txBody>
          <a:bodyPr>
            <a:normAutofit fontScale="90000"/>
          </a:bodyPr>
          <a:lstStyle/>
          <a:p>
            <a:pPr algn="l"/>
            <a:r>
              <a:rPr lang="fr-FR" sz="2400" b="1" dirty="0">
                <a:latin typeface="Arial" panose="020B0604020202020204" pitchFamily="34" charset="0"/>
                <a:cs typeface="Arial" panose="020B0604020202020204" pitchFamily="34" charset="0"/>
              </a:rPr>
              <a:t>Cycle de formation</a:t>
            </a:r>
            <a:br>
              <a:rPr lang="fr-FR" sz="2400" b="1" dirty="0">
                <a:latin typeface="Arial" panose="020B0604020202020204" pitchFamily="34" charset="0"/>
                <a:cs typeface="Arial" panose="020B0604020202020204" pitchFamily="34" charset="0"/>
              </a:rPr>
            </a:br>
            <a:r>
              <a:rPr lang="fr-FR" sz="2400" b="1" dirty="0">
                <a:latin typeface="Arial" panose="020B0604020202020204" pitchFamily="34" charset="0"/>
                <a:cs typeface="Arial" panose="020B0604020202020204" pitchFamily="34" charset="0"/>
              </a:rPr>
              <a:t/>
            </a:r>
            <a:br>
              <a:rPr lang="fr-FR" sz="2400" b="1" dirty="0">
                <a:latin typeface="Arial" panose="020B0604020202020204" pitchFamily="34" charset="0"/>
                <a:cs typeface="Arial" panose="020B0604020202020204" pitchFamily="34" charset="0"/>
              </a:rPr>
            </a:br>
            <a:r>
              <a:rPr lang="fr-FR" sz="2400" b="1" dirty="0">
                <a:latin typeface="Arial" panose="020B0604020202020204" pitchFamily="34" charset="0"/>
                <a:cs typeface="Arial" panose="020B0604020202020204" pitchFamily="34" charset="0"/>
              </a:rPr>
              <a:t>LA CARTOGRAPHIE DES SERVICES ET LE REFERENCEMENT</a:t>
            </a:r>
            <a:br>
              <a:rPr lang="fr-FR" sz="2400" b="1" dirty="0">
                <a:latin typeface="Arial" panose="020B0604020202020204" pitchFamily="34" charset="0"/>
                <a:cs typeface="Arial" panose="020B0604020202020204" pitchFamily="34" charset="0"/>
              </a:rPr>
            </a:br>
            <a:r>
              <a:rPr lang="fr-FR" sz="2400" b="1" dirty="0">
                <a:latin typeface="Arial" panose="020B0604020202020204" pitchFamily="34" charset="0"/>
                <a:cs typeface="Arial" panose="020B0604020202020204" pitchFamily="34" charset="0"/>
              </a:rPr>
              <a:t>Bamako, Mali</a:t>
            </a:r>
            <a:br>
              <a:rPr lang="fr-FR" sz="2400" b="1" dirty="0">
                <a:latin typeface="Arial" panose="020B0604020202020204" pitchFamily="34" charset="0"/>
                <a:cs typeface="Arial" panose="020B0604020202020204" pitchFamily="34" charset="0"/>
              </a:rPr>
            </a:br>
            <a:r>
              <a:rPr lang="fr-FR" sz="2400" b="1" dirty="0">
                <a:latin typeface="Arial" panose="020B0604020202020204" pitchFamily="34" charset="0"/>
                <a:cs typeface="Arial" panose="020B0604020202020204" pitchFamily="34" charset="0"/>
              </a:rPr>
              <a:t/>
            </a:r>
            <a:br>
              <a:rPr lang="fr-FR" sz="2400" b="1" dirty="0">
                <a:latin typeface="Arial" panose="020B0604020202020204" pitchFamily="34" charset="0"/>
                <a:cs typeface="Arial" panose="020B0604020202020204" pitchFamily="34" charset="0"/>
              </a:rPr>
            </a:br>
            <a:r>
              <a:rPr lang="fr-FR" sz="2400" b="1" dirty="0">
                <a:latin typeface="Arial" panose="020B0604020202020204" pitchFamily="34" charset="0"/>
                <a:cs typeface="Arial" panose="020B0604020202020204" pitchFamily="34" charset="0"/>
              </a:rPr>
              <a:t>DATE : 03 novembre 2020</a:t>
            </a:r>
            <a:br>
              <a:rPr lang="fr-FR" sz="2400" b="1" dirty="0">
                <a:latin typeface="Arial" panose="020B0604020202020204" pitchFamily="34" charset="0"/>
                <a:cs typeface="Arial" panose="020B0604020202020204" pitchFamily="34" charset="0"/>
              </a:rPr>
            </a:br>
            <a:r>
              <a:rPr lang="fr-FR" sz="2400" b="1" dirty="0">
                <a:latin typeface="Arial" panose="020B0604020202020204" pitchFamily="34" charset="0"/>
                <a:cs typeface="Arial" panose="020B0604020202020204" pitchFamily="34" charset="0"/>
              </a:rPr>
              <a:t/>
            </a:r>
            <a:br>
              <a:rPr lang="fr-FR" sz="2400" b="1" dirty="0">
                <a:latin typeface="Arial" panose="020B0604020202020204" pitchFamily="34" charset="0"/>
                <a:cs typeface="Arial" panose="020B0604020202020204" pitchFamily="34" charset="0"/>
              </a:rPr>
            </a:br>
            <a:r>
              <a:rPr lang="fr-FR" sz="2400" b="1" dirty="0">
                <a:latin typeface="Arial" panose="020B0604020202020204" pitchFamily="34" charset="0"/>
                <a:cs typeface="Arial" panose="020B0604020202020204" pitchFamily="34" charset="0"/>
              </a:rPr>
              <a:t>Présenté par :</a:t>
            </a:r>
            <a:br>
              <a:rPr lang="fr-FR" sz="2400" b="1" dirty="0">
                <a:latin typeface="Arial" panose="020B0604020202020204" pitchFamily="34" charset="0"/>
                <a:cs typeface="Arial" panose="020B0604020202020204" pitchFamily="34" charset="0"/>
              </a:rPr>
            </a:br>
            <a:r>
              <a:rPr lang="fr-FR" sz="2400" b="1" dirty="0">
                <a:latin typeface="Arial" panose="020B0604020202020204" pitchFamily="34" charset="0"/>
                <a:cs typeface="Arial" panose="020B0604020202020204" pitchFamily="34" charset="0"/>
              </a:rPr>
              <a:t>- Salimata KONE, Assistant PIM</a:t>
            </a:r>
            <a:br>
              <a:rPr lang="fr-FR" sz="2400" b="1" dirty="0">
                <a:latin typeface="Arial" panose="020B0604020202020204" pitchFamily="34" charset="0"/>
                <a:cs typeface="Arial" panose="020B0604020202020204" pitchFamily="34" charset="0"/>
              </a:rPr>
            </a:br>
            <a:r>
              <a:rPr lang="fr-FR" sz="2400" b="1" dirty="0">
                <a:latin typeface="Arial" panose="020B0604020202020204" pitchFamily="34" charset="0"/>
                <a:cs typeface="Arial" panose="020B0604020202020204" pitchFamily="34" charset="0"/>
              </a:rPr>
              <a:t>- Boubou DIALLO, Spécialiste PIM</a:t>
            </a:r>
            <a:endParaRPr lang="en-GB" sz="2400" b="1" dirty="0">
              <a:latin typeface="Arial" panose="020B0604020202020204" pitchFamily="34" charset="0"/>
              <a:cs typeface="Arial" panose="020B0604020202020204" pitchFamily="34" charset="0"/>
            </a:endParaRPr>
          </a:p>
        </p:txBody>
      </p:sp>
      <p:sp>
        <p:nvSpPr>
          <p:cNvPr id="11" name="Rectangle 13">
            <a:extLst>
              <a:ext uri="{FF2B5EF4-FFF2-40B4-BE49-F238E27FC236}">
                <a16:creationId xmlns:a16="http://schemas.microsoft.com/office/drawing/2014/main" id="{AC6F8F5A-EAFE-459F-8F54-9D86D539F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0991" y="3474720"/>
            <a:ext cx="3007289" cy="33832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5">
            <a:extLst>
              <a:ext uri="{FF2B5EF4-FFF2-40B4-BE49-F238E27FC236}">
                <a16:creationId xmlns:a16="http://schemas.microsoft.com/office/drawing/2014/main" id="{5DFA2231-FFDF-4250-983C-D460855A37B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4616" y="3474720"/>
            <a:ext cx="3007289" cy="33832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7">
            <a:extLst>
              <a:ext uri="{FF2B5EF4-FFF2-40B4-BE49-F238E27FC236}">
                <a16:creationId xmlns:a16="http://schemas.microsoft.com/office/drawing/2014/main" id="{C18DD249-7BAF-43E4-96D2-897DF82770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99584" y="0"/>
            <a:ext cx="6192415"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93709A93-4FBF-496D-9228-3D3DBCF506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9" y="0"/>
            <a:ext cx="3002281" cy="33832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picture containing drawing&#10;&#10;Description automatically generated">
            <a:extLst>
              <a:ext uri="{FF2B5EF4-FFF2-40B4-BE49-F238E27FC236}">
                <a16:creationId xmlns:a16="http://schemas.microsoft.com/office/drawing/2014/main" id="{117DBD44-0669-438C-9FB4-BA12D00A5F1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420908" y="751824"/>
            <a:ext cx="2364317" cy="1879633"/>
          </a:xfrm>
          <a:prstGeom prst="rect">
            <a:avLst/>
          </a:prstGeom>
        </p:spPr>
      </p:pic>
      <p:sp>
        <p:nvSpPr>
          <p:cNvPr id="22" name="Rectangle 21">
            <a:extLst>
              <a:ext uri="{FF2B5EF4-FFF2-40B4-BE49-F238E27FC236}">
                <a16:creationId xmlns:a16="http://schemas.microsoft.com/office/drawing/2014/main" id="{FDF57CB1-214E-425B-96B6-75E40F166F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9624" y="0"/>
            <a:ext cx="3002281" cy="33832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descr="A drawing of a face&#10;&#10;Description automatically generated">
            <a:extLst>
              <a:ext uri="{FF2B5EF4-FFF2-40B4-BE49-F238E27FC236}">
                <a16:creationId xmlns:a16="http://schemas.microsoft.com/office/drawing/2014/main" id="{563B986A-A08D-4D15-B3AE-61CB0905E53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502775" y="819799"/>
            <a:ext cx="2364317" cy="1743683"/>
          </a:xfrm>
          <a:prstGeom prst="rect">
            <a:avLst/>
          </a:prstGeom>
        </p:spPr>
      </p:pic>
      <p:pic>
        <p:nvPicPr>
          <p:cNvPr id="5" name="Picture 4" descr="A picture containing drawing&#10;&#10;Description automatically generated">
            <a:extLst>
              <a:ext uri="{FF2B5EF4-FFF2-40B4-BE49-F238E27FC236}">
                <a16:creationId xmlns:a16="http://schemas.microsoft.com/office/drawing/2014/main" id="{4393F421-43B8-4C3F-9298-32D01D210E63}"/>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420908" y="4225247"/>
            <a:ext cx="2364317" cy="1702308"/>
          </a:xfrm>
          <a:prstGeom prst="rect">
            <a:avLst/>
          </a:prstGeom>
        </p:spPr>
      </p:pic>
      <p:pic>
        <p:nvPicPr>
          <p:cNvPr id="7" name="Picture 6" descr="A drawing of a face&#10;&#10;Description automatically generated">
            <a:extLst>
              <a:ext uri="{FF2B5EF4-FFF2-40B4-BE49-F238E27FC236}">
                <a16:creationId xmlns:a16="http://schemas.microsoft.com/office/drawing/2014/main" id="{4F2A40E3-7C9C-4F06-A0AC-FFEFA7B721C3}"/>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9514533" y="4234113"/>
            <a:ext cx="2364317" cy="1684575"/>
          </a:xfrm>
          <a:prstGeom prst="rect">
            <a:avLst/>
          </a:prstGeom>
        </p:spPr>
      </p:pic>
      <p:pic>
        <p:nvPicPr>
          <p:cNvPr id="8" name="Image 7">
            <a:extLst>
              <a:ext uri="{FF2B5EF4-FFF2-40B4-BE49-F238E27FC236}">
                <a16:creationId xmlns:a16="http://schemas.microsoft.com/office/drawing/2014/main" id="{E128668D-7764-440A-8559-DD744B411F2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0"/>
            <a:ext cx="2096053" cy="990160"/>
          </a:xfrm>
          <a:prstGeom prst="rect">
            <a:avLst/>
          </a:prstGeom>
        </p:spPr>
      </p:pic>
    </p:spTree>
    <p:extLst>
      <p:ext uri="{BB962C8B-B14F-4D97-AF65-F5344CB8AC3E}">
        <p14:creationId xmlns:p14="http://schemas.microsoft.com/office/powerpoint/2010/main" val="289699303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3671A3E-18F7-44C0-BD88-31910E0C690B}"/>
              </a:ext>
            </a:extLst>
          </p:cNvPr>
          <p:cNvSpPr>
            <a:spLocks noGrp="1"/>
          </p:cNvSpPr>
          <p:nvPr>
            <p:ph idx="1"/>
          </p:nvPr>
        </p:nvSpPr>
        <p:spPr>
          <a:xfrm>
            <a:off x="992945" y="1497281"/>
            <a:ext cx="10515600" cy="4351338"/>
          </a:xfrm>
        </p:spPr>
        <p:txBody>
          <a:bodyPr>
            <a:noAutofit/>
          </a:bodyPr>
          <a:lstStyle/>
          <a:p>
            <a:pPr marL="343080" marR="0" lvl="0" indent="-33984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1" normalizeH="0" baseline="0" noProof="0">
              <a:ln>
                <a:noFill/>
              </a:ln>
              <a:solidFill>
                <a:prstClr val="black"/>
              </a:solidFill>
              <a:effectLst/>
              <a:uLnTx/>
              <a:uFillTx/>
              <a:latin typeface="Arial" panose="020B0604020202020204" pitchFamily="34" charset="0"/>
              <a:cs typeface="Arial" panose="020B0604020202020204" pitchFamily="34" charset="0"/>
            </a:endParaRPr>
          </a:p>
          <a:p>
            <a:pPr marL="343080" indent="-339840">
              <a:lnSpc>
                <a:spcPct val="100000"/>
              </a:lnSpc>
              <a:spcBef>
                <a:spcPts val="0"/>
              </a:spcBef>
              <a:buNone/>
              <a:defRPr/>
            </a:pPr>
            <a:r>
              <a:rPr kumimoji="0" lang="fr-FR" sz="2000" b="0" i="0" u="none" strike="noStrike" kern="1200" cap="none" spc="-1" normalizeH="0" baseline="0" noProof="0">
                <a:ln>
                  <a:noFill/>
                </a:ln>
                <a:solidFill>
                  <a:srgbClr val="000000"/>
                </a:solidFill>
                <a:effectLst/>
                <a:uLnTx/>
                <a:uFillTx/>
                <a:latin typeface="Arial" panose="020B0604020202020204" pitchFamily="34" charset="0"/>
                <a:ea typeface="ＭＳ Ｐゴシック"/>
                <a:cs typeface="Arial" panose="020B0604020202020204" pitchFamily="34" charset="0"/>
              </a:rPr>
              <a:t>    </a:t>
            </a:r>
            <a:endParaRPr kumimoji="0" lang="fr-FR" sz="2000" b="0" i="0" u="none" strike="noStrike" kern="1200" cap="none" spc="-1" normalizeH="0" baseline="0" noProof="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l" defTabSz="9144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1" normalizeH="0" baseline="0" noProof="0">
                <a:ln>
                  <a:noFill/>
                </a:ln>
                <a:solidFill>
                  <a:srgbClr val="000000"/>
                </a:solidFill>
                <a:effectLst/>
                <a:uLnTx/>
                <a:uFillTx/>
                <a:latin typeface="Arial" panose="020B0604020202020204" pitchFamily="34" charset="0"/>
                <a:ea typeface="ＭＳ Ｐゴシック"/>
                <a:cs typeface="Arial" panose="020B0604020202020204" pitchFamily="34" charset="0"/>
              </a:rPr>
              <a:t> </a:t>
            </a:r>
            <a:endParaRPr kumimoji="0" lang="fr-FR" sz="2000" b="0" i="0" u="none" strike="noStrike" kern="1200" cap="none" spc="-1" normalizeH="0" baseline="0" noProof="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1" normalizeH="0" baseline="0" noProof="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1" normalizeH="0" baseline="0" noProof="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1" normalizeH="0" baseline="0" noProof="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just" defTabSz="914400" rtl="0" eaLnBrk="1" fontAlgn="auto" latinLnBrk="0" hangingPunct="1">
              <a:lnSpc>
                <a:spcPct val="100000"/>
              </a:lnSpc>
              <a:spcBef>
                <a:spcPts val="561"/>
              </a:spcBef>
              <a:spcAft>
                <a:spcPts val="0"/>
              </a:spcAft>
              <a:buClrTx/>
              <a:buSzTx/>
              <a:buFontTx/>
              <a:buNone/>
              <a:tabLst/>
              <a:defRPr/>
            </a:pPr>
            <a:endParaRPr kumimoji="0" lang="fr-FR" sz="2000" b="0" i="0" u="none" strike="noStrike" kern="1200" cap="none" spc="-1" normalizeH="0" baseline="0" noProof="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just" defTabSz="914400" rtl="0" eaLnBrk="1" fontAlgn="auto" latinLnBrk="0" hangingPunct="1">
              <a:lnSpc>
                <a:spcPct val="100000"/>
              </a:lnSpc>
              <a:spcBef>
                <a:spcPts val="561"/>
              </a:spcBef>
              <a:spcAft>
                <a:spcPts val="0"/>
              </a:spcAft>
              <a:buClrTx/>
              <a:buSzTx/>
              <a:buFontTx/>
              <a:buNone/>
              <a:tabLst/>
              <a:defRPr/>
            </a:pPr>
            <a:endParaRPr kumimoji="0" lang="fr-FR" sz="2000" b="0" i="0" u="none" strike="noStrike" kern="1200" cap="none" spc="-1" normalizeH="0" baseline="0" noProof="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just" defTabSz="914400" rtl="0" eaLnBrk="1" fontAlgn="auto" latinLnBrk="0" hangingPunct="1">
              <a:lnSpc>
                <a:spcPct val="100000"/>
              </a:lnSpc>
              <a:spcBef>
                <a:spcPts val="561"/>
              </a:spcBef>
              <a:spcAft>
                <a:spcPts val="0"/>
              </a:spcAft>
              <a:buClrTx/>
              <a:buSzTx/>
              <a:buFontTx/>
              <a:buNone/>
              <a:tabLst/>
              <a:defRPr/>
            </a:pPr>
            <a:endParaRPr kumimoji="0" lang="fr-FR" sz="2000" b="0" i="0" u="none" strike="noStrike" kern="1200" cap="none" spc="-1" normalizeH="0" baseline="0" noProof="0">
              <a:ln>
                <a:noFill/>
              </a:ln>
              <a:solidFill>
                <a:prstClr val="black"/>
              </a:solidFill>
              <a:effectLst/>
              <a:uLnTx/>
              <a:uFillTx/>
              <a:latin typeface="Arial" panose="020B0604020202020204" pitchFamily="34" charset="0"/>
              <a:cs typeface="Arial" panose="020B0604020202020204" pitchFamily="34" charset="0"/>
            </a:endParaRPr>
          </a:p>
          <a:p>
            <a:pPr marL="0" indent="0">
              <a:buNone/>
            </a:pPr>
            <a:endParaRPr lang="fr-FR" sz="2000" dirty="0">
              <a:latin typeface="Arial" panose="020B0604020202020204" pitchFamily="34" charset="0"/>
              <a:cs typeface="Arial" panose="020B0604020202020204" pitchFamily="34" charset="0"/>
            </a:endParaRPr>
          </a:p>
        </p:txBody>
      </p:sp>
      <p:sp>
        <p:nvSpPr>
          <p:cNvPr id="4" name="Rectangle 2">
            <a:extLst>
              <a:ext uri="{FF2B5EF4-FFF2-40B4-BE49-F238E27FC236}">
                <a16:creationId xmlns:a16="http://schemas.microsoft.com/office/drawing/2014/main" id="{2E7F85E5-3113-4AC7-94BB-7AD053A06BC7}"/>
              </a:ext>
            </a:extLst>
          </p:cNvPr>
          <p:cNvSpPr>
            <a:spLocks noGrp="1" noChangeArrowheads="1"/>
          </p:cNvSpPr>
          <p:nvPr>
            <p:ph type="title"/>
          </p:nvPr>
        </p:nvSpPr>
        <p:spPr>
          <a:xfrm>
            <a:off x="992945" y="258689"/>
            <a:ext cx="10515600" cy="1126050"/>
          </a:xfrm>
          <a:solidFill>
            <a:srgbClr val="0070C0"/>
          </a:solidFill>
        </p:spPr>
        <p:txBody>
          <a:bodyPr>
            <a:normAutofit/>
          </a:bodyPr>
          <a:lstStyle/>
          <a:p>
            <a:pPr algn="ctr" eaLnBrk="1" hangingPunct="1"/>
            <a:r>
              <a:rPr lang="en-US" altLang="en-US" sz="3200">
                <a:solidFill>
                  <a:schemeClr val="bg1"/>
                </a:solidFill>
                <a:latin typeface="Arial" panose="020B0604020202020204" pitchFamily="34" charset="0"/>
                <a:ea typeface="Verdana" panose="020B0604030504040204" pitchFamily="34" charset="0"/>
                <a:cs typeface="Arial" panose="020B0604020202020204" pitchFamily="34" charset="0"/>
              </a:rPr>
              <a:t>La cartographie interactive des services </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BCAE5C0C-11AD-4FE9-8B30-1B88279DFDB0}"/>
              </a:ext>
            </a:extLst>
          </p:cNvPr>
          <p:cNvPicPr>
            <a:picLocks noChangeAspect="1"/>
          </p:cNvPicPr>
          <p:nvPr/>
        </p:nvPicPr>
        <p:blipFill rotWithShape="1">
          <a:blip r:embed="rId3"/>
          <a:srcRect l="876" t="14718" r="1983" b="5892"/>
          <a:stretch/>
        </p:blipFill>
        <p:spPr>
          <a:xfrm>
            <a:off x="683455" y="1497281"/>
            <a:ext cx="10937931" cy="5028325"/>
          </a:xfrm>
          <a:prstGeom prst="rect">
            <a:avLst/>
          </a:prstGeom>
        </p:spPr>
      </p:pic>
    </p:spTree>
    <p:extLst>
      <p:ext uri="{BB962C8B-B14F-4D97-AF65-F5344CB8AC3E}">
        <p14:creationId xmlns:p14="http://schemas.microsoft.com/office/powerpoint/2010/main" val="1640044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a:extLst>
              <a:ext uri="{FF2B5EF4-FFF2-40B4-BE49-F238E27FC236}">
                <a16:creationId xmlns:a16="http://schemas.microsoft.com/office/drawing/2014/main" id="{964A3B73-12BB-479A-9D1C-C89411ECF4C6}"/>
              </a:ext>
            </a:extLst>
          </p:cNvPr>
          <p:cNvPicPr>
            <a:picLocks noGrp="1" noChangeAspect="1"/>
          </p:cNvPicPr>
          <p:nvPr>
            <p:ph idx="1"/>
          </p:nvPr>
        </p:nvPicPr>
        <p:blipFill>
          <a:blip r:embed="rId2"/>
          <a:stretch>
            <a:fillRect/>
          </a:stretch>
        </p:blipFill>
        <p:spPr>
          <a:xfrm rot="21163627">
            <a:off x="207761" y="1707788"/>
            <a:ext cx="2519561" cy="3442424"/>
          </a:xfrm>
        </p:spPr>
      </p:pic>
      <p:sp>
        <p:nvSpPr>
          <p:cNvPr id="4" name="Rectangle 2">
            <a:extLst>
              <a:ext uri="{FF2B5EF4-FFF2-40B4-BE49-F238E27FC236}">
                <a16:creationId xmlns:a16="http://schemas.microsoft.com/office/drawing/2014/main" id="{0CF61232-5A44-43B4-9745-EC64B885C576}"/>
              </a:ext>
            </a:extLst>
          </p:cNvPr>
          <p:cNvSpPr>
            <a:spLocks noGrp="1" noChangeArrowheads="1"/>
          </p:cNvSpPr>
          <p:nvPr>
            <p:ph type="title"/>
          </p:nvPr>
        </p:nvSpPr>
        <p:spPr>
          <a:xfrm>
            <a:off x="838200" y="308854"/>
            <a:ext cx="10401300" cy="1108075"/>
          </a:xfrm>
          <a:solidFill>
            <a:srgbClr val="0070C0"/>
          </a:solidFill>
        </p:spPr>
        <p:txBody>
          <a:bodyPr>
            <a:normAutofit/>
          </a:bodyPr>
          <a:lstStyle/>
          <a:p>
            <a:pPr algn="ctr" eaLnBrk="1" hangingPunct="1"/>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La fiche de référencement</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7" name="ZoneTexte 6">
            <a:extLst>
              <a:ext uri="{FF2B5EF4-FFF2-40B4-BE49-F238E27FC236}">
                <a16:creationId xmlns:a16="http://schemas.microsoft.com/office/drawing/2014/main" id="{E865CD5F-29FD-4F55-B809-5EB3B15BB8FA}"/>
              </a:ext>
            </a:extLst>
          </p:cNvPr>
          <p:cNvSpPr txBox="1"/>
          <p:nvPr/>
        </p:nvSpPr>
        <p:spPr>
          <a:xfrm>
            <a:off x="2935084" y="1562153"/>
            <a:ext cx="8304416" cy="3554819"/>
          </a:xfrm>
          <a:prstGeom prst="rect">
            <a:avLst/>
          </a:prstGeom>
          <a:noFill/>
        </p:spPr>
        <p:txBody>
          <a:bodyPr wrap="square" rtlCol="0">
            <a:spAutoFit/>
          </a:bodyPr>
          <a:lstStyle/>
          <a:p>
            <a:pPr algn="just">
              <a:spcBef>
                <a:spcPts val="1000"/>
              </a:spcBef>
            </a:pPr>
            <a:r>
              <a:rPr lang="fr-FR" sz="2000" dirty="0">
                <a:solidFill>
                  <a:prstClr val="black"/>
                </a:solidFill>
                <a:latin typeface="Arial" panose="020B0604020202020204" pitchFamily="34" charset="0"/>
                <a:cs typeface="Arial" panose="020B0604020202020204" pitchFamily="34" charset="0"/>
              </a:rPr>
              <a:t>Vous avez identifié une personne vulnérable et/ou survivante de violation de droits, et celle-ci présente </a:t>
            </a:r>
            <a:r>
              <a:rPr lang="fr-FR" sz="2000" b="1" dirty="0">
                <a:solidFill>
                  <a:prstClr val="black"/>
                </a:solidFill>
                <a:latin typeface="Arial" panose="020B0604020202020204" pitchFamily="34" charset="0"/>
                <a:cs typeface="Arial" panose="020B0604020202020204" pitchFamily="34" charset="0"/>
              </a:rPr>
              <a:t>un besoin d’assistance que votre organisation ne peut pas couvrir. </a:t>
            </a:r>
          </a:p>
          <a:p>
            <a:pPr algn="just">
              <a:spcBef>
                <a:spcPts val="1000"/>
              </a:spcBef>
            </a:pPr>
            <a:endParaRPr lang="fr-FR" sz="2000" b="1" dirty="0">
              <a:solidFill>
                <a:prstClr val="black"/>
              </a:solidFill>
              <a:latin typeface="Arial" panose="020B0604020202020204" pitchFamily="34" charset="0"/>
              <a:cs typeface="Arial" panose="020B0604020202020204" pitchFamily="34" charset="0"/>
            </a:endParaRPr>
          </a:p>
          <a:p>
            <a:pPr>
              <a:spcBef>
                <a:spcPts val="1000"/>
              </a:spcBef>
            </a:pPr>
            <a:r>
              <a:rPr lang="fr-FR" sz="2000" dirty="0">
                <a:solidFill>
                  <a:prstClr val="black"/>
                </a:solidFill>
                <a:latin typeface="Arial" panose="020B0604020202020204" pitchFamily="34" charset="0"/>
                <a:cs typeface="Arial" panose="020B0604020202020204" pitchFamily="34" charset="0"/>
              </a:rPr>
              <a:t>Vous pouvez faire </a:t>
            </a:r>
            <a:r>
              <a:rPr lang="fr-FR" sz="2000" b="1" dirty="0">
                <a:solidFill>
                  <a:prstClr val="black"/>
                </a:solidFill>
                <a:latin typeface="Arial" panose="020B0604020202020204" pitchFamily="34" charset="0"/>
                <a:cs typeface="Arial" panose="020B0604020202020204" pitchFamily="34" charset="0"/>
              </a:rPr>
              <a:t>un référencement </a:t>
            </a:r>
            <a:r>
              <a:rPr lang="fr-FR" sz="2000" dirty="0">
                <a:solidFill>
                  <a:prstClr val="black"/>
                </a:solidFill>
                <a:latin typeface="Arial" panose="020B0604020202020204" pitchFamily="34" charset="0"/>
                <a:cs typeface="Arial" panose="020B0604020202020204" pitchFamily="34" charset="0"/>
              </a:rPr>
              <a:t>et utiliser </a:t>
            </a:r>
            <a:r>
              <a:rPr lang="fr-FR" sz="2000" dirty="0">
                <a:solidFill>
                  <a:srgbClr val="00B0F0"/>
                </a:solidFill>
                <a:latin typeface="Arial" panose="020B0604020202020204" pitchFamily="34" charset="0"/>
                <a:cs typeface="Arial" panose="020B0604020202020204" pitchFamily="34" charset="0"/>
              </a:rPr>
              <a:t>la fiche bleue </a:t>
            </a:r>
            <a:r>
              <a:rPr lang="fr-FR" sz="2000" dirty="0">
                <a:solidFill>
                  <a:prstClr val="black"/>
                </a:solidFill>
                <a:latin typeface="Arial" panose="020B0604020202020204" pitchFamily="34" charset="0"/>
                <a:cs typeface="Arial" panose="020B0604020202020204" pitchFamily="34" charset="0"/>
              </a:rPr>
              <a:t>prévue à cet effet.</a:t>
            </a:r>
          </a:p>
          <a:p>
            <a:pPr algn="just">
              <a:spcBef>
                <a:spcPts val="1000"/>
              </a:spcBef>
            </a:pPr>
            <a:r>
              <a:rPr lang="fr-FR" sz="2000" b="1" dirty="0">
                <a:solidFill>
                  <a:prstClr val="black"/>
                </a:solidFill>
                <a:latin typeface="Arial" panose="020B0604020202020204" pitchFamily="34" charset="0"/>
                <a:cs typeface="Arial" panose="020B0604020202020204" pitchFamily="34" charset="0"/>
              </a:rPr>
              <a:t/>
            </a:r>
            <a:br>
              <a:rPr lang="fr-FR" sz="2000" b="1" dirty="0">
                <a:solidFill>
                  <a:prstClr val="black"/>
                </a:solidFill>
                <a:latin typeface="Arial" panose="020B0604020202020204" pitchFamily="34" charset="0"/>
                <a:cs typeface="Arial" panose="020B0604020202020204" pitchFamily="34" charset="0"/>
              </a:rPr>
            </a:br>
            <a:r>
              <a:rPr lang="fr-FR" sz="2000" b="1" dirty="0">
                <a:solidFill>
                  <a:prstClr val="black"/>
                </a:solidFill>
                <a:latin typeface="Arial" panose="020B0604020202020204" pitchFamily="34" charset="0"/>
                <a:cs typeface="Arial" panose="020B0604020202020204" pitchFamily="34" charset="0"/>
              </a:rPr>
              <a:t>Datée et spécifiant le degré d’urgence de la situation</a:t>
            </a:r>
            <a:r>
              <a:rPr lang="fr-FR" sz="2000" dirty="0">
                <a:solidFill>
                  <a:prstClr val="black"/>
                </a:solidFill>
                <a:latin typeface="Arial" panose="020B0604020202020204" pitchFamily="34" charset="0"/>
                <a:cs typeface="Arial" panose="020B0604020202020204" pitchFamily="34" charset="0"/>
              </a:rPr>
              <a:t>, elle est destinée au partenaire à qui l’on souhaite référer la personne (qui doit être spécifié). </a:t>
            </a:r>
          </a:p>
        </p:txBody>
      </p:sp>
    </p:spTree>
    <p:extLst>
      <p:ext uri="{BB962C8B-B14F-4D97-AF65-F5344CB8AC3E}">
        <p14:creationId xmlns:p14="http://schemas.microsoft.com/office/powerpoint/2010/main" val="3351044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a:extLst>
              <a:ext uri="{FF2B5EF4-FFF2-40B4-BE49-F238E27FC236}">
                <a16:creationId xmlns:a16="http://schemas.microsoft.com/office/drawing/2014/main" id="{964A3B73-12BB-479A-9D1C-C89411ECF4C6}"/>
              </a:ext>
            </a:extLst>
          </p:cNvPr>
          <p:cNvPicPr>
            <a:picLocks noGrp="1" noChangeAspect="1"/>
          </p:cNvPicPr>
          <p:nvPr>
            <p:ph idx="1"/>
          </p:nvPr>
        </p:nvPicPr>
        <p:blipFill>
          <a:blip r:embed="rId3"/>
          <a:stretch>
            <a:fillRect/>
          </a:stretch>
        </p:blipFill>
        <p:spPr>
          <a:xfrm rot="636796">
            <a:off x="9376980" y="2013439"/>
            <a:ext cx="2519561" cy="3442424"/>
          </a:xfrm>
        </p:spPr>
      </p:pic>
      <p:sp>
        <p:nvSpPr>
          <p:cNvPr id="4" name="Rectangle 2">
            <a:extLst>
              <a:ext uri="{FF2B5EF4-FFF2-40B4-BE49-F238E27FC236}">
                <a16:creationId xmlns:a16="http://schemas.microsoft.com/office/drawing/2014/main" id="{0CF61232-5A44-43B4-9745-EC64B885C576}"/>
              </a:ext>
            </a:extLst>
          </p:cNvPr>
          <p:cNvSpPr>
            <a:spLocks noGrp="1" noChangeArrowheads="1"/>
          </p:cNvSpPr>
          <p:nvPr>
            <p:ph type="title"/>
          </p:nvPr>
        </p:nvSpPr>
        <p:spPr>
          <a:xfrm>
            <a:off x="838200" y="308854"/>
            <a:ext cx="10401300" cy="1108075"/>
          </a:xfrm>
          <a:solidFill>
            <a:srgbClr val="0070C0"/>
          </a:solidFill>
        </p:spPr>
        <p:txBody>
          <a:bodyPr>
            <a:normAutofit/>
          </a:bodyPr>
          <a:lstStyle/>
          <a:p>
            <a:pPr algn="ctr" eaLnBrk="1" hangingPunct="1"/>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La fiche de référencement</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7" name="ZoneTexte 6">
            <a:extLst>
              <a:ext uri="{FF2B5EF4-FFF2-40B4-BE49-F238E27FC236}">
                <a16:creationId xmlns:a16="http://schemas.microsoft.com/office/drawing/2014/main" id="{E865CD5F-29FD-4F55-B809-5EB3B15BB8FA}"/>
              </a:ext>
            </a:extLst>
          </p:cNvPr>
          <p:cNvSpPr txBox="1"/>
          <p:nvPr/>
        </p:nvSpPr>
        <p:spPr>
          <a:xfrm>
            <a:off x="295648" y="1542699"/>
            <a:ext cx="8785872" cy="4032899"/>
          </a:xfrm>
          <a:prstGeom prst="rect">
            <a:avLst/>
          </a:prstGeom>
          <a:noFill/>
        </p:spPr>
        <p:txBody>
          <a:bodyPr wrap="square" rtlCol="0">
            <a:spAutoFit/>
          </a:bodyPr>
          <a:lstStyle/>
          <a:p>
            <a:pPr marL="342900" indent="-342900">
              <a:spcBef>
                <a:spcPts val="1000"/>
              </a:spcBef>
              <a:buFont typeface="Wingdings" panose="05000000000000000000" pitchFamily="2" charset="2"/>
              <a:buChar char="Ø"/>
            </a:pPr>
            <a:r>
              <a:rPr lang="fr-FR" sz="2000" dirty="0">
                <a:solidFill>
                  <a:prstClr val="black"/>
                </a:solidFill>
                <a:latin typeface="Arial" panose="020B0604020202020204" pitchFamily="34" charset="0"/>
                <a:cs typeface="Arial" panose="020B0604020202020204" pitchFamily="34" charset="0"/>
              </a:rPr>
              <a:t>Pour assurer </a:t>
            </a:r>
            <a:r>
              <a:rPr lang="fr-FR" sz="2000" b="1" dirty="0">
                <a:solidFill>
                  <a:prstClr val="black"/>
                </a:solidFill>
                <a:latin typeface="Arial" panose="020B0604020202020204" pitchFamily="34" charset="0"/>
                <a:cs typeface="Arial" panose="020B0604020202020204" pitchFamily="34" charset="0"/>
              </a:rPr>
              <a:t>une traçabilité et un suivi</a:t>
            </a:r>
            <a:r>
              <a:rPr lang="fr-FR" sz="2000" dirty="0">
                <a:solidFill>
                  <a:prstClr val="black"/>
                </a:solidFill>
                <a:latin typeface="Arial" panose="020B0604020202020204" pitchFamily="34" charset="0"/>
                <a:cs typeface="Arial" panose="020B0604020202020204" pitchFamily="34" charset="0"/>
              </a:rPr>
              <a:t>, une copie peut aussi être conservée par l’organisme d’envoi. Cela nécessite que les équipes disposent </a:t>
            </a:r>
            <a:r>
              <a:rPr lang="fr-FR" sz="2000" b="1" dirty="0">
                <a:solidFill>
                  <a:prstClr val="black"/>
                </a:solidFill>
                <a:latin typeface="Arial" panose="020B0604020202020204" pitchFamily="34" charset="0"/>
                <a:cs typeface="Arial" panose="020B0604020202020204" pitchFamily="34" charset="0"/>
              </a:rPr>
              <a:t>de lieux appropriés </a:t>
            </a:r>
            <a:r>
              <a:rPr lang="fr-FR" sz="2000" dirty="0">
                <a:solidFill>
                  <a:prstClr val="black"/>
                </a:solidFill>
                <a:latin typeface="Arial" panose="020B0604020202020204" pitchFamily="34" charset="0"/>
                <a:cs typeface="Arial" panose="020B0604020202020204" pitchFamily="34" charset="0"/>
              </a:rPr>
              <a:t>pour le faire.</a:t>
            </a:r>
          </a:p>
          <a:p>
            <a:pPr lvl="1">
              <a:spcBef>
                <a:spcPts val="1000"/>
              </a:spcBef>
            </a:pPr>
            <a:endParaRPr lang="fr-FR" sz="2000" i="1" dirty="0">
              <a:solidFill>
                <a:prstClr val="black"/>
              </a:solidFill>
              <a:latin typeface="Arial" panose="020B0604020202020204" pitchFamily="34" charset="0"/>
              <a:cs typeface="Arial" panose="020B0604020202020204" pitchFamily="34" charset="0"/>
            </a:endParaRPr>
          </a:p>
          <a:p>
            <a:pPr lvl="1">
              <a:spcBef>
                <a:spcPts val="1000"/>
              </a:spcBef>
            </a:pPr>
            <a:r>
              <a:rPr lang="fr-FR" sz="2000" i="1" dirty="0">
                <a:solidFill>
                  <a:prstClr val="black"/>
                </a:solidFill>
                <a:latin typeface="Arial" panose="020B0604020202020204" pitchFamily="34" charset="0"/>
                <a:cs typeface="Arial" panose="020B0604020202020204" pitchFamily="34" charset="0"/>
              </a:rPr>
              <a:t>Ex : bureaux équipés d’armoires </a:t>
            </a:r>
            <a:r>
              <a:rPr lang="fr-FR" sz="2000" i="1" u="sng" dirty="0">
                <a:solidFill>
                  <a:prstClr val="black"/>
                </a:solidFill>
                <a:latin typeface="Arial" panose="020B0604020202020204" pitchFamily="34" charset="0"/>
                <a:cs typeface="Arial" panose="020B0604020202020204" pitchFamily="34" charset="0"/>
              </a:rPr>
              <a:t>fermées à clés </a:t>
            </a:r>
            <a:r>
              <a:rPr lang="fr-FR" sz="2000" i="1" dirty="0">
                <a:solidFill>
                  <a:prstClr val="black"/>
                </a:solidFill>
                <a:latin typeface="Arial" panose="020B0604020202020204" pitchFamily="34" charset="0"/>
                <a:cs typeface="Arial" panose="020B0604020202020204" pitchFamily="34" charset="0"/>
              </a:rPr>
              <a:t>pour conserver ces fiches et les dossiers individuels.</a:t>
            </a:r>
          </a:p>
          <a:p>
            <a:pPr lvl="1">
              <a:spcBef>
                <a:spcPts val="1000"/>
              </a:spcBef>
            </a:pPr>
            <a:endParaRPr lang="fr-FR" sz="2000" u="sng" dirty="0">
              <a:solidFill>
                <a:prstClr val="black"/>
              </a:solidFill>
              <a:latin typeface="Arial" panose="020B0604020202020204" pitchFamily="34" charset="0"/>
              <a:cs typeface="Arial" panose="020B0604020202020204" pitchFamily="34" charset="0"/>
            </a:endParaRPr>
          </a:p>
          <a:p>
            <a:pPr marL="342900" indent="-342900">
              <a:spcBef>
                <a:spcPts val="1000"/>
              </a:spcBef>
              <a:buFont typeface="Wingdings" panose="05000000000000000000" pitchFamily="2" charset="2"/>
              <a:buChar char="Ø"/>
            </a:pPr>
            <a:r>
              <a:rPr lang="fr-FR" sz="2000" dirty="0">
                <a:solidFill>
                  <a:prstClr val="black"/>
                </a:solidFill>
                <a:latin typeface="Arial" panose="020B0604020202020204" pitchFamily="34" charset="0"/>
                <a:cs typeface="Arial" panose="020B0604020202020204" pitchFamily="34" charset="0"/>
              </a:rPr>
              <a:t>Sinon, pour limiter les risques liés à la confidentialité et à la sécurité,  </a:t>
            </a:r>
            <a:r>
              <a:rPr lang="fr-FR" sz="2000" b="1" dirty="0">
                <a:solidFill>
                  <a:prstClr val="black"/>
                </a:solidFill>
                <a:latin typeface="Arial" panose="020B0604020202020204" pitchFamily="34" charset="0"/>
                <a:cs typeface="Arial" panose="020B0604020202020204" pitchFamily="34" charset="0"/>
              </a:rPr>
              <a:t>une saisie sur KOBO doit être privilégiée.</a:t>
            </a:r>
          </a:p>
          <a:p>
            <a:pPr marL="457200" indent="-457200">
              <a:lnSpc>
                <a:spcPct val="200000"/>
              </a:lnSpc>
              <a:spcBef>
                <a:spcPts val="1000"/>
              </a:spcBef>
              <a:buFont typeface="Wingdings" panose="05000000000000000000" pitchFamily="2" charset="2"/>
              <a:buChar char="v"/>
            </a:pPr>
            <a:endParaRPr lang="fr-FR" sz="2000" b="1" dirty="0">
              <a:solidFill>
                <a:prstClr val="black"/>
              </a:solidFill>
              <a:ea typeface="+mn-ea"/>
              <a:cs typeface="+mn-cs"/>
            </a:endParaRPr>
          </a:p>
        </p:txBody>
      </p:sp>
    </p:spTree>
    <p:extLst>
      <p:ext uri="{BB962C8B-B14F-4D97-AF65-F5344CB8AC3E}">
        <p14:creationId xmlns:p14="http://schemas.microsoft.com/office/powerpoint/2010/main" val="4070046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7E89B87-B219-424A-A7B9-6D1CCB0FBACB}"/>
              </a:ext>
            </a:extLst>
          </p:cNvPr>
          <p:cNvSpPr>
            <a:spLocks noGrp="1"/>
          </p:cNvSpPr>
          <p:nvPr>
            <p:ph idx="1"/>
          </p:nvPr>
        </p:nvSpPr>
        <p:spPr>
          <a:xfrm>
            <a:off x="838200" y="1938167"/>
            <a:ext cx="10303412" cy="4153143"/>
          </a:xfrm>
        </p:spPr>
        <p:txBody>
          <a:bodyPr>
            <a:noAutofit/>
          </a:bodyPr>
          <a:lstStyle/>
          <a:p>
            <a:pPr marL="0" indent="0" algn="just">
              <a:lnSpc>
                <a:spcPct val="100000"/>
              </a:lnSpc>
              <a:spcAft>
                <a:spcPts val="800"/>
              </a:spcAft>
              <a:buNone/>
            </a:pP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La fiche de référencement comporte différentes catégories :</a:t>
            </a:r>
            <a:endParaRPr lang="fr-FR" sz="2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buClr>
                <a:srgbClr val="4472C4"/>
              </a:buClr>
              <a:buFont typeface="Wingdings" panose="05000000000000000000" pitchFamily="2" charset="2"/>
              <a:buChar char="v"/>
            </a:pPr>
            <a:r>
              <a:rPr lang="fr-FR" sz="2000" b="1" dirty="0">
                <a:effectLst/>
                <a:latin typeface="Arial" panose="020B0604020202020204" pitchFamily="34" charset="0"/>
                <a:ea typeface="Arial" panose="020B0604020202020204" pitchFamily="34" charset="0"/>
                <a:cs typeface="Arial" panose="020B0604020202020204" pitchFamily="34" charset="0"/>
              </a:rPr>
              <a:t>La déclaration de consentement : </a:t>
            </a: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encart qui doit être </a:t>
            </a:r>
            <a:r>
              <a:rPr lang="fr-FR" sz="2000" dirty="0">
                <a:solidFill>
                  <a:srgbClr val="FF0000"/>
                </a:solidFill>
                <a:effectLst/>
                <a:latin typeface="Arial" panose="020B0604020202020204" pitchFamily="34" charset="0"/>
                <a:ea typeface="Arial" panose="020B0604020202020204" pitchFamily="34" charset="0"/>
                <a:cs typeface="Arial" panose="020B0604020202020204" pitchFamily="34" charset="0"/>
              </a:rPr>
              <a:t>lu, daté et signé </a:t>
            </a: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par la personne bénéficiaire avant de poursuivre le processus. </a:t>
            </a:r>
          </a:p>
          <a:p>
            <a:pPr marL="0" indent="0" algn="just">
              <a:lnSpc>
                <a:spcPct val="100000"/>
              </a:lnSpc>
              <a:buClr>
                <a:srgbClr val="4472C4"/>
              </a:buClr>
              <a:buNone/>
            </a:pPr>
            <a:endParaRPr lang="fr-FR" sz="2000"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indent="0" algn="just">
              <a:lnSpc>
                <a:spcPct val="100000"/>
              </a:lnSpc>
              <a:buClr>
                <a:srgbClr val="4472C4"/>
              </a:buClr>
              <a:buNone/>
            </a:pP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C’est cette partie qui confirme que la personne </a:t>
            </a:r>
            <a:r>
              <a:rPr lang="fr-FR" sz="2000" b="1" dirty="0">
                <a:solidFill>
                  <a:srgbClr val="000000"/>
                </a:solidFill>
                <a:effectLst/>
                <a:latin typeface="Arial" panose="020B0604020202020204" pitchFamily="34" charset="0"/>
                <a:ea typeface="Arial" panose="020B0604020202020204" pitchFamily="34" charset="0"/>
                <a:cs typeface="Arial" panose="020B0604020202020204" pitchFamily="34" charset="0"/>
              </a:rPr>
              <a:t>a compris et donné son accord </a:t>
            </a: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pour être référée. Le référencement ne peut avoir lieu sans cet accord.</a:t>
            </a:r>
          </a:p>
          <a:p>
            <a:pPr marL="0" lvl="0" indent="0" algn="just">
              <a:lnSpc>
                <a:spcPct val="100000"/>
              </a:lnSpc>
              <a:buClr>
                <a:srgbClr val="4472C4"/>
              </a:buClr>
              <a:buNone/>
            </a:pPr>
            <a:endPar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endParaRPr>
          </a:p>
          <a:p>
            <a:pPr lvl="0" algn="just">
              <a:lnSpc>
                <a:spcPct val="100000"/>
              </a:lnSpc>
              <a:buClr>
                <a:srgbClr val="4472C4"/>
              </a:buClr>
              <a:buFont typeface="Wingdings" panose="05000000000000000000" pitchFamily="2" charset="2"/>
              <a:buChar char="v"/>
            </a:pPr>
            <a:r>
              <a:rPr lang="fr-FR" sz="2000"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Les informations essentielles </a:t>
            </a:r>
            <a:r>
              <a:rPr lang="fr-FR" sz="2000" dirty="0">
                <a:solidFill>
                  <a:srgbClr val="000000"/>
                </a:solidFill>
                <a:latin typeface="Arial" panose="020B0604020202020204" pitchFamily="34" charset="0"/>
                <a:ea typeface="Arial" panose="020B0604020202020204" pitchFamily="34" charset="0"/>
                <a:cs typeface="Arial" panose="020B0604020202020204" pitchFamily="34" charset="0"/>
              </a:rPr>
              <a:t>sur</a:t>
            </a: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r>
              <a:rPr lang="fr-FR" sz="2000" b="1" dirty="0">
                <a:solidFill>
                  <a:srgbClr val="000000"/>
                </a:solidFill>
                <a:effectLst/>
                <a:latin typeface="Arial" panose="020B0604020202020204" pitchFamily="34" charset="0"/>
                <a:ea typeface="Arial" panose="020B0604020202020204" pitchFamily="34" charset="0"/>
                <a:cs typeface="Arial" panose="020B0604020202020204" pitchFamily="34" charset="0"/>
              </a:rPr>
              <a:t>l’organisme qui réfère et celui à qui la personne est référée.</a:t>
            </a:r>
            <a:endParaRPr lang="fr-FR" sz="20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Rectangle 2">
            <a:extLst>
              <a:ext uri="{FF2B5EF4-FFF2-40B4-BE49-F238E27FC236}">
                <a16:creationId xmlns:a16="http://schemas.microsoft.com/office/drawing/2014/main" id="{F45A1739-57C9-4C24-889B-E3FBBF367FAA}"/>
              </a:ext>
            </a:extLst>
          </p:cNvPr>
          <p:cNvSpPr>
            <a:spLocks noGrp="1" noChangeArrowheads="1"/>
          </p:cNvSpPr>
          <p:nvPr>
            <p:ph type="title"/>
          </p:nvPr>
        </p:nvSpPr>
        <p:spPr>
          <a:xfrm>
            <a:off x="838200" y="365126"/>
            <a:ext cx="10303412" cy="1154186"/>
          </a:xfrm>
          <a:solidFill>
            <a:srgbClr val="0070C0"/>
          </a:solidFill>
        </p:spPr>
        <p:txBody>
          <a:bodyPr>
            <a:normAutofit/>
          </a:bodyPr>
          <a:lstStyle/>
          <a:p>
            <a:pPr algn="ctr"/>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La fiche de référencement</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976581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wipe(down)">
                                      <p:cBhvr>
                                        <p:cTn id="13" dur="580">
                                          <p:stCondLst>
                                            <p:cond delay="0"/>
                                          </p:stCondLst>
                                        </p:cTn>
                                        <p:tgtEl>
                                          <p:spTgt spid="3">
                                            <p:txEl>
                                              <p:pRg st="1" end="1"/>
                                            </p:txEl>
                                          </p:spTgt>
                                        </p:tgtEl>
                                      </p:cBhvr>
                                    </p:animEffect>
                                    <p:anim calcmode="lin" valueType="num">
                                      <p:cBhvr>
                                        <p:cTn id="1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xEl>
                                              <p:pRg st="1" end="1"/>
                                            </p:txEl>
                                          </p:spTgt>
                                        </p:tgtEl>
                                      </p:cBhvr>
                                      <p:to x="100000" y="60000"/>
                                    </p:animScale>
                                    <p:animScale>
                                      <p:cBhvr>
                                        <p:cTn id="20" dur="166" decel="50000">
                                          <p:stCondLst>
                                            <p:cond delay="676"/>
                                          </p:stCondLst>
                                        </p:cTn>
                                        <p:tgtEl>
                                          <p:spTgt spid="3">
                                            <p:txEl>
                                              <p:pRg st="1" end="1"/>
                                            </p:txEl>
                                          </p:spTgt>
                                        </p:tgtEl>
                                      </p:cBhvr>
                                      <p:to x="100000" y="100000"/>
                                    </p:animScale>
                                    <p:animScale>
                                      <p:cBhvr>
                                        <p:cTn id="21" dur="26">
                                          <p:stCondLst>
                                            <p:cond delay="1312"/>
                                          </p:stCondLst>
                                        </p:cTn>
                                        <p:tgtEl>
                                          <p:spTgt spid="3">
                                            <p:txEl>
                                              <p:pRg st="1" end="1"/>
                                            </p:txEl>
                                          </p:spTgt>
                                        </p:tgtEl>
                                      </p:cBhvr>
                                      <p:to x="100000" y="80000"/>
                                    </p:animScale>
                                    <p:animScale>
                                      <p:cBhvr>
                                        <p:cTn id="22" dur="166" decel="50000">
                                          <p:stCondLst>
                                            <p:cond delay="1338"/>
                                          </p:stCondLst>
                                        </p:cTn>
                                        <p:tgtEl>
                                          <p:spTgt spid="3">
                                            <p:txEl>
                                              <p:pRg st="1" end="1"/>
                                            </p:txEl>
                                          </p:spTgt>
                                        </p:tgtEl>
                                      </p:cBhvr>
                                      <p:to x="100000" y="100000"/>
                                    </p:animScale>
                                    <p:animScale>
                                      <p:cBhvr>
                                        <p:cTn id="23" dur="26">
                                          <p:stCondLst>
                                            <p:cond delay="1642"/>
                                          </p:stCondLst>
                                        </p:cTn>
                                        <p:tgtEl>
                                          <p:spTgt spid="3">
                                            <p:txEl>
                                              <p:pRg st="1" end="1"/>
                                            </p:txEl>
                                          </p:spTgt>
                                        </p:tgtEl>
                                      </p:cBhvr>
                                      <p:to x="100000" y="90000"/>
                                    </p:animScale>
                                    <p:animScale>
                                      <p:cBhvr>
                                        <p:cTn id="24" dur="166" decel="50000">
                                          <p:stCondLst>
                                            <p:cond delay="1668"/>
                                          </p:stCondLst>
                                        </p:cTn>
                                        <p:tgtEl>
                                          <p:spTgt spid="3">
                                            <p:txEl>
                                              <p:pRg st="1" end="1"/>
                                            </p:txEl>
                                          </p:spTgt>
                                        </p:tgtEl>
                                      </p:cBhvr>
                                      <p:to x="100000" y="100000"/>
                                    </p:animScale>
                                    <p:animScale>
                                      <p:cBhvr>
                                        <p:cTn id="25" dur="26">
                                          <p:stCondLst>
                                            <p:cond delay="1808"/>
                                          </p:stCondLst>
                                        </p:cTn>
                                        <p:tgtEl>
                                          <p:spTgt spid="3">
                                            <p:txEl>
                                              <p:pRg st="1" end="1"/>
                                            </p:txEl>
                                          </p:spTgt>
                                        </p:tgtEl>
                                      </p:cBhvr>
                                      <p:to x="100000" y="95000"/>
                                    </p:animScale>
                                    <p:animScale>
                                      <p:cBhvr>
                                        <p:cTn id="26" dur="166" decel="50000">
                                          <p:stCondLst>
                                            <p:cond delay="1834"/>
                                          </p:stCondLst>
                                        </p:cTn>
                                        <p:tgtEl>
                                          <p:spTgt spid="3">
                                            <p:txEl>
                                              <p:pRg st="1" end="1"/>
                                            </p:txEl>
                                          </p:spTgt>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wipe(down)">
                                      <p:cBhvr>
                                        <p:cTn id="31" dur="580">
                                          <p:stCondLst>
                                            <p:cond delay="0"/>
                                          </p:stCondLst>
                                        </p:cTn>
                                        <p:tgtEl>
                                          <p:spTgt spid="3">
                                            <p:txEl>
                                              <p:pRg st="3" end="3"/>
                                            </p:txEl>
                                          </p:spTgt>
                                        </p:tgtEl>
                                      </p:cBhvr>
                                    </p:animEffect>
                                    <p:anim calcmode="lin" valueType="num">
                                      <p:cBhvr>
                                        <p:cTn id="3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3" end="3"/>
                                            </p:txEl>
                                          </p:spTgt>
                                        </p:tgtEl>
                                      </p:cBhvr>
                                      <p:to x="100000" y="60000"/>
                                    </p:animScale>
                                    <p:animScale>
                                      <p:cBhvr>
                                        <p:cTn id="38" dur="166" decel="50000">
                                          <p:stCondLst>
                                            <p:cond delay="676"/>
                                          </p:stCondLst>
                                        </p:cTn>
                                        <p:tgtEl>
                                          <p:spTgt spid="3">
                                            <p:txEl>
                                              <p:pRg st="3" end="3"/>
                                            </p:txEl>
                                          </p:spTgt>
                                        </p:tgtEl>
                                      </p:cBhvr>
                                      <p:to x="100000" y="100000"/>
                                    </p:animScale>
                                    <p:animScale>
                                      <p:cBhvr>
                                        <p:cTn id="39" dur="26">
                                          <p:stCondLst>
                                            <p:cond delay="1312"/>
                                          </p:stCondLst>
                                        </p:cTn>
                                        <p:tgtEl>
                                          <p:spTgt spid="3">
                                            <p:txEl>
                                              <p:pRg st="3" end="3"/>
                                            </p:txEl>
                                          </p:spTgt>
                                        </p:tgtEl>
                                      </p:cBhvr>
                                      <p:to x="100000" y="80000"/>
                                    </p:animScale>
                                    <p:animScale>
                                      <p:cBhvr>
                                        <p:cTn id="40" dur="166" decel="50000">
                                          <p:stCondLst>
                                            <p:cond delay="1338"/>
                                          </p:stCondLst>
                                        </p:cTn>
                                        <p:tgtEl>
                                          <p:spTgt spid="3">
                                            <p:txEl>
                                              <p:pRg st="3" end="3"/>
                                            </p:txEl>
                                          </p:spTgt>
                                        </p:tgtEl>
                                      </p:cBhvr>
                                      <p:to x="100000" y="100000"/>
                                    </p:animScale>
                                    <p:animScale>
                                      <p:cBhvr>
                                        <p:cTn id="41" dur="26">
                                          <p:stCondLst>
                                            <p:cond delay="1642"/>
                                          </p:stCondLst>
                                        </p:cTn>
                                        <p:tgtEl>
                                          <p:spTgt spid="3">
                                            <p:txEl>
                                              <p:pRg st="3" end="3"/>
                                            </p:txEl>
                                          </p:spTgt>
                                        </p:tgtEl>
                                      </p:cBhvr>
                                      <p:to x="100000" y="90000"/>
                                    </p:animScale>
                                    <p:animScale>
                                      <p:cBhvr>
                                        <p:cTn id="42" dur="166" decel="50000">
                                          <p:stCondLst>
                                            <p:cond delay="1668"/>
                                          </p:stCondLst>
                                        </p:cTn>
                                        <p:tgtEl>
                                          <p:spTgt spid="3">
                                            <p:txEl>
                                              <p:pRg st="3" end="3"/>
                                            </p:txEl>
                                          </p:spTgt>
                                        </p:tgtEl>
                                      </p:cBhvr>
                                      <p:to x="100000" y="100000"/>
                                    </p:animScale>
                                    <p:animScale>
                                      <p:cBhvr>
                                        <p:cTn id="43" dur="26">
                                          <p:stCondLst>
                                            <p:cond delay="1808"/>
                                          </p:stCondLst>
                                        </p:cTn>
                                        <p:tgtEl>
                                          <p:spTgt spid="3">
                                            <p:txEl>
                                              <p:pRg st="3" end="3"/>
                                            </p:txEl>
                                          </p:spTgt>
                                        </p:tgtEl>
                                      </p:cBhvr>
                                      <p:to x="100000" y="95000"/>
                                    </p:animScale>
                                    <p:animScale>
                                      <p:cBhvr>
                                        <p:cTn id="44" dur="166" decel="50000">
                                          <p:stCondLst>
                                            <p:cond delay="1834"/>
                                          </p:stCondLst>
                                        </p:cTn>
                                        <p:tgtEl>
                                          <p:spTgt spid="3">
                                            <p:txEl>
                                              <p:pRg st="3" end="3"/>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wipe(down)">
                                      <p:cBhvr>
                                        <p:cTn id="49" dur="580">
                                          <p:stCondLst>
                                            <p:cond delay="0"/>
                                          </p:stCondLst>
                                        </p:cTn>
                                        <p:tgtEl>
                                          <p:spTgt spid="3">
                                            <p:txEl>
                                              <p:pRg st="5" end="5"/>
                                            </p:txEl>
                                          </p:spTgt>
                                        </p:tgtEl>
                                      </p:cBhvr>
                                    </p:animEffect>
                                    <p:anim calcmode="lin" valueType="num">
                                      <p:cBhvr>
                                        <p:cTn id="50"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5" end="5"/>
                                            </p:txEl>
                                          </p:spTgt>
                                        </p:tgtEl>
                                      </p:cBhvr>
                                      <p:to x="100000" y="60000"/>
                                    </p:animScale>
                                    <p:animScale>
                                      <p:cBhvr>
                                        <p:cTn id="56" dur="166" decel="50000">
                                          <p:stCondLst>
                                            <p:cond delay="676"/>
                                          </p:stCondLst>
                                        </p:cTn>
                                        <p:tgtEl>
                                          <p:spTgt spid="3">
                                            <p:txEl>
                                              <p:pRg st="5" end="5"/>
                                            </p:txEl>
                                          </p:spTgt>
                                        </p:tgtEl>
                                      </p:cBhvr>
                                      <p:to x="100000" y="100000"/>
                                    </p:animScale>
                                    <p:animScale>
                                      <p:cBhvr>
                                        <p:cTn id="57" dur="26">
                                          <p:stCondLst>
                                            <p:cond delay="1312"/>
                                          </p:stCondLst>
                                        </p:cTn>
                                        <p:tgtEl>
                                          <p:spTgt spid="3">
                                            <p:txEl>
                                              <p:pRg st="5" end="5"/>
                                            </p:txEl>
                                          </p:spTgt>
                                        </p:tgtEl>
                                      </p:cBhvr>
                                      <p:to x="100000" y="80000"/>
                                    </p:animScale>
                                    <p:animScale>
                                      <p:cBhvr>
                                        <p:cTn id="58" dur="166" decel="50000">
                                          <p:stCondLst>
                                            <p:cond delay="1338"/>
                                          </p:stCondLst>
                                        </p:cTn>
                                        <p:tgtEl>
                                          <p:spTgt spid="3">
                                            <p:txEl>
                                              <p:pRg st="5" end="5"/>
                                            </p:txEl>
                                          </p:spTgt>
                                        </p:tgtEl>
                                      </p:cBhvr>
                                      <p:to x="100000" y="100000"/>
                                    </p:animScale>
                                    <p:animScale>
                                      <p:cBhvr>
                                        <p:cTn id="59" dur="26">
                                          <p:stCondLst>
                                            <p:cond delay="1642"/>
                                          </p:stCondLst>
                                        </p:cTn>
                                        <p:tgtEl>
                                          <p:spTgt spid="3">
                                            <p:txEl>
                                              <p:pRg st="5" end="5"/>
                                            </p:txEl>
                                          </p:spTgt>
                                        </p:tgtEl>
                                      </p:cBhvr>
                                      <p:to x="100000" y="90000"/>
                                    </p:animScale>
                                    <p:animScale>
                                      <p:cBhvr>
                                        <p:cTn id="60" dur="166" decel="50000">
                                          <p:stCondLst>
                                            <p:cond delay="1668"/>
                                          </p:stCondLst>
                                        </p:cTn>
                                        <p:tgtEl>
                                          <p:spTgt spid="3">
                                            <p:txEl>
                                              <p:pRg st="5" end="5"/>
                                            </p:txEl>
                                          </p:spTgt>
                                        </p:tgtEl>
                                      </p:cBhvr>
                                      <p:to x="100000" y="100000"/>
                                    </p:animScale>
                                    <p:animScale>
                                      <p:cBhvr>
                                        <p:cTn id="61" dur="26">
                                          <p:stCondLst>
                                            <p:cond delay="1808"/>
                                          </p:stCondLst>
                                        </p:cTn>
                                        <p:tgtEl>
                                          <p:spTgt spid="3">
                                            <p:txEl>
                                              <p:pRg st="5" end="5"/>
                                            </p:txEl>
                                          </p:spTgt>
                                        </p:tgtEl>
                                      </p:cBhvr>
                                      <p:to x="100000" y="95000"/>
                                    </p:animScale>
                                    <p:animScale>
                                      <p:cBhvr>
                                        <p:cTn id="62"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7E89B87-B219-424A-A7B9-6D1CCB0FBACB}"/>
              </a:ext>
            </a:extLst>
          </p:cNvPr>
          <p:cNvSpPr>
            <a:spLocks noGrp="1"/>
          </p:cNvSpPr>
          <p:nvPr>
            <p:ph idx="1"/>
          </p:nvPr>
        </p:nvSpPr>
        <p:spPr>
          <a:xfrm>
            <a:off x="838199" y="1825625"/>
            <a:ext cx="10626970" cy="4786190"/>
          </a:xfrm>
        </p:spPr>
        <p:txBody>
          <a:bodyPr>
            <a:noAutofit/>
          </a:bodyPr>
          <a:lstStyle/>
          <a:p>
            <a:pPr marL="342900" lvl="0" indent="-342900" algn="just">
              <a:lnSpc>
                <a:spcPct val="100000"/>
              </a:lnSpc>
              <a:buClr>
                <a:srgbClr val="4472C4"/>
              </a:buClr>
              <a:buFont typeface="Wingdings" panose="05000000000000000000" pitchFamily="2" charset="2"/>
              <a:buChar char="v"/>
            </a:pP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Les informations essentielles de la personne. </a:t>
            </a:r>
          </a:p>
          <a:p>
            <a:pPr marL="0" lvl="0" indent="0" algn="just">
              <a:lnSpc>
                <a:spcPct val="100000"/>
              </a:lnSpc>
              <a:buClr>
                <a:srgbClr val="4472C4"/>
              </a:buClr>
              <a:buNone/>
            </a:pP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Pour préserver son anonymat, le recours </a:t>
            </a:r>
            <a:r>
              <a:rPr lang="fr-FR" sz="2000" b="1" dirty="0">
                <a:solidFill>
                  <a:srgbClr val="000000"/>
                </a:solidFill>
                <a:effectLst/>
                <a:latin typeface="Arial" panose="020B0604020202020204" pitchFamily="34" charset="0"/>
                <a:ea typeface="Arial" panose="020B0604020202020204" pitchFamily="34" charset="0"/>
                <a:cs typeface="Arial" panose="020B0604020202020204" pitchFamily="34" charset="0"/>
              </a:rPr>
              <a:t>a un code d’identification </a:t>
            </a: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(ex : code KOBO ou codes internes</a:t>
            </a:r>
            <a:r>
              <a:rPr lang="fr-FR" sz="2000" dirty="0">
                <a:solidFill>
                  <a:srgbClr val="00B050"/>
                </a:solidFill>
                <a:effectLst/>
                <a:latin typeface="Arial" panose="020B0604020202020204" pitchFamily="34" charset="0"/>
                <a:ea typeface="Arial" panose="020B0604020202020204" pitchFamily="34" charset="0"/>
                <a:cs typeface="Arial" panose="020B0604020202020204" pitchFamily="34" charset="0"/>
              </a:rPr>
              <a:t>*</a:t>
            </a: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 doit être privilégié.</a:t>
            </a:r>
          </a:p>
          <a:p>
            <a:pPr marL="0" lvl="0" indent="0" algn="just">
              <a:lnSpc>
                <a:spcPct val="100000"/>
              </a:lnSpc>
              <a:buClr>
                <a:srgbClr val="4472C4"/>
              </a:buClr>
              <a:buNone/>
            </a:pPr>
            <a:endParaRPr lang="fr-FR" sz="2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buClr>
                <a:srgbClr val="4472C4"/>
              </a:buClr>
              <a:buFont typeface="Wingdings" panose="05000000000000000000" pitchFamily="2" charset="2"/>
              <a:buChar char="v"/>
            </a:pP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La ou les vulnérabilité(s) identifiée(s).</a:t>
            </a:r>
            <a:endParaRPr lang="fr-FR" sz="2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Aft>
                <a:spcPts val="800"/>
              </a:spcAft>
              <a:buClr>
                <a:srgbClr val="4472C4"/>
              </a:buClr>
              <a:buFont typeface="Wingdings" panose="05000000000000000000" pitchFamily="2" charset="2"/>
              <a:buChar char="v"/>
            </a:pPr>
            <a:endPar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endParaRPr>
          </a:p>
          <a:p>
            <a:pPr marL="342900" lvl="0" indent="-342900" algn="just">
              <a:lnSpc>
                <a:spcPct val="100000"/>
              </a:lnSpc>
              <a:spcAft>
                <a:spcPts val="800"/>
              </a:spcAft>
              <a:buClr>
                <a:srgbClr val="4472C4"/>
              </a:buClr>
              <a:buFont typeface="Wingdings" panose="05000000000000000000" pitchFamily="2" charset="2"/>
              <a:buChar char="v"/>
            </a:pPr>
            <a:r>
              <a:rPr lang="fr-FR" sz="2000" dirty="0">
                <a:solidFill>
                  <a:srgbClr val="000000"/>
                </a:solidFill>
                <a:effectLst/>
                <a:latin typeface="Arial" panose="020B0604020202020204" pitchFamily="34" charset="0"/>
                <a:ea typeface="Arial" panose="020B0604020202020204" pitchFamily="34" charset="0"/>
                <a:cs typeface="Arial" panose="020B0604020202020204" pitchFamily="34" charset="0"/>
              </a:rPr>
              <a:t>La ou les assistance(s) requise(s).</a:t>
            </a:r>
          </a:p>
          <a:p>
            <a:pPr marL="0" indent="0" algn="just">
              <a:lnSpc>
                <a:spcPct val="100000"/>
              </a:lnSpc>
              <a:buNone/>
            </a:pPr>
            <a:endParaRPr lang="fr-FR" sz="2000" i="1"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buNone/>
            </a:pPr>
            <a:r>
              <a:rPr lang="fr-FR" sz="1600" i="1" dirty="0">
                <a:solidFill>
                  <a:srgbClr val="00B050"/>
                </a:solidFill>
                <a:effectLst/>
                <a:latin typeface="Arial" panose="020B0604020202020204" pitchFamily="34" charset="0"/>
                <a:ea typeface="Calibri" panose="020F0502020204030204" pitchFamily="34" charset="0"/>
                <a:cs typeface="Arial" panose="020B0604020202020204" pitchFamily="34" charset="0"/>
              </a:rPr>
              <a:t>*Celui de l’organisme d’envoi ou de référencement, en fonction de </a:t>
            </a:r>
            <a:r>
              <a:rPr lang="fr-FR" sz="1600" b="1" i="1" u="sng" dirty="0">
                <a:solidFill>
                  <a:srgbClr val="00B050"/>
                </a:solidFill>
                <a:effectLst/>
                <a:latin typeface="Arial" panose="020B0604020202020204" pitchFamily="34" charset="0"/>
                <a:ea typeface="Calibri" panose="020F0502020204030204" pitchFamily="34" charset="0"/>
                <a:cs typeface="Arial" panose="020B0604020202020204" pitchFamily="34" charset="0"/>
              </a:rPr>
              <a:t>qui va garder la main sur le suivi du cas</a:t>
            </a:r>
            <a:r>
              <a:rPr lang="fr-FR" sz="1600" dirty="0">
                <a:solidFill>
                  <a:srgbClr val="00B050"/>
                </a:solidFill>
                <a:effectLst/>
                <a:latin typeface="Arial" panose="020B0604020202020204" pitchFamily="34" charset="0"/>
                <a:ea typeface="Calibri" panose="020F0502020204030204" pitchFamily="34" charset="0"/>
                <a:cs typeface="Arial" panose="020B0604020202020204" pitchFamily="34" charset="0"/>
              </a:rPr>
              <a:t>.</a:t>
            </a:r>
          </a:p>
        </p:txBody>
      </p:sp>
      <p:sp>
        <p:nvSpPr>
          <p:cNvPr id="4" name="Rectangle 2">
            <a:extLst>
              <a:ext uri="{FF2B5EF4-FFF2-40B4-BE49-F238E27FC236}">
                <a16:creationId xmlns:a16="http://schemas.microsoft.com/office/drawing/2014/main" id="{F45A1739-57C9-4C24-889B-E3FBBF367FAA}"/>
              </a:ext>
            </a:extLst>
          </p:cNvPr>
          <p:cNvSpPr>
            <a:spLocks noGrp="1" noChangeArrowheads="1"/>
          </p:cNvSpPr>
          <p:nvPr>
            <p:ph type="title"/>
          </p:nvPr>
        </p:nvSpPr>
        <p:spPr>
          <a:xfrm>
            <a:off x="838200" y="365126"/>
            <a:ext cx="10303412" cy="1154186"/>
          </a:xfrm>
          <a:solidFill>
            <a:srgbClr val="0070C0"/>
          </a:solidFill>
        </p:spPr>
        <p:txBody>
          <a:bodyPr>
            <a:normAutofit/>
          </a:bodyPr>
          <a:lstStyle/>
          <a:p>
            <a:pPr algn="ctr"/>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La fiche de référencement</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369729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80">
                                          <p:stCondLst>
                                            <p:cond delay="0"/>
                                          </p:stCondLst>
                                        </p:cTn>
                                        <p:tgtEl>
                                          <p:spTgt spid="3">
                                            <p:txEl>
                                              <p:pRg st="0" end="0"/>
                                            </p:txEl>
                                          </p:spTgt>
                                        </p:tgtEl>
                                      </p:cBhvr>
                                    </p:animEffect>
                                    <p:anim calcmode="lin" valueType="num">
                                      <p:cBhvr>
                                        <p:cTn id="1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xEl>
                                              <p:pRg st="0" end="0"/>
                                            </p:txEl>
                                          </p:spTgt>
                                        </p:tgtEl>
                                      </p:cBhvr>
                                      <p:to x="100000" y="60000"/>
                                    </p:animScale>
                                    <p:animScale>
                                      <p:cBhvr>
                                        <p:cTn id="20" dur="166" decel="50000">
                                          <p:stCondLst>
                                            <p:cond delay="676"/>
                                          </p:stCondLst>
                                        </p:cTn>
                                        <p:tgtEl>
                                          <p:spTgt spid="3">
                                            <p:txEl>
                                              <p:pRg st="0" end="0"/>
                                            </p:txEl>
                                          </p:spTgt>
                                        </p:tgtEl>
                                      </p:cBhvr>
                                      <p:to x="100000" y="100000"/>
                                    </p:animScale>
                                    <p:animScale>
                                      <p:cBhvr>
                                        <p:cTn id="21" dur="26">
                                          <p:stCondLst>
                                            <p:cond delay="1312"/>
                                          </p:stCondLst>
                                        </p:cTn>
                                        <p:tgtEl>
                                          <p:spTgt spid="3">
                                            <p:txEl>
                                              <p:pRg st="0" end="0"/>
                                            </p:txEl>
                                          </p:spTgt>
                                        </p:tgtEl>
                                      </p:cBhvr>
                                      <p:to x="100000" y="80000"/>
                                    </p:animScale>
                                    <p:animScale>
                                      <p:cBhvr>
                                        <p:cTn id="22" dur="166" decel="50000">
                                          <p:stCondLst>
                                            <p:cond delay="1338"/>
                                          </p:stCondLst>
                                        </p:cTn>
                                        <p:tgtEl>
                                          <p:spTgt spid="3">
                                            <p:txEl>
                                              <p:pRg st="0" end="0"/>
                                            </p:txEl>
                                          </p:spTgt>
                                        </p:tgtEl>
                                      </p:cBhvr>
                                      <p:to x="100000" y="100000"/>
                                    </p:animScale>
                                    <p:animScale>
                                      <p:cBhvr>
                                        <p:cTn id="23" dur="26">
                                          <p:stCondLst>
                                            <p:cond delay="1642"/>
                                          </p:stCondLst>
                                        </p:cTn>
                                        <p:tgtEl>
                                          <p:spTgt spid="3">
                                            <p:txEl>
                                              <p:pRg st="0" end="0"/>
                                            </p:txEl>
                                          </p:spTgt>
                                        </p:tgtEl>
                                      </p:cBhvr>
                                      <p:to x="100000" y="90000"/>
                                    </p:animScale>
                                    <p:animScale>
                                      <p:cBhvr>
                                        <p:cTn id="24" dur="166" decel="50000">
                                          <p:stCondLst>
                                            <p:cond delay="1668"/>
                                          </p:stCondLst>
                                        </p:cTn>
                                        <p:tgtEl>
                                          <p:spTgt spid="3">
                                            <p:txEl>
                                              <p:pRg st="0" end="0"/>
                                            </p:txEl>
                                          </p:spTgt>
                                        </p:tgtEl>
                                      </p:cBhvr>
                                      <p:to x="100000" y="100000"/>
                                    </p:animScale>
                                    <p:animScale>
                                      <p:cBhvr>
                                        <p:cTn id="25" dur="26">
                                          <p:stCondLst>
                                            <p:cond delay="1808"/>
                                          </p:stCondLst>
                                        </p:cTn>
                                        <p:tgtEl>
                                          <p:spTgt spid="3">
                                            <p:txEl>
                                              <p:pRg st="0" end="0"/>
                                            </p:txEl>
                                          </p:spTgt>
                                        </p:tgtEl>
                                      </p:cBhvr>
                                      <p:to x="100000" y="95000"/>
                                    </p:animScale>
                                    <p:animScale>
                                      <p:cBhvr>
                                        <p:cTn id="26" dur="166" decel="50000">
                                          <p:stCondLst>
                                            <p:cond delay="1834"/>
                                          </p:stCondLst>
                                        </p:cTn>
                                        <p:tgtEl>
                                          <p:spTgt spid="3">
                                            <p:txEl>
                                              <p:pRg st="0" end="0"/>
                                            </p:txEl>
                                          </p:spTgt>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wipe(down)">
                                      <p:cBhvr>
                                        <p:cTn id="31" dur="580">
                                          <p:stCondLst>
                                            <p:cond delay="0"/>
                                          </p:stCondLst>
                                        </p:cTn>
                                        <p:tgtEl>
                                          <p:spTgt spid="3">
                                            <p:txEl>
                                              <p:pRg st="1" end="1"/>
                                            </p:txEl>
                                          </p:spTgt>
                                        </p:tgtEl>
                                      </p:cBhvr>
                                    </p:animEffect>
                                    <p:anim calcmode="lin" valueType="num">
                                      <p:cBhvr>
                                        <p:cTn id="3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1" end="1"/>
                                            </p:txEl>
                                          </p:spTgt>
                                        </p:tgtEl>
                                      </p:cBhvr>
                                      <p:to x="100000" y="60000"/>
                                    </p:animScale>
                                    <p:animScale>
                                      <p:cBhvr>
                                        <p:cTn id="38" dur="166" decel="50000">
                                          <p:stCondLst>
                                            <p:cond delay="676"/>
                                          </p:stCondLst>
                                        </p:cTn>
                                        <p:tgtEl>
                                          <p:spTgt spid="3">
                                            <p:txEl>
                                              <p:pRg st="1" end="1"/>
                                            </p:txEl>
                                          </p:spTgt>
                                        </p:tgtEl>
                                      </p:cBhvr>
                                      <p:to x="100000" y="100000"/>
                                    </p:animScale>
                                    <p:animScale>
                                      <p:cBhvr>
                                        <p:cTn id="39" dur="26">
                                          <p:stCondLst>
                                            <p:cond delay="1312"/>
                                          </p:stCondLst>
                                        </p:cTn>
                                        <p:tgtEl>
                                          <p:spTgt spid="3">
                                            <p:txEl>
                                              <p:pRg st="1" end="1"/>
                                            </p:txEl>
                                          </p:spTgt>
                                        </p:tgtEl>
                                      </p:cBhvr>
                                      <p:to x="100000" y="80000"/>
                                    </p:animScale>
                                    <p:animScale>
                                      <p:cBhvr>
                                        <p:cTn id="40" dur="166" decel="50000">
                                          <p:stCondLst>
                                            <p:cond delay="1338"/>
                                          </p:stCondLst>
                                        </p:cTn>
                                        <p:tgtEl>
                                          <p:spTgt spid="3">
                                            <p:txEl>
                                              <p:pRg st="1" end="1"/>
                                            </p:txEl>
                                          </p:spTgt>
                                        </p:tgtEl>
                                      </p:cBhvr>
                                      <p:to x="100000" y="100000"/>
                                    </p:animScale>
                                    <p:animScale>
                                      <p:cBhvr>
                                        <p:cTn id="41" dur="26">
                                          <p:stCondLst>
                                            <p:cond delay="1642"/>
                                          </p:stCondLst>
                                        </p:cTn>
                                        <p:tgtEl>
                                          <p:spTgt spid="3">
                                            <p:txEl>
                                              <p:pRg st="1" end="1"/>
                                            </p:txEl>
                                          </p:spTgt>
                                        </p:tgtEl>
                                      </p:cBhvr>
                                      <p:to x="100000" y="90000"/>
                                    </p:animScale>
                                    <p:animScale>
                                      <p:cBhvr>
                                        <p:cTn id="42" dur="166" decel="50000">
                                          <p:stCondLst>
                                            <p:cond delay="1668"/>
                                          </p:stCondLst>
                                        </p:cTn>
                                        <p:tgtEl>
                                          <p:spTgt spid="3">
                                            <p:txEl>
                                              <p:pRg st="1" end="1"/>
                                            </p:txEl>
                                          </p:spTgt>
                                        </p:tgtEl>
                                      </p:cBhvr>
                                      <p:to x="100000" y="100000"/>
                                    </p:animScale>
                                    <p:animScale>
                                      <p:cBhvr>
                                        <p:cTn id="43" dur="26">
                                          <p:stCondLst>
                                            <p:cond delay="1808"/>
                                          </p:stCondLst>
                                        </p:cTn>
                                        <p:tgtEl>
                                          <p:spTgt spid="3">
                                            <p:txEl>
                                              <p:pRg st="1" end="1"/>
                                            </p:txEl>
                                          </p:spTgt>
                                        </p:tgtEl>
                                      </p:cBhvr>
                                      <p:to x="100000" y="95000"/>
                                    </p:animScale>
                                    <p:animScale>
                                      <p:cBhvr>
                                        <p:cTn id="44" dur="166" decel="50000">
                                          <p:stCondLst>
                                            <p:cond delay="1834"/>
                                          </p:stCondLst>
                                        </p:cTn>
                                        <p:tgtEl>
                                          <p:spTgt spid="3">
                                            <p:txEl>
                                              <p:pRg st="1" end="1"/>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childTnLst>
                                    <p:set>
                                      <p:cBhvr>
                                        <p:cTn id="48" dur="1" fill="hold">
                                          <p:stCondLst>
                                            <p:cond delay="0"/>
                                          </p:stCondLst>
                                        </p:cTn>
                                        <p:tgtEl>
                                          <p:spTgt spid="3">
                                            <p:txEl>
                                              <p:pRg st="3" end="3"/>
                                            </p:txEl>
                                          </p:spTgt>
                                        </p:tgtEl>
                                        <p:attrNameLst>
                                          <p:attrName>style.visibility</p:attrName>
                                        </p:attrNameLst>
                                      </p:cBhvr>
                                      <p:to>
                                        <p:strVal val="visible"/>
                                      </p:to>
                                    </p:set>
                                    <p:animEffect transition="in" filter="wipe(down)">
                                      <p:cBhvr>
                                        <p:cTn id="49" dur="580">
                                          <p:stCondLst>
                                            <p:cond delay="0"/>
                                          </p:stCondLst>
                                        </p:cTn>
                                        <p:tgtEl>
                                          <p:spTgt spid="3">
                                            <p:txEl>
                                              <p:pRg st="3" end="3"/>
                                            </p:txEl>
                                          </p:spTgt>
                                        </p:tgtEl>
                                      </p:cBhvr>
                                    </p:animEffect>
                                    <p:anim calcmode="lin" valueType="num">
                                      <p:cBhvr>
                                        <p:cTn id="5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3" end="3"/>
                                            </p:txEl>
                                          </p:spTgt>
                                        </p:tgtEl>
                                      </p:cBhvr>
                                      <p:to x="100000" y="60000"/>
                                    </p:animScale>
                                    <p:animScale>
                                      <p:cBhvr>
                                        <p:cTn id="56" dur="166" decel="50000">
                                          <p:stCondLst>
                                            <p:cond delay="676"/>
                                          </p:stCondLst>
                                        </p:cTn>
                                        <p:tgtEl>
                                          <p:spTgt spid="3">
                                            <p:txEl>
                                              <p:pRg st="3" end="3"/>
                                            </p:txEl>
                                          </p:spTgt>
                                        </p:tgtEl>
                                      </p:cBhvr>
                                      <p:to x="100000" y="100000"/>
                                    </p:animScale>
                                    <p:animScale>
                                      <p:cBhvr>
                                        <p:cTn id="57" dur="26">
                                          <p:stCondLst>
                                            <p:cond delay="1312"/>
                                          </p:stCondLst>
                                        </p:cTn>
                                        <p:tgtEl>
                                          <p:spTgt spid="3">
                                            <p:txEl>
                                              <p:pRg st="3" end="3"/>
                                            </p:txEl>
                                          </p:spTgt>
                                        </p:tgtEl>
                                      </p:cBhvr>
                                      <p:to x="100000" y="80000"/>
                                    </p:animScale>
                                    <p:animScale>
                                      <p:cBhvr>
                                        <p:cTn id="58" dur="166" decel="50000">
                                          <p:stCondLst>
                                            <p:cond delay="1338"/>
                                          </p:stCondLst>
                                        </p:cTn>
                                        <p:tgtEl>
                                          <p:spTgt spid="3">
                                            <p:txEl>
                                              <p:pRg st="3" end="3"/>
                                            </p:txEl>
                                          </p:spTgt>
                                        </p:tgtEl>
                                      </p:cBhvr>
                                      <p:to x="100000" y="100000"/>
                                    </p:animScale>
                                    <p:animScale>
                                      <p:cBhvr>
                                        <p:cTn id="59" dur="26">
                                          <p:stCondLst>
                                            <p:cond delay="1642"/>
                                          </p:stCondLst>
                                        </p:cTn>
                                        <p:tgtEl>
                                          <p:spTgt spid="3">
                                            <p:txEl>
                                              <p:pRg st="3" end="3"/>
                                            </p:txEl>
                                          </p:spTgt>
                                        </p:tgtEl>
                                      </p:cBhvr>
                                      <p:to x="100000" y="90000"/>
                                    </p:animScale>
                                    <p:animScale>
                                      <p:cBhvr>
                                        <p:cTn id="60" dur="166" decel="50000">
                                          <p:stCondLst>
                                            <p:cond delay="1668"/>
                                          </p:stCondLst>
                                        </p:cTn>
                                        <p:tgtEl>
                                          <p:spTgt spid="3">
                                            <p:txEl>
                                              <p:pRg st="3" end="3"/>
                                            </p:txEl>
                                          </p:spTgt>
                                        </p:tgtEl>
                                      </p:cBhvr>
                                      <p:to x="100000" y="100000"/>
                                    </p:animScale>
                                    <p:animScale>
                                      <p:cBhvr>
                                        <p:cTn id="61" dur="26">
                                          <p:stCondLst>
                                            <p:cond delay="1808"/>
                                          </p:stCondLst>
                                        </p:cTn>
                                        <p:tgtEl>
                                          <p:spTgt spid="3">
                                            <p:txEl>
                                              <p:pRg st="3" end="3"/>
                                            </p:txEl>
                                          </p:spTgt>
                                        </p:tgtEl>
                                      </p:cBhvr>
                                      <p:to x="100000" y="95000"/>
                                    </p:animScale>
                                    <p:animScale>
                                      <p:cBhvr>
                                        <p:cTn id="62" dur="166" decel="50000">
                                          <p:stCondLst>
                                            <p:cond delay="1834"/>
                                          </p:stCondLst>
                                        </p:cTn>
                                        <p:tgtEl>
                                          <p:spTgt spid="3">
                                            <p:txEl>
                                              <p:pRg st="3" end="3"/>
                                            </p:txEl>
                                          </p:spTgt>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Effect transition="in" filter="wipe(down)">
                                      <p:cBhvr>
                                        <p:cTn id="67" dur="580">
                                          <p:stCondLst>
                                            <p:cond delay="0"/>
                                          </p:stCondLst>
                                        </p:cTn>
                                        <p:tgtEl>
                                          <p:spTgt spid="3">
                                            <p:txEl>
                                              <p:pRg st="5" end="5"/>
                                            </p:txEl>
                                          </p:spTgt>
                                        </p:tgtEl>
                                      </p:cBhvr>
                                    </p:animEffect>
                                    <p:anim calcmode="lin" valueType="num">
                                      <p:cBhvr>
                                        <p:cTn id="6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73" dur="26">
                                          <p:stCondLst>
                                            <p:cond delay="650"/>
                                          </p:stCondLst>
                                        </p:cTn>
                                        <p:tgtEl>
                                          <p:spTgt spid="3">
                                            <p:txEl>
                                              <p:pRg st="5" end="5"/>
                                            </p:txEl>
                                          </p:spTgt>
                                        </p:tgtEl>
                                      </p:cBhvr>
                                      <p:to x="100000" y="60000"/>
                                    </p:animScale>
                                    <p:animScale>
                                      <p:cBhvr>
                                        <p:cTn id="74" dur="166" decel="50000">
                                          <p:stCondLst>
                                            <p:cond delay="676"/>
                                          </p:stCondLst>
                                        </p:cTn>
                                        <p:tgtEl>
                                          <p:spTgt spid="3">
                                            <p:txEl>
                                              <p:pRg st="5" end="5"/>
                                            </p:txEl>
                                          </p:spTgt>
                                        </p:tgtEl>
                                      </p:cBhvr>
                                      <p:to x="100000" y="100000"/>
                                    </p:animScale>
                                    <p:animScale>
                                      <p:cBhvr>
                                        <p:cTn id="75" dur="26">
                                          <p:stCondLst>
                                            <p:cond delay="1312"/>
                                          </p:stCondLst>
                                        </p:cTn>
                                        <p:tgtEl>
                                          <p:spTgt spid="3">
                                            <p:txEl>
                                              <p:pRg st="5" end="5"/>
                                            </p:txEl>
                                          </p:spTgt>
                                        </p:tgtEl>
                                      </p:cBhvr>
                                      <p:to x="100000" y="80000"/>
                                    </p:animScale>
                                    <p:animScale>
                                      <p:cBhvr>
                                        <p:cTn id="76" dur="166" decel="50000">
                                          <p:stCondLst>
                                            <p:cond delay="1338"/>
                                          </p:stCondLst>
                                        </p:cTn>
                                        <p:tgtEl>
                                          <p:spTgt spid="3">
                                            <p:txEl>
                                              <p:pRg st="5" end="5"/>
                                            </p:txEl>
                                          </p:spTgt>
                                        </p:tgtEl>
                                      </p:cBhvr>
                                      <p:to x="100000" y="100000"/>
                                    </p:animScale>
                                    <p:animScale>
                                      <p:cBhvr>
                                        <p:cTn id="77" dur="26">
                                          <p:stCondLst>
                                            <p:cond delay="1642"/>
                                          </p:stCondLst>
                                        </p:cTn>
                                        <p:tgtEl>
                                          <p:spTgt spid="3">
                                            <p:txEl>
                                              <p:pRg st="5" end="5"/>
                                            </p:txEl>
                                          </p:spTgt>
                                        </p:tgtEl>
                                      </p:cBhvr>
                                      <p:to x="100000" y="90000"/>
                                    </p:animScale>
                                    <p:animScale>
                                      <p:cBhvr>
                                        <p:cTn id="78" dur="166" decel="50000">
                                          <p:stCondLst>
                                            <p:cond delay="1668"/>
                                          </p:stCondLst>
                                        </p:cTn>
                                        <p:tgtEl>
                                          <p:spTgt spid="3">
                                            <p:txEl>
                                              <p:pRg st="5" end="5"/>
                                            </p:txEl>
                                          </p:spTgt>
                                        </p:tgtEl>
                                      </p:cBhvr>
                                      <p:to x="100000" y="100000"/>
                                    </p:animScale>
                                    <p:animScale>
                                      <p:cBhvr>
                                        <p:cTn id="79" dur="26">
                                          <p:stCondLst>
                                            <p:cond delay="1808"/>
                                          </p:stCondLst>
                                        </p:cTn>
                                        <p:tgtEl>
                                          <p:spTgt spid="3">
                                            <p:txEl>
                                              <p:pRg st="5" end="5"/>
                                            </p:txEl>
                                          </p:spTgt>
                                        </p:tgtEl>
                                      </p:cBhvr>
                                      <p:to x="100000" y="95000"/>
                                    </p:animScale>
                                    <p:animScale>
                                      <p:cBhvr>
                                        <p:cTn id="8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1E98757-628A-44E9-B79C-7C417EE7FCF8}"/>
              </a:ext>
            </a:extLst>
          </p:cNvPr>
          <p:cNvSpPr>
            <a:spLocks noGrp="1"/>
          </p:cNvSpPr>
          <p:nvPr>
            <p:ph idx="1"/>
          </p:nvPr>
        </p:nvSpPr>
        <p:spPr>
          <a:xfrm>
            <a:off x="838200" y="1339702"/>
            <a:ext cx="10421679" cy="5124893"/>
          </a:xfrm>
        </p:spPr>
        <p:txBody>
          <a:bodyPr>
            <a:noAutofit/>
          </a:bodyPr>
          <a:lstStyle/>
          <a:p>
            <a:pPr marL="342900" marR="0" lvl="0" indent="-342900" algn="just" defTabSz="914400" rtl="0" eaLnBrk="1" fontAlgn="auto" latinLnBrk="0" hangingPunct="1">
              <a:lnSpc>
                <a:spcPct val="100000"/>
              </a:lnSpc>
              <a:spcBef>
                <a:spcPts val="0"/>
              </a:spcBef>
              <a:spcAft>
                <a:spcPts val="0"/>
              </a:spcAft>
              <a:buClr>
                <a:schemeClr val="accent3"/>
              </a:buClr>
              <a:buSzTx/>
              <a:buFont typeface="Wingdings" panose="05000000000000000000" pitchFamily="2" charset="2"/>
              <a:buChar char="v"/>
              <a:tabLst/>
              <a:defRPr/>
            </a:pPr>
            <a:r>
              <a:rPr kumimoji="0" lang="fr-FR"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Un dernier encart est destiné à l’organisation d’accueil, pour spécifier le moment auquel la personne a été reçue, si elle a pu bénéficier de l’assistance demandée, et pourquoi. Cela pourra servir à </a:t>
            </a:r>
            <a:r>
              <a:rPr kumimoji="0" lang="fr-FR"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mieux assurer le suivi et la suite de l’orientation de la personne. </a:t>
            </a:r>
          </a:p>
          <a:p>
            <a:pPr marL="342900" marR="0" lvl="0" indent="-342900" algn="just" defTabSz="914400" rtl="0" eaLnBrk="1" fontAlgn="auto" latinLnBrk="0" hangingPunct="1">
              <a:lnSpc>
                <a:spcPct val="100000"/>
              </a:lnSpc>
              <a:spcBef>
                <a:spcPts val="0"/>
              </a:spcBef>
              <a:spcAft>
                <a:spcPts val="0"/>
              </a:spcAft>
              <a:buClr>
                <a:schemeClr val="accent3"/>
              </a:buClr>
              <a:buSzTx/>
              <a:buFont typeface="Wingdings" panose="05000000000000000000" pitchFamily="2" charset="2"/>
              <a:buChar char="v"/>
              <a:tabLst/>
              <a:defRPr/>
            </a:pPr>
            <a:endParaRPr lang="fr-FR" sz="2000" b="1" dirty="0">
              <a:solidFill>
                <a:prstClr val="black"/>
              </a:solidFill>
              <a:latin typeface="Arial" panose="020B0604020202020204" pitchFamily="34" charset="0"/>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
                <a:schemeClr val="accent3"/>
              </a:buClr>
              <a:buSzTx/>
              <a:buFont typeface="Wingdings" panose="05000000000000000000" pitchFamily="2" charset="2"/>
              <a:buChar char="v"/>
              <a:tabLst/>
              <a:defRPr/>
            </a:pPr>
            <a:r>
              <a:rPr lang="fr-FR" sz="2000" dirty="0">
                <a:solidFill>
                  <a:prstClr val="black"/>
                </a:solidFill>
                <a:latin typeface="Arial" panose="020B0604020202020204" pitchFamily="34" charset="0"/>
                <a:cs typeface="Arial" panose="020B0604020202020204" pitchFamily="34" charset="0"/>
              </a:rPr>
              <a:t>L</a:t>
            </a:r>
            <a:r>
              <a:rPr kumimoji="0" lang="fr-FR"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’acteur qui fait le référencement </a:t>
            </a:r>
            <a:r>
              <a:rPr kumimoji="0" lang="fr-FR"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accompagne physiquement la personne </a:t>
            </a:r>
            <a:r>
              <a:rPr kumimoji="0" lang="fr-FR"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vers la structure de référencement, surtout si elle présente une vulnérabilité particulière (ex: cas médical, mineur, survivant</a:t>
            </a:r>
            <a:r>
              <a:rPr lang="fr-FR" sz="2000" dirty="0">
                <a:solidFill>
                  <a:prstClr val="black"/>
                </a:solidFill>
                <a:latin typeface="Arial" panose="020B0604020202020204" pitchFamily="34" charset="0"/>
                <a:cs typeface="Arial" panose="020B0604020202020204" pitchFamily="34" charset="0"/>
              </a:rPr>
              <a:t>t de traite…</a:t>
            </a:r>
            <a:r>
              <a:rPr kumimoji="0" lang="fr-FR"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a:p>
            <a:pPr marL="342900" marR="0" lvl="0" indent="-342900" algn="just" defTabSz="914400" rtl="0" eaLnBrk="1" fontAlgn="auto" latinLnBrk="0" hangingPunct="1">
              <a:lnSpc>
                <a:spcPct val="100000"/>
              </a:lnSpc>
              <a:spcBef>
                <a:spcPts val="0"/>
              </a:spcBef>
              <a:spcAft>
                <a:spcPts val="0"/>
              </a:spcAft>
              <a:buClr>
                <a:schemeClr val="accent3"/>
              </a:buClr>
              <a:buSzTx/>
              <a:buFont typeface="Wingdings" panose="05000000000000000000" pitchFamily="2" charset="2"/>
              <a:buChar char="v"/>
              <a:tabLst/>
              <a:defRPr/>
            </a:pPr>
            <a:endParaRPr lang="fr-FR" sz="2000" dirty="0">
              <a:solidFill>
                <a:prstClr val="black"/>
              </a:solidFill>
              <a:latin typeface="Arial" panose="020B0604020202020204" pitchFamily="34" charset="0"/>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
                <a:schemeClr val="accent3"/>
              </a:buClr>
              <a:buSzTx/>
              <a:buFont typeface="Wingdings" panose="05000000000000000000" pitchFamily="2" charset="2"/>
              <a:buChar char="v"/>
              <a:tabLst/>
              <a:defRPr/>
            </a:pPr>
            <a:r>
              <a:rPr kumimoji="0" lang="fr-FR"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Si ce n’est pas possible, alors </a:t>
            </a:r>
            <a:r>
              <a:rPr kumimoji="0" lang="fr-FR"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un suivi téléphonique </a:t>
            </a:r>
            <a:r>
              <a:rPr kumimoji="0" lang="fr-FR"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est assuré jusqu’à ce que la personne référée accède effectivement au service vers lequel elle a été orientée.</a:t>
            </a:r>
          </a:p>
          <a:p>
            <a:pPr marL="343080" marR="0" lvl="0" indent="-339840" algn="just" defTabSz="914400" rtl="0" eaLnBrk="1" fontAlgn="auto" latinLnBrk="0" hangingPunct="1">
              <a:lnSpc>
                <a:spcPct val="100000"/>
              </a:lnSpc>
              <a:spcBef>
                <a:spcPts val="561"/>
              </a:spcBef>
              <a:spcAft>
                <a:spcPts val="0"/>
              </a:spcAft>
              <a:buClrTx/>
              <a:buSzTx/>
              <a:buFontTx/>
              <a:buNone/>
              <a:tabLst/>
              <a:defRPr/>
            </a:pPr>
            <a:endParaRPr kumimoji="0" lang="fr-FR" sz="2000" b="1" i="0" u="none" strike="noStrike" kern="1200" cap="none" spc="-1" normalizeH="0" baseline="0" noProof="0" dirty="0">
              <a:ln>
                <a:noFill/>
              </a:ln>
              <a:solidFill>
                <a:srgbClr val="FF0000"/>
              </a:solidFill>
              <a:effectLst/>
              <a:uLnTx/>
              <a:uFillTx/>
              <a:latin typeface="Arial" panose="020B0604020202020204" pitchFamily="34" charset="0"/>
              <a:cs typeface="Arial" panose="020B0604020202020204" pitchFamily="34" charset="0"/>
            </a:endParaRPr>
          </a:p>
          <a:p>
            <a:pPr marL="343080" marR="0" lvl="0" indent="-339840" algn="just" defTabSz="914400" rtl="0" eaLnBrk="1" fontAlgn="auto" latinLnBrk="0" hangingPunct="1">
              <a:lnSpc>
                <a:spcPct val="100000"/>
              </a:lnSpc>
              <a:spcBef>
                <a:spcPts val="561"/>
              </a:spcBef>
              <a:spcAft>
                <a:spcPts val="0"/>
              </a:spcAft>
              <a:buClrTx/>
              <a:buSzTx/>
              <a:buFontTx/>
              <a:buNone/>
              <a:tabLst/>
              <a:defRPr/>
            </a:pPr>
            <a:r>
              <a:rPr kumimoji="0" lang="fr-FR" sz="2000" b="1" i="0" u="none" strike="noStrike" kern="1200" cap="none" spc="-1" normalizeH="0" baseline="0" noProof="0" dirty="0">
                <a:ln>
                  <a:noFill/>
                </a:ln>
                <a:solidFill>
                  <a:srgbClr val="FF0000"/>
                </a:solidFill>
                <a:effectLst/>
                <a:uLnTx/>
                <a:uFillTx/>
                <a:latin typeface="Arial" panose="020B0604020202020204" pitchFamily="34" charset="0"/>
                <a:ea typeface="Cambria"/>
                <a:cs typeface="Arial" panose="020B0604020202020204" pitchFamily="34" charset="0"/>
              </a:rPr>
              <a:t>→ La personne a </a:t>
            </a:r>
            <a:r>
              <a:rPr kumimoji="0" lang="fr-FR" sz="2000" b="1" i="0" u="sng" strike="noStrike" kern="1200" cap="none" spc="-1" normalizeH="0" baseline="0" noProof="0" dirty="0">
                <a:ln>
                  <a:noFill/>
                </a:ln>
                <a:solidFill>
                  <a:srgbClr val="FF0000"/>
                </a:solidFill>
                <a:effectLst/>
                <a:uLnTx/>
                <a:uFillTx/>
                <a:latin typeface="Arial" panose="020B0604020202020204" pitchFamily="34" charset="0"/>
                <a:ea typeface="Cambria"/>
                <a:cs typeface="Arial" panose="020B0604020202020204" pitchFamily="34" charset="0"/>
              </a:rPr>
              <a:t>le droit </a:t>
            </a:r>
            <a:r>
              <a:rPr kumimoji="0" lang="fr-FR" sz="2000" b="1" i="0" u="none" strike="noStrike" kern="1200" cap="none" spc="-1" normalizeH="0" baseline="0" noProof="0" dirty="0">
                <a:ln>
                  <a:noFill/>
                </a:ln>
                <a:solidFill>
                  <a:srgbClr val="FF0000"/>
                </a:solidFill>
                <a:effectLst/>
                <a:uLnTx/>
                <a:uFillTx/>
                <a:latin typeface="Arial" panose="020B0604020202020204" pitchFamily="34" charset="0"/>
                <a:ea typeface="Cambria"/>
                <a:cs typeface="Arial" panose="020B0604020202020204" pitchFamily="34" charset="0"/>
              </a:rPr>
              <a:t>de se rétracter et de changer d’avis à tout moment; cela ne doit pas impacter une prise en charge ultérieur. </a:t>
            </a:r>
            <a:endParaRPr kumimoji="0" lang="fr-FR" sz="2000" b="1" i="0" u="none" strike="noStrike" kern="1200" cap="none" spc="-1" normalizeH="0" baseline="0" noProof="0" dirty="0">
              <a:ln>
                <a:noFill/>
              </a:ln>
              <a:solidFill>
                <a:srgbClr val="FF000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fr-FR"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fr-FR" sz="2000" b="0" i="0" u="none" strike="noStrike" kern="1200" cap="none" spc="0" normalizeH="0" baseline="0" noProof="0" dirty="0">
              <a:ln>
                <a:noFill/>
              </a:ln>
              <a:solidFill>
                <a:prstClr val="black"/>
              </a:solidFill>
              <a:effectLst/>
              <a:uLnTx/>
              <a:uFillTx/>
              <a:latin typeface="Arial"/>
            </a:endParaRPr>
          </a:p>
          <a:p>
            <a:endParaRPr lang="fr-FR" sz="2000" dirty="0"/>
          </a:p>
        </p:txBody>
      </p:sp>
      <p:sp>
        <p:nvSpPr>
          <p:cNvPr id="4" name="Rectangle 2">
            <a:extLst>
              <a:ext uri="{FF2B5EF4-FFF2-40B4-BE49-F238E27FC236}">
                <a16:creationId xmlns:a16="http://schemas.microsoft.com/office/drawing/2014/main" id="{EB7615F8-AA56-4D37-9741-AE74DD325038}"/>
              </a:ext>
            </a:extLst>
          </p:cNvPr>
          <p:cNvSpPr>
            <a:spLocks noGrp="1" noChangeArrowheads="1"/>
          </p:cNvSpPr>
          <p:nvPr>
            <p:ph type="title"/>
          </p:nvPr>
        </p:nvSpPr>
        <p:spPr>
          <a:xfrm>
            <a:off x="838200" y="266651"/>
            <a:ext cx="10500360" cy="844697"/>
          </a:xfrm>
          <a:solidFill>
            <a:srgbClr val="0070C0"/>
          </a:solidFill>
        </p:spPr>
        <p:txBody>
          <a:bodyPr>
            <a:normAutofit/>
          </a:bodyPr>
          <a:lstStyle/>
          <a:p>
            <a:pPr algn="ctr"/>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La fiche de référencement</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2417860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17710" y="294250"/>
            <a:ext cx="9855200" cy="1066799"/>
          </a:xfrm>
          <a:solidFill>
            <a:srgbClr val="0070C0"/>
          </a:solidFill>
        </p:spPr>
        <p:txBody>
          <a:bodyPr>
            <a:normAutofit/>
          </a:bodyPr>
          <a:lstStyle/>
          <a:p>
            <a:pPr algn="ctr"/>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La fiche de </a:t>
            </a:r>
            <a:r>
              <a:rPr lang="en-US" altLang="en-US" sz="3200" dirty="0" err="1">
                <a:solidFill>
                  <a:schemeClr val="bg1"/>
                </a:solidFill>
                <a:latin typeface="Arial" panose="020B0604020202020204" pitchFamily="34" charset="0"/>
                <a:ea typeface="Verdana" panose="020B0604030504040204" pitchFamily="34" charset="0"/>
                <a:cs typeface="Arial" panose="020B0604020202020204" pitchFamily="34" charset="0"/>
              </a:rPr>
              <a:t>référencement</a:t>
            </a:r>
            <a:endParaRPr lang="fr-FR"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3" name="Espace réservé du contenu 2"/>
          <p:cNvSpPr>
            <a:spLocks noGrp="1"/>
          </p:cNvSpPr>
          <p:nvPr>
            <p:ph idx="1"/>
          </p:nvPr>
        </p:nvSpPr>
        <p:spPr>
          <a:xfrm>
            <a:off x="1530252" y="1581443"/>
            <a:ext cx="9855200" cy="4371976"/>
          </a:xfrm>
        </p:spPr>
        <p:txBody>
          <a:bodyPr/>
          <a:lstStyle/>
          <a:p>
            <a:pPr marL="0" indent="0" algn="ctr">
              <a:buNone/>
            </a:pPr>
            <a:r>
              <a:rPr lang="fr-FR" b="1" dirty="0"/>
              <a:t> </a:t>
            </a:r>
          </a:p>
          <a:p>
            <a:pPr marL="0" indent="0" algn="just">
              <a:buNone/>
            </a:pPr>
            <a:r>
              <a:rPr lang="fr-FR" b="1" dirty="0"/>
              <a:t>QUESTIONS ?</a:t>
            </a:r>
          </a:p>
          <a:p>
            <a:pPr marL="0" indent="0" algn="ctr">
              <a:buNone/>
            </a:pPr>
            <a:endParaRPr lang="fr-FR" dirty="0"/>
          </a:p>
          <a:p>
            <a:pPr marL="0" indent="0" algn="ctr">
              <a:buNone/>
            </a:pPr>
            <a:r>
              <a:rPr lang="fr-FR" b="1" dirty="0"/>
              <a:t>                                     </a:t>
            </a:r>
          </a:p>
          <a:p>
            <a:pPr marL="0" indent="0" algn="ctr">
              <a:buNone/>
            </a:pPr>
            <a:r>
              <a:rPr lang="fr-FR" b="1" dirty="0"/>
              <a:t>				                                        COMMENTAIRES ?</a:t>
            </a:r>
          </a:p>
        </p:txBody>
      </p:sp>
      <p:pic>
        <p:nvPicPr>
          <p:cNvPr id="5" name="Image 4">
            <a:extLst>
              <a:ext uri="{FF2B5EF4-FFF2-40B4-BE49-F238E27FC236}">
                <a16:creationId xmlns:a16="http://schemas.microsoft.com/office/drawing/2014/main" id="{C71DF868-E8FF-459B-9477-1A3BAD2FA2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4437" y="2357437"/>
            <a:ext cx="2143125" cy="2143125"/>
          </a:xfrm>
          <a:prstGeom prst="rect">
            <a:avLst/>
          </a:prstGeom>
        </p:spPr>
      </p:pic>
    </p:spTree>
    <p:extLst>
      <p:ext uri="{BB962C8B-B14F-4D97-AF65-F5344CB8AC3E}">
        <p14:creationId xmlns:p14="http://schemas.microsoft.com/office/powerpoint/2010/main" val="4009875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Espace réservé du contenu 15">
            <a:extLst>
              <a:ext uri="{FF2B5EF4-FFF2-40B4-BE49-F238E27FC236}">
                <a16:creationId xmlns:a16="http://schemas.microsoft.com/office/drawing/2014/main" id="{EF0D6123-6909-41D4-921F-43ABE0F4B32C}"/>
              </a:ext>
            </a:extLst>
          </p:cNvPr>
          <p:cNvPicPr>
            <a:picLocks noGrp="1" noChangeAspect="1"/>
          </p:cNvPicPr>
          <p:nvPr>
            <p:ph idx="1"/>
          </p:nvPr>
        </p:nvPicPr>
        <p:blipFill>
          <a:blip r:embed="rId2"/>
          <a:stretch>
            <a:fillRect/>
          </a:stretch>
        </p:blipFill>
        <p:spPr>
          <a:xfrm rot="21346677">
            <a:off x="564309" y="1676517"/>
            <a:ext cx="2896251" cy="4184182"/>
          </a:xfrm>
          <a:prstGeom prst="rect">
            <a:avLst/>
          </a:prstGeom>
        </p:spPr>
      </p:pic>
      <p:sp>
        <p:nvSpPr>
          <p:cNvPr id="4" name="Rectangle 2">
            <a:extLst>
              <a:ext uri="{FF2B5EF4-FFF2-40B4-BE49-F238E27FC236}">
                <a16:creationId xmlns:a16="http://schemas.microsoft.com/office/drawing/2014/main" id="{5D00EB4B-396C-4723-8BA1-578FCFBA95EC}"/>
              </a:ext>
            </a:extLst>
          </p:cNvPr>
          <p:cNvSpPr>
            <a:spLocks noGrp="1" noChangeArrowheads="1"/>
          </p:cNvSpPr>
          <p:nvPr>
            <p:ph type="title"/>
          </p:nvPr>
        </p:nvSpPr>
        <p:spPr>
          <a:xfrm>
            <a:off x="838200" y="365125"/>
            <a:ext cx="10515600" cy="942975"/>
          </a:xfrm>
          <a:solidFill>
            <a:srgbClr val="0070C0"/>
          </a:solidFill>
        </p:spPr>
        <p:txBody>
          <a:bodyPr>
            <a:normAutofit/>
          </a:bodyPr>
          <a:lstStyle/>
          <a:p>
            <a:pPr algn="ctr" eaLnBrk="1" hangingPunct="1"/>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La fiche de suivi de référencement</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17" name="ZoneTexte 16">
            <a:extLst>
              <a:ext uri="{FF2B5EF4-FFF2-40B4-BE49-F238E27FC236}">
                <a16:creationId xmlns:a16="http://schemas.microsoft.com/office/drawing/2014/main" id="{7C53CE5C-F35A-4BF2-BFA4-FF90E24AB5D7}"/>
              </a:ext>
            </a:extLst>
          </p:cNvPr>
          <p:cNvSpPr txBox="1"/>
          <p:nvPr/>
        </p:nvSpPr>
        <p:spPr>
          <a:xfrm>
            <a:off x="3756073" y="1533465"/>
            <a:ext cx="7810696" cy="5016758"/>
          </a:xfrm>
          <a:prstGeom prst="rect">
            <a:avLst/>
          </a:prstGeom>
          <a:noFill/>
        </p:spPr>
        <p:txBody>
          <a:bodyPr wrap="square" rtlCol="0">
            <a:spAutoFit/>
          </a:bodyPr>
          <a:lstStyle/>
          <a:p>
            <a:pPr algn="just"/>
            <a:r>
              <a:rPr lang="fr-FR" sz="2000" dirty="0">
                <a:latin typeface="Arial" panose="020B0604020202020204" pitchFamily="34" charset="0"/>
                <a:cs typeface="Arial" panose="020B0604020202020204" pitchFamily="34" charset="0"/>
              </a:rPr>
              <a:t>Quand un référencement a été effectué par une organisation, elle doit </a:t>
            </a:r>
            <a:r>
              <a:rPr lang="fr-FR" sz="2000" b="1" dirty="0">
                <a:latin typeface="Arial" panose="020B0604020202020204" pitchFamily="34" charset="0"/>
                <a:cs typeface="Arial" panose="020B0604020202020204" pitchFamily="34" charset="0"/>
              </a:rPr>
              <a:t>s’assurer que la personne a pu accéder au service souhaité. </a:t>
            </a:r>
          </a:p>
          <a:p>
            <a:pPr algn="just"/>
            <a:endParaRPr lang="fr-FR" sz="2000" b="1" dirty="0">
              <a:latin typeface="Arial" panose="020B0604020202020204" pitchFamily="34" charset="0"/>
              <a:cs typeface="Arial" panose="020B0604020202020204" pitchFamily="34" charset="0"/>
            </a:endParaRPr>
          </a:p>
          <a:p>
            <a:pPr algn="just"/>
            <a:r>
              <a:rPr lang="fr-FR" sz="2000" dirty="0">
                <a:latin typeface="Arial" panose="020B0604020202020204" pitchFamily="34" charset="0"/>
                <a:cs typeface="Arial" panose="020B0604020202020204" pitchFamily="34" charset="0"/>
              </a:rPr>
              <a:t>Le professionnel en charge du suivi peut s’appuyer sur la </a:t>
            </a:r>
            <a:r>
              <a:rPr lang="fr-FR" sz="2000" dirty="0">
                <a:solidFill>
                  <a:srgbClr val="FF0000"/>
                </a:solidFill>
                <a:latin typeface="Arial" panose="020B0604020202020204" pitchFamily="34" charset="0"/>
                <a:cs typeface="Arial" panose="020B0604020202020204" pitchFamily="34" charset="0"/>
              </a:rPr>
              <a:t>« la fiche de suivi de référencement » </a:t>
            </a:r>
            <a:r>
              <a:rPr lang="fr-FR" sz="2000" b="1" dirty="0">
                <a:solidFill>
                  <a:srgbClr val="FF9966"/>
                </a:solidFill>
                <a:latin typeface="Arial" panose="020B0604020202020204" pitchFamily="34" charset="0"/>
                <a:cs typeface="Arial" panose="020B0604020202020204" pitchFamily="34" charset="0"/>
              </a:rPr>
              <a:t>(fiche rose), </a:t>
            </a:r>
            <a:r>
              <a:rPr lang="fr-FR" sz="2000" dirty="0">
                <a:latin typeface="Arial" panose="020B0604020202020204" pitchFamily="34" charset="0"/>
                <a:cs typeface="Arial" panose="020B0604020202020204" pitchFamily="34" charset="0"/>
              </a:rPr>
              <a:t>qui met l’accent sur </a:t>
            </a:r>
            <a:r>
              <a:rPr lang="fr-FR" sz="2000" b="1" dirty="0">
                <a:latin typeface="Arial" panose="020B0604020202020204" pitchFamily="34" charset="0"/>
                <a:cs typeface="Arial" panose="020B0604020202020204" pitchFamily="34" charset="0"/>
              </a:rPr>
              <a:t>le résultat du référencement et les suites à y donner.</a:t>
            </a:r>
          </a:p>
          <a:p>
            <a:pPr algn="just"/>
            <a:endParaRPr lang="fr-FR" sz="2000" dirty="0">
              <a:latin typeface="Arial" panose="020B0604020202020204" pitchFamily="34" charset="0"/>
              <a:cs typeface="Arial" panose="020B0604020202020204" pitchFamily="34" charset="0"/>
            </a:endParaRPr>
          </a:p>
          <a:p>
            <a:pPr algn="just"/>
            <a:r>
              <a:rPr lang="fr-FR" sz="2000" dirty="0">
                <a:latin typeface="Arial" panose="020B0604020202020204" pitchFamily="34" charset="0"/>
                <a:cs typeface="Arial" panose="020B0604020202020204" pitchFamily="34" charset="0"/>
              </a:rPr>
              <a:t>Il s’agit de déterminer, si possible dans les 48h : </a:t>
            </a:r>
          </a:p>
          <a:p>
            <a:pPr algn="just"/>
            <a:r>
              <a:rPr lang="fr-FR" sz="2000" dirty="0">
                <a:latin typeface="Arial" panose="020B0604020202020204" pitchFamily="34" charset="0"/>
                <a:cs typeface="Arial" panose="020B0604020202020204" pitchFamily="34" charset="0"/>
              </a:rPr>
              <a:t> </a:t>
            </a:r>
          </a:p>
          <a:p>
            <a:pPr algn="just"/>
            <a:r>
              <a:rPr lang="fr-FR" sz="2000" dirty="0">
                <a:latin typeface="Arial" panose="020B0604020202020204" pitchFamily="34" charset="0"/>
                <a:cs typeface="Arial" panose="020B0604020202020204" pitchFamily="34" charset="0"/>
              </a:rPr>
              <a:t>- Si l’assistance a bien été réalisée.</a:t>
            </a:r>
          </a:p>
          <a:p>
            <a:pPr algn="just"/>
            <a:r>
              <a:rPr lang="fr-FR" sz="2000" dirty="0">
                <a:latin typeface="Arial" panose="020B0604020202020204" pitchFamily="34" charset="0"/>
                <a:cs typeface="Arial" panose="020B0604020202020204" pitchFamily="34" charset="0"/>
              </a:rPr>
              <a:t>- Si oui, la personne en est-elle satisfaite ? </a:t>
            </a:r>
          </a:p>
          <a:p>
            <a:pPr algn="just"/>
            <a:r>
              <a:rPr lang="fr-FR" sz="2000" dirty="0">
                <a:latin typeface="Arial" panose="020B0604020202020204" pitchFamily="34" charset="0"/>
                <a:cs typeface="Arial" panose="020B0604020202020204" pitchFamily="34" charset="0"/>
              </a:rPr>
              <a:t>- Si non, pourquoi ?</a:t>
            </a:r>
          </a:p>
          <a:p>
            <a:pPr algn="just"/>
            <a:r>
              <a:rPr lang="fr-FR" sz="2000" dirty="0">
                <a:latin typeface="Arial" panose="020B0604020202020204" pitchFamily="34" charset="0"/>
                <a:cs typeface="Arial" panose="020B0604020202020204" pitchFamily="34" charset="0"/>
              </a:rPr>
              <a:t>- Si d’autres besoins restent à couvrir.</a:t>
            </a:r>
          </a:p>
          <a:p>
            <a:pPr algn="just"/>
            <a:r>
              <a:rPr lang="fr-FR" sz="2000" dirty="0">
                <a:latin typeface="Arial" panose="020B0604020202020204" pitchFamily="34" charset="0"/>
                <a:cs typeface="Arial" panose="020B0604020202020204" pitchFamily="34" charset="0"/>
              </a:rPr>
              <a:t> </a:t>
            </a:r>
          </a:p>
          <a:p>
            <a:endParaRPr lang="fr-FR" sz="2000" dirty="0"/>
          </a:p>
        </p:txBody>
      </p:sp>
    </p:spTree>
    <p:extLst>
      <p:ext uri="{BB962C8B-B14F-4D97-AF65-F5344CB8AC3E}">
        <p14:creationId xmlns:p14="http://schemas.microsoft.com/office/powerpoint/2010/main" val="177279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D76FC94-8140-4948-8FCB-60725B1734C9}"/>
              </a:ext>
            </a:extLst>
          </p:cNvPr>
          <p:cNvSpPr>
            <a:spLocks noGrp="1"/>
          </p:cNvSpPr>
          <p:nvPr>
            <p:ph idx="1"/>
          </p:nvPr>
        </p:nvSpPr>
        <p:spPr>
          <a:xfrm>
            <a:off x="838200" y="1631607"/>
            <a:ext cx="10669172" cy="4861268"/>
          </a:xfrm>
        </p:spPr>
        <p:txBody>
          <a:bodyPr>
            <a:noAutofit/>
          </a:bodyPr>
          <a:lstStyle/>
          <a:p>
            <a:pPr marL="285750" marR="0" lvl="0" indent="-285750" algn="just" defTabSz="914400" rtl="0" eaLnBrk="1" fontAlgn="auto" latinLnBrk="0" hangingPunct="1">
              <a:lnSpc>
                <a:spcPct val="100000"/>
              </a:lnSpc>
              <a:spcBef>
                <a:spcPts val="560"/>
              </a:spcBef>
              <a:spcAft>
                <a:spcPts val="0"/>
              </a:spcAft>
              <a:buClr>
                <a:schemeClr val="accent3"/>
              </a:buClr>
              <a:buSzTx/>
              <a:buFont typeface="Wingdings" panose="05000000000000000000" pitchFamily="2" charset="2"/>
              <a:buChar char="v"/>
              <a:tabLst/>
              <a:defRPr/>
            </a:pPr>
            <a:r>
              <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Ce suivi doit s’effectuer </a:t>
            </a:r>
            <a:r>
              <a:rPr kumimoji="0" lang="fr-FR" sz="2000" b="1"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directement auprès de la personne bénéficiaire </a:t>
            </a:r>
            <a:r>
              <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(en présentiel, via son contact direct ou celui du contact aidant</a:t>
            </a:r>
            <a:r>
              <a:rPr kumimoji="0" lang="fr-FR" sz="2000" b="0" i="0" u="none" strike="noStrike" kern="100" cap="none" spc="0" normalizeH="0" baseline="0" noProof="0" dirty="0">
                <a:ln>
                  <a:noFill/>
                </a:ln>
                <a:solidFill>
                  <a:srgbClr val="FF0000"/>
                </a:solidFill>
                <a:effectLst/>
                <a:uLnTx/>
                <a:uFillTx/>
                <a:latin typeface="Arial" panose="020B0604020202020204" pitchFamily="34" charset="0"/>
                <a:ea typeface="Tahoma" panose="020B0604030504040204" pitchFamily="34" charset="0"/>
                <a:cs typeface="Arial" panose="020B0604020202020204" pitchFamily="34" charset="0"/>
              </a:rPr>
              <a:t>*</a:t>
            </a:r>
            <a:r>
              <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 </a:t>
            </a:r>
          </a:p>
          <a:p>
            <a:pPr marL="0" marR="0" lvl="0" indent="0" algn="just" defTabSz="914400" rtl="0" eaLnBrk="1" fontAlgn="auto" latinLnBrk="0" hangingPunct="1">
              <a:lnSpc>
                <a:spcPct val="100000"/>
              </a:lnSpc>
              <a:spcBef>
                <a:spcPts val="560"/>
              </a:spcBef>
              <a:spcAft>
                <a:spcPts val="0"/>
              </a:spcAft>
              <a:buClrTx/>
              <a:buSzTx/>
              <a:buNone/>
              <a:tabLst/>
              <a:defRPr/>
            </a:pPr>
            <a:endPar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just" defTabSz="914400" rtl="0" eaLnBrk="1" fontAlgn="auto" latinLnBrk="0" hangingPunct="1">
              <a:lnSpc>
                <a:spcPct val="100000"/>
              </a:lnSpc>
              <a:spcBef>
                <a:spcPts val="560"/>
              </a:spcBef>
              <a:spcAft>
                <a:spcPts val="0"/>
              </a:spcAft>
              <a:buClrTx/>
              <a:buSzTx/>
              <a:buNone/>
              <a:tabLst/>
              <a:defRPr/>
            </a:pPr>
            <a:r>
              <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Si le suivi direct n’est pas possible (ex : pas de téléphone, état de la personne trop fragile…), il peut aussi se faire directement auprès de l’organisme d’accueil. </a:t>
            </a:r>
          </a:p>
          <a:p>
            <a:pPr marL="0" marR="0" lvl="0" indent="0" algn="just" defTabSz="914400" rtl="0" eaLnBrk="1" fontAlgn="auto" latinLnBrk="0" hangingPunct="1">
              <a:lnSpc>
                <a:spcPct val="100000"/>
              </a:lnSpc>
              <a:spcBef>
                <a:spcPts val="560"/>
              </a:spcBef>
              <a:spcAft>
                <a:spcPts val="0"/>
              </a:spcAft>
              <a:buClrTx/>
              <a:buSzTx/>
              <a:buNone/>
              <a:tabLst/>
              <a:defRPr/>
            </a:pPr>
            <a:endParaRPr kumimoji="0" lang="fr-FR" sz="2000" b="0" i="0" u="none" strike="noStrike" kern="100" cap="none" spc="0" normalizeH="0" baseline="0" noProof="0" dirty="0">
              <a:ln>
                <a:noFill/>
              </a:ln>
              <a:solidFill>
                <a:prstClr val="black"/>
              </a:solidFill>
              <a:effectLst/>
              <a:uLnTx/>
              <a:uFillTx/>
              <a:latin typeface="Arial" panose="020B0604020202020204" pitchFamily="34" charset="0"/>
              <a:ea typeface="Tahoma" panose="020B0604030504040204" pitchFamily="34" charset="0"/>
              <a:cs typeface="Arial" panose="020B0604020202020204" pitchFamily="34" charset="0"/>
            </a:endParaRPr>
          </a:p>
          <a:p>
            <a:pPr marL="285750" marR="0" lvl="0" indent="-285750" algn="just" defTabSz="914400" rtl="0" eaLnBrk="1" fontAlgn="auto" latinLnBrk="0" hangingPunct="1">
              <a:lnSpc>
                <a:spcPct val="100000"/>
              </a:lnSpc>
              <a:spcBef>
                <a:spcPts val="560"/>
              </a:spcBef>
              <a:spcAft>
                <a:spcPts val="0"/>
              </a:spcAft>
              <a:buClr>
                <a:schemeClr val="accent3"/>
              </a:buClr>
              <a:buSzTx/>
              <a:buFont typeface="Wingdings" panose="05000000000000000000" pitchFamily="2" charset="2"/>
              <a:buChar char="v"/>
              <a:tabLst/>
              <a:defRPr/>
            </a:pPr>
            <a:r>
              <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Si d’autres besoins ont été identifiés, </a:t>
            </a:r>
            <a:r>
              <a:rPr kumimoji="0" lang="fr-FR" sz="2000" b="1"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une nouvelle fiche de référencement pourra être remplie</a:t>
            </a:r>
            <a:r>
              <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 </a:t>
            </a:r>
          </a:p>
          <a:p>
            <a:pPr marL="0" marR="0" lvl="0" indent="0" algn="just" defTabSz="914400" rtl="0" eaLnBrk="1" fontAlgn="auto" latinLnBrk="0" hangingPunct="1">
              <a:lnSpc>
                <a:spcPct val="100000"/>
              </a:lnSpc>
              <a:spcBef>
                <a:spcPts val="560"/>
              </a:spcBef>
              <a:spcAft>
                <a:spcPts val="0"/>
              </a:spcAft>
              <a:buClrTx/>
              <a:buSzTx/>
              <a:buNone/>
              <a:tabLst/>
              <a:defRPr/>
            </a:pPr>
            <a:endParaRPr kumimoji="0" lang="fr-FR" sz="2000" b="0" i="0" u="none" strike="noStrike" kern="100" cap="none" spc="0" normalizeH="0" baseline="0" noProof="0" dirty="0">
              <a:ln>
                <a:noFill/>
              </a:ln>
              <a:solidFill>
                <a:prstClr val="black"/>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ctr" defTabSz="914400" rtl="0" eaLnBrk="1" fontAlgn="auto" latinLnBrk="0" hangingPunct="1">
              <a:lnSpc>
                <a:spcPct val="100000"/>
              </a:lnSpc>
              <a:spcBef>
                <a:spcPts val="560"/>
              </a:spcBef>
              <a:spcAft>
                <a:spcPts val="0"/>
              </a:spcAft>
              <a:buClrTx/>
              <a:buSzTx/>
              <a:buFontTx/>
              <a:buNone/>
              <a:tabLst/>
              <a:defRPr/>
            </a:pPr>
            <a:r>
              <a:rPr kumimoji="0" lang="fr-FR" sz="1600" b="1" i="0" u="none" strike="noStrike" kern="100" cap="none" spc="0" normalizeH="0" baseline="0" noProof="0" dirty="0">
                <a:ln>
                  <a:noFill/>
                </a:ln>
                <a:solidFill>
                  <a:srgbClr val="FF0000"/>
                </a:solidFill>
                <a:effectLst/>
                <a:uLnTx/>
                <a:uFillTx/>
                <a:latin typeface="Arial" panose="020B0604020202020204" pitchFamily="34" charset="0"/>
                <a:ea typeface="Tahoma" panose="020B0604030504040204" pitchFamily="34" charset="0"/>
                <a:cs typeface="Arial" panose="020B0604020202020204" pitchFamily="34" charset="0"/>
              </a:rPr>
              <a:t>*</a:t>
            </a:r>
            <a:r>
              <a:rPr kumimoji="0" lang="fr-FR" sz="1600" b="1" i="0" u="none" strike="noStrike" kern="1200" cap="none" spc="0" normalizeH="0" baseline="0" noProof="0" dirty="0">
                <a:ln>
                  <a:noFill/>
                </a:ln>
                <a:solidFill>
                  <a:srgbClr val="FF0000"/>
                </a:solidFill>
                <a:effectLst/>
                <a:uLnTx/>
                <a:uFillTx/>
                <a:latin typeface="Arial" panose="020B0604020202020204" pitchFamily="34" charset="0"/>
                <a:ea typeface="Calibri" panose="020F0502020204030204" pitchFamily="34" charset="0"/>
                <a:cs typeface="Arial" panose="020B0604020202020204" pitchFamily="34" charset="0"/>
              </a:rPr>
              <a:t>Il est de la responsabilité du professionnel en charge du suivi de s’assurer que la personne puisse s’exprimer librement et sans risque au moment de l’appel de suivi</a:t>
            </a:r>
          </a:p>
          <a:p>
            <a:endParaRPr lang="fr-FR" sz="2000" dirty="0"/>
          </a:p>
        </p:txBody>
      </p:sp>
      <p:sp>
        <p:nvSpPr>
          <p:cNvPr id="4" name="Rectangle 2">
            <a:extLst>
              <a:ext uri="{FF2B5EF4-FFF2-40B4-BE49-F238E27FC236}">
                <a16:creationId xmlns:a16="http://schemas.microsoft.com/office/drawing/2014/main" id="{4533B540-525F-42B0-8E5A-6A2914CC8B11}"/>
              </a:ext>
            </a:extLst>
          </p:cNvPr>
          <p:cNvSpPr>
            <a:spLocks noGrp="1" noChangeArrowheads="1"/>
          </p:cNvSpPr>
          <p:nvPr>
            <p:ph type="title"/>
          </p:nvPr>
        </p:nvSpPr>
        <p:spPr>
          <a:xfrm>
            <a:off x="838200" y="365125"/>
            <a:ext cx="10515600" cy="930275"/>
          </a:xfrm>
          <a:solidFill>
            <a:srgbClr val="0070C0"/>
          </a:solidFill>
        </p:spPr>
        <p:txBody>
          <a:bodyPr>
            <a:normAutofit/>
          </a:bodyPr>
          <a:lstStyle/>
          <a:p>
            <a:pPr algn="ctr" eaLnBrk="1" hangingPunct="1"/>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La fiche de suivi de référencement</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046216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752EDCA-570A-4964-A9C8-BDBB93EA4C36}"/>
              </a:ext>
            </a:extLst>
          </p:cNvPr>
          <p:cNvSpPr>
            <a:spLocks noGrp="1"/>
          </p:cNvSpPr>
          <p:nvPr>
            <p:ph idx="1"/>
          </p:nvPr>
        </p:nvSpPr>
        <p:spPr>
          <a:xfrm>
            <a:off x="782515" y="1580075"/>
            <a:ext cx="10626969" cy="4912800"/>
          </a:xfrm>
        </p:spPr>
        <p:txBody>
          <a:bodyPr>
            <a:noAutofit/>
          </a:bodyPr>
          <a:lstStyle/>
          <a:p>
            <a:pPr marL="285750" marR="0" lvl="0" indent="-285750" algn="just" defTabSz="914400" rtl="0" eaLnBrk="1" fontAlgn="auto" latinLnBrk="0" hangingPunct="1">
              <a:lnSpc>
                <a:spcPct val="100000"/>
              </a:lnSpc>
              <a:spcBef>
                <a:spcPts val="560"/>
              </a:spcBef>
              <a:spcAft>
                <a:spcPts val="0"/>
              </a:spcAft>
              <a:buClr>
                <a:schemeClr val="accent3"/>
              </a:buClr>
              <a:buSzTx/>
              <a:buFont typeface="Wingdings" panose="05000000000000000000" pitchFamily="2" charset="2"/>
              <a:buChar char="v"/>
              <a:tabLst/>
              <a:defRPr/>
            </a:pPr>
            <a:r>
              <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Une partie « calendrier de suivi » de la personne est proposée, avec un encart pour noter les informations principales relatives au suivi.</a:t>
            </a:r>
          </a:p>
          <a:p>
            <a:pPr marL="0" marR="0" lvl="0" indent="0" algn="just" defTabSz="914400" rtl="0" eaLnBrk="1" fontAlgn="auto" latinLnBrk="0" hangingPunct="1">
              <a:lnSpc>
                <a:spcPct val="100000"/>
              </a:lnSpc>
              <a:spcBef>
                <a:spcPts val="560"/>
              </a:spcBef>
              <a:spcAft>
                <a:spcPts val="0"/>
              </a:spcAft>
              <a:buClrTx/>
              <a:buSzTx/>
              <a:buNone/>
              <a:tabLst/>
              <a:defRPr/>
            </a:pPr>
            <a:endPar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0" marR="0" lvl="0" indent="0" algn="just" defTabSz="914400" rtl="0" eaLnBrk="1" fontAlgn="auto" latinLnBrk="0" hangingPunct="1">
              <a:lnSpc>
                <a:spcPct val="100000"/>
              </a:lnSpc>
              <a:spcBef>
                <a:spcPts val="560"/>
              </a:spcBef>
              <a:spcAft>
                <a:spcPts val="0"/>
              </a:spcAft>
              <a:buClrTx/>
              <a:buSzTx/>
              <a:buNone/>
              <a:tabLst/>
              <a:defRPr/>
            </a:pPr>
            <a:r>
              <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Ces deux parties (7 et 8) s’adressent </a:t>
            </a:r>
            <a:r>
              <a:rPr kumimoji="0" lang="fr-FR" sz="2000" b="1"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aux partenaires s’inscrivant dans une démarche de type </a:t>
            </a:r>
            <a:r>
              <a:rPr kumimoji="0" lang="fr-FR" sz="2000" b="1" i="1"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case management</a:t>
            </a:r>
            <a:r>
              <a:rPr kumimoji="0" lang="fr-FR" sz="2000" b="1"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a:t>
            </a:r>
            <a:endParaRPr kumimoji="0" lang="fr-FR" sz="2000" b="1" i="0" u="none" strike="noStrike" kern="100" cap="none" spc="0" normalizeH="0" baseline="0" noProof="0" dirty="0">
              <a:ln>
                <a:noFill/>
              </a:ln>
              <a:solidFill>
                <a:prstClr val="black"/>
              </a:solidFill>
              <a:effectLst/>
              <a:uLnTx/>
              <a:uFillTx/>
              <a:latin typeface="Arial" panose="020B0604020202020204" pitchFamily="34" charset="0"/>
              <a:ea typeface="Tahoma" panose="020B0604030504040204" pitchFamily="34" charset="0"/>
              <a:cs typeface="Arial" panose="020B0604020202020204" pitchFamily="34" charset="0"/>
            </a:endParaRPr>
          </a:p>
          <a:p>
            <a:pPr marL="285750" marR="0" lvl="0" indent="-285750" algn="just" defTabSz="914400" rtl="0" eaLnBrk="1" fontAlgn="auto" latinLnBrk="0" hangingPunct="1">
              <a:lnSpc>
                <a:spcPct val="100000"/>
              </a:lnSpc>
              <a:spcBef>
                <a:spcPts val="560"/>
              </a:spcBef>
              <a:spcAft>
                <a:spcPts val="0"/>
              </a:spcAft>
              <a:buClrTx/>
              <a:buSzTx/>
              <a:buFont typeface="Wingdings" panose="05000000000000000000" pitchFamily="2" charset="2"/>
              <a:buChar char="v"/>
              <a:tabLst/>
              <a:defRPr/>
            </a:pPr>
            <a:endPar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endParaRPr>
          </a:p>
          <a:p>
            <a:pPr marL="285750" marR="0" lvl="0" indent="-285750" algn="just" defTabSz="914400" rtl="0" eaLnBrk="1" fontAlgn="auto" latinLnBrk="0" hangingPunct="1">
              <a:lnSpc>
                <a:spcPct val="100000"/>
              </a:lnSpc>
              <a:spcBef>
                <a:spcPts val="560"/>
              </a:spcBef>
              <a:spcAft>
                <a:spcPts val="0"/>
              </a:spcAft>
              <a:buClr>
                <a:schemeClr val="accent3"/>
              </a:buClr>
              <a:buSzTx/>
              <a:buFont typeface="Wingdings" panose="05000000000000000000" pitchFamily="2" charset="2"/>
              <a:buChar char="v"/>
              <a:tabLst/>
              <a:defRPr/>
            </a:pPr>
            <a:r>
              <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Conformément aux impératifs de redevabilité, la dernière partie est réservée à </a:t>
            </a:r>
            <a:r>
              <a:rPr kumimoji="0" lang="fr-FR" sz="2000" b="1"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l’évaluation de la satisfaction de la personne quant à l’assistance reçue</a:t>
            </a:r>
            <a:r>
              <a:rPr kumimoji="0" lang="fr-FR" sz="2000" b="0" i="0" u="none" strike="noStrike" kern="1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 Celle-ci est à remplir à la clôture du cas. Cette clôture peut arriver à des moments très variables en fonction de l’organisation (soit juste après le référencement, soit après une période de suivi plus aboutie).</a:t>
            </a:r>
            <a:endParaRPr kumimoji="0" lang="fr-FR" sz="2000" b="0" i="0" u="none" strike="noStrike" kern="100" cap="none" spc="0" normalizeH="0" baseline="0" noProof="0" dirty="0">
              <a:ln>
                <a:noFill/>
              </a:ln>
              <a:solidFill>
                <a:prstClr val="black"/>
              </a:solidFill>
              <a:effectLst/>
              <a:uLnTx/>
              <a:uFillTx/>
              <a:latin typeface="Arial" panose="020B0604020202020204" pitchFamily="34" charset="0"/>
              <a:ea typeface="Tahoma" panose="020B0604030504040204" pitchFamily="34" charset="0"/>
              <a:cs typeface="Arial" panose="020B0604020202020204" pitchFamily="34" charset="0"/>
            </a:endParaRPr>
          </a:p>
          <a:p>
            <a:endParaRPr lang="fr-FR" sz="2000" dirty="0"/>
          </a:p>
        </p:txBody>
      </p:sp>
      <p:sp>
        <p:nvSpPr>
          <p:cNvPr id="4" name="Rectangle 2">
            <a:extLst>
              <a:ext uri="{FF2B5EF4-FFF2-40B4-BE49-F238E27FC236}">
                <a16:creationId xmlns:a16="http://schemas.microsoft.com/office/drawing/2014/main" id="{BA9CC7CD-D8AC-4AAA-A622-FAA7D99DE22E}"/>
              </a:ext>
            </a:extLst>
          </p:cNvPr>
          <p:cNvSpPr>
            <a:spLocks noGrp="1" noChangeArrowheads="1"/>
          </p:cNvSpPr>
          <p:nvPr>
            <p:ph type="title"/>
          </p:nvPr>
        </p:nvSpPr>
        <p:spPr>
          <a:xfrm>
            <a:off x="838199" y="365125"/>
            <a:ext cx="10626969" cy="915035"/>
          </a:xfrm>
          <a:solidFill>
            <a:srgbClr val="0070C0"/>
          </a:solidFill>
        </p:spPr>
        <p:txBody>
          <a:bodyPr>
            <a:normAutofit/>
          </a:bodyPr>
          <a:lstStyle/>
          <a:p>
            <a:pPr algn="ctr" eaLnBrk="1" hangingPunct="1"/>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La fiche de suivi de référencement</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4025492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483E8D6-7309-4D4B-AD1E-3B017D8F681A}"/>
              </a:ext>
            </a:extLst>
          </p:cNvPr>
          <p:cNvSpPr>
            <a:spLocks noGrp="1"/>
          </p:cNvSpPr>
          <p:nvPr>
            <p:ph idx="1"/>
          </p:nvPr>
        </p:nvSpPr>
        <p:spPr>
          <a:xfrm>
            <a:off x="838200" y="1930522"/>
            <a:ext cx="10515600" cy="4351338"/>
          </a:xfrm>
        </p:spPr>
        <p:txBody>
          <a:bodyPr>
            <a:normAutofit/>
          </a:bodyPr>
          <a:lstStyle/>
          <a:p>
            <a:pPr algn="just">
              <a:lnSpc>
                <a:spcPct val="150000"/>
              </a:lnSpc>
            </a:pPr>
            <a:r>
              <a:rPr lang="fr-FR" sz="2000" dirty="0">
                <a:latin typeface="Arial" panose="020B0604020202020204" pitchFamily="34" charset="0"/>
                <a:cs typeface="Arial" panose="020B0604020202020204" pitchFamily="34" charset="0"/>
              </a:rPr>
              <a:t>Veuillez vous présenter (prénom, nom et organisation) dans l’espace commentaire</a:t>
            </a:r>
          </a:p>
          <a:p>
            <a:pPr algn="just">
              <a:lnSpc>
                <a:spcPct val="150000"/>
              </a:lnSpc>
            </a:pPr>
            <a:r>
              <a:rPr lang="fr-FR" sz="2000" b="1" dirty="0">
                <a:latin typeface="Arial" panose="020B0604020202020204" pitchFamily="34" charset="0"/>
                <a:cs typeface="Arial" panose="020B0604020202020204" pitchFamily="34" charset="0"/>
              </a:rPr>
              <a:t>Merci de vous assurer que vos microphones sont coupés</a:t>
            </a:r>
          </a:p>
          <a:p>
            <a:pPr algn="just">
              <a:lnSpc>
                <a:spcPct val="150000"/>
              </a:lnSpc>
            </a:pPr>
            <a:r>
              <a:rPr lang="fr-FR" sz="2000" dirty="0">
                <a:latin typeface="Arial" panose="020B0604020202020204" pitchFamily="34" charset="0"/>
                <a:cs typeface="Arial" panose="020B0604020202020204" pitchFamily="34" charset="0"/>
              </a:rPr>
              <a:t>Merci de couper la vidéo afin d’économiser de la bande passante </a:t>
            </a:r>
          </a:p>
          <a:p>
            <a:pPr algn="just">
              <a:lnSpc>
                <a:spcPct val="150000"/>
              </a:lnSpc>
            </a:pPr>
            <a:r>
              <a:rPr lang="fr-FR" sz="2000" dirty="0">
                <a:latin typeface="Arial" panose="020B0604020202020204" pitchFamily="34" charset="0"/>
                <a:cs typeface="Arial" panose="020B0604020202020204" pitchFamily="34" charset="0"/>
              </a:rPr>
              <a:t>Merci de lever la main pour demander la parole</a:t>
            </a:r>
          </a:p>
          <a:p>
            <a:pPr algn="just">
              <a:lnSpc>
                <a:spcPct val="150000"/>
              </a:lnSpc>
            </a:pPr>
            <a:r>
              <a:rPr lang="fr-FR" sz="2000" dirty="0">
                <a:solidFill>
                  <a:srgbClr val="FF0000"/>
                </a:solidFill>
                <a:latin typeface="Arial" panose="020B0604020202020204" pitchFamily="34" charset="0"/>
                <a:cs typeface="Arial" panose="020B0604020202020204" pitchFamily="34" charset="0"/>
              </a:rPr>
              <a:t>Merci d’ouvrir les fiches de référencement et de suivi de référencement sur Word</a:t>
            </a:r>
          </a:p>
        </p:txBody>
      </p:sp>
      <p:sp>
        <p:nvSpPr>
          <p:cNvPr id="4" name="Rectangle 2">
            <a:extLst>
              <a:ext uri="{FF2B5EF4-FFF2-40B4-BE49-F238E27FC236}">
                <a16:creationId xmlns:a16="http://schemas.microsoft.com/office/drawing/2014/main" id="{6324F3CF-5817-4F36-BC9E-CA31A0158220}"/>
              </a:ext>
            </a:extLst>
          </p:cNvPr>
          <p:cNvSpPr>
            <a:spLocks noGrp="1" noChangeArrowheads="1"/>
          </p:cNvSpPr>
          <p:nvPr>
            <p:ph type="title"/>
          </p:nvPr>
        </p:nvSpPr>
        <p:spPr>
          <a:xfrm>
            <a:off x="838200" y="365125"/>
            <a:ext cx="10515600" cy="917575"/>
          </a:xfrm>
          <a:solidFill>
            <a:srgbClr val="0070C0"/>
          </a:solidFill>
        </p:spPr>
        <p:txBody>
          <a:bodyPr>
            <a:normAutofit/>
          </a:bodyPr>
          <a:lstStyle/>
          <a:p>
            <a:pPr algn="ctr" eaLnBrk="1" hangingPunct="1"/>
            <a:r>
              <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Règles pour le bon déroulement de la formation</a:t>
            </a:r>
          </a:p>
        </p:txBody>
      </p:sp>
    </p:spTree>
    <p:extLst>
      <p:ext uri="{BB962C8B-B14F-4D97-AF65-F5344CB8AC3E}">
        <p14:creationId xmlns:p14="http://schemas.microsoft.com/office/powerpoint/2010/main" val="3691567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C446F28-A8EC-4A07-B0FB-C552AC6E7CBF}"/>
              </a:ext>
            </a:extLst>
          </p:cNvPr>
          <p:cNvSpPr>
            <a:spLocks noGrp="1"/>
          </p:cNvSpPr>
          <p:nvPr>
            <p:ph idx="1"/>
          </p:nvPr>
        </p:nvSpPr>
        <p:spPr>
          <a:xfrm>
            <a:off x="838200" y="1825624"/>
            <a:ext cx="10978662" cy="4351892"/>
          </a:xfrm>
        </p:spPr>
        <p:txBody>
          <a:bodyPr>
            <a:noAutofit/>
          </a:bodyPr>
          <a:lstStyle/>
          <a:p>
            <a:pPr marR="0" lvl="0" algn="just" defTabSz="914400" rtl="0" eaLnBrk="1" fontAlgn="auto" latinLnBrk="0" hangingPunct="1">
              <a:lnSpc>
                <a:spcPct val="100000"/>
              </a:lnSpc>
              <a:spcBef>
                <a:spcPts val="560"/>
              </a:spcBef>
              <a:spcAft>
                <a:spcPts val="800"/>
              </a:spcAft>
              <a:buClrTx/>
              <a:buSzTx/>
              <a:buFont typeface="Wingdings" panose="05000000000000000000" pitchFamily="2" charset="2"/>
              <a:buChar char="Ø"/>
              <a:tabLst/>
              <a:defRPr/>
            </a:pPr>
            <a:r>
              <a:rPr kumimoji="0" lang="fr-FR" sz="20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Le consentement :</a:t>
            </a:r>
            <a:r>
              <a:rPr kumimoji="0" lang="fr-FR"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c’est l’étape préalable à toute proposition de référencement</a:t>
            </a:r>
            <a:r>
              <a:rPr lang="fr-FR" sz="2000" dirty="0">
                <a:solidFill>
                  <a:prstClr val="black"/>
                </a:solidFill>
                <a:latin typeface="Arial" panose="020B0604020202020204" pitchFamily="34" charset="0"/>
                <a:ea typeface="Calibri" panose="020F0502020204030204" pitchFamily="34" charset="0"/>
                <a:cs typeface="Arial" panose="020B0604020202020204" pitchFamily="34" charset="0"/>
              </a:rPr>
              <a:t> et à toute prise en charge.</a:t>
            </a:r>
            <a:r>
              <a:rPr kumimoji="0" lang="fr-FR"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p>
          <a:p>
            <a:pPr algn="just">
              <a:lnSpc>
                <a:spcPct val="100000"/>
              </a:lnSpc>
              <a:spcBef>
                <a:spcPts val="560"/>
              </a:spcBef>
              <a:spcAft>
                <a:spcPts val="800"/>
              </a:spcAft>
              <a:buFont typeface="Wingdings" panose="05000000000000000000" pitchFamily="2" charset="2"/>
              <a:buChar char="Ø"/>
              <a:defRPr/>
            </a:pPr>
            <a:r>
              <a:rPr kumimoji="0" lang="fr-FR" sz="2000" b="1"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panose="020B0604020202020204" pitchFamily="34" charset="0"/>
              </a:rPr>
              <a:t> Le respect de l’anonymat et la confidentialité :</a:t>
            </a:r>
            <a:r>
              <a:rPr kumimoji="0" lang="fr-FR" sz="2000"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panose="020B0604020202020204" pitchFamily="34" charset="0"/>
              </a:rPr>
              <a:t> </a:t>
            </a:r>
            <a:r>
              <a:rPr kumimoji="0" lang="fr-FR" sz="2000" b="0" i="0" u="sng"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panose="020B0604020202020204" pitchFamily="34" charset="0"/>
              </a:rPr>
              <a:t>absolument essentiel</a:t>
            </a:r>
            <a:r>
              <a:rPr kumimoji="0" lang="fr-FR" sz="2000" b="0" i="0"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panose="020B0604020202020204" pitchFamily="34" charset="0"/>
              </a:rPr>
              <a:t> pour</a:t>
            </a:r>
            <a:r>
              <a:rPr kumimoji="0" lang="fr-FR" sz="2000"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panose="020B0604020202020204" pitchFamily="34" charset="0"/>
              </a:rPr>
              <a:t> la personne bénéficiaire, le respect de l’anonymat et de la confidentialité, elle est aussi un impératif pour les professionnels.</a:t>
            </a:r>
          </a:p>
          <a:p>
            <a:pPr algn="just">
              <a:lnSpc>
                <a:spcPct val="100000"/>
              </a:lnSpc>
              <a:spcBef>
                <a:spcPts val="560"/>
              </a:spcBef>
              <a:spcAft>
                <a:spcPts val="800"/>
              </a:spcAft>
              <a:buFont typeface="Wingdings" panose="05000000000000000000" pitchFamily="2" charset="2"/>
              <a:buChar char="Ø"/>
              <a:defRPr/>
            </a:pPr>
            <a:endParaRPr kumimoji="0" lang="fr-FR" sz="2000"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560"/>
              </a:spcBef>
              <a:spcAft>
                <a:spcPts val="800"/>
              </a:spcAft>
              <a:buClrTx/>
              <a:buSzTx/>
              <a:buFontTx/>
              <a:buNone/>
              <a:tabLst/>
              <a:defRPr/>
            </a:pPr>
            <a:r>
              <a:rPr kumimoji="0" lang="fr-FR" sz="2000"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panose="020B0604020202020204" pitchFamily="34" charset="0"/>
              </a:rPr>
              <a:t>Par exemple, en fonction du contexte social et sécuritaire, il pourra être important d’anonymiser la partie concernant les organismes d’envoi et d’accueil, en ne déclinant pas l’identité ni du/de la bénéficiaire, ni des professionnels. </a:t>
            </a:r>
            <a:endParaRPr lang="fr-FR" sz="2000" dirty="0">
              <a:latin typeface="Arial" panose="020B0604020202020204" pitchFamily="34" charset="0"/>
              <a:cs typeface="Arial" panose="020B0604020202020204" pitchFamily="34" charset="0"/>
            </a:endParaRPr>
          </a:p>
        </p:txBody>
      </p:sp>
      <p:sp>
        <p:nvSpPr>
          <p:cNvPr id="4" name="Rectangle 2">
            <a:extLst>
              <a:ext uri="{FF2B5EF4-FFF2-40B4-BE49-F238E27FC236}">
                <a16:creationId xmlns:a16="http://schemas.microsoft.com/office/drawing/2014/main" id="{ED646F20-B111-4CE2-AF8A-7143AC2712B3}"/>
              </a:ext>
            </a:extLst>
          </p:cNvPr>
          <p:cNvSpPr>
            <a:spLocks noGrp="1" noChangeArrowheads="1"/>
          </p:cNvSpPr>
          <p:nvPr>
            <p:ph type="title"/>
          </p:nvPr>
        </p:nvSpPr>
        <p:spPr>
          <a:xfrm>
            <a:off x="838200" y="365125"/>
            <a:ext cx="10604500" cy="1222375"/>
          </a:xfrm>
          <a:solidFill>
            <a:srgbClr val="0070C0"/>
          </a:solidFill>
        </p:spPr>
        <p:txBody>
          <a:bodyPr>
            <a:normAutofit fontScale="90000"/>
          </a:bodyPr>
          <a:lstStyle/>
          <a:p>
            <a:pPr algn="ctr"/>
            <a:r>
              <a:rPr lang="fr-FR" altLang="en-US" sz="3100" dirty="0">
                <a:solidFill>
                  <a:schemeClr val="bg1"/>
                </a:solidFill>
                <a:latin typeface="Arial" panose="020B0604020202020204" pitchFamily="34" charset="0"/>
                <a:ea typeface="Verdana" panose="020B0604030504040204" pitchFamily="34" charset="0"/>
                <a:cs typeface="Arial" panose="020B0604020202020204" pitchFamily="34" charset="0"/>
              </a:rPr>
              <a:t/>
            </a:r>
            <a:br>
              <a:rPr lang="fr-FR" altLang="en-US" sz="3100" dirty="0">
                <a:solidFill>
                  <a:schemeClr val="bg1"/>
                </a:solidFill>
                <a:latin typeface="Arial" panose="020B0604020202020204" pitchFamily="34" charset="0"/>
                <a:ea typeface="Verdana" panose="020B0604030504040204" pitchFamily="34" charset="0"/>
                <a:cs typeface="Arial" panose="020B0604020202020204" pitchFamily="34" charset="0"/>
              </a:rPr>
            </a:br>
            <a:r>
              <a:rPr lang="fr-FR" altLang="en-US" sz="3100" dirty="0">
                <a:solidFill>
                  <a:schemeClr val="bg1"/>
                </a:solidFill>
                <a:latin typeface="Arial" panose="020B0604020202020204" pitchFamily="34" charset="0"/>
                <a:ea typeface="Verdana" panose="020B0604030504040204" pitchFamily="34" charset="0"/>
                <a:cs typeface="Arial" panose="020B0604020202020204" pitchFamily="34" charset="0"/>
              </a:rPr>
              <a:t>Fiches de référencement et de suivi de référencement : </a:t>
            </a:r>
            <a:br>
              <a:rPr lang="fr-FR" altLang="en-US" sz="3100" dirty="0">
                <a:solidFill>
                  <a:schemeClr val="bg1"/>
                </a:solidFill>
                <a:latin typeface="Arial" panose="020B0604020202020204" pitchFamily="34" charset="0"/>
                <a:ea typeface="Verdana" panose="020B0604030504040204" pitchFamily="34" charset="0"/>
                <a:cs typeface="Arial" panose="020B0604020202020204" pitchFamily="34" charset="0"/>
              </a:rPr>
            </a:br>
            <a:r>
              <a:rPr lang="fr-FR" altLang="en-US" sz="3100" dirty="0">
                <a:solidFill>
                  <a:schemeClr val="bg1"/>
                </a:solidFill>
                <a:latin typeface="Arial" panose="020B0604020202020204" pitchFamily="34" charset="0"/>
                <a:ea typeface="Verdana" panose="020B0604030504040204" pitchFamily="34" charset="0"/>
                <a:cs typeface="Arial" panose="020B0604020202020204" pitchFamily="34" charset="0"/>
              </a:rPr>
              <a:t>principes essentiels </a:t>
            </a:r>
            <a:r>
              <a:rPr lang="fr-FR" altLang="en-US" sz="4000" dirty="0">
                <a:solidFill>
                  <a:schemeClr val="bg1"/>
                </a:solidFill>
                <a:latin typeface="+mn-lt"/>
                <a:ea typeface="Verdana" panose="020B0604030504040204" pitchFamily="34" charset="0"/>
                <a:cs typeface="Verdana" panose="020B0604030504040204" pitchFamily="34" charset="0"/>
              </a:rPr>
              <a:t/>
            </a:r>
            <a:br>
              <a:rPr lang="fr-FR" altLang="en-US" sz="4000" dirty="0">
                <a:solidFill>
                  <a:schemeClr val="bg1"/>
                </a:solidFill>
                <a:latin typeface="+mn-lt"/>
                <a:ea typeface="Verdana" panose="020B0604030504040204" pitchFamily="34" charset="0"/>
                <a:cs typeface="Verdana" panose="020B0604030504040204" pitchFamily="34" charset="0"/>
              </a:rPr>
            </a:br>
            <a:endParaRPr lang="fr-FR" altLang="en-US" sz="4000" dirty="0">
              <a:solidFill>
                <a:schemeClr val="bg1"/>
              </a:solidFill>
              <a:latin typeface="+mn-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591158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17710" y="294250"/>
            <a:ext cx="9855200" cy="1066799"/>
          </a:xfrm>
          <a:solidFill>
            <a:srgbClr val="0070C0"/>
          </a:solidFill>
        </p:spPr>
        <p:txBody>
          <a:bodyPr>
            <a:normAutofit/>
          </a:bodyPr>
          <a:lstStyle/>
          <a:p>
            <a:pPr algn="ctr"/>
            <a:r>
              <a:rPr lang="en-US" altLang="en-US" sz="4000" dirty="0">
                <a:solidFill>
                  <a:schemeClr val="bg1"/>
                </a:solidFill>
                <a:latin typeface="Arial" panose="020B0604020202020204" pitchFamily="34" charset="0"/>
                <a:ea typeface="Verdana" panose="020B0604030504040204" pitchFamily="34" charset="0"/>
                <a:cs typeface="Arial" panose="020B0604020202020204" pitchFamily="34" charset="0"/>
              </a:rPr>
              <a:t>La fiche de </a:t>
            </a:r>
            <a:r>
              <a:rPr lang="en-US" altLang="en-US" sz="4000" dirty="0" err="1">
                <a:solidFill>
                  <a:schemeClr val="bg1"/>
                </a:solidFill>
                <a:latin typeface="Arial" panose="020B0604020202020204" pitchFamily="34" charset="0"/>
                <a:ea typeface="Verdana" panose="020B0604030504040204" pitchFamily="34" charset="0"/>
                <a:cs typeface="Arial" panose="020B0604020202020204" pitchFamily="34" charset="0"/>
              </a:rPr>
              <a:t>suivi</a:t>
            </a:r>
            <a:r>
              <a:rPr lang="en-US" altLang="en-US" sz="4000" dirty="0">
                <a:solidFill>
                  <a:schemeClr val="bg1"/>
                </a:solidFill>
                <a:latin typeface="Arial" panose="020B0604020202020204" pitchFamily="34" charset="0"/>
                <a:ea typeface="Verdana" panose="020B0604030504040204" pitchFamily="34" charset="0"/>
                <a:cs typeface="Arial" panose="020B0604020202020204" pitchFamily="34" charset="0"/>
              </a:rPr>
              <a:t> de référencement</a:t>
            </a:r>
            <a:endParaRPr lang="fr-FR" sz="40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6" name="Espace réservé du contenu 2">
            <a:extLst>
              <a:ext uri="{FF2B5EF4-FFF2-40B4-BE49-F238E27FC236}">
                <a16:creationId xmlns:a16="http://schemas.microsoft.com/office/drawing/2014/main" id="{51847F1D-9F77-4748-A291-43B51FF59272}"/>
              </a:ext>
            </a:extLst>
          </p:cNvPr>
          <p:cNvSpPr>
            <a:spLocks noGrp="1"/>
          </p:cNvSpPr>
          <p:nvPr>
            <p:ph idx="1"/>
          </p:nvPr>
        </p:nvSpPr>
        <p:spPr>
          <a:xfrm>
            <a:off x="1530252" y="1581443"/>
            <a:ext cx="9855200" cy="4371976"/>
          </a:xfrm>
        </p:spPr>
        <p:txBody>
          <a:bodyPr/>
          <a:lstStyle/>
          <a:p>
            <a:pPr marL="0" indent="0" algn="ctr">
              <a:buNone/>
            </a:pPr>
            <a:r>
              <a:rPr lang="fr-FR" b="1" dirty="0"/>
              <a:t> </a:t>
            </a:r>
          </a:p>
          <a:p>
            <a:pPr marL="0" indent="0" algn="just">
              <a:buNone/>
            </a:pPr>
            <a:r>
              <a:rPr lang="fr-FR" b="1" dirty="0"/>
              <a:t>QUESTIONS ?</a:t>
            </a:r>
          </a:p>
          <a:p>
            <a:pPr marL="0" indent="0" algn="ctr">
              <a:buNone/>
            </a:pPr>
            <a:endParaRPr lang="fr-FR" dirty="0"/>
          </a:p>
          <a:p>
            <a:pPr marL="0" indent="0" algn="ctr">
              <a:buNone/>
            </a:pPr>
            <a:r>
              <a:rPr lang="fr-FR" b="1" dirty="0"/>
              <a:t>                                     </a:t>
            </a:r>
          </a:p>
          <a:p>
            <a:pPr marL="0" indent="0" algn="ctr">
              <a:buNone/>
            </a:pPr>
            <a:r>
              <a:rPr lang="fr-FR" b="1" dirty="0"/>
              <a:t>				                                        COMMENTAIRES ?</a:t>
            </a:r>
          </a:p>
        </p:txBody>
      </p:sp>
      <p:pic>
        <p:nvPicPr>
          <p:cNvPr id="8" name="Image 7">
            <a:extLst>
              <a:ext uri="{FF2B5EF4-FFF2-40B4-BE49-F238E27FC236}">
                <a16:creationId xmlns:a16="http://schemas.microsoft.com/office/drawing/2014/main" id="{0C9A4B13-428B-4A90-A0C8-421963FE1C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4437" y="2357437"/>
            <a:ext cx="2143125" cy="2143125"/>
          </a:xfrm>
          <a:prstGeom prst="rect">
            <a:avLst/>
          </a:prstGeom>
        </p:spPr>
      </p:pic>
    </p:spTree>
    <p:extLst>
      <p:ext uri="{BB962C8B-B14F-4D97-AF65-F5344CB8AC3E}">
        <p14:creationId xmlns:p14="http://schemas.microsoft.com/office/powerpoint/2010/main" val="3642421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C73F666-4ADE-490E-B5D8-B17B9CC85304}"/>
              </a:ext>
            </a:extLst>
          </p:cNvPr>
          <p:cNvSpPr>
            <a:spLocks noGrp="1"/>
          </p:cNvSpPr>
          <p:nvPr>
            <p:ph idx="1"/>
          </p:nvPr>
        </p:nvSpPr>
        <p:spPr>
          <a:xfrm>
            <a:off x="585567" y="1181100"/>
            <a:ext cx="11020865" cy="5032375"/>
          </a:xfrm>
        </p:spPr>
        <p:txBody>
          <a:bodyPr>
            <a:normAutofit/>
          </a:bodyPr>
          <a:lstStyle/>
          <a:p>
            <a:pPr marL="0" indent="0">
              <a:lnSpc>
                <a:spcPct val="90000"/>
              </a:lnSpc>
              <a:spcBef>
                <a:spcPts val="1001"/>
              </a:spcBef>
              <a:buNone/>
            </a:pPr>
            <a:endParaRPr lang="fr-FR" sz="2000" spc="-1" dirty="0">
              <a:latin typeface="Arial"/>
            </a:endParaRPr>
          </a:p>
          <a:p>
            <a:pPr marL="0" indent="0" algn="just">
              <a:lnSpc>
                <a:spcPct val="90000"/>
              </a:lnSpc>
              <a:spcBef>
                <a:spcPts val="1001"/>
              </a:spcBef>
              <a:buNone/>
            </a:pPr>
            <a:r>
              <a:rPr lang="fr-FR" sz="2000" b="0" strike="noStrike" spc="-1" dirty="0" err="1">
                <a:solidFill>
                  <a:srgbClr val="000000"/>
                </a:solidFill>
                <a:latin typeface="Arial"/>
                <a:ea typeface="DejaVu Sans"/>
              </a:rPr>
              <a:t>Zeinab</a:t>
            </a:r>
            <a:r>
              <a:rPr lang="fr-FR" sz="2000" b="0" strike="noStrike" spc="-1" dirty="0">
                <a:solidFill>
                  <a:srgbClr val="000000"/>
                </a:solidFill>
                <a:latin typeface="Arial"/>
                <a:ea typeface="DejaVu Sans"/>
              </a:rPr>
              <a:t> est une femme de 20 ans qui habite </a:t>
            </a:r>
            <a:r>
              <a:rPr lang="fr-FR" sz="2000" spc="-1" dirty="0">
                <a:solidFill>
                  <a:srgbClr val="000000"/>
                </a:solidFill>
                <a:latin typeface="Arial"/>
                <a:ea typeface="DejaVu Sans"/>
              </a:rPr>
              <a:t>dans le cercle de Mopti. Elle est mariée à Aly, ils ont deux enfants. </a:t>
            </a:r>
          </a:p>
          <a:p>
            <a:pPr marL="0" indent="0" algn="just">
              <a:lnSpc>
                <a:spcPct val="90000"/>
              </a:lnSpc>
              <a:spcBef>
                <a:spcPts val="1001"/>
              </a:spcBef>
              <a:buNone/>
            </a:pPr>
            <a:r>
              <a:rPr lang="fr-FR" sz="2000" spc="-1" dirty="0">
                <a:solidFill>
                  <a:srgbClr val="000000"/>
                </a:solidFill>
                <a:latin typeface="Arial"/>
                <a:ea typeface="DejaVu Sans"/>
              </a:rPr>
              <a:t>Un jour en allant aux champs, elle est violée par des hommes armés non-identifiés. </a:t>
            </a:r>
            <a:r>
              <a:rPr lang="fr-FR" sz="2000" b="0" strike="noStrike" spc="-1" dirty="0">
                <a:solidFill>
                  <a:srgbClr val="000000"/>
                </a:solidFill>
                <a:latin typeface="Arial"/>
                <a:ea typeface="DejaVu Sans"/>
              </a:rPr>
              <a:t>Son époux craint qu’elle soit contaminée par le VIH/SIDA et la chasse. </a:t>
            </a:r>
          </a:p>
          <a:p>
            <a:pPr marL="0" indent="0" algn="just">
              <a:lnSpc>
                <a:spcPct val="90000"/>
              </a:lnSpc>
              <a:spcBef>
                <a:spcPts val="1001"/>
              </a:spcBef>
              <a:buNone/>
            </a:pPr>
            <a:r>
              <a:rPr lang="fr-FR" sz="2000" b="0" strike="noStrike" spc="-1" dirty="0">
                <a:solidFill>
                  <a:srgbClr val="000000"/>
                </a:solidFill>
                <a:latin typeface="Arial"/>
                <a:ea typeface="DejaVu Sans"/>
              </a:rPr>
              <a:t>Elle trouve refuge chez une cousine du village voisin mais son éta</a:t>
            </a:r>
            <a:r>
              <a:rPr lang="fr-FR" sz="2000" spc="-1" dirty="0">
                <a:solidFill>
                  <a:srgbClr val="000000"/>
                </a:solidFill>
                <a:latin typeface="Arial"/>
                <a:ea typeface="DejaVu Sans"/>
              </a:rPr>
              <a:t>t de santé se dégrade. </a:t>
            </a:r>
            <a:r>
              <a:rPr lang="fr-FR" sz="2000" b="0" strike="noStrike" spc="-1" dirty="0">
                <a:solidFill>
                  <a:srgbClr val="000000"/>
                </a:solidFill>
                <a:latin typeface="Arial"/>
                <a:ea typeface="DejaVu Sans"/>
              </a:rPr>
              <a:t>Elle n’a plus ses règles et craint d’être enceinte. Elle se plaint aussi de douleurs importantes dans le bas-ventre. La cousine se rend dans votre organisation le 03/11/20 pour vous signaler la situation. </a:t>
            </a:r>
          </a:p>
          <a:p>
            <a:pPr marL="0" indent="0" algn="just">
              <a:lnSpc>
                <a:spcPct val="90000"/>
              </a:lnSpc>
              <a:spcBef>
                <a:spcPts val="1001"/>
              </a:spcBef>
              <a:buNone/>
            </a:pPr>
            <a:endParaRPr lang="fr-FR" sz="2000" spc="-1" dirty="0">
              <a:solidFill>
                <a:srgbClr val="000000"/>
              </a:solidFill>
              <a:latin typeface="Arial"/>
            </a:endParaRPr>
          </a:p>
          <a:p>
            <a:pPr algn="just">
              <a:lnSpc>
                <a:spcPct val="90000"/>
              </a:lnSpc>
              <a:spcBef>
                <a:spcPts val="1001"/>
              </a:spcBef>
              <a:buFont typeface="Wingdings" panose="05000000000000000000" pitchFamily="2" charset="2"/>
              <a:buChar char="Ø"/>
            </a:pPr>
            <a:r>
              <a:rPr lang="fr-FR" sz="2000" b="1" spc="-1" dirty="0">
                <a:solidFill>
                  <a:srgbClr val="000000"/>
                </a:solidFill>
                <a:latin typeface="Arial"/>
              </a:rPr>
              <a:t> Quels sont les vulnérabilités et les besoins de </a:t>
            </a:r>
            <a:r>
              <a:rPr lang="fr-FR" sz="2000" b="1" spc="-1" dirty="0" err="1">
                <a:solidFill>
                  <a:srgbClr val="000000"/>
                </a:solidFill>
                <a:latin typeface="Arial"/>
              </a:rPr>
              <a:t>Zeinab</a:t>
            </a:r>
            <a:r>
              <a:rPr lang="fr-FR" sz="2000" b="1" spc="-1" dirty="0">
                <a:solidFill>
                  <a:srgbClr val="000000"/>
                </a:solidFill>
                <a:latin typeface="Arial"/>
              </a:rPr>
              <a:t> ? </a:t>
            </a:r>
          </a:p>
          <a:p>
            <a:pPr algn="just">
              <a:lnSpc>
                <a:spcPct val="90000"/>
              </a:lnSpc>
              <a:spcBef>
                <a:spcPts val="1001"/>
              </a:spcBef>
              <a:buFont typeface="Wingdings" panose="05000000000000000000" pitchFamily="2" charset="2"/>
              <a:buChar char="Ø"/>
            </a:pPr>
            <a:r>
              <a:rPr lang="fr-FR" sz="2000" b="1" spc="-1" dirty="0">
                <a:solidFill>
                  <a:srgbClr val="000000"/>
                </a:solidFill>
                <a:latin typeface="Arial"/>
              </a:rPr>
              <a:t> A qui faut-il la référer ? </a:t>
            </a:r>
          </a:p>
          <a:p>
            <a:pPr algn="just">
              <a:lnSpc>
                <a:spcPct val="90000"/>
              </a:lnSpc>
              <a:spcBef>
                <a:spcPts val="1001"/>
              </a:spcBef>
              <a:buFont typeface="Wingdings" panose="05000000000000000000" pitchFamily="2" charset="2"/>
              <a:buChar char="Ø"/>
            </a:pPr>
            <a:r>
              <a:rPr lang="fr-FR" sz="2000" b="1" spc="-1" dirty="0">
                <a:solidFill>
                  <a:srgbClr val="000000"/>
                </a:solidFill>
                <a:latin typeface="Arial"/>
              </a:rPr>
              <a:t> Remplissez la fiche de référencement avec les informations dont vous disposez.</a:t>
            </a:r>
            <a:endParaRPr lang="fr-FR" sz="2000" b="1" dirty="0"/>
          </a:p>
        </p:txBody>
      </p:sp>
      <p:sp>
        <p:nvSpPr>
          <p:cNvPr id="4" name="Rectangle 2">
            <a:extLst>
              <a:ext uri="{FF2B5EF4-FFF2-40B4-BE49-F238E27FC236}">
                <a16:creationId xmlns:a16="http://schemas.microsoft.com/office/drawing/2014/main" id="{4F3CCC54-FEF0-47BA-BCAC-574CAA3C1787}"/>
              </a:ext>
            </a:extLst>
          </p:cNvPr>
          <p:cNvSpPr>
            <a:spLocks noGrp="1" noChangeArrowheads="1"/>
          </p:cNvSpPr>
          <p:nvPr>
            <p:ph type="title"/>
          </p:nvPr>
        </p:nvSpPr>
        <p:spPr>
          <a:xfrm>
            <a:off x="838200" y="365125"/>
            <a:ext cx="10515600" cy="815975"/>
          </a:xfrm>
          <a:solidFill>
            <a:srgbClr val="0070C0"/>
          </a:solidFill>
        </p:spPr>
        <p:txBody>
          <a:bodyPr>
            <a:normAutofit/>
          </a:bodyPr>
          <a:lstStyle/>
          <a:p>
            <a:pPr algn="ctr" eaLnBrk="1" hangingPunct="1"/>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Cas pratique</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2541619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C73F666-4ADE-490E-B5D8-B17B9CC85304}"/>
              </a:ext>
            </a:extLst>
          </p:cNvPr>
          <p:cNvSpPr>
            <a:spLocks noGrp="1"/>
          </p:cNvSpPr>
          <p:nvPr>
            <p:ph idx="1"/>
          </p:nvPr>
        </p:nvSpPr>
        <p:spPr>
          <a:xfrm>
            <a:off x="585567" y="1181100"/>
            <a:ext cx="11020865" cy="5032375"/>
          </a:xfrm>
        </p:spPr>
        <p:txBody>
          <a:bodyPr>
            <a:normAutofit/>
          </a:bodyPr>
          <a:lstStyle/>
          <a:p>
            <a:pPr marL="0" indent="0">
              <a:lnSpc>
                <a:spcPct val="90000"/>
              </a:lnSpc>
              <a:spcBef>
                <a:spcPts val="1001"/>
              </a:spcBef>
              <a:buNone/>
            </a:pPr>
            <a:endParaRPr lang="fr-FR" sz="2000" spc="-1" dirty="0">
              <a:latin typeface="Arial"/>
            </a:endParaRPr>
          </a:p>
          <a:p>
            <a:pPr marL="0" indent="0" algn="just">
              <a:lnSpc>
                <a:spcPct val="90000"/>
              </a:lnSpc>
              <a:spcBef>
                <a:spcPts val="1001"/>
              </a:spcBef>
              <a:buNone/>
            </a:pPr>
            <a:r>
              <a:rPr lang="fr-FR" sz="2000" spc="-1" dirty="0">
                <a:latin typeface="Arial"/>
              </a:rPr>
              <a:t>Le lendemain, vous appelez </a:t>
            </a:r>
            <a:r>
              <a:rPr lang="fr-FR" sz="2000" spc="-1" dirty="0" err="1">
                <a:latin typeface="Arial"/>
              </a:rPr>
              <a:t>Zeinab</a:t>
            </a:r>
            <a:r>
              <a:rPr lang="fr-FR" sz="2000" spc="-1" dirty="0">
                <a:latin typeface="Arial"/>
              </a:rPr>
              <a:t> pour faire le suivi. Elle a bien reçu les soins nécessaires au centre de santé, et elle est satisfaite. Toutefois, elle vous explique que sa cousine craint des représailles de la famille si elle continue de l’héberger. Sans ressources, elle vous demande de lui trouver une solution. </a:t>
            </a:r>
          </a:p>
          <a:p>
            <a:pPr marL="0" indent="0" algn="just">
              <a:lnSpc>
                <a:spcPct val="90000"/>
              </a:lnSpc>
              <a:spcBef>
                <a:spcPts val="1001"/>
              </a:spcBef>
              <a:buNone/>
            </a:pPr>
            <a:endParaRPr lang="fr-FR" sz="2000" spc="-1" dirty="0">
              <a:latin typeface="Arial"/>
            </a:endParaRPr>
          </a:p>
          <a:p>
            <a:pPr algn="just">
              <a:lnSpc>
                <a:spcPct val="90000"/>
              </a:lnSpc>
              <a:spcBef>
                <a:spcPts val="1001"/>
              </a:spcBef>
              <a:buFont typeface="Wingdings" panose="05000000000000000000" pitchFamily="2" charset="2"/>
              <a:buChar char="Ø"/>
            </a:pPr>
            <a:r>
              <a:rPr lang="fr-FR" sz="2000" b="1" spc="-1" dirty="0">
                <a:solidFill>
                  <a:srgbClr val="000000"/>
                </a:solidFill>
                <a:latin typeface="Arial"/>
              </a:rPr>
              <a:t> Comment procédez-vous pour trouver un hébergement ? </a:t>
            </a:r>
          </a:p>
          <a:p>
            <a:pPr algn="just">
              <a:lnSpc>
                <a:spcPct val="90000"/>
              </a:lnSpc>
              <a:spcBef>
                <a:spcPts val="1001"/>
              </a:spcBef>
              <a:buFont typeface="Wingdings" panose="05000000000000000000" pitchFamily="2" charset="2"/>
              <a:buChar char="Ø"/>
            </a:pPr>
            <a:r>
              <a:rPr lang="fr-FR" sz="2000" b="1" spc="-1" dirty="0">
                <a:solidFill>
                  <a:srgbClr val="000000"/>
                </a:solidFill>
                <a:latin typeface="Arial"/>
              </a:rPr>
              <a:t> Remplissez la fiche de suivi de référencement avec les informations dont vous disposez</a:t>
            </a:r>
          </a:p>
          <a:p>
            <a:pPr algn="just">
              <a:lnSpc>
                <a:spcPct val="90000"/>
              </a:lnSpc>
              <a:spcBef>
                <a:spcPts val="1001"/>
              </a:spcBef>
              <a:buFont typeface="Wingdings" panose="05000000000000000000" pitchFamily="2" charset="2"/>
              <a:buChar char="Ø"/>
            </a:pPr>
            <a:endParaRPr lang="fr-FR" sz="2000" b="1" spc="-1" dirty="0">
              <a:solidFill>
                <a:srgbClr val="000000"/>
              </a:solidFill>
              <a:latin typeface="Arial"/>
            </a:endParaRPr>
          </a:p>
          <a:p>
            <a:pPr marL="0" indent="0" algn="ctr">
              <a:lnSpc>
                <a:spcPct val="90000"/>
              </a:lnSpc>
              <a:spcBef>
                <a:spcPts val="1001"/>
              </a:spcBef>
              <a:buNone/>
            </a:pPr>
            <a:r>
              <a:rPr lang="fr-FR" sz="2000" b="1" spc="-1" dirty="0">
                <a:solidFill>
                  <a:srgbClr val="000000"/>
                </a:solidFill>
                <a:latin typeface="Arial"/>
              </a:rPr>
              <a:t>NB: votre organisation ne fait pas de gestion de cas </a:t>
            </a:r>
            <a:endParaRPr lang="fr-FR" sz="2000" spc="-1" dirty="0">
              <a:latin typeface="Arial"/>
            </a:endParaRPr>
          </a:p>
          <a:p>
            <a:pPr marL="0" indent="0">
              <a:lnSpc>
                <a:spcPct val="90000"/>
              </a:lnSpc>
              <a:spcBef>
                <a:spcPts val="1001"/>
              </a:spcBef>
              <a:buNone/>
            </a:pPr>
            <a:endParaRPr lang="fr-FR" sz="2000" spc="-1" dirty="0">
              <a:latin typeface="Arial"/>
            </a:endParaRPr>
          </a:p>
        </p:txBody>
      </p:sp>
      <p:sp>
        <p:nvSpPr>
          <p:cNvPr id="4" name="Rectangle 2">
            <a:extLst>
              <a:ext uri="{FF2B5EF4-FFF2-40B4-BE49-F238E27FC236}">
                <a16:creationId xmlns:a16="http://schemas.microsoft.com/office/drawing/2014/main" id="{4F3CCC54-FEF0-47BA-BCAC-574CAA3C1787}"/>
              </a:ext>
            </a:extLst>
          </p:cNvPr>
          <p:cNvSpPr>
            <a:spLocks noGrp="1" noChangeArrowheads="1"/>
          </p:cNvSpPr>
          <p:nvPr>
            <p:ph type="title"/>
          </p:nvPr>
        </p:nvSpPr>
        <p:spPr>
          <a:xfrm>
            <a:off x="838200" y="365125"/>
            <a:ext cx="10515600" cy="815975"/>
          </a:xfrm>
          <a:solidFill>
            <a:srgbClr val="0070C0"/>
          </a:solidFill>
        </p:spPr>
        <p:txBody>
          <a:bodyPr>
            <a:normAutofit/>
          </a:bodyPr>
          <a:lstStyle/>
          <a:p>
            <a:pPr algn="ctr" eaLnBrk="1" hangingPunct="1"/>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Cas pratique</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021787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a:extLst>
              <a:ext uri="{FF2B5EF4-FFF2-40B4-BE49-F238E27FC236}">
                <a16:creationId xmlns:a16="http://schemas.microsoft.com/office/drawing/2014/main" id="{51847F1D-9F77-4748-A291-43B51FF59272}"/>
              </a:ext>
            </a:extLst>
          </p:cNvPr>
          <p:cNvSpPr>
            <a:spLocks noGrp="1"/>
          </p:cNvSpPr>
          <p:nvPr>
            <p:ph idx="1"/>
          </p:nvPr>
        </p:nvSpPr>
        <p:spPr>
          <a:xfrm>
            <a:off x="1431778" y="1004668"/>
            <a:ext cx="9855200" cy="4371976"/>
          </a:xfrm>
        </p:spPr>
        <p:txBody>
          <a:bodyPr/>
          <a:lstStyle/>
          <a:p>
            <a:pPr marL="0" indent="0" algn="ctr">
              <a:buNone/>
            </a:pPr>
            <a:r>
              <a:rPr lang="fr-FR" b="1" i="1" dirty="0"/>
              <a:t>Merci pour votre aimable attention !</a:t>
            </a:r>
          </a:p>
          <a:p>
            <a:pPr marL="0" indent="0" algn="just">
              <a:buNone/>
            </a:pPr>
            <a:endParaRPr lang="fr-FR" b="1" dirty="0"/>
          </a:p>
          <a:p>
            <a:pPr marL="0" indent="0">
              <a:buNone/>
            </a:pPr>
            <a:r>
              <a:rPr lang="fr-FR" b="1" dirty="0"/>
              <a:t>QUESTIONS ?</a:t>
            </a:r>
          </a:p>
          <a:p>
            <a:pPr marL="0" indent="0" algn="ctr">
              <a:buNone/>
            </a:pPr>
            <a:r>
              <a:rPr lang="fr-FR" b="1" dirty="0"/>
              <a:t>                                     </a:t>
            </a:r>
          </a:p>
          <a:p>
            <a:pPr marL="0" indent="0" algn="ctr">
              <a:buNone/>
            </a:pPr>
            <a:r>
              <a:rPr lang="fr-FR" b="1" dirty="0"/>
              <a:t>				                                        COMMENTAIRES ?</a:t>
            </a:r>
          </a:p>
        </p:txBody>
      </p:sp>
      <p:pic>
        <p:nvPicPr>
          <p:cNvPr id="8" name="Image 7">
            <a:extLst>
              <a:ext uri="{FF2B5EF4-FFF2-40B4-BE49-F238E27FC236}">
                <a16:creationId xmlns:a16="http://schemas.microsoft.com/office/drawing/2014/main" id="{0C9A4B13-428B-4A90-A0C8-421963FE1C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4437" y="2357437"/>
            <a:ext cx="2143125" cy="2143125"/>
          </a:xfrm>
          <a:prstGeom prst="rect">
            <a:avLst/>
          </a:prstGeom>
        </p:spPr>
      </p:pic>
    </p:spTree>
    <p:extLst>
      <p:ext uri="{BB962C8B-B14F-4D97-AF65-F5344CB8AC3E}">
        <p14:creationId xmlns:p14="http://schemas.microsoft.com/office/powerpoint/2010/main" val="11807245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1FE79DA-2BF0-4279-A4FA-E3623D8FE36D}"/>
              </a:ext>
            </a:extLst>
          </p:cNvPr>
          <p:cNvSpPr>
            <a:spLocks noGrp="1"/>
          </p:cNvSpPr>
          <p:nvPr>
            <p:ph idx="1"/>
          </p:nvPr>
        </p:nvSpPr>
        <p:spPr>
          <a:xfrm>
            <a:off x="838200" y="2141537"/>
            <a:ext cx="10515600" cy="4351338"/>
          </a:xfrm>
        </p:spPr>
        <p:txBody>
          <a:bodyPr/>
          <a:lstStyle/>
          <a:p>
            <a:r>
              <a:rPr lang="fr-FR" dirty="0">
                <a:latin typeface="Arial" panose="020B0604020202020204" pitchFamily="34" charset="0"/>
                <a:cs typeface="Arial" panose="020B0604020202020204" pitchFamily="34" charset="0"/>
              </a:rPr>
              <a:t>Salimata Koné (Assistante PIM) :</a:t>
            </a:r>
          </a:p>
          <a:p>
            <a:pPr marL="0" indent="0">
              <a:buNone/>
            </a:pPr>
            <a:r>
              <a:rPr lang="fr-FR" dirty="0" err="1">
                <a:latin typeface="Arial" panose="020B0604020202020204" pitchFamily="34" charset="0"/>
                <a:cs typeface="Arial" panose="020B0604020202020204" pitchFamily="34" charset="0"/>
                <a:hlinkClick r:id="rId2"/>
              </a:rPr>
              <a:t>salimata.kone@drc.ngo</a:t>
            </a:r>
            <a:r>
              <a:rPr lang="fr-FR" dirty="0">
                <a:latin typeface="Arial" panose="020B0604020202020204" pitchFamily="34" charset="0"/>
                <a:cs typeface="Arial" panose="020B0604020202020204" pitchFamily="34" charset="0"/>
              </a:rPr>
              <a:t> / 99658301 / 70739071</a:t>
            </a:r>
          </a:p>
          <a:p>
            <a:pPr marL="0" indent="0">
              <a:buNone/>
            </a:pPr>
            <a:endParaRPr lang="fr-FR" dirty="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Boubou Diallo (Spécialiste PIM) : </a:t>
            </a:r>
          </a:p>
          <a:p>
            <a:pPr marL="0" indent="0">
              <a:buNone/>
            </a:pPr>
            <a:r>
              <a:rPr lang="fr-FR" dirty="0" err="1">
                <a:latin typeface="Arial" panose="020B0604020202020204" pitchFamily="34" charset="0"/>
                <a:cs typeface="Arial" panose="020B0604020202020204" pitchFamily="34" charset="0"/>
                <a:hlinkClick r:id="rId3"/>
              </a:rPr>
              <a:t>boubou.diallo@drc.ngo</a:t>
            </a:r>
            <a:r>
              <a:rPr lang="fr-FR" dirty="0">
                <a:latin typeface="Arial" panose="020B0604020202020204" pitchFamily="34" charset="0"/>
                <a:cs typeface="Arial" panose="020B0604020202020204" pitchFamily="34" charset="0"/>
              </a:rPr>
              <a:t> / 66746260 / 73248854</a:t>
            </a:r>
          </a:p>
          <a:p>
            <a:pPr marL="0" indent="0">
              <a:buNone/>
            </a:pPr>
            <a:endParaRPr lang="fr-FR" dirty="0">
              <a:latin typeface="Arial" panose="020B0604020202020204" pitchFamily="34" charset="0"/>
              <a:cs typeface="Arial" panose="020B0604020202020204" pitchFamily="34" charset="0"/>
            </a:endParaRPr>
          </a:p>
          <a:p>
            <a:pPr marL="0" indent="0" algn="ctr">
              <a:buNone/>
            </a:pPr>
            <a:r>
              <a:rPr lang="fr-FR" i="1" dirty="0">
                <a:latin typeface="Arial" panose="020B0604020202020204" pitchFamily="34" charset="0"/>
                <a:cs typeface="Arial" panose="020B0604020202020204" pitchFamily="34" charset="0"/>
              </a:rPr>
              <a:t>Nous restons entièrement disponibles pour tout échange bilatéral ultérieur.</a:t>
            </a:r>
          </a:p>
        </p:txBody>
      </p:sp>
      <p:sp>
        <p:nvSpPr>
          <p:cNvPr id="4" name="Title 1">
            <a:extLst>
              <a:ext uri="{FF2B5EF4-FFF2-40B4-BE49-F238E27FC236}">
                <a16:creationId xmlns:a16="http://schemas.microsoft.com/office/drawing/2014/main" id="{25B3C886-7D4C-4611-9044-675AD5ED5B14}"/>
              </a:ext>
            </a:extLst>
          </p:cNvPr>
          <p:cNvSpPr>
            <a:spLocks noGrp="1"/>
          </p:cNvSpPr>
          <p:nvPr>
            <p:ph type="title"/>
          </p:nvPr>
        </p:nvSpPr>
        <p:spPr>
          <a:xfrm>
            <a:off x="944880" y="365125"/>
            <a:ext cx="10515600" cy="1325563"/>
          </a:xfrm>
          <a:solidFill>
            <a:srgbClr val="0070C0"/>
          </a:solidFill>
        </p:spPr>
        <p:txBody>
          <a:bodyPr>
            <a:normAutofit/>
          </a:bodyPr>
          <a:lstStyle/>
          <a:p>
            <a:pPr algn="ctr"/>
            <a:r>
              <a:rPr lang="fr-FR" sz="3200" dirty="0">
                <a:solidFill>
                  <a:schemeClr val="bg1"/>
                </a:solidFill>
                <a:latin typeface="+mn-lt"/>
              </a:rPr>
              <a:t>Nous contacter</a:t>
            </a:r>
          </a:p>
        </p:txBody>
      </p:sp>
    </p:spTree>
    <p:extLst>
      <p:ext uri="{BB962C8B-B14F-4D97-AF65-F5344CB8AC3E}">
        <p14:creationId xmlns:p14="http://schemas.microsoft.com/office/powerpoint/2010/main" val="23188464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6118" y="411480"/>
            <a:ext cx="10919282" cy="883920"/>
          </a:xfrm>
          <a:solidFill>
            <a:srgbClr val="0070C0"/>
          </a:solidFill>
        </p:spPr>
        <p:txBody>
          <a:bodyPr>
            <a:normAutofit/>
          </a:bodyPr>
          <a:lstStyle/>
          <a:p>
            <a:pPr algn="ctr"/>
            <a:r>
              <a:rPr lang="fr-FR" sz="3600" dirty="0">
                <a:solidFill>
                  <a:schemeClr val="bg1"/>
                </a:solidFill>
                <a:latin typeface="+mn-lt"/>
              </a:rPr>
              <a:t>Planning de Formation</a:t>
            </a:r>
          </a:p>
        </p:txBody>
      </p:sp>
      <p:graphicFrame>
        <p:nvGraphicFramePr>
          <p:cNvPr id="7" name="Table 6">
            <a:extLst>
              <a:ext uri="{FF2B5EF4-FFF2-40B4-BE49-F238E27FC236}">
                <a16:creationId xmlns:a16="http://schemas.microsoft.com/office/drawing/2014/main" id="{BA80B016-5E46-4F32-8F2A-1858B7545383}"/>
              </a:ext>
            </a:extLst>
          </p:cNvPr>
          <p:cNvGraphicFramePr>
            <a:graphicFrameLocks noGrp="1"/>
          </p:cNvGraphicFramePr>
          <p:nvPr>
            <p:extLst>
              <p:ext uri="{D42A27DB-BD31-4B8C-83A1-F6EECF244321}">
                <p14:modId xmlns:p14="http://schemas.microsoft.com/office/powerpoint/2010/main" val="4086371197"/>
              </p:ext>
            </p:extLst>
          </p:nvPr>
        </p:nvGraphicFramePr>
        <p:xfrm>
          <a:off x="309489" y="1615440"/>
          <a:ext cx="11145910" cy="4831081"/>
        </p:xfrm>
        <a:graphic>
          <a:graphicData uri="http://schemas.openxmlformats.org/drawingml/2006/table">
            <a:tbl>
              <a:tblPr firstRow="1" firstCol="1" bandRow="1">
                <a:tableStyleId>{5C22544A-7EE6-4342-B048-85BDC9FD1C3A}</a:tableStyleId>
              </a:tblPr>
              <a:tblGrid>
                <a:gridCol w="2933859">
                  <a:extLst>
                    <a:ext uri="{9D8B030D-6E8A-4147-A177-3AD203B41FA5}">
                      <a16:colId xmlns:a16="http://schemas.microsoft.com/office/drawing/2014/main" val="2094944569"/>
                    </a:ext>
                  </a:extLst>
                </a:gridCol>
                <a:gridCol w="4640231">
                  <a:extLst>
                    <a:ext uri="{9D8B030D-6E8A-4147-A177-3AD203B41FA5}">
                      <a16:colId xmlns:a16="http://schemas.microsoft.com/office/drawing/2014/main" val="1633031143"/>
                    </a:ext>
                  </a:extLst>
                </a:gridCol>
                <a:gridCol w="1605201">
                  <a:extLst>
                    <a:ext uri="{9D8B030D-6E8A-4147-A177-3AD203B41FA5}">
                      <a16:colId xmlns:a16="http://schemas.microsoft.com/office/drawing/2014/main" val="626358810"/>
                    </a:ext>
                  </a:extLst>
                </a:gridCol>
                <a:gridCol w="1966619">
                  <a:extLst>
                    <a:ext uri="{9D8B030D-6E8A-4147-A177-3AD203B41FA5}">
                      <a16:colId xmlns:a16="http://schemas.microsoft.com/office/drawing/2014/main" val="1798656798"/>
                    </a:ext>
                  </a:extLst>
                </a:gridCol>
              </a:tblGrid>
              <a:tr h="251111">
                <a:tc>
                  <a:txBody>
                    <a:bodyPr/>
                    <a:lstStyle/>
                    <a:p>
                      <a:pPr marL="0" marR="0">
                        <a:spcBef>
                          <a:spcPts val="0"/>
                        </a:spcBef>
                        <a:spcAft>
                          <a:spcPts val="0"/>
                        </a:spcAft>
                      </a:pPr>
                      <a:r>
                        <a:rPr lang="en-US" sz="1000">
                          <a:effectLst/>
                        </a:rPr>
                        <a:t>Modules </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1000">
                          <a:effectLst/>
                        </a:rPr>
                        <a:t>Descriptif de la séance et objectif pédagogique</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en-US" sz="1000">
                          <a:effectLst/>
                        </a:rPr>
                        <a:t>Participants </a:t>
                      </a:r>
                      <a:r>
                        <a:rPr lang="fr-FR" sz="1000">
                          <a:effectLst/>
                        </a:rPr>
                        <a:t>ciblés</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en-US" sz="1000">
                          <a:effectLst/>
                        </a:rPr>
                        <a:t>Date</a:t>
                      </a:r>
                      <a:endParaRPr lang="fr-FR" sz="1000">
                        <a:effectLst/>
                        <a:latin typeface="Calibri" panose="020F0502020204030204" pitchFamily="34" charset="0"/>
                        <a:ea typeface="Calibri" panose="020F0502020204030204" pitchFamily="34" charset="0"/>
                      </a:endParaRPr>
                    </a:p>
                  </a:txBody>
                  <a:tcPr marL="42397" marR="42397" marT="0" marB="0"/>
                </a:tc>
                <a:extLst>
                  <a:ext uri="{0D108BD9-81ED-4DB2-BD59-A6C34878D82A}">
                    <a16:rowId xmlns:a16="http://schemas.microsoft.com/office/drawing/2014/main" val="2425951456"/>
                  </a:ext>
                </a:extLst>
              </a:tr>
              <a:tr h="794562">
                <a:tc>
                  <a:txBody>
                    <a:bodyPr/>
                    <a:lstStyle/>
                    <a:p>
                      <a:pPr marL="0" marR="0" algn="just">
                        <a:spcBef>
                          <a:spcPts val="0"/>
                        </a:spcBef>
                        <a:spcAft>
                          <a:spcPts val="0"/>
                        </a:spcAft>
                      </a:pPr>
                      <a:r>
                        <a:rPr lang="fr-FR" sz="900" dirty="0">
                          <a:effectLst/>
                        </a:rPr>
                        <a:t>Séance 1 : Comment fonctionne le Cluster Protection et pourquoi s’impliquer dans ses activités ? </a:t>
                      </a:r>
                      <a:endParaRPr lang="fr-FR" sz="1000" dirty="0">
                        <a:effectLst/>
                        <a:latin typeface="Calibri" panose="020F0502020204030204" pitchFamily="34" charset="0"/>
                        <a:ea typeface="Calibri" panose="020F0502020204030204" pitchFamily="34" charset="0"/>
                      </a:endParaRPr>
                    </a:p>
                  </a:txBody>
                  <a:tcPr marL="42397" marR="42397" marT="0" marB="0"/>
                </a:tc>
                <a:tc>
                  <a:txBody>
                    <a:bodyPr/>
                    <a:lstStyle/>
                    <a:p>
                      <a:pPr marL="0" marR="0" algn="just">
                        <a:spcBef>
                          <a:spcPts val="0"/>
                        </a:spcBef>
                        <a:spcAft>
                          <a:spcPts val="0"/>
                        </a:spcAft>
                      </a:pPr>
                      <a:r>
                        <a:rPr lang="fr-FR" sz="900">
                          <a:effectLst/>
                        </a:rPr>
                        <a:t>La session introduit le système de coordination des clusters. L'objectif général est d'améliorer les connaissances des participants dans plusieurs domaines, y compris, entre autres : la réforme humanitaire et la mise en œuvre de l'approche Cluster ; ainsi que le processus de planification humanitaire (HPC). </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a:effectLst/>
                        </a:rPr>
                        <a:t>Acteurs de protection </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a:effectLst/>
                        </a:rPr>
                        <a:t>Mardi 6 octobre de 9h00 à 11h00</a:t>
                      </a:r>
                      <a:endParaRPr lang="fr-FR" sz="1000">
                        <a:effectLst/>
                        <a:latin typeface="Calibri" panose="020F0502020204030204" pitchFamily="34" charset="0"/>
                        <a:ea typeface="Calibri" panose="020F0502020204030204" pitchFamily="34" charset="0"/>
                      </a:endParaRPr>
                    </a:p>
                  </a:txBody>
                  <a:tcPr marL="42397" marR="42397" marT="0" marB="0"/>
                </a:tc>
                <a:extLst>
                  <a:ext uri="{0D108BD9-81ED-4DB2-BD59-A6C34878D82A}">
                    <a16:rowId xmlns:a16="http://schemas.microsoft.com/office/drawing/2014/main" val="1782076701"/>
                  </a:ext>
                </a:extLst>
              </a:tr>
              <a:tr h="981956">
                <a:tc>
                  <a:txBody>
                    <a:bodyPr/>
                    <a:lstStyle/>
                    <a:p>
                      <a:pPr marL="0" marR="0" algn="just">
                        <a:spcBef>
                          <a:spcPts val="0"/>
                        </a:spcBef>
                        <a:spcAft>
                          <a:spcPts val="0"/>
                        </a:spcAft>
                      </a:pPr>
                      <a:r>
                        <a:rPr lang="fr-FR" sz="900" dirty="0">
                          <a:effectLst/>
                        </a:rPr>
                        <a:t>Séance 2 : Qu’est-ce que la protection en pratique ? </a:t>
                      </a:r>
                      <a:endParaRPr lang="fr-FR" sz="1000" dirty="0">
                        <a:effectLst/>
                      </a:endParaRPr>
                    </a:p>
                    <a:p>
                      <a:pPr marL="0" marR="0" algn="just">
                        <a:spcBef>
                          <a:spcPts val="0"/>
                        </a:spcBef>
                        <a:spcAft>
                          <a:spcPts val="0"/>
                        </a:spcAft>
                      </a:pPr>
                      <a:r>
                        <a:rPr lang="fr-FR" sz="900" dirty="0">
                          <a:effectLst/>
                        </a:rPr>
                        <a:t> </a:t>
                      </a:r>
                      <a:endParaRPr lang="fr-FR" sz="1000" dirty="0">
                        <a:effectLst/>
                      </a:endParaRPr>
                    </a:p>
                    <a:p>
                      <a:pPr marL="0" marR="0" algn="just">
                        <a:spcBef>
                          <a:spcPts val="0"/>
                        </a:spcBef>
                        <a:spcAft>
                          <a:spcPts val="0"/>
                        </a:spcAft>
                      </a:pPr>
                      <a:r>
                        <a:rPr lang="fr-FR" sz="900" dirty="0">
                          <a:effectLst/>
                        </a:rPr>
                        <a:t> </a:t>
                      </a:r>
                      <a:endParaRPr lang="fr-FR" sz="1000" dirty="0">
                        <a:effectLst/>
                        <a:latin typeface="Calibri" panose="020F0502020204030204" pitchFamily="34" charset="0"/>
                        <a:ea typeface="Calibri" panose="020F0502020204030204" pitchFamily="34" charset="0"/>
                      </a:endParaRPr>
                    </a:p>
                  </a:txBody>
                  <a:tcPr marL="42397" marR="42397" marT="0" marB="0"/>
                </a:tc>
                <a:tc>
                  <a:txBody>
                    <a:bodyPr/>
                    <a:lstStyle/>
                    <a:p>
                      <a:pPr marL="0" marR="0" algn="just">
                        <a:spcBef>
                          <a:spcPts val="0"/>
                        </a:spcBef>
                        <a:spcAft>
                          <a:spcPts val="0"/>
                        </a:spcAft>
                      </a:pPr>
                      <a:r>
                        <a:rPr lang="fr-FR" sz="900">
                          <a:effectLst/>
                        </a:rPr>
                        <a:t>La session introduit la définition de la protection, les activités de protection et le continuum de la protection (protection transversale, intégrée ou spécialisée) dans les opérations humanitaires. Elle aborde le concept de la centralité de la protection, pourquoi il est important et relève de la responsabilité de tous les acteurs humanitaires ; et comment il fonctionne dans la pratique. </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a:effectLst/>
                        </a:rPr>
                        <a:t>Tous les acteurs humanitaires</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a:effectLst/>
                        </a:rPr>
                        <a:t>Mardi 13 octobre de 9h00 à 11h00</a:t>
                      </a:r>
                      <a:endParaRPr lang="fr-FR" sz="1000">
                        <a:effectLst/>
                        <a:latin typeface="Calibri" panose="020F0502020204030204" pitchFamily="34" charset="0"/>
                        <a:ea typeface="Calibri" panose="020F0502020204030204" pitchFamily="34" charset="0"/>
                      </a:endParaRPr>
                    </a:p>
                  </a:txBody>
                  <a:tcPr marL="42397" marR="42397" marT="0" marB="0"/>
                </a:tc>
                <a:extLst>
                  <a:ext uri="{0D108BD9-81ED-4DB2-BD59-A6C34878D82A}">
                    <a16:rowId xmlns:a16="http://schemas.microsoft.com/office/drawing/2014/main" val="3094591339"/>
                  </a:ext>
                </a:extLst>
              </a:tr>
              <a:tr h="607165">
                <a:tc>
                  <a:txBody>
                    <a:bodyPr/>
                    <a:lstStyle/>
                    <a:p>
                      <a:pPr marL="0" marR="0" algn="just">
                        <a:spcBef>
                          <a:spcPts val="0"/>
                        </a:spcBef>
                        <a:spcAft>
                          <a:spcPts val="0"/>
                        </a:spcAft>
                      </a:pPr>
                      <a:r>
                        <a:rPr lang="fr-FR" sz="900" dirty="0">
                          <a:effectLst/>
                        </a:rPr>
                        <a:t>Séance 3 : Quel est le cadre juridique de la protection et du déplacement interne ? </a:t>
                      </a:r>
                      <a:endParaRPr lang="fr-FR" sz="1000" dirty="0">
                        <a:effectLst/>
                        <a:latin typeface="Calibri" panose="020F0502020204030204" pitchFamily="34" charset="0"/>
                        <a:ea typeface="Calibri" panose="020F0502020204030204" pitchFamily="34" charset="0"/>
                      </a:endParaRPr>
                    </a:p>
                  </a:txBody>
                  <a:tcPr marL="42397" marR="42397" marT="0" marB="0"/>
                </a:tc>
                <a:tc>
                  <a:txBody>
                    <a:bodyPr/>
                    <a:lstStyle/>
                    <a:p>
                      <a:pPr marL="0" marR="0" algn="just">
                        <a:spcBef>
                          <a:spcPts val="0"/>
                        </a:spcBef>
                        <a:spcAft>
                          <a:spcPts val="0"/>
                        </a:spcAft>
                      </a:pPr>
                      <a:r>
                        <a:rPr lang="fr-FR" sz="900" dirty="0">
                          <a:effectLst/>
                        </a:rPr>
                        <a:t>La session introduit les textes juridiques internationaux et nationaux généraux sur la protection, des textes juridiques internationaux spécifiques sur le déplacement interne et le  processus de domestication de la Convention de Kampala au Mali   </a:t>
                      </a:r>
                      <a:endParaRPr lang="fr-FR" sz="1000" dirty="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a:effectLst/>
                        </a:rPr>
                        <a:t>Tous les acteurs humanitaires</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a:effectLst/>
                        </a:rPr>
                        <a:t>Mardi 20 octobre de 9h00 à 11h00 </a:t>
                      </a:r>
                      <a:endParaRPr lang="fr-FR" sz="1000">
                        <a:effectLst/>
                        <a:latin typeface="Calibri" panose="020F0502020204030204" pitchFamily="34" charset="0"/>
                        <a:ea typeface="Calibri" panose="020F0502020204030204" pitchFamily="34" charset="0"/>
                      </a:endParaRPr>
                    </a:p>
                  </a:txBody>
                  <a:tcPr marL="42397" marR="42397" marT="0" marB="0"/>
                </a:tc>
                <a:extLst>
                  <a:ext uri="{0D108BD9-81ED-4DB2-BD59-A6C34878D82A}">
                    <a16:rowId xmlns:a16="http://schemas.microsoft.com/office/drawing/2014/main" val="1721983644"/>
                  </a:ext>
                </a:extLst>
              </a:tr>
              <a:tr h="1169353">
                <a:tc>
                  <a:txBody>
                    <a:bodyPr/>
                    <a:lstStyle/>
                    <a:p>
                      <a:pPr marL="0" marR="0" algn="just">
                        <a:spcBef>
                          <a:spcPts val="0"/>
                        </a:spcBef>
                        <a:spcAft>
                          <a:spcPts val="0"/>
                        </a:spcAft>
                      </a:pPr>
                      <a:r>
                        <a:rPr lang="fr-FR" sz="900" dirty="0">
                          <a:effectLst/>
                        </a:rPr>
                        <a:t>Séance 4 : Comment mener une évaluation rapide de protection ?</a:t>
                      </a:r>
                      <a:endParaRPr lang="fr-FR" sz="1000" dirty="0">
                        <a:effectLst/>
                        <a:latin typeface="Calibri" panose="020F0502020204030204" pitchFamily="34" charset="0"/>
                        <a:ea typeface="Calibri" panose="020F0502020204030204" pitchFamily="34" charset="0"/>
                      </a:endParaRPr>
                    </a:p>
                  </a:txBody>
                  <a:tcPr marL="42397" marR="42397" marT="0" marB="0"/>
                </a:tc>
                <a:tc>
                  <a:txBody>
                    <a:bodyPr/>
                    <a:lstStyle/>
                    <a:p>
                      <a:pPr marL="0" marR="0" algn="just">
                        <a:spcBef>
                          <a:spcPts val="0"/>
                        </a:spcBef>
                        <a:spcAft>
                          <a:spcPts val="0"/>
                        </a:spcAft>
                      </a:pPr>
                      <a:r>
                        <a:rPr lang="fr-FR" sz="900" dirty="0">
                          <a:effectLst/>
                        </a:rPr>
                        <a:t>La session introduit les outils et la méthodologie nécessaire pour mener une évaluation rapide de protection. Ceci comprend : une compréhension générale de l’outil évaluation rapide de protection ; les conditions et critères de déploiement de l’outil ERP ; les catégories de protection couvertes dans les ERP au Mali ; les principales considérations éthiques dans les ERP ; le rapportage d’une ERP et le suivi du processus de réponses. </a:t>
                      </a:r>
                      <a:endParaRPr lang="fr-FR" sz="1000" dirty="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a:effectLst/>
                        </a:rPr>
                        <a:t>Acteurs de protection </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a:effectLst/>
                        </a:rPr>
                        <a:t>Mardi 27 octobre de 9h00 à 11h00</a:t>
                      </a:r>
                      <a:endParaRPr lang="fr-FR" sz="1000">
                        <a:effectLst/>
                        <a:latin typeface="Calibri" panose="020F0502020204030204" pitchFamily="34" charset="0"/>
                        <a:ea typeface="Calibri" panose="020F0502020204030204" pitchFamily="34" charset="0"/>
                      </a:endParaRPr>
                    </a:p>
                  </a:txBody>
                  <a:tcPr marL="42397" marR="42397" marT="0" marB="0"/>
                </a:tc>
                <a:extLst>
                  <a:ext uri="{0D108BD9-81ED-4DB2-BD59-A6C34878D82A}">
                    <a16:rowId xmlns:a16="http://schemas.microsoft.com/office/drawing/2014/main" val="1844773109"/>
                  </a:ext>
                </a:extLst>
              </a:tr>
              <a:tr h="607165">
                <a:tc>
                  <a:txBody>
                    <a:bodyPr/>
                    <a:lstStyle/>
                    <a:p>
                      <a:pPr marL="0" marR="0" algn="just">
                        <a:spcBef>
                          <a:spcPts val="0"/>
                        </a:spcBef>
                        <a:spcAft>
                          <a:spcPts val="0"/>
                        </a:spcAft>
                      </a:pPr>
                      <a:r>
                        <a:rPr lang="fr-FR" sz="900" dirty="0">
                          <a:effectLst/>
                        </a:rPr>
                        <a:t>Séance 5 : Comment faire le référencement d’un cas de protection ?</a:t>
                      </a:r>
                      <a:endParaRPr lang="fr-FR" sz="1000" dirty="0">
                        <a:effectLst/>
                        <a:latin typeface="Calibri" panose="020F0502020204030204" pitchFamily="34" charset="0"/>
                        <a:ea typeface="Calibri" panose="020F0502020204030204" pitchFamily="34" charset="0"/>
                      </a:endParaRPr>
                    </a:p>
                  </a:txBody>
                  <a:tcPr marL="42397" marR="42397" marT="0" marB="0"/>
                </a:tc>
                <a:tc>
                  <a:txBody>
                    <a:bodyPr/>
                    <a:lstStyle/>
                    <a:p>
                      <a:pPr marL="0" marR="0" algn="just">
                        <a:spcBef>
                          <a:spcPts val="0"/>
                        </a:spcBef>
                        <a:spcAft>
                          <a:spcPts val="0"/>
                        </a:spcAft>
                      </a:pPr>
                      <a:r>
                        <a:rPr lang="fr-FR" sz="900">
                          <a:effectLst/>
                        </a:rPr>
                        <a:t>La session introduit le concept et les principes clés du référencement dans l’action humanitaire et présentera les outils disponibles au niveau du Cluster Protection pour effectuer des référencements des cas de protection. </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a:effectLst/>
                        </a:rPr>
                        <a:t>Tous acteurs humanitaires </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a:effectLst/>
                        </a:rPr>
                        <a:t>Mardi 3 novembre de 9h00 à 11h00</a:t>
                      </a:r>
                      <a:endParaRPr lang="fr-FR" sz="1000">
                        <a:effectLst/>
                        <a:latin typeface="Calibri" panose="020F0502020204030204" pitchFamily="34" charset="0"/>
                        <a:ea typeface="Calibri" panose="020F0502020204030204" pitchFamily="34" charset="0"/>
                      </a:endParaRPr>
                    </a:p>
                  </a:txBody>
                  <a:tcPr marL="42397" marR="42397" marT="0" marB="0"/>
                </a:tc>
                <a:extLst>
                  <a:ext uri="{0D108BD9-81ED-4DB2-BD59-A6C34878D82A}">
                    <a16:rowId xmlns:a16="http://schemas.microsoft.com/office/drawing/2014/main" val="3844244133"/>
                  </a:ext>
                </a:extLst>
              </a:tr>
              <a:tr h="419769">
                <a:tc>
                  <a:txBody>
                    <a:bodyPr/>
                    <a:lstStyle/>
                    <a:p>
                      <a:pPr marL="0" marR="0" algn="just">
                        <a:spcBef>
                          <a:spcPts val="0"/>
                        </a:spcBef>
                        <a:spcAft>
                          <a:spcPts val="0"/>
                        </a:spcAft>
                      </a:pPr>
                      <a:r>
                        <a:rPr lang="fr-FR" sz="900" dirty="0">
                          <a:effectLst/>
                        </a:rPr>
                        <a:t>Séance 6 : Quels sont les éléments clés de la prise en charge PSP/PSS ?</a:t>
                      </a:r>
                      <a:endParaRPr lang="fr-FR" sz="1000" dirty="0">
                        <a:effectLst/>
                        <a:latin typeface="Calibri" panose="020F0502020204030204" pitchFamily="34" charset="0"/>
                        <a:ea typeface="Calibri" panose="020F0502020204030204" pitchFamily="34" charset="0"/>
                      </a:endParaRPr>
                    </a:p>
                  </a:txBody>
                  <a:tcPr marL="42397" marR="42397" marT="0" marB="0"/>
                </a:tc>
                <a:tc>
                  <a:txBody>
                    <a:bodyPr/>
                    <a:lstStyle/>
                    <a:p>
                      <a:pPr marL="0" marR="0" algn="just">
                        <a:spcBef>
                          <a:spcPts val="0"/>
                        </a:spcBef>
                        <a:spcAft>
                          <a:spcPts val="0"/>
                        </a:spcAft>
                      </a:pPr>
                      <a:r>
                        <a:rPr lang="fr-FR" sz="900">
                          <a:effectLst/>
                        </a:rPr>
                        <a:t>La session inclue une introduction sur la santé mentale et l'intervention psychosociale ainsi que les conséquences psychologiques liées à des événements traumatiques. </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a:effectLst/>
                        </a:rPr>
                        <a:t>Acteurs de protection</a:t>
                      </a:r>
                      <a:endParaRPr lang="fr-FR" sz="1000">
                        <a:effectLst/>
                        <a:latin typeface="Calibri" panose="020F0502020204030204" pitchFamily="34" charset="0"/>
                        <a:ea typeface="Calibri" panose="020F0502020204030204" pitchFamily="34" charset="0"/>
                      </a:endParaRPr>
                    </a:p>
                  </a:txBody>
                  <a:tcPr marL="42397" marR="42397" marT="0" marB="0"/>
                </a:tc>
                <a:tc>
                  <a:txBody>
                    <a:bodyPr/>
                    <a:lstStyle/>
                    <a:p>
                      <a:pPr marL="0" marR="0">
                        <a:spcBef>
                          <a:spcPts val="0"/>
                        </a:spcBef>
                        <a:spcAft>
                          <a:spcPts val="0"/>
                        </a:spcAft>
                      </a:pPr>
                      <a:r>
                        <a:rPr lang="fr-FR" sz="900" dirty="0">
                          <a:effectLst/>
                        </a:rPr>
                        <a:t>Mardi 10 novembre de 9h00 à 11h00</a:t>
                      </a:r>
                      <a:endParaRPr lang="fr-FR" sz="1000" dirty="0">
                        <a:effectLst/>
                        <a:latin typeface="Calibri" panose="020F0502020204030204" pitchFamily="34" charset="0"/>
                        <a:ea typeface="Calibri" panose="020F0502020204030204" pitchFamily="34" charset="0"/>
                      </a:endParaRPr>
                    </a:p>
                  </a:txBody>
                  <a:tcPr marL="42397" marR="42397" marT="0" marB="0"/>
                </a:tc>
                <a:extLst>
                  <a:ext uri="{0D108BD9-81ED-4DB2-BD59-A6C34878D82A}">
                    <a16:rowId xmlns:a16="http://schemas.microsoft.com/office/drawing/2014/main" val="2437706571"/>
                  </a:ext>
                </a:extLst>
              </a:tr>
            </a:tbl>
          </a:graphicData>
        </a:graphic>
      </p:graphicFrame>
    </p:spTree>
    <p:extLst>
      <p:ext uri="{BB962C8B-B14F-4D97-AF65-F5344CB8AC3E}">
        <p14:creationId xmlns:p14="http://schemas.microsoft.com/office/powerpoint/2010/main" val="42494892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a:extLst>
              <a:ext uri="{FF2B5EF4-FFF2-40B4-BE49-F238E27FC236}">
                <a16:creationId xmlns:a16="http://schemas.microsoft.com/office/drawing/2014/main" id="{6D8D6B07-84EB-4C10-B621-C327ED45AB2D}"/>
              </a:ext>
            </a:extLst>
          </p:cNvPr>
          <p:cNvPicPr>
            <a:picLocks noGrp="1" noChangeAspect="1"/>
          </p:cNvPicPr>
          <p:nvPr>
            <p:ph idx="1"/>
          </p:nvPr>
        </p:nvPicPr>
        <p:blipFill>
          <a:blip r:embed="rId2"/>
          <a:stretch>
            <a:fillRect/>
          </a:stretch>
        </p:blipFill>
        <p:spPr>
          <a:xfrm>
            <a:off x="431276" y="242593"/>
            <a:ext cx="11329447" cy="6372814"/>
          </a:xfrm>
          <a:prstGeom prst="rect">
            <a:avLst/>
          </a:prstGeom>
        </p:spPr>
      </p:pic>
    </p:spTree>
    <p:extLst>
      <p:ext uri="{BB962C8B-B14F-4D97-AF65-F5344CB8AC3E}">
        <p14:creationId xmlns:p14="http://schemas.microsoft.com/office/powerpoint/2010/main" val="1067558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A539682-1542-49D3-9315-0E4C6BD35605}"/>
              </a:ext>
            </a:extLst>
          </p:cNvPr>
          <p:cNvSpPr>
            <a:spLocks noGrp="1" noChangeArrowheads="1"/>
          </p:cNvSpPr>
          <p:nvPr>
            <p:ph type="title"/>
          </p:nvPr>
        </p:nvSpPr>
        <p:spPr>
          <a:xfrm>
            <a:off x="375557" y="228600"/>
            <a:ext cx="11430000" cy="1184276"/>
          </a:xfrm>
          <a:solidFill>
            <a:srgbClr val="0070C0"/>
          </a:solidFill>
        </p:spPr>
        <p:txBody>
          <a:bodyPr>
            <a:normAutofit/>
          </a:bodyPr>
          <a:lstStyle/>
          <a:p>
            <a:pPr algn="ctr" eaLnBrk="1" hangingPunct="1"/>
            <a:r>
              <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Objectifs de la formation</a:t>
            </a:r>
          </a:p>
        </p:txBody>
      </p:sp>
      <p:sp>
        <p:nvSpPr>
          <p:cNvPr id="11267" name="Rectangle 3">
            <a:extLst>
              <a:ext uri="{FF2B5EF4-FFF2-40B4-BE49-F238E27FC236}">
                <a16:creationId xmlns:a16="http://schemas.microsoft.com/office/drawing/2014/main" id="{D4586975-6745-4776-A389-714E0E6179E3}"/>
              </a:ext>
            </a:extLst>
          </p:cNvPr>
          <p:cNvSpPr>
            <a:spLocks noGrp="1" noChangeArrowheads="1"/>
          </p:cNvSpPr>
          <p:nvPr>
            <p:ph idx="1"/>
          </p:nvPr>
        </p:nvSpPr>
        <p:spPr>
          <a:xfrm>
            <a:off x="375557" y="1660358"/>
            <a:ext cx="11430000" cy="3991143"/>
          </a:xfrm>
        </p:spPr>
        <p:txBody>
          <a:bodyPr/>
          <a:lstStyle/>
          <a:p>
            <a:pPr marL="0" indent="0" algn="ctr" eaLnBrk="1" hangingPunct="1">
              <a:lnSpc>
                <a:spcPct val="90000"/>
              </a:lnSpc>
              <a:buNone/>
            </a:pPr>
            <a:endParaRPr lang="fr-FR" altLang="en-US" sz="2800" dirty="0">
              <a:ea typeface="MS PGothic" panose="020B0600070205080204" pitchFamily="34" charset="-128"/>
            </a:endParaRPr>
          </a:p>
          <a:p>
            <a:pPr marL="0" indent="0" algn="r" eaLnBrk="1" hangingPunct="1">
              <a:lnSpc>
                <a:spcPct val="90000"/>
              </a:lnSpc>
              <a:buNone/>
            </a:pPr>
            <a:endParaRPr lang="fr-FR" altLang="en-US" sz="2800" dirty="0">
              <a:ea typeface="MS PGothic" panose="020B0600070205080204" pitchFamily="34" charset="-128"/>
            </a:endParaRPr>
          </a:p>
        </p:txBody>
      </p:sp>
      <p:sp>
        <p:nvSpPr>
          <p:cNvPr id="2" name="Rectangle 1">
            <a:extLst>
              <a:ext uri="{FF2B5EF4-FFF2-40B4-BE49-F238E27FC236}">
                <a16:creationId xmlns:a16="http://schemas.microsoft.com/office/drawing/2014/main" id="{D94E2944-0782-4329-85E3-E8C72ED0B52B}"/>
              </a:ext>
            </a:extLst>
          </p:cNvPr>
          <p:cNvSpPr/>
          <p:nvPr/>
        </p:nvSpPr>
        <p:spPr>
          <a:xfrm>
            <a:off x="672360" y="1856935"/>
            <a:ext cx="10975689" cy="2708434"/>
          </a:xfrm>
          <a:prstGeom prst="rect">
            <a:avLst/>
          </a:prstGeom>
        </p:spPr>
        <p:txBody>
          <a:bodyPr wrap="square">
            <a:spAutoFit/>
          </a:bodyPr>
          <a:lstStyle/>
          <a:p>
            <a:r>
              <a:rPr lang="fr-FR" sz="2000" dirty="0">
                <a:latin typeface="Arial" panose="020B0604020202020204" pitchFamily="34" charset="0"/>
                <a:cs typeface="Arial" panose="020B0604020202020204" pitchFamily="34" charset="0"/>
              </a:rPr>
              <a:t>À la fin de la session, les participants seront en mesure de :</a:t>
            </a:r>
          </a:p>
          <a:p>
            <a:endParaRPr lang="fr-FR" sz="2000" dirty="0">
              <a:latin typeface="Arial" panose="020B0604020202020204" pitchFamily="34" charset="0"/>
              <a:cs typeface="Arial" panose="020B0604020202020204" pitchFamily="34" charset="0"/>
            </a:endParaRPr>
          </a:p>
          <a:p>
            <a:pPr marL="285750" indent="-285750" algn="just">
              <a:spcBef>
                <a:spcPts val="600"/>
              </a:spcBef>
              <a:spcAft>
                <a:spcPts val="600"/>
              </a:spcAft>
              <a:buFont typeface="Arial" panose="020B0604020202020204" pitchFamily="34" charset="0"/>
              <a:buChar char="•"/>
            </a:pPr>
            <a:r>
              <a:rPr lang="fr-FR" sz="2000" dirty="0">
                <a:latin typeface="Arial" panose="020B0604020202020204" pitchFamily="34" charset="0"/>
                <a:cs typeface="Arial" panose="020B0604020202020204" pitchFamily="34" charset="0"/>
              </a:rPr>
              <a:t>Comprendre le système de référencement et son utilité</a:t>
            </a:r>
          </a:p>
          <a:p>
            <a:pPr marL="285750" indent="-285750" algn="just">
              <a:spcBef>
                <a:spcPts val="600"/>
              </a:spcBef>
              <a:spcAft>
                <a:spcPts val="600"/>
              </a:spcAft>
              <a:buFont typeface="Arial" panose="020B0604020202020204" pitchFamily="34" charset="0"/>
              <a:buChar char="•"/>
            </a:pPr>
            <a:r>
              <a:rPr lang="fr-FR" sz="2000" dirty="0">
                <a:latin typeface="Arial" panose="020B0604020202020204" pitchFamily="34" charset="0"/>
                <a:cs typeface="Arial" panose="020B0604020202020204" pitchFamily="34" charset="0"/>
              </a:rPr>
              <a:t>D’utiliser les fiches de référencement et de suivi de référencement</a:t>
            </a:r>
          </a:p>
          <a:p>
            <a:pPr marL="285750" indent="-285750" algn="just">
              <a:spcBef>
                <a:spcPts val="600"/>
              </a:spcBef>
              <a:spcAft>
                <a:spcPts val="600"/>
              </a:spcAft>
              <a:buFont typeface="Arial" panose="020B0604020202020204" pitchFamily="34" charset="0"/>
              <a:buChar char="•"/>
            </a:pPr>
            <a:r>
              <a:rPr lang="fr-FR" sz="2000" dirty="0">
                <a:latin typeface="Arial" panose="020B0604020202020204" pitchFamily="34" charset="0"/>
                <a:cs typeface="Arial" panose="020B0604020202020204" pitchFamily="34" charset="0"/>
              </a:rPr>
              <a:t>Savoir comment mettre en pratique le référencement pour assurer une meilleure prise en charge des populations vulnérables</a:t>
            </a:r>
          </a:p>
          <a:p>
            <a:pPr marL="285750" indent="-285750" algn="just">
              <a:buFont typeface="Arial" panose="020B0604020202020204" pitchFamily="34" charset="0"/>
              <a:buChar char="•"/>
            </a:pPr>
            <a:endParaRPr lang="fr-FR" sz="2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 fill="hold"/>
                                        <p:tgtEl>
                                          <p:spTgt spid="11266"/>
                                        </p:tgtEl>
                                        <p:attrNameLst>
                                          <p:attrName>ppt_x</p:attrName>
                                        </p:attrNameLst>
                                      </p:cBhvr>
                                      <p:tavLst>
                                        <p:tav tm="0">
                                          <p:val>
                                            <p:strVal val="0-#ppt_w/2"/>
                                          </p:val>
                                        </p:tav>
                                        <p:tav tm="100000">
                                          <p:val>
                                            <p:strVal val="#ppt_x"/>
                                          </p:val>
                                        </p:tav>
                                      </p:tavLst>
                                    </p:anim>
                                    <p:anim calcmode="lin" valueType="num">
                                      <p:cBhvr additive="base">
                                        <p:cTn id="8" dur="500" fill="hold"/>
                                        <p:tgtEl>
                                          <p:spTgt spid="112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A539682-1542-49D3-9315-0E4C6BD35605}"/>
              </a:ext>
            </a:extLst>
          </p:cNvPr>
          <p:cNvSpPr>
            <a:spLocks noGrp="1" noChangeArrowheads="1"/>
          </p:cNvSpPr>
          <p:nvPr>
            <p:ph type="title"/>
          </p:nvPr>
        </p:nvSpPr>
        <p:spPr>
          <a:xfrm>
            <a:off x="375557" y="228600"/>
            <a:ext cx="11430000" cy="1184276"/>
          </a:xfrm>
          <a:solidFill>
            <a:srgbClr val="0070C0"/>
          </a:solidFill>
        </p:spPr>
        <p:txBody>
          <a:bodyPr>
            <a:normAutofit/>
          </a:bodyPr>
          <a:lstStyle/>
          <a:p>
            <a:pPr algn="ctr" eaLnBrk="1" hangingPunct="1"/>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Le référencement: </a:t>
            </a:r>
            <a:r>
              <a:rPr lang="en-US" altLang="en-US" sz="3200" dirty="0" err="1">
                <a:solidFill>
                  <a:schemeClr val="bg1"/>
                </a:solidFill>
                <a:latin typeface="Arial" panose="020B0604020202020204" pitchFamily="34" charset="0"/>
                <a:ea typeface="Verdana" panose="020B0604030504040204" pitchFamily="34" charset="0"/>
                <a:cs typeface="Arial" panose="020B0604020202020204" pitchFamily="34" charset="0"/>
              </a:rPr>
              <a:t>quelques</a:t>
            </a:r>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 rappels </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11267" name="Rectangle 3">
            <a:extLst>
              <a:ext uri="{FF2B5EF4-FFF2-40B4-BE49-F238E27FC236}">
                <a16:creationId xmlns:a16="http://schemas.microsoft.com/office/drawing/2014/main" id="{D4586975-6745-4776-A389-714E0E6179E3}"/>
              </a:ext>
            </a:extLst>
          </p:cNvPr>
          <p:cNvSpPr>
            <a:spLocks noGrp="1" noChangeArrowheads="1"/>
          </p:cNvSpPr>
          <p:nvPr>
            <p:ph idx="1"/>
          </p:nvPr>
        </p:nvSpPr>
        <p:spPr>
          <a:xfrm>
            <a:off x="375557" y="2015382"/>
            <a:ext cx="11652320" cy="3471018"/>
          </a:xfrm>
        </p:spPr>
        <p:txBody>
          <a:bodyPr>
            <a:normAutofit/>
          </a:bodyPr>
          <a:lstStyle/>
          <a:p>
            <a:pPr marL="0" indent="0" algn="ctr" eaLnBrk="1" hangingPunct="1">
              <a:lnSpc>
                <a:spcPct val="100000"/>
              </a:lnSpc>
              <a:spcBef>
                <a:spcPts val="600"/>
              </a:spcBef>
              <a:spcAft>
                <a:spcPts val="600"/>
              </a:spcAft>
              <a:buNone/>
            </a:pPr>
            <a:r>
              <a:rPr lang="fr-FR" altLang="en-US" sz="2000" dirty="0">
                <a:latin typeface="Arial" panose="020B0604020202020204" pitchFamily="34" charset="0"/>
                <a:ea typeface="MS PGothic" panose="020B0600070205080204" pitchFamily="34" charset="-128"/>
                <a:cs typeface="Arial" panose="020B0604020202020204" pitchFamily="34" charset="0"/>
              </a:rPr>
              <a:t>Le référencement désigne </a:t>
            </a:r>
            <a:r>
              <a:rPr lang="fr-FR" altLang="en-US" sz="2000" b="1" dirty="0">
                <a:latin typeface="Arial" panose="020B0604020202020204" pitchFamily="34" charset="0"/>
                <a:ea typeface="MS PGothic" panose="020B0600070205080204" pitchFamily="34" charset="-128"/>
                <a:cs typeface="Arial" panose="020B0604020202020204" pitchFamily="34" charset="0"/>
              </a:rPr>
              <a:t>le processus </a:t>
            </a:r>
            <a:r>
              <a:rPr lang="fr-FR" altLang="en-US" sz="2000" dirty="0">
                <a:latin typeface="Arial" panose="020B0604020202020204" pitchFamily="34" charset="0"/>
                <a:ea typeface="MS PGothic" panose="020B0600070205080204" pitchFamily="34" charset="-128"/>
                <a:cs typeface="Arial" panose="020B0604020202020204" pitchFamily="34" charset="0"/>
              </a:rPr>
              <a:t>par lequel les équipes de protection </a:t>
            </a:r>
            <a:r>
              <a:rPr lang="fr-FR" altLang="en-US" sz="2000" b="1" dirty="0">
                <a:latin typeface="Arial" panose="020B0604020202020204" pitchFamily="34" charset="0"/>
                <a:ea typeface="MS PGothic" panose="020B0600070205080204" pitchFamily="34" charset="-128"/>
                <a:cs typeface="Arial" panose="020B0604020202020204" pitchFamily="34" charset="0"/>
              </a:rPr>
              <a:t>mettent en relation</a:t>
            </a:r>
            <a:r>
              <a:rPr lang="fr-FR" altLang="en-US" sz="2000" dirty="0">
                <a:latin typeface="Arial" panose="020B0604020202020204" pitchFamily="34" charset="0"/>
                <a:ea typeface="MS PGothic" panose="020B0600070205080204" pitchFamily="34" charset="-128"/>
                <a:cs typeface="Arial" panose="020B0604020202020204" pitchFamily="34" charset="0"/>
              </a:rPr>
              <a:t> </a:t>
            </a:r>
            <a:r>
              <a:rPr lang="fr-FR" altLang="en-US" sz="2000" b="1" dirty="0">
                <a:latin typeface="Arial" panose="020B0604020202020204" pitchFamily="34" charset="0"/>
                <a:ea typeface="MS PGothic" panose="020B0600070205080204" pitchFamily="34" charset="-128"/>
                <a:cs typeface="Arial" panose="020B0604020202020204" pitchFamily="34" charset="0"/>
              </a:rPr>
              <a:t>une personne </a:t>
            </a:r>
            <a:r>
              <a:rPr lang="fr-FR" altLang="en-US" sz="2000" dirty="0">
                <a:latin typeface="Arial" panose="020B0604020202020204" pitchFamily="34" charset="0"/>
                <a:ea typeface="MS PGothic" panose="020B0600070205080204" pitchFamily="34" charset="-128"/>
                <a:cs typeface="Arial" panose="020B0604020202020204" pitchFamily="34" charset="0"/>
              </a:rPr>
              <a:t>(vulnérable/survivante de violation de droit…) et </a:t>
            </a:r>
            <a:r>
              <a:rPr lang="fr-FR" altLang="en-US" sz="2000" b="1" dirty="0">
                <a:latin typeface="Arial" panose="020B0604020202020204" pitchFamily="34" charset="0"/>
                <a:ea typeface="MS PGothic" panose="020B0600070205080204" pitchFamily="34" charset="-128"/>
                <a:cs typeface="Arial" panose="020B0604020202020204" pitchFamily="34" charset="0"/>
              </a:rPr>
              <a:t>un acteur </a:t>
            </a:r>
            <a:r>
              <a:rPr lang="fr-FR" altLang="en-US" sz="2000" dirty="0">
                <a:latin typeface="Arial" panose="020B0604020202020204" pitchFamily="34" charset="0"/>
                <a:ea typeface="MS PGothic" panose="020B0600070205080204" pitchFamily="34" charset="-128"/>
                <a:cs typeface="Arial" panose="020B0604020202020204" pitchFamily="34" charset="0"/>
              </a:rPr>
              <a:t>(institution, organisation…) pouvant lui apporter </a:t>
            </a:r>
            <a:r>
              <a:rPr lang="fr-FR" altLang="en-US" sz="2000" b="1" dirty="0">
                <a:latin typeface="Arial" panose="020B0604020202020204" pitchFamily="34" charset="0"/>
                <a:ea typeface="MS PGothic" panose="020B0600070205080204" pitchFamily="34" charset="-128"/>
                <a:cs typeface="Arial" panose="020B0604020202020204" pitchFamily="34" charset="0"/>
              </a:rPr>
              <a:t>une assistance adéquate.</a:t>
            </a:r>
          </a:p>
          <a:p>
            <a:pPr marL="0" indent="0" algn="ctr" eaLnBrk="1" hangingPunct="1">
              <a:lnSpc>
                <a:spcPct val="100000"/>
              </a:lnSpc>
              <a:spcBef>
                <a:spcPts val="600"/>
              </a:spcBef>
              <a:spcAft>
                <a:spcPts val="600"/>
              </a:spcAft>
              <a:buNone/>
            </a:pPr>
            <a:endParaRPr lang="fr-FR" altLang="en-US" sz="2000" dirty="0">
              <a:latin typeface="Arial" panose="020B0604020202020204" pitchFamily="34" charset="0"/>
              <a:ea typeface="MS PGothic" panose="020B0600070205080204" pitchFamily="34" charset="-128"/>
              <a:cs typeface="Arial" panose="020B0604020202020204" pitchFamily="34" charset="0"/>
            </a:endParaRPr>
          </a:p>
          <a:p>
            <a:pPr marL="0" indent="0" algn="ctr" eaLnBrk="1" hangingPunct="1">
              <a:lnSpc>
                <a:spcPct val="100000"/>
              </a:lnSpc>
              <a:spcBef>
                <a:spcPts val="600"/>
              </a:spcBef>
              <a:spcAft>
                <a:spcPts val="600"/>
              </a:spcAft>
              <a:buNone/>
            </a:pPr>
            <a:r>
              <a:rPr lang="fr-FR" altLang="en-US" sz="2000" dirty="0">
                <a:latin typeface="Arial" panose="020B0604020202020204" pitchFamily="34" charset="0"/>
                <a:ea typeface="MS PGothic" panose="020B0600070205080204" pitchFamily="34" charset="-128"/>
                <a:cs typeface="Arial" panose="020B0604020202020204" pitchFamily="34" charset="0"/>
              </a:rPr>
              <a:t>Le référencement peut être effectué </a:t>
            </a:r>
            <a:r>
              <a:rPr lang="fr-FR" altLang="en-US" sz="2000" b="1" dirty="0">
                <a:latin typeface="Arial" panose="020B0604020202020204" pitchFamily="34" charset="0"/>
                <a:ea typeface="MS PGothic" panose="020B0600070205080204" pitchFamily="34" charset="-128"/>
                <a:cs typeface="Arial" panose="020B0604020202020204" pitchFamily="34" charset="0"/>
              </a:rPr>
              <a:t>vers un ou plusieurs acteurs </a:t>
            </a:r>
            <a:r>
              <a:rPr lang="fr-FR" altLang="en-US" sz="2000" dirty="0">
                <a:latin typeface="Arial" panose="020B0604020202020204" pitchFamily="34" charset="0"/>
                <a:ea typeface="MS PGothic" panose="020B0600070205080204" pitchFamily="34" charset="-128"/>
                <a:cs typeface="Arial" panose="020B0604020202020204" pitchFamily="34" charset="0"/>
              </a:rPr>
              <a:t>selon </a:t>
            </a:r>
            <a:r>
              <a:rPr lang="fr-FR" altLang="en-US" sz="2000" b="1" dirty="0">
                <a:latin typeface="Arial" panose="020B0604020202020204" pitchFamily="34" charset="0"/>
                <a:ea typeface="MS PGothic" panose="020B0600070205080204" pitchFamily="34" charset="-128"/>
                <a:cs typeface="Arial" panose="020B0604020202020204" pitchFamily="34" charset="0"/>
              </a:rPr>
              <a:t>le type de besoins identifiés</a:t>
            </a:r>
            <a:r>
              <a:rPr lang="fr-FR" altLang="en-US" sz="2000" dirty="0">
                <a:latin typeface="Arial" panose="020B0604020202020204" pitchFamily="34" charset="0"/>
                <a:ea typeface="MS PGothic" panose="020B0600070205080204" pitchFamily="34" charset="-128"/>
                <a:cs typeface="Arial" panose="020B0604020202020204" pitchFamily="34" charset="0"/>
              </a:rPr>
              <a:t>.</a:t>
            </a:r>
          </a:p>
          <a:p>
            <a:pPr marL="0" indent="0" algn="ctr" eaLnBrk="1" hangingPunct="1">
              <a:lnSpc>
                <a:spcPct val="100000"/>
              </a:lnSpc>
              <a:spcBef>
                <a:spcPts val="600"/>
              </a:spcBef>
              <a:spcAft>
                <a:spcPts val="600"/>
              </a:spcAft>
              <a:buNone/>
            </a:pPr>
            <a:endParaRPr lang="fr-FR" altLang="en-US" sz="2000" dirty="0">
              <a:latin typeface="Arial" panose="020B0604020202020204" pitchFamily="34" charset="0"/>
              <a:ea typeface="MS PGothic" panose="020B0600070205080204" pitchFamily="34" charset="-128"/>
              <a:cs typeface="Arial" panose="020B0604020202020204" pitchFamily="34" charset="0"/>
            </a:endParaRPr>
          </a:p>
          <a:p>
            <a:pPr marL="0" indent="0" algn="ctr" eaLnBrk="1" hangingPunct="1">
              <a:lnSpc>
                <a:spcPct val="100000"/>
              </a:lnSpc>
              <a:spcBef>
                <a:spcPts val="600"/>
              </a:spcBef>
              <a:spcAft>
                <a:spcPts val="600"/>
              </a:spcAft>
              <a:buNone/>
            </a:pPr>
            <a:r>
              <a:rPr lang="fr-FR" altLang="en-US" sz="2000" dirty="0">
                <a:latin typeface="Arial" panose="020B0604020202020204" pitchFamily="34" charset="0"/>
                <a:ea typeface="MS PGothic" panose="020B0600070205080204" pitchFamily="34" charset="-128"/>
                <a:cs typeface="Arial" panose="020B0604020202020204" pitchFamily="34" charset="0"/>
              </a:rPr>
              <a:t>Quand cela est possible, l’objectif est de fournir à la personne une assistance holistique, répondant à </a:t>
            </a:r>
            <a:r>
              <a:rPr lang="fr-FR" altLang="en-US" sz="2000" b="1" dirty="0">
                <a:latin typeface="Arial" panose="020B0604020202020204" pitchFamily="34" charset="0"/>
                <a:ea typeface="MS PGothic" panose="020B0600070205080204" pitchFamily="34" charset="-128"/>
                <a:cs typeface="Arial" panose="020B0604020202020204" pitchFamily="34" charset="0"/>
              </a:rPr>
              <a:t>l’ensemble de ses besoins</a:t>
            </a:r>
            <a:r>
              <a:rPr lang="fr-FR" altLang="en-US" sz="2000" dirty="0">
                <a:latin typeface="Arial" panose="020B0604020202020204" pitchFamily="34" charset="0"/>
                <a:ea typeface="MS PGothic" panose="020B0600070205080204" pitchFamily="34" charset="-128"/>
                <a:cs typeface="Arial" panose="020B0604020202020204" pitchFamily="34" charset="0"/>
              </a:rPr>
              <a:t>. </a:t>
            </a:r>
          </a:p>
        </p:txBody>
      </p:sp>
    </p:spTree>
    <p:extLst>
      <p:ext uri="{BB962C8B-B14F-4D97-AF65-F5344CB8AC3E}">
        <p14:creationId xmlns:p14="http://schemas.microsoft.com/office/powerpoint/2010/main" val="26675425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 fill="hold"/>
                                        <p:tgtEl>
                                          <p:spTgt spid="11266"/>
                                        </p:tgtEl>
                                        <p:attrNameLst>
                                          <p:attrName>ppt_x</p:attrName>
                                        </p:attrNameLst>
                                      </p:cBhvr>
                                      <p:tavLst>
                                        <p:tav tm="0">
                                          <p:val>
                                            <p:strVal val="0-#ppt_w/2"/>
                                          </p:val>
                                        </p:tav>
                                        <p:tav tm="100000">
                                          <p:val>
                                            <p:strVal val="#ppt_x"/>
                                          </p:val>
                                        </p:tav>
                                      </p:tavLst>
                                    </p:anim>
                                    <p:anim calcmode="lin" valueType="num">
                                      <p:cBhvr additive="base">
                                        <p:cTn id="8" dur="500" fill="hold"/>
                                        <p:tgtEl>
                                          <p:spTgt spid="1126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wipe(down)">
                                      <p:cBhvr>
                                        <p:cTn id="13" dur="580">
                                          <p:stCondLst>
                                            <p:cond delay="0"/>
                                          </p:stCondLst>
                                        </p:cTn>
                                        <p:tgtEl>
                                          <p:spTgt spid="11267">
                                            <p:txEl>
                                              <p:pRg st="0" end="0"/>
                                            </p:txEl>
                                          </p:spTgt>
                                        </p:tgtEl>
                                      </p:cBhvr>
                                    </p:animEffect>
                                    <p:anim calcmode="lin" valueType="num">
                                      <p:cBhvr>
                                        <p:cTn id="14" dur="1822" tmFilter="0,0; 0.14,0.36; 0.43,0.73; 0.71,0.91; 1.0,1.0">
                                          <p:stCondLst>
                                            <p:cond delay="0"/>
                                          </p:stCondLst>
                                        </p:cTn>
                                        <p:tgtEl>
                                          <p:spTgt spid="11267">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1267">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1267">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1267">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1267">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11267">
                                            <p:txEl>
                                              <p:pRg st="0" end="0"/>
                                            </p:txEl>
                                          </p:spTgt>
                                        </p:tgtEl>
                                      </p:cBhvr>
                                      <p:to x="100000" y="60000"/>
                                    </p:animScale>
                                    <p:animScale>
                                      <p:cBhvr>
                                        <p:cTn id="20" dur="166" decel="50000">
                                          <p:stCondLst>
                                            <p:cond delay="676"/>
                                          </p:stCondLst>
                                        </p:cTn>
                                        <p:tgtEl>
                                          <p:spTgt spid="11267">
                                            <p:txEl>
                                              <p:pRg st="0" end="0"/>
                                            </p:txEl>
                                          </p:spTgt>
                                        </p:tgtEl>
                                      </p:cBhvr>
                                      <p:to x="100000" y="100000"/>
                                    </p:animScale>
                                    <p:animScale>
                                      <p:cBhvr>
                                        <p:cTn id="21" dur="26">
                                          <p:stCondLst>
                                            <p:cond delay="1312"/>
                                          </p:stCondLst>
                                        </p:cTn>
                                        <p:tgtEl>
                                          <p:spTgt spid="11267">
                                            <p:txEl>
                                              <p:pRg st="0" end="0"/>
                                            </p:txEl>
                                          </p:spTgt>
                                        </p:tgtEl>
                                      </p:cBhvr>
                                      <p:to x="100000" y="80000"/>
                                    </p:animScale>
                                    <p:animScale>
                                      <p:cBhvr>
                                        <p:cTn id="22" dur="166" decel="50000">
                                          <p:stCondLst>
                                            <p:cond delay="1338"/>
                                          </p:stCondLst>
                                        </p:cTn>
                                        <p:tgtEl>
                                          <p:spTgt spid="11267">
                                            <p:txEl>
                                              <p:pRg st="0" end="0"/>
                                            </p:txEl>
                                          </p:spTgt>
                                        </p:tgtEl>
                                      </p:cBhvr>
                                      <p:to x="100000" y="100000"/>
                                    </p:animScale>
                                    <p:animScale>
                                      <p:cBhvr>
                                        <p:cTn id="23" dur="26">
                                          <p:stCondLst>
                                            <p:cond delay="1642"/>
                                          </p:stCondLst>
                                        </p:cTn>
                                        <p:tgtEl>
                                          <p:spTgt spid="11267">
                                            <p:txEl>
                                              <p:pRg st="0" end="0"/>
                                            </p:txEl>
                                          </p:spTgt>
                                        </p:tgtEl>
                                      </p:cBhvr>
                                      <p:to x="100000" y="90000"/>
                                    </p:animScale>
                                    <p:animScale>
                                      <p:cBhvr>
                                        <p:cTn id="24" dur="166" decel="50000">
                                          <p:stCondLst>
                                            <p:cond delay="1668"/>
                                          </p:stCondLst>
                                        </p:cTn>
                                        <p:tgtEl>
                                          <p:spTgt spid="11267">
                                            <p:txEl>
                                              <p:pRg st="0" end="0"/>
                                            </p:txEl>
                                          </p:spTgt>
                                        </p:tgtEl>
                                      </p:cBhvr>
                                      <p:to x="100000" y="100000"/>
                                    </p:animScale>
                                    <p:animScale>
                                      <p:cBhvr>
                                        <p:cTn id="25" dur="26">
                                          <p:stCondLst>
                                            <p:cond delay="1808"/>
                                          </p:stCondLst>
                                        </p:cTn>
                                        <p:tgtEl>
                                          <p:spTgt spid="11267">
                                            <p:txEl>
                                              <p:pRg st="0" end="0"/>
                                            </p:txEl>
                                          </p:spTgt>
                                        </p:tgtEl>
                                      </p:cBhvr>
                                      <p:to x="100000" y="95000"/>
                                    </p:animScale>
                                    <p:animScale>
                                      <p:cBhvr>
                                        <p:cTn id="26" dur="166" decel="50000">
                                          <p:stCondLst>
                                            <p:cond delay="1834"/>
                                          </p:stCondLst>
                                        </p:cTn>
                                        <p:tgtEl>
                                          <p:spTgt spid="11267">
                                            <p:txEl>
                                              <p:pRg st="0" end="0"/>
                                            </p:txEl>
                                          </p:spTgt>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11267">
                                            <p:txEl>
                                              <p:pRg st="2" end="2"/>
                                            </p:txEl>
                                          </p:spTgt>
                                        </p:tgtEl>
                                        <p:attrNameLst>
                                          <p:attrName>style.visibility</p:attrName>
                                        </p:attrNameLst>
                                      </p:cBhvr>
                                      <p:to>
                                        <p:strVal val="visible"/>
                                      </p:to>
                                    </p:set>
                                    <p:animEffect transition="in" filter="wipe(down)">
                                      <p:cBhvr>
                                        <p:cTn id="31" dur="580">
                                          <p:stCondLst>
                                            <p:cond delay="0"/>
                                          </p:stCondLst>
                                        </p:cTn>
                                        <p:tgtEl>
                                          <p:spTgt spid="11267">
                                            <p:txEl>
                                              <p:pRg st="2" end="2"/>
                                            </p:txEl>
                                          </p:spTgt>
                                        </p:tgtEl>
                                      </p:cBhvr>
                                    </p:animEffect>
                                    <p:anim calcmode="lin" valueType="num">
                                      <p:cBhvr>
                                        <p:cTn id="32" dur="1822" tmFilter="0,0; 0.14,0.36; 0.43,0.73; 0.71,0.91; 1.0,1.0">
                                          <p:stCondLst>
                                            <p:cond delay="0"/>
                                          </p:stCondLst>
                                        </p:cTn>
                                        <p:tgtEl>
                                          <p:spTgt spid="11267">
                                            <p:txEl>
                                              <p:pRg st="2" end="2"/>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11267">
                                            <p:txEl>
                                              <p:pRg st="2" end="2"/>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11267">
                                            <p:txEl>
                                              <p:pRg st="2" end="2"/>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11267">
                                            <p:txEl>
                                              <p:pRg st="2" end="2"/>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11267">
                                            <p:txEl>
                                              <p:pRg st="2" end="2"/>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11267">
                                            <p:txEl>
                                              <p:pRg st="2" end="2"/>
                                            </p:txEl>
                                          </p:spTgt>
                                        </p:tgtEl>
                                      </p:cBhvr>
                                      <p:to x="100000" y="60000"/>
                                    </p:animScale>
                                    <p:animScale>
                                      <p:cBhvr>
                                        <p:cTn id="38" dur="166" decel="50000">
                                          <p:stCondLst>
                                            <p:cond delay="676"/>
                                          </p:stCondLst>
                                        </p:cTn>
                                        <p:tgtEl>
                                          <p:spTgt spid="11267">
                                            <p:txEl>
                                              <p:pRg st="2" end="2"/>
                                            </p:txEl>
                                          </p:spTgt>
                                        </p:tgtEl>
                                      </p:cBhvr>
                                      <p:to x="100000" y="100000"/>
                                    </p:animScale>
                                    <p:animScale>
                                      <p:cBhvr>
                                        <p:cTn id="39" dur="26">
                                          <p:stCondLst>
                                            <p:cond delay="1312"/>
                                          </p:stCondLst>
                                        </p:cTn>
                                        <p:tgtEl>
                                          <p:spTgt spid="11267">
                                            <p:txEl>
                                              <p:pRg st="2" end="2"/>
                                            </p:txEl>
                                          </p:spTgt>
                                        </p:tgtEl>
                                      </p:cBhvr>
                                      <p:to x="100000" y="80000"/>
                                    </p:animScale>
                                    <p:animScale>
                                      <p:cBhvr>
                                        <p:cTn id="40" dur="166" decel="50000">
                                          <p:stCondLst>
                                            <p:cond delay="1338"/>
                                          </p:stCondLst>
                                        </p:cTn>
                                        <p:tgtEl>
                                          <p:spTgt spid="11267">
                                            <p:txEl>
                                              <p:pRg st="2" end="2"/>
                                            </p:txEl>
                                          </p:spTgt>
                                        </p:tgtEl>
                                      </p:cBhvr>
                                      <p:to x="100000" y="100000"/>
                                    </p:animScale>
                                    <p:animScale>
                                      <p:cBhvr>
                                        <p:cTn id="41" dur="26">
                                          <p:stCondLst>
                                            <p:cond delay="1642"/>
                                          </p:stCondLst>
                                        </p:cTn>
                                        <p:tgtEl>
                                          <p:spTgt spid="11267">
                                            <p:txEl>
                                              <p:pRg st="2" end="2"/>
                                            </p:txEl>
                                          </p:spTgt>
                                        </p:tgtEl>
                                      </p:cBhvr>
                                      <p:to x="100000" y="90000"/>
                                    </p:animScale>
                                    <p:animScale>
                                      <p:cBhvr>
                                        <p:cTn id="42" dur="166" decel="50000">
                                          <p:stCondLst>
                                            <p:cond delay="1668"/>
                                          </p:stCondLst>
                                        </p:cTn>
                                        <p:tgtEl>
                                          <p:spTgt spid="11267">
                                            <p:txEl>
                                              <p:pRg st="2" end="2"/>
                                            </p:txEl>
                                          </p:spTgt>
                                        </p:tgtEl>
                                      </p:cBhvr>
                                      <p:to x="100000" y="100000"/>
                                    </p:animScale>
                                    <p:animScale>
                                      <p:cBhvr>
                                        <p:cTn id="43" dur="26">
                                          <p:stCondLst>
                                            <p:cond delay="1808"/>
                                          </p:stCondLst>
                                        </p:cTn>
                                        <p:tgtEl>
                                          <p:spTgt spid="11267">
                                            <p:txEl>
                                              <p:pRg st="2" end="2"/>
                                            </p:txEl>
                                          </p:spTgt>
                                        </p:tgtEl>
                                      </p:cBhvr>
                                      <p:to x="100000" y="95000"/>
                                    </p:animScale>
                                    <p:animScale>
                                      <p:cBhvr>
                                        <p:cTn id="44" dur="166" decel="50000">
                                          <p:stCondLst>
                                            <p:cond delay="1834"/>
                                          </p:stCondLst>
                                        </p:cTn>
                                        <p:tgtEl>
                                          <p:spTgt spid="11267">
                                            <p:txEl>
                                              <p:pRg st="2" end="2"/>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grpId="0" nodeType="clickEffect">
                                  <p:stCondLst>
                                    <p:cond delay="0"/>
                                  </p:stCondLst>
                                  <p:childTnLst>
                                    <p:set>
                                      <p:cBhvr>
                                        <p:cTn id="48" dur="1" fill="hold">
                                          <p:stCondLst>
                                            <p:cond delay="0"/>
                                          </p:stCondLst>
                                        </p:cTn>
                                        <p:tgtEl>
                                          <p:spTgt spid="11267">
                                            <p:txEl>
                                              <p:pRg st="4" end="4"/>
                                            </p:txEl>
                                          </p:spTgt>
                                        </p:tgtEl>
                                        <p:attrNameLst>
                                          <p:attrName>style.visibility</p:attrName>
                                        </p:attrNameLst>
                                      </p:cBhvr>
                                      <p:to>
                                        <p:strVal val="visible"/>
                                      </p:to>
                                    </p:set>
                                    <p:animEffect transition="in" filter="wipe(down)">
                                      <p:cBhvr>
                                        <p:cTn id="49" dur="580">
                                          <p:stCondLst>
                                            <p:cond delay="0"/>
                                          </p:stCondLst>
                                        </p:cTn>
                                        <p:tgtEl>
                                          <p:spTgt spid="11267">
                                            <p:txEl>
                                              <p:pRg st="4" end="4"/>
                                            </p:txEl>
                                          </p:spTgt>
                                        </p:tgtEl>
                                      </p:cBhvr>
                                    </p:animEffect>
                                    <p:anim calcmode="lin" valueType="num">
                                      <p:cBhvr>
                                        <p:cTn id="50" dur="1822" tmFilter="0,0; 0.14,0.36; 0.43,0.73; 0.71,0.91; 1.0,1.0">
                                          <p:stCondLst>
                                            <p:cond delay="0"/>
                                          </p:stCondLst>
                                        </p:cTn>
                                        <p:tgtEl>
                                          <p:spTgt spid="11267">
                                            <p:txEl>
                                              <p:pRg st="4" end="4"/>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11267">
                                            <p:txEl>
                                              <p:pRg st="4" end="4"/>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11267">
                                            <p:txEl>
                                              <p:pRg st="4" end="4"/>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11267">
                                            <p:txEl>
                                              <p:pRg st="4" end="4"/>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11267">
                                            <p:txEl>
                                              <p:pRg st="4" end="4"/>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11267">
                                            <p:txEl>
                                              <p:pRg st="4" end="4"/>
                                            </p:txEl>
                                          </p:spTgt>
                                        </p:tgtEl>
                                      </p:cBhvr>
                                      <p:to x="100000" y="60000"/>
                                    </p:animScale>
                                    <p:animScale>
                                      <p:cBhvr>
                                        <p:cTn id="56" dur="166" decel="50000">
                                          <p:stCondLst>
                                            <p:cond delay="676"/>
                                          </p:stCondLst>
                                        </p:cTn>
                                        <p:tgtEl>
                                          <p:spTgt spid="11267">
                                            <p:txEl>
                                              <p:pRg st="4" end="4"/>
                                            </p:txEl>
                                          </p:spTgt>
                                        </p:tgtEl>
                                      </p:cBhvr>
                                      <p:to x="100000" y="100000"/>
                                    </p:animScale>
                                    <p:animScale>
                                      <p:cBhvr>
                                        <p:cTn id="57" dur="26">
                                          <p:stCondLst>
                                            <p:cond delay="1312"/>
                                          </p:stCondLst>
                                        </p:cTn>
                                        <p:tgtEl>
                                          <p:spTgt spid="11267">
                                            <p:txEl>
                                              <p:pRg st="4" end="4"/>
                                            </p:txEl>
                                          </p:spTgt>
                                        </p:tgtEl>
                                      </p:cBhvr>
                                      <p:to x="100000" y="80000"/>
                                    </p:animScale>
                                    <p:animScale>
                                      <p:cBhvr>
                                        <p:cTn id="58" dur="166" decel="50000">
                                          <p:stCondLst>
                                            <p:cond delay="1338"/>
                                          </p:stCondLst>
                                        </p:cTn>
                                        <p:tgtEl>
                                          <p:spTgt spid="11267">
                                            <p:txEl>
                                              <p:pRg st="4" end="4"/>
                                            </p:txEl>
                                          </p:spTgt>
                                        </p:tgtEl>
                                      </p:cBhvr>
                                      <p:to x="100000" y="100000"/>
                                    </p:animScale>
                                    <p:animScale>
                                      <p:cBhvr>
                                        <p:cTn id="59" dur="26">
                                          <p:stCondLst>
                                            <p:cond delay="1642"/>
                                          </p:stCondLst>
                                        </p:cTn>
                                        <p:tgtEl>
                                          <p:spTgt spid="11267">
                                            <p:txEl>
                                              <p:pRg st="4" end="4"/>
                                            </p:txEl>
                                          </p:spTgt>
                                        </p:tgtEl>
                                      </p:cBhvr>
                                      <p:to x="100000" y="90000"/>
                                    </p:animScale>
                                    <p:animScale>
                                      <p:cBhvr>
                                        <p:cTn id="60" dur="166" decel="50000">
                                          <p:stCondLst>
                                            <p:cond delay="1668"/>
                                          </p:stCondLst>
                                        </p:cTn>
                                        <p:tgtEl>
                                          <p:spTgt spid="11267">
                                            <p:txEl>
                                              <p:pRg st="4" end="4"/>
                                            </p:txEl>
                                          </p:spTgt>
                                        </p:tgtEl>
                                      </p:cBhvr>
                                      <p:to x="100000" y="100000"/>
                                    </p:animScale>
                                    <p:animScale>
                                      <p:cBhvr>
                                        <p:cTn id="61" dur="26">
                                          <p:stCondLst>
                                            <p:cond delay="1808"/>
                                          </p:stCondLst>
                                        </p:cTn>
                                        <p:tgtEl>
                                          <p:spTgt spid="11267">
                                            <p:txEl>
                                              <p:pRg st="4" end="4"/>
                                            </p:txEl>
                                          </p:spTgt>
                                        </p:tgtEl>
                                      </p:cBhvr>
                                      <p:to x="100000" y="95000"/>
                                    </p:animScale>
                                    <p:animScale>
                                      <p:cBhvr>
                                        <p:cTn id="62" dur="166" decel="50000">
                                          <p:stCondLst>
                                            <p:cond delay="1834"/>
                                          </p:stCondLst>
                                        </p:cTn>
                                        <p:tgtEl>
                                          <p:spTgt spid="11267">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nimBg="1" autoUpdateAnimBg="0"/>
      <p:bldP spid="11267"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A539682-1542-49D3-9315-0E4C6BD35605}"/>
              </a:ext>
            </a:extLst>
          </p:cNvPr>
          <p:cNvSpPr>
            <a:spLocks noGrp="1" noChangeArrowheads="1"/>
          </p:cNvSpPr>
          <p:nvPr>
            <p:ph type="title"/>
          </p:nvPr>
        </p:nvSpPr>
        <p:spPr>
          <a:xfrm>
            <a:off x="375557" y="228600"/>
            <a:ext cx="11430000" cy="1184276"/>
          </a:xfrm>
          <a:solidFill>
            <a:srgbClr val="0070C0"/>
          </a:solidFill>
        </p:spPr>
        <p:txBody>
          <a:bodyPr>
            <a:normAutofit/>
          </a:bodyPr>
          <a:lstStyle/>
          <a:p>
            <a:pPr algn="ctr"/>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Le référencement: </a:t>
            </a:r>
            <a:r>
              <a:rPr lang="en-US" altLang="en-US" sz="3200" dirty="0" err="1">
                <a:solidFill>
                  <a:schemeClr val="bg1"/>
                </a:solidFill>
                <a:latin typeface="Arial" panose="020B0604020202020204" pitchFamily="34" charset="0"/>
                <a:ea typeface="Verdana" panose="020B0604030504040204" pitchFamily="34" charset="0"/>
                <a:cs typeface="Arial" panose="020B0604020202020204" pitchFamily="34" charset="0"/>
              </a:rPr>
              <a:t>quelques</a:t>
            </a:r>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 rappels </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11267" name="Rectangle 3">
            <a:extLst>
              <a:ext uri="{FF2B5EF4-FFF2-40B4-BE49-F238E27FC236}">
                <a16:creationId xmlns:a16="http://schemas.microsoft.com/office/drawing/2014/main" id="{D4586975-6745-4776-A389-714E0E6179E3}"/>
              </a:ext>
            </a:extLst>
          </p:cNvPr>
          <p:cNvSpPr>
            <a:spLocks noGrp="1" noChangeArrowheads="1"/>
          </p:cNvSpPr>
          <p:nvPr>
            <p:ph idx="1"/>
          </p:nvPr>
        </p:nvSpPr>
        <p:spPr>
          <a:xfrm>
            <a:off x="264397" y="1843238"/>
            <a:ext cx="11652320" cy="2728762"/>
          </a:xfrm>
        </p:spPr>
        <p:txBody>
          <a:bodyPr>
            <a:noAutofit/>
          </a:bodyPr>
          <a:lstStyle/>
          <a:p>
            <a:pPr marL="0" indent="0" algn="ctr" eaLnBrk="1" hangingPunct="1">
              <a:lnSpc>
                <a:spcPct val="100000"/>
              </a:lnSpc>
              <a:spcBef>
                <a:spcPts val="600"/>
              </a:spcBef>
              <a:spcAft>
                <a:spcPts val="600"/>
              </a:spcAft>
              <a:buNone/>
            </a:pPr>
            <a:r>
              <a:rPr lang="fr-FR" altLang="en-US" sz="2000" dirty="0">
                <a:latin typeface="Arial" panose="020B0604020202020204" pitchFamily="34" charset="0"/>
                <a:ea typeface="MS PGothic" panose="020B0600070205080204" pitchFamily="34" charset="-128"/>
                <a:cs typeface="Arial" panose="020B0604020202020204" pitchFamily="34" charset="0"/>
              </a:rPr>
              <a:t>Le référencement peut être </a:t>
            </a:r>
            <a:r>
              <a:rPr lang="fr-FR" altLang="en-US" sz="2000" b="1" dirty="0">
                <a:latin typeface="Arial" panose="020B0604020202020204" pitchFamily="34" charset="0"/>
                <a:ea typeface="MS PGothic" panose="020B0600070205080204" pitchFamily="34" charset="-128"/>
                <a:cs typeface="Arial" panose="020B0604020202020204" pitchFamily="34" charset="0"/>
              </a:rPr>
              <a:t>interne</a:t>
            </a:r>
            <a:r>
              <a:rPr lang="fr-FR" altLang="en-US" sz="2000" dirty="0">
                <a:latin typeface="Arial" panose="020B0604020202020204" pitchFamily="34" charset="0"/>
                <a:ea typeface="MS PGothic" panose="020B0600070205080204" pitchFamily="34" charset="-128"/>
                <a:cs typeface="Arial" panose="020B0604020202020204" pitchFamily="34" charset="0"/>
              </a:rPr>
              <a:t> (équipe de la même organisation spécialisée dans un secteur particulier, par exemple le PSS, ou vers une équipe du même projet mais qui intervient dans une autre zone) et/ou </a:t>
            </a:r>
            <a:r>
              <a:rPr lang="fr-FR" altLang="en-US" sz="2000" b="1" dirty="0">
                <a:latin typeface="Arial" panose="020B0604020202020204" pitchFamily="34" charset="0"/>
                <a:ea typeface="MS PGothic" panose="020B0600070205080204" pitchFamily="34" charset="-128"/>
                <a:cs typeface="Arial" panose="020B0604020202020204" pitchFamily="34" charset="0"/>
              </a:rPr>
              <a:t>vers l’externe </a:t>
            </a:r>
            <a:r>
              <a:rPr lang="fr-FR" altLang="en-US" sz="2000" dirty="0">
                <a:latin typeface="Arial" panose="020B0604020202020204" pitchFamily="34" charset="0"/>
                <a:ea typeface="MS PGothic" panose="020B0600070205080204" pitchFamily="34" charset="-128"/>
                <a:cs typeface="Arial" panose="020B0604020202020204" pitchFamily="34" charset="0"/>
              </a:rPr>
              <a:t>(autres acteurs humanitaires, services techniques de l’Etat, associations locales, etc.). </a:t>
            </a:r>
          </a:p>
          <a:p>
            <a:pPr marL="0" indent="0" algn="ctr" eaLnBrk="1" hangingPunct="1">
              <a:lnSpc>
                <a:spcPct val="100000"/>
              </a:lnSpc>
              <a:spcBef>
                <a:spcPts val="600"/>
              </a:spcBef>
              <a:spcAft>
                <a:spcPts val="600"/>
              </a:spcAft>
              <a:buNone/>
            </a:pPr>
            <a:endParaRPr lang="fr-FR" altLang="en-US" sz="2000" b="1" dirty="0">
              <a:latin typeface="Arial" panose="020B0604020202020204" pitchFamily="34" charset="0"/>
              <a:ea typeface="MS PGothic" panose="020B0600070205080204" pitchFamily="34" charset="-128"/>
              <a:cs typeface="Arial" panose="020B0604020202020204" pitchFamily="34" charset="0"/>
            </a:endParaRPr>
          </a:p>
          <a:p>
            <a:pPr marL="0" indent="0" algn="ctr" eaLnBrk="1" hangingPunct="1">
              <a:lnSpc>
                <a:spcPct val="100000"/>
              </a:lnSpc>
              <a:spcBef>
                <a:spcPts val="600"/>
              </a:spcBef>
              <a:spcAft>
                <a:spcPts val="600"/>
              </a:spcAft>
              <a:buNone/>
            </a:pPr>
            <a:r>
              <a:rPr lang="fr-FR" altLang="en-US" sz="2000" b="1" dirty="0">
                <a:solidFill>
                  <a:srgbClr val="FF0000"/>
                </a:solidFill>
                <a:latin typeface="Arial" panose="020B0604020202020204" pitchFamily="34" charset="0"/>
                <a:ea typeface="MS PGothic" panose="020B0600070205080204" pitchFamily="34" charset="-128"/>
                <a:cs typeface="Arial" panose="020B0604020202020204" pitchFamily="34" charset="0"/>
              </a:rPr>
              <a:t>Le référencement ne peut s’effectuer qu’avec l’accord éclairé et explicite du bénéficiaire, qui peut aussi se rétracter et changer d’avis à tout moment </a:t>
            </a:r>
          </a:p>
        </p:txBody>
      </p:sp>
    </p:spTree>
    <p:extLst>
      <p:ext uri="{BB962C8B-B14F-4D97-AF65-F5344CB8AC3E}">
        <p14:creationId xmlns:p14="http://schemas.microsoft.com/office/powerpoint/2010/main" val="10293010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 fill="hold"/>
                                        <p:tgtEl>
                                          <p:spTgt spid="11266"/>
                                        </p:tgtEl>
                                        <p:attrNameLst>
                                          <p:attrName>ppt_x</p:attrName>
                                        </p:attrNameLst>
                                      </p:cBhvr>
                                      <p:tavLst>
                                        <p:tav tm="0">
                                          <p:val>
                                            <p:strVal val="0-#ppt_w/2"/>
                                          </p:val>
                                        </p:tav>
                                        <p:tav tm="100000">
                                          <p:val>
                                            <p:strVal val="#ppt_x"/>
                                          </p:val>
                                        </p:tav>
                                      </p:tavLst>
                                    </p:anim>
                                    <p:anim calcmode="lin" valueType="num">
                                      <p:cBhvr additive="base">
                                        <p:cTn id="8" dur="500" fill="hold"/>
                                        <p:tgtEl>
                                          <p:spTgt spid="1126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wipe(down)">
                                      <p:cBhvr>
                                        <p:cTn id="13" dur="580">
                                          <p:stCondLst>
                                            <p:cond delay="0"/>
                                          </p:stCondLst>
                                        </p:cTn>
                                        <p:tgtEl>
                                          <p:spTgt spid="11267">
                                            <p:txEl>
                                              <p:pRg st="0" end="0"/>
                                            </p:txEl>
                                          </p:spTgt>
                                        </p:tgtEl>
                                      </p:cBhvr>
                                    </p:animEffect>
                                    <p:anim calcmode="lin" valueType="num">
                                      <p:cBhvr>
                                        <p:cTn id="14" dur="1822" tmFilter="0,0; 0.14,0.36; 0.43,0.73; 0.71,0.91; 1.0,1.0">
                                          <p:stCondLst>
                                            <p:cond delay="0"/>
                                          </p:stCondLst>
                                        </p:cTn>
                                        <p:tgtEl>
                                          <p:spTgt spid="11267">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1267">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1267">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1267">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1267">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11267">
                                            <p:txEl>
                                              <p:pRg st="0" end="0"/>
                                            </p:txEl>
                                          </p:spTgt>
                                        </p:tgtEl>
                                      </p:cBhvr>
                                      <p:to x="100000" y="60000"/>
                                    </p:animScale>
                                    <p:animScale>
                                      <p:cBhvr>
                                        <p:cTn id="20" dur="166" decel="50000">
                                          <p:stCondLst>
                                            <p:cond delay="676"/>
                                          </p:stCondLst>
                                        </p:cTn>
                                        <p:tgtEl>
                                          <p:spTgt spid="11267">
                                            <p:txEl>
                                              <p:pRg st="0" end="0"/>
                                            </p:txEl>
                                          </p:spTgt>
                                        </p:tgtEl>
                                      </p:cBhvr>
                                      <p:to x="100000" y="100000"/>
                                    </p:animScale>
                                    <p:animScale>
                                      <p:cBhvr>
                                        <p:cTn id="21" dur="26">
                                          <p:stCondLst>
                                            <p:cond delay="1312"/>
                                          </p:stCondLst>
                                        </p:cTn>
                                        <p:tgtEl>
                                          <p:spTgt spid="11267">
                                            <p:txEl>
                                              <p:pRg st="0" end="0"/>
                                            </p:txEl>
                                          </p:spTgt>
                                        </p:tgtEl>
                                      </p:cBhvr>
                                      <p:to x="100000" y="80000"/>
                                    </p:animScale>
                                    <p:animScale>
                                      <p:cBhvr>
                                        <p:cTn id="22" dur="166" decel="50000">
                                          <p:stCondLst>
                                            <p:cond delay="1338"/>
                                          </p:stCondLst>
                                        </p:cTn>
                                        <p:tgtEl>
                                          <p:spTgt spid="11267">
                                            <p:txEl>
                                              <p:pRg st="0" end="0"/>
                                            </p:txEl>
                                          </p:spTgt>
                                        </p:tgtEl>
                                      </p:cBhvr>
                                      <p:to x="100000" y="100000"/>
                                    </p:animScale>
                                    <p:animScale>
                                      <p:cBhvr>
                                        <p:cTn id="23" dur="26">
                                          <p:stCondLst>
                                            <p:cond delay="1642"/>
                                          </p:stCondLst>
                                        </p:cTn>
                                        <p:tgtEl>
                                          <p:spTgt spid="11267">
                                            <p:txEl>
                                              <p:pRg st="0" end="0"/>
                                            </p:txEl>
                                          </p:spTgt>
                                        </p:tgtEl>
                                      </p:cBhvr>
                                      <p:to x="100000" y="90000"/>
                                    </p:animScale>
                                    <p:animScale>
                                      <p:cBhvr>
                                        <p:cTn id="24" dur="166" decel="50000">
                                          <p:stCondLst>
                                            <p:cond delay="1668"/>
                                          </p:stCondLst>
                                        </p:cTn>
                                        <p:tgtEl>
                                          <p:spTgt spid="11267">
                                            <p:txEl>
                                              <p:pRg st="0" end="0"/>
                                            </p:txEl>
                                          </p:spTgt>
                                        </p:tgtEl>
                                      </p:cBhvr>
                                      <p:to x="100000" y="100000"/>
                                    </p:animScale>
                                    <p:animScale>
                                      <p:cBhvr>
                                        <p:cTn id="25" dur="26">
                                          <p:stCondLst>
                                            <p:cond delay="1808"/>
                                          </p:stCondLst>
                                        </p:cTn>
                                        <p:tgtEl>
                                          <p:spTgt spid="11267">
                                            <p:txEl>
                                              <p:pRg st="0" end="0"/>
                                            </p:txEl>
                                          </p:spTgt>
                                        </p:tgtEl>
                                      </p:cBhvr>
                                      <p:to x="100000" y="95000"/>
                                    </p:animScale>
                                    <p:animScale>
                                      <p:cBhvr>
                                        <p:cTn id="26" dur="166" decel="50000">
                                          <p:stCondLst>
                                            <p:cond delay="1834"/>
                                          </p:stCondLst>
                                        </p:cTn>
                                        <p:tgtEl>
                                          <p:spTgt spid="11267">
                                            <p:txEl>
                                              <p:pRg st="0" end="0"/>
                                            </p:txEl>
                                          </p:spTgt>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11267">
                                            <p:txEl>
                                              <p:pRg st="2" end="2"/>
                                            </p:txEl>
                                          </p:spTgt>
                                        </p:tgtEl>
                                        <p:attrNameLst>
                                          <p:attrName>style.visibility</p:attrName>
                                        </p:attrNameLst>
                                      </p:cBhvr>
                                      <p:to>
                                        <p:strVal val="visible"/>
                                      </p:to>
                                    </p:set>
                                    <p:animEffect transition="in" filter="wipe(down)">
                                      <p:cBhvr>
                                        <p:cTn id="31" dur="580">
                                          <p:stCondLst>
                                            <p:cond delay="0"/>
                                          </p:stCondLst>
                                        </p:cTn>
                                        <p:tgtEl>
                                          <p:spTgt spid="11267">
                                            <p:txEl>
                                              <p:pRg st="2" end="2"/>
                                            </p:txEl>
                                          </p:spTgt>
                                        </p:tgtEl>
                                      </p:cBhvr>
                                    </p:animEffect>
                                    <p:anim calcmode="lin" valueType="num">
                                      <p:cBhvr>
                                        <p:cTn id="32" dur="1822" tmFilter="0,0; 0.14,0.36; 0.43,0.73; 0.71,0.91; 1.0,1.0">
                                          <p:stCondLst>
                                            <p:cond delay="0"/>
                                          </p:stCondLst>
                                        </p:cTn>
                                        <p:tgtEl>
                                          <p:spTgt spid="11267">
                                            <p:txEl>
                                              <p:pRg st="2" end="2"/>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11267">
                                            <p:txEl>
                                              <p:pRg st="2" end="2"/>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11267">
                                            <p:txEl>
                                              <p:pRg st="2" end="2"/>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11267">
                                            <p:txEl>
                                              <p:pRg st="2" end="2"/>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11267">
                                            <p:txEl>
                                              <p:pRg st="2" end="2"/>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11267">
                                            <p:txEl>
                                              <p:pRg st="2" end="2"/>
                                            </p:txEl>
                                          </p:spTgt>
                                        </p:tgtEl>
                                      </p:cBhvr>
                                      <p:to x="100000" y="60000"/>
                                    </p:animScale>
                                    <p:animScale>
                                      <p:cBhvr>
                                        <p:cTn id="38" dur="166" decel="50000">
                                          <p:stCondLst>
                                            <p:cond delay="676"/>
                                          </p:stCondLst>
                                        </p:cTn>
                                        <p:tgtEl>
                                          <p:spTgt spid="11267">
                                            <p:txEl>
                                              <p:pRg st="2" end="2"/>
                                            </p:txEl>
                                          </p:spTgt>
                                        </p:tgtEl>
                                      </p:cBhvr>
                                      <p:to x="100000" y="100000"/>
                                    </p:animScale>
                                    <p:animScale>
                                      <p:cBhvr>
                                        <p:cTn id="39" dur="26">
                                          <p:stCondLst>
                                            <p:cond delay="1312"/>
                                          </p:stCondLst>
                                        </p:cTn>
                                        <p:tgtEl>
                                          <p:spTgt spid="11267">
                                            <p:txEl>
                                              <p:pRg st="2" end="2"/>
                                            </p:txEl>
                                          </p:spTgt>
                                        </p:tgtEl>
                                      </p:cBhvr>
                                      <p:to x="100000" y="80000"/>
                                    </p:animScale>
                                    <p:animScale>
                                      <p:cBhvr>
                                        <p:cTn id="40" dur="166" decel="50000">
                                          <p:stCondLst>
                                            <p:cond delay="1338"/>
                                          </p:stCondLst>
                                        </p:cTn>
                                        <p:tgtEl>
                                          <p:spTgt spid="11267">
                                            <p:txEl>
                                              <p:pRg st="2" end="2"/>
                                            </p:txEl>
                                          </p:spTgt>
                                        </p:tgtEl>
                                      </p:cBhvr>
                                      <p:to x="100000" y="100000"/>
                                    </p:animScale>
                                    <p:animScale>
                                      <p:cBhvr>
                                        <p:cTn id="41" dur="26">
                                          <p:stCondLst>
                                            <p:cond delay="1642"/>
                                          </p:stCondLst>
                                        </p:cTn>
                                        <p:tgtEl>
                                          <p:spTgt spid="11267">
                                            <p:txEl>
                                              <p:pRg st="2" end="2"/>
                                            </p:txEl>
                                          </p:spTgt>
                                        </p:tgtEl>
                                      </p:cBhvr>
                                      <p:to x="100000" y="90000"/>
                                    </p:animScale>
                                    <p:animScale>
                                      <p:cBhvr>
                                        <p:cTn id="42" dur="166" decel="50000">
                                          <p:stCondLst>
                                            <p:cond delay="1668"/>
                                          </p:stCondLst>
                                        </p:cTn>
                                        <p:tgtEl>
                                          <p:spTgt spid="11267">
                                            <p:txEl>
                                              <p:pRg st="2" end="2"/>
                                            </p:txEl>
                                          </p:spTgt>
                                        </p:tgtEl>
                                      </p:cBhvr>
                                      <p:to x="100000" y="100000"/>
                                    </p:animScale>
                                    <p:animScale>
                                      <p:cBhvr>
                                        <p:cTn id="43" dur="26">
                                          <p:stCondLst>
                                            <p:cond delay="1808"/>
                                          </p:stCondLst>
                                        </p:cTn>
                                        <p:tgtEl>
                                          <p:spTgt spid="11267">
                                            <p:txEl>
                                              <p:pRg st="2" end="2"/>
                                            </p:txEl>
                                          </p:spTgt>
                                        </p:tgtEl>
                                      </p:cBhvr>
                                      <p:to x="100000" y="95000"/>
                                    </p:animScale>
                                    <p:animScale>
                                      <p:cBhvr>
                                        <p:cTn id="44" dur="166" decel="50000">
                                          <p:stCondLst>
                                            <p:cond delay="1834"/>
                                          </p:stCondLst>
                                        </p:cTn>
                                        <p:tgtEl>
                                          <p:spTgt spid="11267">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nimBg="1" autoUpdateAnimBg="0"/>
      <p:bldP spid="1126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73E86E13-CD6D-46EB-A75A-8C88C0CED4BF}"/>
              </a:ext>
            </a:extLst>
          </p:cNvPr>
          <p:cNvSpPr>
            <a:spLocks noGrp="1" noChangeArrowheads="1"/>
          </p:cNvSpPr>
          <p:nvPr>
            <p:ph type="title"/>
          </p:nvPr>
        </p:nvSpPr>
        <p:spPr>
          <a:xfrm>
            <a:off x="838200" y="365125"/>
            <a:ext cx="10515600" cy="1057275"/>
          </a:xfrm>
          <a:solidFill>
            <a:srgbClr val="0070C0"/>
          </a:solidFill>
        </p:spPr>
        <p:txBody>
          <a:bodyPr>
            <a:normAutofit/>
          </a:bodyPr>
          <a:lstStyle/>
          <a:p>
            <a:pPr algn="ctr" eaLnBrk="1" hangingPunct="1"/>
            <a:r>
              <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Les outils</a:t>
            </a:r>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 de référencement</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6" name="ZoneTexte 5">
            <a:extLst>
              <a:ext uri="{FF2B5EF4-FFF2-40B4-BE49-F238E27FC236}">
                <a16:creationId xmlns:a16="http://schemas.microsoft.com/office/drawing/2014/main" id="{34A404F2-B666-454C-9744-AE10E6E43E94}"/>
              </a:ext>
            </a:extLst>
          </p:cNvPr>
          <p:cNvSpPr txBox="1"/>
          <p:nvPr/>
        </p:nvSpPr>
        <p:spPr>
          <a:xfrm>
            <a:off x="1317087" y="1843950"/>
            <a:ext cx="9557825" cy="3477875"/>
          </a:xfrm>
          <a:prstGeom prst="rect">
            <a:avLst/>
          </a:prstGeom>
          <a:noFill/>
        </p:spPr>
        <p:txBody>
          <a:bodyPr wrap="square" rtlCol="0">
            <a:spAutoFit/>
          </a:bodyPr>
          <a:lstStyle/>
          <a:p>
            <a:pPr algn="just"/>
            <a:r>
              <a:rPr lang="fr-FR" sz="2000" dirty="0">
                <a:latin typeface="Arial" panose="020B0604020202020204" pitchFamily="34" charset="0"/>
                <a:cs typeface="Arial" panose="020B0604020202020204" pitchFamily="34" charset="0"/>
              </a:rPr>
              <a:t>Pour </a:t>
            </a:r>
            <a:r>
              <a:rPr lang="fr-FR" sz="2000" dirty="0">
                <a:solidFill>
                  <a:srgbClr val="FF0000"/>
                </a:solidFill>
                <a:latin typeface="Arial" panose="020B0604020202020204" pitchFamily="34" charset="0"/>
                <a:cs typeface="Arial" panose="020B0604020202020204" pitchFamily="34" charset="0"/>
              </a:rPr>
              <a:t>faciliter</a:t>
            </a:r>
            <a:r>
              <a:rPr lang="fr-FR" sz="2000" dirty="0">
                <a:latin typeface="Arial" panose="020B0604020202020204" pitchFamily="34" charset="0"/>
                <a:cs typeface="Arial" panose="020B0604020202020204" pitchFamily="34" charset="0"/>
              </a:rPr>
              <a:t> les procédures de référencement et d’</a:t>
            </a:r>
            <a:r>
              <a:rPr lang="fr-FR" sz="2000" dirty="0">
                <a:solidFill>
                  <a:srgbClr val="FF0000"/>
                </a:solidFill>
                <a:latin typeface="Arial" panose="020B0604020202020204" pitchFamily="34" charset="0"/>
                <a:cs typeface="Arial" panose="020B0604020202020204" pitchFamily="34" charset="0"/>
              </a:rPr>
              <a:t>harmoniser</a:t>
            </a:r>
            <a:r>
              <a:rPr lang="fr-FR" sz="2000" dirty="0">
                <a:latin typeface="Arial" panose="020B0604020202020204" pitchFamily="34" charset="0"/>
                <a:cs typeface="Arial" panose="020B0604020202020204" pitchFamily="34" charset="0"/>
              </a:rPr>
              <a:t> les outils utilisés par les acteurs protection sur le territoire, le Cluster Protection  a développé deux outils:</a:t>
            </a:r>
          </a:p>
          <a:p>
            <a:pPr algn="just"/>
            <a:endParaRPr lang="fr-FR" sz="2000" dirty="0">
              <a:latin typeface="Arial" panose="020B0604020202020204" pitchFamily="34" charset="0"/>
              <a:cs typeface="Arial" panose="020B0604020202020204" pitchFamily="34" charset="0"/>
            </a:endParaRPr>
          </a:p>
          <a:p>
            <a:pPr marL="342900" indent="-342900" algn="just">
              <a:buFontTx/>
              <a:buChar char="-"/>
            </a:pPr>
            <a:r>
              <a:rPr lang="fr-FR" sz="2000" b="1" dirty="0">
                <a:latin typeface="Arial" panose="020B0604020202020204" pitchFamily="34" charset="0"/>
                <a:cs typeface="Arial" panose="020B0604020202020204" pitchFamily="34" charset="0"/>
              </a:rPr>
              <a:t>Une fiche de référencement (bleue)</a:t>
            </a:r>
          </a:p>
          <a:p>
            <a:pPr marL="342900" indent="-342900" algn="just">
              <a:buFontTx/>
              <a:buChar char="-"/>
            </a:pPr>
            <a:r>
              <a:rPr lang="fr-FR" sz="2000" b="1" dirty="0">
                <a:latin typeface="Arial" panose="020B0604020202020204" pitchFamily="34" charset="0"/>
                <a:cs typeface="Arial" panose="020B0604020202020204" pitchFamily="34" charset="0"/>
              </a:rPr>
              <a:t>Une fiche de suivi de référencement (rose/orange)</a:t>
            </a:r>
          </a:p>
          <a:p>
            <a:pPr algn="just"/>
            <a:endParaRPr lang="fr-FR" sz="2000" b="1" dirty="0">
              <a:latin typeface="Arial" panose="020B0604020202020204" pitchFamily="34" charset="0"/>
              <a:cs typeface="Arial" panose="020B0604020202020204" pitchFamily="34" charset="0"/>
            </a:endParaRPr>
          </a:p>
          <a:p>
            <a:pPr algn="just"/>
            <a:r>
              <a:rPr lang="fr-FR" sz="2000" b="1" dirty="0">
                <a:latin typeface="Arial" panose="020B0604020202020204" pitchFamily="34" charset="0"/>
                <a:cs typeface="Arial" panose="020B0604020202020204" pitchFamily="34" charset="0"/>
              </a:rPr>
              <a:t>             </a:t>
            </a:r>
          </a:p>
          <a:p>
            <a:pPr algn="just"/>
            <a:r>
              <a:rPr lang="fr-FR" sz="2000" b="1" dirty="0">
                <a:latin typeface="Arial" panose="020B0604020202020204" pitchFamily="34" charset="0"/>
                <a:cs typeface="Arial" panose="020B0604020202020204" pitchFamily="34" charset="0"/>
              </a:rPr>
              <a:t>               Ils sont accompagnés d’une note d’utilisation détaillée</a:t>
            </a:r>
            <a:endParaRPr lang="fr-FR" sz="2000" dirty="0">
              <a:latin typeface="Arial" panose="020B0604020202020204" pitchFamily="34" charset="0"/>
              <a:cs typeface="Arial" panose="020B0604020202020204" pitchFamily="34" charset="0"/>
            </a:endParaRPr>
          </a:p>
          <a:p>
            <a:endParaRPr lang="fr-FR" sz="2000" dirty="0">
              <a:latin typeface="Arial" panose="020B0604020202020204" pitchFamily="34" charset="0"/>
              <a:cs typeface="Arial" panose="020B0604020202020204" pitchFamily="34" charset="0"/>
            </a:endParaRPr>
          </a:p>
          <a:p>
            <a:endParaRPr lang="fr-FR" sz="2000" dirty="0"/>
          </a:p>
        </p:txBody>
      </p:sp>
      <p:pic>
        <p:nvPicPr>
          <p:cNvPr id="14" name="Espace réservé du contenu 13">
            <a:extLst>
              <a:ext uri="{FF2B5EF4-FFF2-40B4-BE49-F238E27FC236}">
                <a16:creationId xmlns:a16="http://schemas.microsoft.com/office/drawing/2014/main" id="{AE854965-4D5E-4B15-BD43-F91056F48C6D}"/>
              </a:ext>
            </a:extLst>
          </p:cNvPr>
          <p:cNvPicPr>
            <a:picLocks noGrp="1" noChangeAspect="1"/>
          </p:cNvPicPr>
          <p:nvPr>
            <p:ph idx="1"/>
          </p:nvPr>
        </p:nvPicPr>
        <p:blipFill>
          <a:blip r:embed="rId2"/>
          <a:stretch>
            <a:fillRect/>
          </a:stretch>
        </p:blipFill>
        <p:spPr>
          <a:xfrm rot="19693332">
            <a:off x="169534" y="3820597"/>
            <a:ext cx="2295106" cy="2838304"/>
          </a:xfrm>
        </p:spPr>
      </p:pic>
      <p:pic>
        <p:nvPicPr>
          <p:cNvPr id="16" name="Image 15">
            <a:extLst>
              <a:ext uri="{FF2B5EF4-FFF2-40B4-BE49-F238E27FC236}">
                <a16:creationId xmlns:a16="http://schemas.microsoft.com/office/drawing/2014/main" id="{09B1726D-B02C-452A-9C76-41D54DC05285}"/>
              </a:ext>
            </a:extLst>
          </p:cNvPr>
          <p:cNvPicPr>
            <a:picLocks noChangeAspect="1"/>
          </p:cNvPicPr>
          <p:nvPr/>
        </p:nvPicPr>
        <p:blipFill>
          <a:blip r:embed="rId3"/>
          <a:stretch>
            <a:fillRect/>
          </a:stretch>
        </p:blipFill>
        <p:spPr>
          <a:xfrm rot="20940441">
            <a:off x="9253530" y="2706070"/>
            <a:ext cx="2088888" cy="2864426"/>
          </a:xfrm>
          <a:prstGeom prst="rect">
            <a:avLst/>
          </a:prstGeom>
        </p:spPr>
      </p:pic>
    </p:spTree>
    <p:extLst>
      <p:ext uri="{BB962C8B-B14F-4D97-AF65-F5344CB8AC3E}">
        <p14:creationId xmlns:p14="http://schemas.microsoft.com/office/powerpoint/2010/main" val="2946256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73E86E13-CD6D-46EB-A75A-8C88C0CED4BF}"/>
              </a:ext>
            </a:extLst>
          </p:cNvPr>
          <p:cNvSpPr>
            <a:spLocks noGrp="1" noChangeArrowheads="1"/>
          </p:cNvSpPr>
          <p:nvPr>
            <p:ph type="title"/>
          </p:nvPr>
        </p:nvSpPr>
        <p:spPr>
          <a:xfrm>
            <a:off x="838200" y="365125"/>
            <a:ext cx="10515600" cy="1057275"/>
          </a:xfrm>
          <a:solidFill>
            <a:srgbClr val="0070C0"/>
          </a:solidFill>
        </p:spPr>
        <p:txBody>
          <a:bodyPr>
            <a:normAutofit/>
          </a:bodyPr>
          <a:lstStyle/>
          <a:p>
            <a:pPr algn="ctr" eaLnBrk="1" hangingPunct="1"/>
            <a:r>
              <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Les outils</a:t>
            </a:r>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 de référencement</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6" name="ZoneTexte 5">
            <a:extLst>
              <a:ext uri="{FF2B5EF4-FFF2-40B4-BE49-F238E27FC236}">
                <a16:creationId xmlns:a16="http://schemas.microsoft.com/office/drawing/2014/main" id="{34A404F2-B666-454C-9744-AE10E6E43E94}"/>
              </a:ext>
            </a:extLst>
          </p:cNvPr>
          <p:cNvSpPr txBox="1"/>
          <p:nvPr/>
        </p:nvSpPr>
        <p:spPr>
          <a:xfrm>
            <a:off x="1317087" y="1618867"/>
            <a:ext cx="9557825" cy="3477875"/>
          </a:xfrm>
          <a:prstGeom prst="rect">
            <a:avLst/>
          </a:prstGeom>
          <a:noFill/>
        </p:spPr>
        <p:txBody>
          <a:bodyPr wrap="square" rtlCol="0">
            <a:spAutoFit/>
          </a:bodyPr>
          <a:lstStyle/>
          <a:p>
            <a:pPr algn="just"/>
            <a:r>
              <a:rPr lang="fr-FR" sz="2000" dirty="0">
                <a:latin typeface="Arial" panose="020B0604020202020204" pitchFamily="34" charset="0"/>
                <a:cs typeface="Arial" panose="020B0604020202020204" pitchFamily="34" charset="0"/>
              </a:rPr>
              <a:t>Ces documents sont: </a:t>
            </a:r>
          </a:p>
          <a:p>
            <a:pPr algn="just"/>
            <a:endParaRPr lang="fr-FR" sz="2000" dirty="0">
              <a:latin typeface="Arial" panose="020B0604020202020204" pitchFamily="34" charset="0"/>
              <a:cs typeface="Arial" panose="020B0604020202020204" pitchFamily="34" charset="0"/>
            </a:endParaRPr>
          </a:p>
          <a:p>
            <a:pPr marL="342900" indent="-342900" algn="just">
              <a:buFontTx/>
              <a:buChar char="-"/>
            </a:pPr>
            <a:r>
              <a:rPr lang="fr-FR" sz="2000" dirty="0">
                <a:solidFill>
                  <a:srgbClr val="FF0000"/>
                </a:solidFill>
                <a:latin typeface="Arial" panose="020B0604020202020204" pitchFamily="34" charset="0"/>
                <a:cs typeface="Arial" panose="020B0604020202020204" pitchFamily="34" charset="0"/>
              </a:rPr>
              <a:t>Généralistes: </a:t>
            </a:r>
            <a:r>
              <a:rPr lang="fr-FR" sz="2000" dirty="0">
                <a:latin typeface="Arial" panose="020B0604020202020204" pitchFamily="34" charset="0"/>
                <a:cs typeface="Arial" panose="020B0604020202020204" pitchFamily="34" charset="0"/>
              </a:rPr>
              <a:t>pour pouvoir être utilisés dès l’identification d’une personne vulnérable par différents acteurs, notamment les moniteurs de protection</a:t>
            </a:r>
          </a:p>
          <a:p>
            <a:pPr marL="342900" indent="-342900" algn="just">
              <a:buFontTx/>
              <a:buChar char="-"/>
            </a:pPr>
            <a:endParaRPr lang="fr-FR" sz="2000" dirty="0">
              <a:latin typeface="Arial" panose="020B0604020202020204" pitchFamily="34" charset="0"/>
              <a:cs typeface="Arial" panose="020B0604020202020204" pitchFamily="34" charset="0"/>
            </a:endParaRPr>
          </a:p>
          <a:p>
            <a:pPr marL="342900" indent="-342900" algn="just">
              <a:buFontTx/>
              <a:buChar char="-"/>
            </a:pPr>
            <a:r>
              <a:rPr lang="fr-FR" sz="2000" dirty="0">
                <a:solidFill>
                  <a:srgbClr val="FF0000"/>
                </a:solidFill>
                <a:latin typeface="Arial" panose="020B0604020202020204" pitchFamily="34" charset="0"/>
                <a:cs typeface="Arial" panose="020B0604020202020204" pitchFamily="34" charset="0"/>
              </a:rPr>
              <a:t>Ils ne se substituent pas </a:t>
            </a:r>
            <a:r>
              <a:rPr lang="fr-FR" sz="2000" dirty="0">
                <a:latin typeface="Arial" panose="020B0604020202020204" pitchFamily="34" charset="0"/>
                <a:cs typeface="Arial" panose="020B0604020202020204" pitchFamily="34" charset="0"/>
              </a:rPr>
              <a:t>à d’autres outils spécifiques d’identification et de prise en charge (ex : ceux qui concernent exclusivement les cas de mineurs et développés par le SC PE) </a:t>
            </a:r>
          </a:p>
          <a:p>
            <a:pPr algn="just"/>
            <a:endParaRPr lang="fr-FR" sz="2000" dirty="0">
              <a:latin typeface="Arial" panose="020B0604020202020204" pitchFamily="34" charset="0"/>
              <a:cs typeface="Arial" panose="020B0604020202020204" pitchFamily="34" charset="0"/>
            </a:endParaRPr>
          </a:p>
          <a:p>
            <a:endParaRPr lang="fr-FR" sz="2000" dirty="0">
              <a:latin typeface="Arial" panose="020B0604020202020204" pitchFamily="34" charset="0"/>
              <a:cs typeface="Arial" panose="020B0604020202020204" pitchFamily="34" charset="0"/>
            </a:endParaRPr>
          </a:p>
          <a:p>
            <a:endParaRPr lang="fr-FR" sz="2000" dirty="0"/>
          </a:p>
        </p:txBody>
      </p:sp>
      <p:pic>
        <p:nvPicPr>
          <p:cNvPr id="16" name="Image 15">
            <a:extLst>
              <a:ext uri="{FF2B5EF4-FFF2-40B4-BE49-F238E27FC236}">
                <a16:creationId xmlns:a16="http://schemas.microsoft.com/office/drawing/2014/main" id="{09B1726D-B02C-452A-9C76-41D54DC05285}"/>
              </a:ext>
            </a:extLst>
          </p:cNvPr>
          <p:cNvPicPr>
            <a:picLocks noChangeAspect="1"/>
          </p:cNvPicPr>
          <p:nvPr/>
        </p:nvPicPr>
        <p:blipFill>
          <a:blip r:embed="rId2"/>
          <a:stretch>
            <a:fillRect/>
          </a:stretch>
        </p:blipFill>
        <p:spPr>
          <a:xfrm rot="20940441">
            <a:off x="9603189" y="3538077"/>
            <a:ext cx="2178228" cy="2986935"/>
          </a:xfrm>
          <a:prstGeom prst="rect">
            <a:avLst/>
          </a:prstGeom>
        </p:spPr>
      </p:pic>
      <p:pic>
        <p:nvPicPr>
          <p:cNvPr id="8" name="Espace réservé du contenu 13">
            <a:extLst>
              <a:ext uri="{FF2B5EF4-FFF2-40B4-BE49-F238E27FC236}">
                <a16:creationId xmlns:a16="http://schemas.microsoft.com/office/drawing/2014/main" id="{3A6C2A09-4027-4ED3-9526-65537A20BD7E}"/>
              </a:ext>
            </a:extLst>
          </p:cNvPr>
          <p:cNvPicPr>
            <a:picLocks noGrp="1" noChangeAspect="1"/>
          </p:cNvPicPr>
          <p:nvPr>
            <p:ph idx="1"/>
          </p:nvPr>
        </p:nvPicPr>
        <p:blipFill>
          <a:blip r:embed="rId3"/>
          <a:stretch>
            <a:fillRect/>
          </a:stretch>
        </p:blipFill>
        <p:spPr>
          <a:xfrm rot="19693332">
            <a:off x="169533" y="3933137"/>
            <a:ext cx="2295106" cy="2838304"/>
          </a:xfrm>
        </p:spPr>
      </p:pic>
    </p:spTree>
    <p:extLst>
      <p:ext uri="{BB962C8B-B14F-4D97-AF65-F5344CB8AC3E}">
        <p14:creationId xmlns:p14="http://schemas.microsoft.com/office/powerpoint/2010/main" val="875820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73E86E13-CD6D-46EB-A75A-8C88C0CED4BF}"/>
              </a:ext>
            </a:extLst>
          </p:cNvPr>
          <p:cNvSpPr>
            <a:spLocks noGrp="1" noChangeArrowheads="1"/>
          </p:cNvSpPr>
          <p:nvPr>
            <p:ph type="title"/>
          </p:nvPr>
        </p:nvSpPr>
        <p:spPr>
          <a:xfrm>
            <a:off x="838200" y="365125"/>
            <a:ext cx="10515600" cy="1057275"/>
          </a:xfrm>
          <a:solidFill>
            <a:srgbClr val="0070C0"/>
          </a:solidFill>
        </p:spPr>
        <p:txBody>
          <a:bodyPr>
            <a:normAutofit/>
          </a:bodyPr>
          <a:lstStyle/>
          <a:p>
            <a:pPr algn="ctr" eaLnBrk="1" hangingPunct="1"/>
            <a:r>
              <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Les outils</a:t>
            </a:r>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 de </a:t>
            </a:r>
            <a:r>
              <a:rPr lang="en-US" altLang="en-US" sz="3200" dirty="0" err="1">
                <a:solidFill>
                  <a:schemeClr val="bg1"/>
                </a:solidFill>
                <a:latin typeface="Arial" panose="020B0604020202020204" pitchFamily="34" charset="0"/>
                <a:ea typeface="Verdana" panose="020B0604030504040204" pitchFamily="34" charset="0"/>
                <a:cs typeface="Arial" panose="020B0604020202020204" pitchFamily="34" charset="0"/>
              </a:rPr>
              <a:t>référencement</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4" name="Espace réservé du contenu 13">
            <a:extLst>
              <a:ext uri="{FF2B5EF4-FFF2-40B4-BE49-F238E27FC236}">
                <a16:creationId xmlns:a16="http://schemas.microsoft.com/office/drawing/2014/main" id="{AE854965-4D5E-4B15-BD43-F91056F48C6D}"/>
              </a:ext>
            </a:extLst>
          </p:cNvPr>
          <p:cNvPicPr>
            <a:picLocks noGrp="1" noChangeAspect="1"/>
          </p:cNvPicPr>
          <p:nvPr>
            <p:ph idx="1"/>
          </p:nvPr>
        </p:nvPicPr>
        <p:blipFill>
          <a:blip r:embed="rId2"/>
          <a:stretch>
            <a:fillRect/>
          </a:stretch>
        </p:blipFill>
        <p:spPr>
          <a:xfrm rot="19539747">
            <a:off x="365918" y="4372205"/>
            <a:ext cx="1962343" cy="2426784"/>
          </a:xfrm>
        </p:spPr>
      </p:pic>
      <p:pic>
        <p:nvPicPr>
          <p:cNvPr id="16" name="Image 15">
            <a:extLst>
              <a:ext uri="{FF2B5EF4-FFF2-40B4-BE49-F238E27FC236}">
                <a16:creationId xmlns:a16="http://schemas.microsoft.com/office/drawing/2014/main" id="{09B1726D-B02C-452A-9C76-41D54DC05285}"/>
              </a:ext>
            </a:extLst>
          </p:cNvPr>
          <p:cNvPicPr>
            <a:picLocks noChangeAspect="1"/>
          </p:cNvPicPr>
          <p:nvPr/>
        </p:nvPicPr>
        <p:blipFill>
          <a:blip r:embed="rId3"/>
          <a:stretch>
            <a:fillRect/>
          </a:stretch>
        </p:blipFill>
        <p:spPr>
          <a:xfrm rot="1464142">
            <a:off x="9774431" y="4040020"/>
            <a:ext cx="1869518" cy="2563611"/>
          </a:xfrm>
          <a:prstGeom prst="rect">
            <a:avLst/>
          </a:prstGeom>
        </p:spPr>
      </p:pic>
      <p:sp>
        <p:nvSpPr>
          <p:cNvPr id="6" name="ZoneTexte 5">
            <a:extLst>
              <a:ext uri="{FF2B5EF4-FFF2-40B4-BE49-F238E27FC236}">
                <a16:creationId xmlns:a16="http://schemas.microsoft.com/office/drawing/2014/main" id="{34A404F2-B666-454C-9744-AE10E6E43E94}"/>
              </a:ext>
            </a:extLst>
          </p:cNvPr>
          <p:cNvSpPr txBox="1"/>
          <p:nvPr/>
        </p:nvSpPr>
        <p:spPr>
          <a:xfrm>
            <a:off x="988828" y="1843950"/>
            <a:ext cx="10364972" cy="3477875"/>
          </a:xfrm>
          <a:prstGeom prst="rect">
            <a:avLst/>
          </a:prstGeom>
          <a:noFill/>
        </p:spPr>
        <p:txBody>
          <a:bodyPr wrap="square" rtlCol="0">
            <a:spAutoFit/>
          </a:bodyPr>
          <a:lstStyle/>
          <a:p>
            <a:r>
              <a:rPr lang="fr-FR" sz="2000" dirty="0">
                <a:latin typeface="Arial" panose="020B0604020202020204" pitchFamily="34" charset="0"/>
                <a:cs typeface="Arial" panose="020B0604020202020204" pitchFamily="34" charset="0"/>
              </a:rPr>
              <a:t>Ces outils ont été validés par le CP en </a:t>
            </a:r>
            <a:r>
              <a:rPr lang="fr-FR" sz="2000" b="1" dirty="0">
                <a:latin typeface="Arial" panose="020B0604020202020204" pitchFamily="34" charset="0"/>
                <a:cs typeface="Arial" panose="020B0604020202020204" pitchFamily="34" charset="0"/>
              </a:rPr>
              <a:t>Août 2020. </a:t>
            </a:r>
          </a:p>
          <a:p>
            <a:endParaRPr lang="fr-FR" sz="2000" b="1" dirty="0">
              <a:latin typeface="Arial" panose="020B0604020202020204" pitchFamily="34" charset="0"/>
              <a:cs typeface="Arial" panose="020B0604020202020204" pitchFamily="34" charset="0"/>
            </a:endParaRPr>
          </a:p>
          <a:p>
            <a:r>
              <a:rPr lang="fr-FR" sz="2000" dirty="0">
                <a:latin typeface="Arial" panose="020B0604020202020204" pitchFamily="34" charset="0"/>
                <a:cs typeface="Arial" panose="020B0604020202020204" pitchFamily="34" charset="0"/>
              </a:rPr>
              <a:t>Ils s’inscrivent en complément de la </a:t>
            </a:r>
            <a:r>
              <a:rPr lang="fr-FR" sz="2000" dirty="0">
                <a:solidFill>
                  <a:srgbClr val="FF0000"/>
                </a:solidFill>
                <a:latin typeface="Arial" panose="020B0604020202020204" pitchFamily="34" charset="0"/>
                <a:cs typeface="Arial" panose="020B0604020202020204" pitchFamily="34" charset="0"/>
              </a:rPr>
              <a:t>Cartographie interactive des services de protection </a:t>
            </a:r>
            <a:r>
              <a:rPr lang="fr-FR" sz="2000" dirty="0">
                <a:latin typeface="Arial" panose="020B0604020202020204" pitchFamily="34" charset="0"/>
                <a:cs typeface="Arial" panose="020B0604020202020204" pitchFamily="34" charset="0"/>
              </a:rPr>
              <a:t>qui répertorie, région par région, les différents services de protection existant, le public visé et les modalités d’accès.</a:t>
            </a:r>
          </a:p>
          <a:p>
            <a:endParaRPr lang="fr-FR" sz="2000" dirty="0">
              <a:latin typeface="Arial" panose="020B0604020202020204" pitchFamily="34" charset="0"/>
              <a:cs typeface="Arial" panose="020B0604020202020204" pitchFamily="34" charset="0"/>
            </a:endParaRPr>
          </a:p>
          <a:p>
            <a:r>
              <a:rPr lang="fr-FR" sz="2000" dirty="0">
                <a:latin typeface="Arial" panose="020B0604020202020204" pitchFamily="34" charset="0"/>
                <a:cs typeface="Arial" panose="020B0604020202020204" pitchFamily="34" charset="0"/>
              </a:rPr>
              <a:t>Ils peuvent être utilisés dans le cadre de </a:t>
            </a:r>
            <a:r>
              <a:rPr lang="fr-FR" sz="2000" b="1" dirty="0">
                <a:latin typeface="Arial" panose="020B0604020202020204" pitchFamily="34" charset="0"/>
                <a:cs typeface="Arial" panose="020B0604020202020204" pitchFamily="34" charset="0"/>
              </a:rPr>
              <a:t>protocoles d’accords </a:t>
            </a:r>
            <a:r>
              <a:rPr lang="fr-FR" sz="2000" dirty="0">
                <a:latin typeface="Arial" panose="020B0604020202020204" pitchFamily="34" charset="0"/>
                <a:cs typeface="Arial" panose="020B0604020202020204" pitchFamily="34" charset="0"/>
              </a:rPr>
              <a:t>entre un ou plusieurs partenaires, mais ce n’est pas une obligation. </a:t>
            </a:r>
          </a:p>
          <a:p>
            <a:endParaRPr lang="fr-FR" sz="2000" dirty="0">
              <a:latin typeface="Arial" panose="020B0604020202020204" pitchFamily="34" charset="0"/>
              <a:cs typeface="Arial" panose="020B0604020202020204" pitchFamily="34" charset="0"/>
            </a:endParaRPr>
          </a:p>
          <a:p>
            <a:endParaRPr lang="fr-FR" sz="2000" dirty="0">
              <a:latin typeface="Arial" panose="020B0604020202020204" pitchFamily="34" charset="0"/>
              <a:cs typeface="Arial" panose="020B0604020202020204" pitchFamily="34" charset="0"/>
            </a:endParaRPr>
          </a:p>
          <a:p>
            <a:r>
              <a:rPr lang="fr-FR" sz="2000" dirty="0">
                <a:latin typeface="Arial" panose="020B0604020202020204" pitchFamily="34" charset="0"/>
                <a:cs typeface="Arial" panose="020B0604020202020204" pitchFamily="34" charset="0"/>
              </a:rPr>
              <a:t> </a:t>
            </a:r>
            <a:endParaRPr lang="fr-FR" sz="2000" dirty="0"/>
          </a:p>
        </p:txBody>
      </p:sp>
    </p:spTree>
    <p:extLst>
      <p:ext uri="{BB962C8B-B14F-4D97-AF65-F5344CB8AC3E}">
        <p14:creationId xmlns:p14="http://schemas.microsoft.com/office/powerpoint/2010/main" val="4255706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3671A3E-18F7-44C0-BD88-31910E0C690B}"/>
              </a:ext>
            </a:extLst>
          </p:cNvPr>
          <p:cNvSpPr>
            <a:spLocks noGrp="1"/>
          </p:cNvSpPr>
          <p:nvPr>
            <p:ph idx="1"/>
          </p:nvPr>
        </p:nvSpPr>
        <p:spPr>
          <a:xfrm>
            <a:off x="992945" y="1497281"/>
            <a:ext cx="10515600" cy="4351338"/>
          </a:xfrm>
        </p:spPr>
        <p:txBody>
          <a:bodyPr>
            <a:noAutofit/>
          </a:bodyPr>
          <a:lstStyle/>
          <a:p>
            <a:pPr marL="343080" marR="0" lvl="0" indent="-33984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indent="-339840">
              <a:lnSpc>
                <a:spcPct val="100000"/>
              </a:lnSpc>
              <a:spcBef>
                <a:spcPts val="0"/>
              </a:spcBef>
              <a:buNone/>
              <a:defRPr/>
            </a:pPr>
            <a:r>
              <a:rPr kumimoji="0" lang="fr-FR" sz="2000" b="0" i="0" u="none" strike="noStrike" kern="1200" cap="none" spc="-1"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    Pour vous aider à trouver un service adapté, le CP a créé </a:t>
            </a:r>
            <a:r>
              <a:rPr kumimoji="0" lang="fr-FR" sz="2000" b="0" i="0" u="none" strike="noStrike" kern="1200" cap="none" spc="-1" normalizeH="0" baseline="0" noProof="0" dirty="0">
                <a:ln>
                  <a:noFill/>
                </a:ln>
                <a:solidFill>
                  <a:srgbClr val="FF0000"/>
                </a:solidFill>
                <a:effectLst/>
                <a:uLnTx/>
                <a:uFillTx/>
                <a:latin typeface="Arial" panose="020B0604020202020204" pitchFamily="34" charset="0"/>
                <a:ea typeface="ＭＳ Ｐゴシック"/>
                <a:cs typeface="Arial" panose="020B0604020202020204" pitchFamily="34" charset="0"/>
              </a:rPr>
              <a:t>une carte interactive en ligne</a:t>
            </a:r>
            <a:r>
              <a:rPr kumimoji="0" lang="fr-FR" sz="2000" b="0" i="0" u="none" strike="noStrike" kern="1200" cap="none" spc="-1"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 complétée par chaque acteur. </a:t>
            </a: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indent="-339840">
              <a:lnSpc>
                <a:spcPct val="100000"/>
              </a:lnSpc>
              <a:spcBef>
                <a:spcPts val="0"/>
              </a:spcBef>
              <a:buNone/>
              <a:defRPr/>
            </a:pP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indent="-339840">
              <a:lnSpc>
                <a:spcPct val="100000"/>
              </a:lnSpc>
              <a:spcBef>
                <a:spcPts val="0"/>
              </a:spcBef>
              <a:buNone/>
              <a:defRPr/>
            </a:pPr>
            <a:r>
              <a:rPr kumimoji="0" lang="fr-FR" sz="2000" b="0" i="0" u="none" strike="noStrike" kern="1200" cap="none" spc="-1"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    Elle indique les différentes organisations/institutions de protection existant par région, les services précis qu’elles proposent, le public cible, les horaires et jour d’ouverture, la conditionnalité d’accès, les personnes à contacter…</a:t>
            </a:r>
          </a:p>
          <a:p>
            <a:pPr marL="343080" indent="-339840">
              <a:lnSpc>
                <a:spcPct val="100000"/>
              </a:lnSpc>
              <a:spcBef>
                <a:spcPts val="0"/>
              </a:spcBef>
              <a:buNone/>
              <a:defRPr/>
            </a:pP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indent="-339840">
              <a:lnSpc>
                <a:spcPct val="100000"/>
              </a:lnSpc>
              <a:spcBef>
                <a:spcPts val="0"/>
              </a:spcBef>
              <a:buNone/>
              <a:defRPr/>
            </a:pPr>
            <a:r>
              <a:rPr kumimoji="0" lang="fr-FR" sz="2000" b="0" i="0" u="none" strike="noStrike" kern="1200" cap="none" spc="-1"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    Elle est disponible en ligne et peut être consultée à tout moment : </a:t>
            </a:r>
            <a:r>
              <a:rPr kumimoji="0" lang="fr-FR" sz="2000" i="0" u="none" strike="noStrike" kern="1200" cap="none" spc="-1"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vous pouvez la trouver</a:t>
            </a:r>
            <a:r>
              <a:rPr kumimoji="0" lang="fr-FR" sz="2000" b="1" i="0" u="none" strike="noStrike" kern="1200" cap="none" spc="-1"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  </a:t>
            </a:r>
            <a:r>
              <a:rPr lang="fr-FR" sz="2000" u="sng" dirty="0">
                <a:solidFill>
                  <a:srgbClr val="0563C1"/>
                </a:solidFill>
                <a:effectLst/>
                <a:latin typeface="Arial" panose="020B0604020202020204" pitchFamily="34" charset="0"/>
                <a:ea typeface="Times New Roman" panose="02020603050405020304" pitchFamily="18" charset="0"/>
                <a:cs typeface="Arial" panose="020B0604020202020204" pitchFamily="34" charset="0"/>
                <a:hlinkClick r:id="rId2"/>
              </a:rPr>
              <a:t>ici</a:t>
            </a:r>
            <a:endParaRPr kumimoji="0" lang="fr-FR" sz="2000" b="1" i="0" u="none" strike="noStrike" kern="1200" cap="none" spc="-1"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endParaRPr>
          </a:p>
          <a:p>
            <a:pPr marL="343080" marR="0" lvl="0" indent="-339840" algn="l" defTabSz="914400" rtl="0" eaLnBrk="1" fontAlgn="auto" latinLnBrk="0" hangingPunct="1">
              <a:lnSpc>
                <a:spcPct val="100000"/>
              </a:lnSpc>
              <a:spcBef>
                <a:spcPts val="0"/>
              </a:spcBef>
              <a:spcAft>
                <a:spcPts val="0"/>
              </a:spcAft>
              <a:buClrTx/>
              <a:buSzTx/>
              <a:buFontTx/>
              <a:buNone/>
              <a:tabLst/>
              <a:defRPr/>
            </a:pPr>
            <a:endParaRPr lang="fr-FR" sz="2000" b="1" spc="-1" dirty="0">
              <a:solidFill>
                <a:srgbClr val="000000"/>
              </a:solidFill>
              <a:latin typeface="Arial" panose="020B0604020202020204" pitchFamily="34" charset="0"/>
              <a:ea typeface="ＭＳ Ｐゴシック"/>
              <a:cs typeface="Arial" panose="020B0604020202020204" pitchFamily="34" charset="0"/>
            </a:endParaRPr>
          </a:p>
          <a:p>
            <a:pPr marL="343080" marR="0" lvl="0" indent="-339840" algn="l" defTabSz="914400" rtl="0" eaLnBrk="1" fontAlgn="auto" latinLnBrk="0" hangingPunct="1">
              <a:lnSpc>
                <a:spcPct val="100000"/>
              </a:lnSpc>
              <a:spcBef>
                <a:spcPts val="0"/>
              </a:spcBef>
              <a:spcAft>
                <a:spcPts val="0"/>
              </a:spcAft>
              <a:buClrTx/>
              <a:buSzTx/>
              <a:buFontTx/>
              <a:buNone/>
              <a:tabLst/>
              <a:defRPr/>
            </a:pPr>
            <a:endParaRPr kumimoji="0" lang="fr-FR" sz="2000" b="1" i="0" u="none" strike="noStrike" kern="1200" cap="none" spc="-1"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endParaRPr>
          </a:p>
          <a:p>
            <a:pPr marL="343080" marR="0" lvl="0" indent="-339840" algn="ctr" defTabSz="914400" rtl="0" eaLnBrk="1" fontAlgn="auto" latinLnBrk="0" hangingPunct="1">
              <a:lnSpc>
                <a:spcPct val="100000"/>
              </a:lnSpc>
              <a:spcBef>
                <a:spcPts val="0"/>
              </a:spcBef>
              <a:spcAft>
                <a:spcPts val="0"/>
              </a:spcAft>
              <a:buClrTx/>
              <a:buSzTx/>
              <a:buFontTx/>
              <a:buNone/>
              <a:tabLst/>
              <a:defRPr/>
            </a:pPr>
            <a:r>
              <a:rPr kumimoji="0" lang="fr-FR" sz="2000" b="1" i="0" u="none" strike="noStrike" kern="1200" cap="none" spc="-1"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NB: </a:t>
            </a:r>
            <a:r>
              <a:rPr lang="fr-FR" sz="2000" b="1" spc="-1" dirty="0">
                <a:solidFill>
                  <a:srgbClr val="000000"/>
                </a:solidFill>
                <a:latin typeface="Arial" panose="020B0604020202020204" pitchFamily="34" charset="0"/>
                <a:ea typeface="ＭＳ Ｐゴシック"/>
                <a:cs typeface="Arial" panose="020B0604020202020204" pitchFamily="34" charset="0"/>
              </a:rPr>
              <a:t>les acteurs intéressés qui ne seraient pas encore répertoriés peuvent se rapprocher du Cluster Protection</a:t>
            </a: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l" defTabSz="9144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1"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 </a:t>
            </a: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just" defTabSz="914400" rtl="0" eaLnBrk="1" fontAlgn="auto" latinLnBrk="0" hangingPunct="1">
              <a:lnSpc>
                <a:spcPct val="100000"/>
              </a:lnSpc>
              <a:spcBef>
                <a:spcPts val="561"/>
              </a:spcBef>
              <a:spcAft>
                <a:spcPts val="0"/>
              </a:spcAft>
              <a:buClrTx/>
              <a:buSzTx/>
              <a:buFontTx/>
              <a:buNone/>
              <a:tabLst/>
              <a:defRPr/>
            </a:pP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just" defTabSz="914400" rtl="0" eaLnBrk="1" fontAlgn="auto" latinLnBrk="0" hangingPunct="1">
              <a:lnSpc>
                <a:spcPct val="100000"/>
              </a:lnSpc>
              <a:spcBef>
                <a:spcPts val="561"/>
              </a:spcBef>
              <a:spcAft>
                <a:spcPts val="0"/>
              </a:spcAft>
              <a:buClrTx/>
              <a:buSzTx/>
              <a:buFontTx/>
              <a:buNone/>
              <a:tabLst/>
              <a:defRPr/>
            </a:pP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3080" marR="0" lvl="0" indent="-339840" algn="just" defTabSz="914400" rtl="0" eaLnBrk="1" fontAlgn="auto" latinLnBrk="0" hangingPunct="1">
              <a:lnSpc>
                <a:spcPct val="100000"/>
              </a:lnSpc>
              <a:spcBef>
                <a:spcPts val="561"/>
              </a:spcBef>
              <a:spcAft>
                <a:spcPts val="0"/>
              </a:spcAft>
              <a:buClrTx/>
              <a:buSzTx/>
              <a:buFontTx/>
              <a:buNone/>
              <a:tabLst/>
              <a:defRPr/>
            </a:pPr>
            <a:endParaRPr kumimoji="0" lang="fr-FR" sz="2000" b="0" i="0" u="none" strike="noStrike" kern="1200" cap="none" spc="-1"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a:buNone/>
            </a:pPr>
            <a:endParaRPr lang="fr-FR" sz="2000" dirty="0">
              <a:latin typeface="Arial" panose="020B0604020202020204" pitchFamily="34" charset="0"/>
              <a:cs typeface="Arial" panose="020B0604020202020204" pitchFamily="34" charset="0"/>
            </a:endParaRPr>
          </a:p>
        </p:txBody>
      </p:sp>
      <p:sp>
        <p:nvSpPr>
          <p:cNvPr id="4" name="Rectangle 2">
            <a:extLst>
              <a:ext uri="{FF2B5EF4-FFF2-40B4-BE49-F238E27FC236}">
                <a16:creationId xmlns:a16="http://schemas.microsoft.com/office/drawing/2014/main" id="{2E7F85E5-3113-4AC7-94BB-7AD053A06BC7}"/>
              </a:ext>
            </a:extLst>
          </p:cNvPr>
          <p:cNvSpPr>
            <a:spLocks noGrp="1" noChangeArrowheads="1"/>
          </p:cNvSpPr>
          <p:nvPr>
            <p:ph type="title"/>
          </p:nvPr>
        </p:nvSpPr>
        <p:spPr>
          <a:xfrm>
            <a:off x="992945" y="258689"/>
            <a:ext cx="10515600" cy="1126050"/>
          </a:xfrm>
          <a:solidFill>
            <a:srgbClr val="0070C0"/>
          </a:solidFill>
        </p:spPr>
        <p:txBody>
          <a:bodyPr>
            <a:normAutofit/>
          </a:bodyPr>
          <a:lstStyle/>
          <a:p>
            <a:pPr algn="ctr" eaLnBrk="1" hangingPunct="1"/>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La </a:t>
            </a:r>
            <a:r>
              <a:rPr lang="en-US" altLang="en-US" sz="3200" dirty="0" err="1">
                <a:solidFill>
                  <a:schemeClr val="bg1"/>
                </a:solidFill>
                <a:latin typeface="Arial" panose="020B0604020202020204" pitchFamily="34" charset="0"/>
                <a:ea typeface="Verdana" panose="020B0604030504040204" pitchFamily="34" charset="0"/>
                <a:cs typeface="Arial" panose="020B0604020202020204" pitchFamily="34" charset="0"/>
              </a:rPr>
              <a:t>cartographie</a:t>
            </a:r>
            <a:r>
              <a:rPr lang="en-US" altLang="en-US" sz="3200" dirty="0">
                <a:solidFill>
                  <a:schemeClr val="bg1"/>
                </a:solidFill>
                <a:latin typeface="Arial" panose="020B0604020202020204" pitchFamily="34" charset="0"/>
                <a:ea typeface="Verdana" panose="020B0604030504040204" pitchFamily="34" charset="0"/>
                <a:cs typeface="Arial" panose="020B0604020202020204" pitchFamily="34" charset="0"/>
              </a:rPr>
              <a:t> interactive des services </a:t>
            </a:r>
            <a:endParaRPr lang="fr-FR" altLang="en-US" sz="320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757909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theme/theme1.xml><?xml version="1.0" encoding="utf-8"?>
<a:theme xmlns:a="http://schemas.openxmlformats.org/drawingml/2006/main" name="1_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9c27809-4287-4089-b372-ed66d4ae5532">
      <Terms xmlns="http://schemas.microsoft.com/office/infopath/2007/PartnerControls"/>
    </lcf76f155ced4ddcb4097134ff3c332f>
    <TaxCatchAll xmlns="a7a6521e-3bb8-4ccc-a7e1-cb34b7e3d81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BB050D803BE034CBEAE477B239A7EDF" ma:contentTypeVersion="16" ma:contentTypeDescription="Create a new document." ma:contentTypeScope="" ma:versionID="9d6d4b1bf0ddf4b4b598901eb5172bb6">
  <xsd:schema xmlns:xsd="http://www.w3.org/2001/XMLSchema" xmlns:xs="http://www.w3.org/2001/XMLSchema" xmlns:p="http://schemas.microsoft.com/office/2006/metadata/properties" xmlns:ns2="f9c27809-4287-4089-b372-ed66d4ae5532" xmlns:ns3="a7a6521e-3bb8-4ccc-a7e1-cb34b7e3d81d" targetNamespace="http://schemas.microsoft.com/office/2006/metadata/properties" ma:root="true" ma:fieldsID="d75914c7c1b02793fc54b38af3bcc159" ns2:_="" ns3:_="">
    <xsd:import namespace="f9c27809-4287-4089-b372-ed66d4ae5532"/>
    <xsd:import namespace="a7a6521e-3bb8-4ccc-a7e1-cb34b7e3d81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c27809-4287-4089-b372-ed66d4ae55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5f3f4cc-79b9-4d17-b8fa-dd7577b1fbe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7a6521e-3bb8-4ccc-a7e1-cb34b7e3d81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0a163c4-7aef-45cf-802c-7e9ce6ac4ea5}" ma:internalName="TaxCatchAll" ma:showField="CatchAllData" ma:web="a7a6521e-3bb8-4ccc-a7e1-cb34b7e3d8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690079F-E54D-4056-A64B-B09561A942AE}">
  <ds:schemaRefs>
    <ds:schemaRef ds:uri="http://purl.org/dc/terms/"/>
    <ds:schemaRef ds:uri="http://www.w3.org/XML/1998/namespace"/>
    <ds:schemaRef ds:uri="http://purl.org/dc/elements/1.1/"/>
    <ds:schemaRef ds:uri="http://schemas.microsoft.com/office/2006/documentManagement/types"/>
    <ds:schemaRef ds:uri="64709f7b-be1b-47ea-8a32-df1a4a749b1d"/>
    <ds:schemaRef ds:uri="http://purl.org/dc/dcmitype/"/>
    <ds:schemaRef ds:uri="http://schemas.microsoft.com/office/2006/metadata/properties"/>
    <ds:schemaRef ds:uri="http://schemas.microsoft.com/office/infopath/2007/PartnerControls"/>
    <ds:schemaRef ds:uri="http://schemas.openxmlformats.org/package/2006/metadata/core-properties"/>
    <ds:schemaRef ds:uri="80613eda-e2fe-498f-a686-6adbb5b8cbcd"/>
  </ds:schemaRefs>
</ds:datastoreItem>
</file>

<file path=customXml/itemProps2.xml><?xml version="1.0" encoding="utf-8"?>
<ds:datastoreItem xmlns:ds="http://schemas.openxmlformats.org/officeDocument/2006/customXml" ds:itemID="{D8B3E986-1AA2-47F2-A563-DA995108B66C}"/>
</file>

<file path=customXml/itemProps3.xml><?xml version="1.0" encoding="utf-8"?>
<ds:datastoreItem xmlns:ds="http://schemas.openxmlformats.org/officeDocument/2006/customXml" ds:itemID="{A4DD6DA3-6058-4DD2-8F49-E2D688F91C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3014</TotalTime>
  <Words>2051</Words>
  <Application>Microsoft Office PowerPoint</Application>
  <PresentationFormat>Widescreen</PresentationFormat>
  <Paragraphs>237</Paragraphs>
  <Slides>27</Slides>
  <Notes>10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27</vt:i4>
      </vt:variant>
    </vt:vector>
  </HeadingPairs>
  <TitlesOfParts>
    <vt:vector size="39" baseType="lpstr">
      <vt:lpstr>MS PGothic</vt:lpstr>
      <vt:lpstr>MS PGothic</vt:lpstr>
      <vt:lpstr>Arial</vt:lpstr>
      <vt:lpstr>Calibri</vt:lpstr>
      <vt:lpstr>Calibri Light</vt:lpstr>
      <vt:lpstr>Cambria</vt:lpstr>
      <vt:lpstr>DejaVu Sans</vt:lpstr>
      <vt:lpstr>Tahoma</vt:lpstr>
      <vt:lpstr>Times New Roman</vt:lpstr>
      <vt:lpstr>Verdana</vt:lpstr>
      <vt:lpstr>Wingdings</vt:lpstr>
      <vt:lpstr>1_Office Theme</vt:lpstr>
      <vt:lpstr>Cycle de formation  LA CARTOGRAPHIE DES SERVICES ET LE REFERENCEMENT Bamako, Mali  DATE : 03 novembre 2020  Présenté par : - Salimata KONE, Assistant PIM - Boubou DIALLO, Spécialiste PIM</vt:lpstr>
      <vt:lpstr>Règles pour le bon déroulement de la formation</vt:lpstr>
      <vt:lpstr>Objectifs de la formation</vt:lpstr>
      <vt:lpstr>Le référencement: quelques rappels </vt:lpstr>
      <vt:lpstr>Le référencement: quelques rappels </vt:lpstr>
      <vt:lpstr>Les outils de référencement</vt:lpstr>
      <vt:lpstr>Les outils de référencement</vt:lpstr>
      <vt:lpstr>Les outils de référencement</vt:lpstr>
      <vt:lpstr>La cartographie interactive des services </vt:lpstr>
      <vt:lpstr>La cartographie interactive des services </vt:lpstr>
      <vt:lpstr>La fiche de référencement</vt:lpstr>
      <vt:lpstr>La fiche de référencement</vt:lpstr>
      <vt:lpstr>La fiche de référencement</vt:lpstr>
      <vt:lpstr>La fiche de référencement</vt:lpstr>
      <vt:lpstr>La fiche de référencement</vt:lpstr>
      <vt:lpstr>La fiche de référencement</vt:lpstr>
      <vt:lpstr>La fiche de suivi de référencement</vt:lpstr>
      <vt:lpstr>La fiche de suivi de référencement</vt:lpstr>
      <vt:lpstr>La fiche de suivi de référencement</vt:lpstr>
      <vt:lpstr> Fiches de référencement et de suivi de référencement :  principes essentiels  </vt:lpstr>
      <vt:lpstr>La fiche de suivi de référencement</vt:lpstr>
      <vt:lpstr>Cas pratique</vt:lpstr>
      <vt:lpstr>Cas pratique</vt:lpstr>
      <vt:lpstr>PowerPoint Presentation</vt:lpstr>
      <vt:lpstr>Nous contacter</vt:lpstr>
      <vt:lpstr>Planning de Formation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Cycle de formation  Cadre juridique de la protection et du déplacement interne  Bamako, Mali  20 octobre 2020</dc:title>
  <dc:creator>Marie-Emilie Dozin</dc:creator>
  <cp:lastModifiedBy>Cecile</cp:lastModifiedBy>
  <cp:revision>61</cp:revision>
  <dcterms:created xsi:type="dcterms:W3CDTF">2020-10-14T21:30:47Z</dcterms:created>
  <dcterms:modified xsi:type="dcterms:W3CDTF">2022-03-15T09:44:51Z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0x0101008BB050D803BE034CBEAE477B239A7EDF</vt:lpwstr>
  </property>
</Properties>
</file>