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8"/>
  </p:notesMasterIdLst>
  <p:handoutMasterIdLst>
    <p:handoutMasterId r:id="rId19"/>
  </p:handoutMasterIdLst>
  <p:sldIdLst>
    <p:sldId id="267" r:id="rId5"/>
    <p:sldId id="321" r:id="rId6"/>
    <p:sldId id="322" r:id="rId7"/>
    <p:sldId id="366" r:id="rId8"/>
    <p:sldId id="357" r:id="rId9"/>
    <p:sldId id="367" r:id="rId10"/>
    <p:sldId id="368" r:id="rId11"/>
    <p:sldId id="369" r:id="rId12"/>
    <p:sldId id="370" r:id="rId13"/>
    <p:sldId id="371" r:id="rId14"/>
    <p:sldId id="373" r:id="rId15"/>
    <p:sldId id="374" r:id="rId16"/>
    <p:sldId id="35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9B52B0-CB62-4F7C-8DE9-D1B3687BE07F}" v="15" dt="2021-09-21T19:38:38.5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3" autoAdjust="0"/>
    <p:restoredTop sz="96327"/>
  </p:normalViewPr>
  <p:slideViewPr>
    <p:cSldViewPr snapToGrid="0">
      <p:cViewPr varScale="1">
        <p:scale>
          <a:sx n="67" d="100"/>
          <a:sy n="67" d="100"/>
        </p:scale>
        <p:origin x="568"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Wynne" userId="00258fce-d3ef-43f3-963e-be0dcbe6c5dc" providerId="ADAL" clId="{039B52B0-CB62-4F7C-8DE9-D1B3687BE07F}"/>
    <pc:docChg chg="modSld">
      <pc:chgData name="Emma Wynne" userId="00258fce-d3ef-43f3-963e-be0dcbe6c5dc" providerId="ADAL" clId="{039B52B0-CB62-4F7C-8DE9-D1B3687BE07F}" dt="2021-09-21T19:38:38.555" v="14"/>
      <pc:docMkLst>
        <pc:docMk/>
      </pc:docMkLst>
      <pc:sldChg chg="addSp modSp">
        <pc:chgData name="Emma Wynne" userId="00258fce-d3ef-43f3-963e-be0dcbe6c5dc" providerId="ADAL" clId="{039B52B0-CB62-4F7C-8DE9-D1B3687BE07F}" dt="2021-09-21T19:17:53.997" v="0"/>
        <pc:sldMkLst>
          <pc:docMk/>
          <pc:sldMk cId="2680731056" sldId="267"/>
        </pc:sldMkLst>
        <pc:picChg chg="add mod">
          <ac:chgData name="Emma Wynne" userId="00258fce-d3ef-43f3-963e-be0dcbe6c5dc" providerId="ADAL" clId="{039B52B0-CB62-4F7C-8DE9-D1B3687BE07F}" dt="2021-09-21T19:17:53.997" v="0"/>
          <ac:picMkLst>
            <pc:docMk/>
            <pc:sldMk cId="2680731056" sldId="267"/>
            <ac:picMk id="4" creationId="{B723E522-F600-441E-B8A8-28D9E320B8EC}"/>
          </ac:picMkLst>
        </pc:picChg>
      </pc:sldChg>
      <pc:sldChg chg="addSp delSp modSp modTransition modAnim">
        <pc:chgData name="Emma Wynne" userId="00258fce-d3ef-43f3-963e-be0dcbe6c5dc" providerId="ADAL" clId="{039B52B0-CB62-4F7C-8DE9-D1B3687BE07F}" dt="2021-09-21T19:21:42.417" v="2"/>
        <pc:sldMkLst>
          <pc:docMk/>
          <pc:sldMk cId="3543853998" sldId="321"/>
        </pc:sldMkLst>
        <pc:picChg chg="add del mod">
          <ac:chgData name="Emma Wynne" userId="00258fce-d3ef-43f3-963e-be0dcbe6c5dc" providerId="ADAL" clId="{039B52B0-CB62-4F7C-8DE9-D1B3687BE07F}" dt="2021-09-21T19:17:56.619" v="1"/>
          <ac:picMkLst>
            <pc:docMk/>
            <pc:sldMk cId="3543853998" sldId="321"/>
            <ac:picMk id="2" creationId="{5814429E-D07E-469E-85F3-CBD0F17B255F}"/>
          </ac:picMkLst>
        </pc:picChg>
        <pc:picChg chg="add mod">
          <ac:chgData name="Emma Wynne" userId="00258fce-d3ef-43f3-963e-be0dcbe6c5dc" providerId="ADAL" clId="{039B52B0-CB62-4F7C-8DE9-D1B3687BE07F}" dt="2021-09-21T19:21:42.417" v="2"/>
          <ac:picMkLst>
            <pc:docMk/>
            <pc:sldMk cId="3543853998" sldId="321"/>
            <ac:picMk id="6" creationId="{4F94C9AC-2825-4BB8-BD97-3098A4E597E9}"/>
          </ac:picMkLst>
        </pc:picChg>
      </pc:sldChg>
      <pc:sldChg chg="addSp modSp">
        <pc:chgData name="Emma Wynne" userId="00258fce-d3ef-43f3-963e-be0dcbe6c5dc" providerId="ADAL" clId="{039B52B0-CB62-4F7C-8DE9-D1B3687BE07F}" dt="2021-09-21T19:21:42.417" v="2"/>
        <pc:sldMkLst>
          <pc:docMk/>
          <pc:sldMk cId="4063979852" sldId="322"/>
        </pc:sldMkLst>
        <pc:picChg chg="add mod">
          <ac:chgData name="Emma Wynne" userId="00258fce-d3ef-43f3-963e-be0dcbe6c5dc" providerId="ADAL" clId="{039B52B0-CB62-4F7C-8DE9-D1B3687BE07F}" dt="2021-09-21T19:21:42.417" v="2"/>
          <ac:picMkLst>
            <pc:docMk/>
            <pc:sldMk cId="4063979852" sldId="322"/>
            <ac:picMk id="2" creationId="{68BFEFC9-0EAF-4AE3-AA93-0159D98CE199}"/>
          </ac:picMkLst>
        </pc:picChg>
      </pc:sldChg>
      <pc:sldChg chg="addSp modSp">
        <pc:chgData name="Emma Wynne" userId="00258fce-d3ef-43f3-963e-be0dcbe6c5dc" providerId="ADAL" clId="{039B52B0-CB62-4F7C-8DE9-D1B3687BE07F}" dt="2021-09-21T19:28:47.538" v="10"/>
        <pc:sldMkLst>
          <pc:docMk/>
          <pc:sldMk cId="4088256358" sldId="353"/>
        </pc:sldMkLst>
        <pc:picChg chg="add mod">
          <ac:chgData name="Emma Wynne" userId="00258fce-d3ef-43f3-963e-be0dcbe6c5dc" providerId="ADAL" clId="{039B52B0-CB62-4F7C-8DE9-D1B3687BE07F}" dt="2021-09-21T19:28:47.538" v="10"/>
          <ac:picMkLst>
            <pc:docMk/>
            <pc:sldMk cId="4088256358" sldId="353"/>
            <ac:picMk id="4" creationId="{FA8C9C21-6752-44C3-BE99-0CB862579987}"/>
          </ac:picMkLst>
        </pc:picChg>
      </pc:sldChg>
      <pc:sldChg chg="addSp modSp">
        <pc:chgData name="Emma Wynne" userId="00258fce-d3ef-43f3-963e-be0dcbe6c5dc" providerId="ADAL" clId="{039B52B0-CB62-4F7C-8DE9-D1B3687BE07F}" dt="2021-09-21T19:21:42.417" v="2"/>
        <pc:sldMkLst>
          <pc:docMk/>
          <pc:sldMk cId="569247090" sldId="357"/>
        </pc:sldMkLst>
        <pc:picChg chg="add mod">
          <ac:chgData name="Emma Wynne" userId="00258fce-d3ef-43f3-963e-be0dcbe6c5dc" providerId="ADAL" clId="{039B52B0-CB62-4F7C-8DE9-D1B3687BE07F}" dt="2021-09-21T19:21:42.417" v="2"/>
          <ac:picMkLst>
            <pc:docMk/>
            <pc:sldMk cId="569247090" sldId="357"/>
            <ac:picMk id="2" creationId="{2F9791E3-EAD8-47A9-A8BF-AADA068C00F5}"/>
          </ac:picMkLst>
        </pc:picChg>
      </pc:sldChg>
      <pc:sldChg chg="addSp delSp modSp modTransition modAnim">
        <pc:chgData name="Emma Wynne" userId="00258fce-d3ef-43f3-963e-be0dcbe6c5dc" providerId="ADAL" clId="{039B52B0-CB62-4F7C-8DE9-D1B3687BE07F}" dt="2021-09-21T19:31:37.670" v="12"/>
        <pc:sldMkLst>
          <pc:docMk/>
          <pc:sldMk cId="4156343883" sldId="366"/>
        </pc:sldMkLst>
        <pc:picChg chg="add del mod">
          <ac:chgData name="Emma Wynne" userId="00258fce-d3ef-43f3-963e-be0dcbe6c5dc" providerId="ADAL" clId="{039B52B0-CB62-4F7C-8DE9-D1B3687BE07F}" dt="2021-09-21T19:31:09.897" v="11"/>
          <ac:picMkLst>
            <pc:docMk/>
            <pc:sldMk cId="4156343883" sldId="366"/>
            <ac:picMk id="2" creationId="{EF035F1B-516E-4238-8AFE-97CC7659F58F}"/>
          </ac:picMkLst>
        </pc:picChg>
        <pc:picChg chg="add mod">
          <ac:chgData name="Emma Wynne" userId="00258fce-d3ef-43f3-963e-be0dcbe6c5dc" providerId="ADAL" clId="{039B52B0-CB62-4F7C-8DE9-D1B3687BE07F}" dt="2021-09-21T19:31:37.670" v="12"/>
          <ac:picMkLst>
            <pc:docMk/>
            <pc:sldMk cId="4156343883" sldId="366"/>
            <ac:picMk id="6" creationId="{042EF13E-CCC2-44C3-9912-7E1B6A3EE4FE}"/>
          </ac:picMkLst>
        </pc:picChg>
      </pc:sldChg>
      <pc:sldChg chg="addSp delSp modSp modTransition modAnim">
        <pc:chgData name="Emma Wynne" userId="00258fce-d3ef-43f3-963e-be0dcbe6c5dc" providerId="ADAL" clId="{039B52B0-CB62-4F7C-8DE9-D1B3687BE07F}" dt="2021-09-21T19:24:00.627" v="6"/>
        <pc:sldMkLst>
          <pc:docMk/>
          <pc:sldMk cId="1177187138" sldId="367"/>
        </pc:sldMkLst>
        <pc:picChg chg="add del mod">
          <ac:chgData name="Emma Wynne" userId="00258fce-d3ef-43f3-963e-be0dcbe6c5dc" providerId="ADAL" clId="{039B52B0-CB62-4F7C-8DE9-D1B3687BE07F}" dt="2021-09-21T19:22:27.026" v="5"/>
          <ac:picMkLst>
            <pc:docMk/>
            <pc:sldMk cId="1177187138" sldId="367"/>
            <ac:picMk id="2" creationId="{B94DD416-837D-4BB9-9E47-923DE5C343B9}"/>
          </ac:picMkLst>
        </pc:picChg>
        <pc:picChg chg="add mod">
          <ac:chgData name="Emma Wynne" userId="00258fce-d3ef-43f3-963e-be0dcbe6c5dc" providerId="ADAL" clId="{039B52B0-CB62-4F7C-8DE9-D1B3687BE07F}" dt="2021-09-21T19:24:00.627" v="6"/>
          <ac:picMkLst>
            <pc:docMk/>
            <pc:sldMk cId="1177187138" sldId="367"/>
            <ac:picMk id="3" creationId="{FC8CA4AA-F7AF-40D1-90D0-4F5DC2DC83A7}"/>
          </ac:picMkLst>
        </pc:picChg>
      </pc:sldChg>
      <pc:sldChg chg="addSp delSp modSp modTransition modAnim">
        <pc:chgData name="Emma Wynne" userId="00258fce-d3ef-43f3-963e-be0dcbe6c5dc" providerId="ADAL" clId="{039B52B0-CB62-4F7C-8DE9-D1B3687BE07F}" dt="2021-09-21T19:27:17.628" v="8"/>
        <pc:sldMkLst>
          <pc:docMk/>
          <pc:sldMk cId="2477448931" sldId="368"/>
        </pc:sldMkLst>
        <pc:picChg chg="add del mod">
          <ac:chgData name="Emma Wynne" userId="00258fce-d3ef-43f3-963e-be0dcbe6c5dc" providerId="ADAL" clId="{039B52B0-CB62-4F7C-8DE9-D1B3687BE07F}" dt="2021-09-21T19:21:46.718" v="3"/>
          <ac:picMkLst>
            <pc:docMk/>
            <pc:sldMk cId="2477448931" sldId="368"/>
            <ac:picMk id="2" creationId="{8D5B47B8-440D-4EBC-92B4-357089D68567}"/>
          </ac:picMkLst>
        </pc:picChg>
        <pc:picChg chg="add del mod">
          <ac:chgData name="Emma Wynne" userId="00258fce-d3ef-43f3-963e-be0dcbe6c5dc" providerId="ADAL" clId="{039B52B0-CB62-4F7C-8DE9-D1B3687BE07F}" dt="2021-09-21T19:24:00.627" v="6"/>
          <ac:picMkLst>
            <pc:docMk/>
            <pc:sldMk cId="2477448931" sldId="368"/>
            <ac:picMk id="3" creationId="{590A10FB-2833-49AB-B792-F0FBD2751CAB}"/>
          </ac:picMkLst>
        </pc:picChg>
        <pc:picChg chg="add del mod">
          <ac:chgData name="Emma Wynne" userId="00258fce-d3ef-43f3-963e-be0dcbe6c5dc" providerId="ADAL" clId="{039B52B0-CB62-4F7C-8DE9-D1B3687BE07F}" dt="2021-09-21T19:24:03.023" v="7"/>
          <ac:picMkLst>
            <pc:docMk/>
            <pc:sldMk cId="2477448931" sldId="368"/>
            <ac:picMk id="6" creationId="{E5F3CCE7-DF4D-459F-A2FC-CC8B06588DD0}"/>
          </ac:picMkLst>
        </pc:picChg>
        <pc:picChg chg="add mod">
          <ac:chgData name="Emma Wynne" userId="00258fce-d3ef-43f3-963e-be0dcbe6c5dc" providerId="ADAL" clId="{039B52B0-CB62-4F7C-8DE9-D1B3687BE07F}" dt="2021-09-21T19:27:17.628" v="8"/>
          <ac:picMkLst>
            <pc:docMk/>
            <pc:sldMk cId="2477448931" sldId="368"/>
            <ac:picMk id="7" creationId="{A81B230A-1ECE-468A-B70A-BE529F7B19E7}"/>
          </ac:picMkLst>
        </pc:picChg>
      </pc:sldChg>
      <pc:sldChg chg="addSp modSp">
        <pc:chgData name="Emma Wynne" userId="00258fce-d3ef-43f3-963e-be0dcbe6c5dc" providerId="ADAL" clId="{039B52B0-CB62-4F7C-8DE9-D1B3687BE07F}" dt="2021-09-21T19:27:17.628" v="8"/>
        <pc:sldMkLst>
          <pc:docMk/>
          <pc:sldMk cId="3009545781" sldId="369"/>
        </pc:sldMkLst>
        <pc:picChg chg="add mod">
          <ac:chgData name="Emma Wynne" userId="00258fce-d3ef-43f3-963e-be0dcbe6c5dc" providerId="ADAL" clId="{039B52B0-CB62-4F7C-8DE9-D1B3687BE07F}" dt="2021-09-21T19:27:17.628" v="8"/>
          <ac:picMkLst>
            <pc:docMk/>
            <pc:sldMk cId="3009545781" sldId="369"/>
            <ac:picMk id="2" creationId="{7A53E7D6-0C9F-49BA-9501-6C3463438D8B}"/>
          </ac:picMkLst>
        </pc:picChg>
      </pc:sldChg>
      <pc:sldChg chg="addSp modSp">
        <pc:chgData name="Emma Wynne" userId="00258fce-d3ef-43f3-963e-be0dcbe6c5dc" providerId="ADAL" clId="{039B52B0-CB62-4F7C-8DE9-D1B3687BE07F}" dt="2021-09-21T19:27:17.628" v="8"/>
        <pc:sldMkLst>
          <pc:docMk/>
          <pc:sldMk cId="857561225" sldId="370"/>
        </pc:sldMkLst>
        <pc:picChg chg="add mod">
          <ac:chgData name="Emma Wynne" userId="00258fce-d3ef-43f3-963e-be0dcbe6c5dc" providerId="ADAL" clId="{039B52B0-CB62-4F7C-8DE9-D1B3687BE07F}" dt="2021-09-21T19:27:17.628" v="8"/>
          <ac:picMkLst>
            <pc:docMk/>
            <pc:sldMk cId="857561225" sldId="370"/>
            <ac:picMk id="3" creationId="{C96272BE-903E-4FA0-8249-444958F5FDFA}"/>
          </ac:picMkLst>
        </pc:picChg>
      </pc:sldChg>
      <pc:sldChg chg="addSp modSp">
        <pc:chgData name="Emma Wynne" userId="00258fce-d3ef-43f3-963e-be0dcbe6c5dc" providerId="ADAL" clId="{039B52B0-CB62-4F7C-8DE9-D1B3687BE07F}" dt="2021-09-21T19:27:17.628" v="8"/>
        <pc:sldMkLst>
          <pc:docMk/>
          <pc:sldMk cId="295804368" sldId="371"/>
        </pc:sldMkLst>
        <pc:picChg chg="add mod">
          <ac:chgData name="Emma Wynne" userId="00258fce-d3ef-43f3-963e-be0dcbe6c5dc" providerId="ADAL" clId="{039B52B0-CB62-4F7C-8DE9-D1B3687BE07F}" dt="2021-09-21T19:27:17.628" v="8"/>
          <ac:picMkLst>
            <pc:docMk/>
            <pc:sldMk cId="295804368" sldId="371"/>
            <ac:picMk id="2" creationId="{BFFAE0B2-FA16-4D44-BEBA-96671EA027E9}"/>
          </ac:picMkLst>
        </pc:picChg>
      </pc:sldChg>
      <pc:sldChg chg="addSp delSp modSp modTransition modAnim">
        <pc:chgData name="Emma Wynne" userId="00258fce-d3ef-43f3-963e-be0dcbe6c5dc" providerId="ADAL" clId="{039B52B0-CB62-4F7C-8DE9-D1B3687BE07F}" dt="2021-09-21T19:28:47.538" v="10"/>
        <pc:sldMkLst>
          <pc:docMk/>
          <pc:sldMk cId="1928379781" sldId="373"/>
        </pc:sldMkLst>
        <pc:picChg chg="add del mod">
          <ac:chgData name="Emma Wynne" userId="00258fce-d3ef-43f3-963e-be0dcbe6c5dc" providerId="ADAL" clId="{039B52B0-CB62-4F7C-8DE9-D1B3687BE07F}" dt="2021-09-21T19:27:21.228" v="9"/>
          <ac:picMkLst>
            <pc:docMk/>
            <pc:sldMk cId="1928379781" sldId="373"/>
            <ac:picMk id="2" creationId="{21B2CF4B-ACFB-441B-9AD3-43B07B7B5722}"/>
          </ac:picMkLst>
        </pc:picChg>
        <pc:picChg chg="add mod">
          <ac:chgData name="Emma Wynne" userId="00258fce-d3ef-43f3-963e-be0dcbe6c5dc" providerId="ADAL" clId="{039B52B0-CB62-4F7C-8DE9-D1B3687BE07F}" dt="2021-09-21T19:28:47.538" v="10"/>
          <ac:picMkLst>
            <pc:docMk/>
            <pc:sldMk cId="1928379781" sldId="373"/>
            <ac:picMk id="3" creationId="{854EA107-72FE-4D0B-B5B4-ADF563DE8597}"/>
          </ac:picMkLst>
        </pc:picChg>
      </pc:sldChg>
      <pc:sldChg chg="addSp delSp modSp modTransition modAnim">
        <pc:chgData name="Emma Wynne" userId="00258fce-d3ef-43f3-963e-be0dcbe6c5dc" providerId="ADAL" clId="{039B52B0-CB62-4F7C-8DE9-D1B3687BE07F}" dt="2021-09-21T19:38:38.555" v="14"/>
        <pc:sldMkLst>
          <pc:docMk/>
          <pc:sldMk cId="2592466989" sldId="374"/>
        </pc:sldMkLst>
        <pc:picChg chg="add del mod">
          <ac:chgData name="Emma Wynne" userId="00258fce-d3ef-43f3-963e-be0dcbe6c5dc" providerId="ADAL" clId="{039B52B0-CB62-4F7C-8DE9-D1B3687BE07F}" dt="2021-09-21T19:38:01.572" v="13"/>
          <ac:picMkLst>
            <pc:docMk/>
            <pc:sldMk cId="2592466989" sldId="374"/>
            <ac:picMk id="2" creationId="{0CC8B441-78A1-49A8-9BD4-3243CEACAD4B}"/>
          </ac:picMkLst>
        </pc:picChg>
        <pc:picChg chg="add mod">
          <ac:chgData name="Emma Wynne" userId="00258fce-d3ef-43f3-963e-be0dcbe6c5dc" providerId="ADAL" clId="{039B52B0-CB62-4F7C-8DE9-D1B3687BE07F}" dt="2021-09-21T19:38:38.555" v="14"/>
          <ac:picMkLst>
            <pc:docMk/>
            <pc:sldMk cId="2592466989" sldId="374"/>
            <ac:picMk id="6" creationId="{F0946F95-10BA-4DD6-909A-59FF3190962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EC4E28-BE32-CB45-97E9-CABA7D196F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a:extLst>
              <a:ext uri="{FF2B5EF4-FFF2-40B4-BE49-F238E27FC236}">
                <a16:creationId xmlns:a16="http://schemas.microsoft.com/office/drawing/2014/main" id="{28946318-30D4-5841-84FF-545A0A296F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DAD471-E44A-D841-87AB-79B79C40B28E}" type="datetimeFigureOut">
              <a:rPr lang="en-JO" smtClean="0"/>
              <a:t>09/21/2021</a:t>
            </a:fld>
            <a:endParaRPr lang="en-JO"/>
          </a:p>
        </p:txBody>
      </p:sp>
      <p:sp>
        <p:nvSpPr>
          <p:cNvPr id="4" name="Footer Placeholder 3">
            <a:extLst>
              <a:ext uri="{FF2B5EF4-FFF2-40B4-BE49-F238E27FC236}">
                <a16:creationId xmlns:a16="http://schemas.microsoft.com/office/drawing/2014/main" id="{5DAEA756-BEE0-A440-B106-AB9FCE2758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5" name="Slide Number Placeholder 4">
            <a:extLst>
              <a:ext uri="{FF2B5EF4-FFF2-40B4-BE49-F238E27FC236}">
                <a16:creationId xmlns:a16="http://schemas.microsoft.com/office/drawing/2014/main" id="{D02DA043-3836-3646-9CD8-8FCE73E0AD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F89CC4-7098-2441-B9C4-A86032EB884D}" type="slidenum">
              <a:rPr lang="en-JO" smtClean="0"/>
              <a:t>‹#›</a:t>
            </a:fld>
            <a:endParaRPr lang="en-JO"/>
          </a:p>
        </p:txBody>
      </p:sp>
    </p:spTree>
    <p:extLst>
      <p:ext uri="{BB962C8B-B14F-4D97-AF65-F5344CB8AC3E}">
        <p14:creationId xmlns:p14="http://schemas.microsoft.com/office/powerpoint/2010/main" val="451142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E8A33-CB28-D24B-9DDA-20F453A696DC}" type="datetimeFigureOut">
              <a:rPr lang="en-JO" smtClean="0"/>
              <a:t>09/21/2021</a:t>
            </a:fld>
            <a:endParaRPr lang="en-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0F30C-A878-3A46-9B5A-4EC8B32C4FF2}" type="slidenum">
              <a:rPr lang="en-JO" smtClean="0"/>
              <a:t>‹#›</a:t>
            </a:fld>
            <a:endParaRPr lang="en-JO"/>
          </a:p>
        </p:txBody>
      </p:sp>
    </p:spTree>
    <p:extLst>
      <p:ext uri="{BB962C8B-B14F-4D97-AF65-F5344CB8AC3E}">
        <p14:creationId xmlns:p14="http://schemas.microsoft.com/office/powerpoint/2010/main" val="34213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E12556-CB19-F743-90D1-ED86B33047BD}"/>
              </a:ext>
            </a:extLst>
          </p:cNvPr>
          <p:cNvSpPr>
            <a:spLocks noGrp="1"/>
          </p:cNvSpPr>
          <p:nvPr>
            <p:ph type="title"/>
          </p:nvPr>
        </p:nvSpPr>
        <p:spPr>
          <a:xfrm>
            <a:off x="416801" y="1414272"/>
            <a:ext cx="8626098" cy="3889247"/>
          </a:xfrm>
        </p:spPr>
        <p:txBody>
          <a:bodyPr>
            <a:normAutofit/>
          </a:bodyPr>
          <a:lstStyle>
            <a:lvl1pPr>
              <a:defRPr b="1">
                <a:solidFill>
                  <a:srgbClr val="FF0000"/>
                </a:solidFill>
                <a:latin typeface="+mn-lt"/>
                <a:cs typeface="Arial" panose="020B0604020202020204" pitchFamily="34" charset="0"/>
              </a:defRPr>
            </a:lvl1pPr>
          </a:lstStyle>
          <a:p>
            <a:r>
              <a:rPr lang="en-US" sz="5400"/>
              <a:t>Click to edit Master title style</a:t>
            </a:r>
            <a:endParaRPr lang="en-US" sz="5400" dirty="0"/>
          </a:p>
        </p:txBody>
      </p:sp>
      <p:pic>
        <p:nvPicPr>
          <p:cNvPr id="7" name="Picture 6">
            <a:extLst>
              <a:ext uri="{FF2B5EF4-FFF2-40B4-BE49-F238E27FC236}">
                <a16:creationId xmlns:a16="http://schemas.microsoft.com/office/drawing/2014/main" id="{5DE3CEC3-865D-BC40-AA7E-D2EE5845F6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53997" y="574406"/>
            <a:ext cx="5224481" cy="5030263"/>
          </a:xfrm>
          <a:prstGeom prst="rect">
            <a:avLst/>
          </a:prstGeom>
          <a:noFill/>
        </p:spPr>
      </p:pic>
      <p:pic>
        <p:nvPicPr>
          <p:cNvPr id="8" name="Picture 7">
            <a:extLst>
              <a:ext uri="{FF2B5EF4-FFF2-40B4-BE49-F238E27FC236}">
                <a16:creationId xmlns:a16="http://schemas.microsoft.com/office/drawing/2014/main" id="{D420F54D-CF22-B54C-B34E-8A38145C1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1188"/>
            <a:ext cx="2006600" cy="800100"/>
          </a:xfrm>
          <a:prstGeom prst="rect">
            <a:avLst/>
          </a:prstGeom>
        </p:spPr>
      </p:pic>
    </p:spTree>
    <p:extLst>
      <p:ext uri="{BB962C8B-B14F-4D97-AF65-F5344CB8AC3E}">
        <p14:creationId xmlns:p14="http://schemas.microsoft.com/office/powerpoint/2010/main" val="2573663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283060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2302127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1184383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3134711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4"/>
                </a:solidFill>
                <a:latin typeface="+mn-lt"/>
                <a:cs typeface="Calibri Light" panose="020F030202020403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2642270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16" name="Content Placeholder 2">
            <a:extLst>
              <a:ext uri="{FF2B5EF4-FFF2-40B4-BE49-F238E27FC236}">
                <a16:creationId xmlns:a16="http://schemas.microsoft.com/office/drawing/2014/main" id="{C0502D4D-2460-44DB-9910-492588D8B071}"/>
              </a:ext>
            </a:extLst>
          </p:cNvPr>
          <p:cNvSpPr>
            <a:spLocks noGrp="1"/>
          </p:cNvSpPr>
          <p:nvPr>
            <p:ph sz="half" idx="10"/>
          </p:nvPr>
        </p:nvSpPr>
        <p:spPr>
          <a:xfrm>
            <a:off x="5741663" y="1825625"/>
            <a:ext cx="46380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31847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9" name="Content Placeholder 2">
            <a:extLst>
              <a:ext uri="{FF2B5EF4-FFF2-40B4-BE49-F238E27FC236}">
                <a16:creationId xmlns:a16="http://schemas.microsoft.com/office/drawing/2014/main" id="{EDB97F68-0CA2-4EED-B0D7-0F39F0843487}"/>
              </a:ext>
            </a:extLst>
          </p:cNvPr>
          <p:cNvSpPr>
            <a:spLocks noGrp="1"/>
          </p:cNvSpPr>
          <p:nvPr>
            <p:ph sz="half" idx="10"/>
          </p:nvPr>
        </p:nvSpPr>
        <p:spPr>
          <a:xfrm>
            <a:off x="5755640" y="1825625"/>
            <a:ext cx="4638040" cy="4351338"/>
          </a:xfrm>
        </p:spPr>
        <p:txBody>
          <a:bodyPr/>
          <a:lstStyle>
            <a:lvl1pPr>
              <a:buClr>
                <a:schemeClr val="accent1"/>
              </a:buClr>
              <a:defRPr/>
            </a:lvl1pPr>
            <a:lvl2pPr>
              <a:buClr>
                <a:schemeClr val="accent2"/>
              </a:buClr>
              <a:defRPr/>
            </a:lvl2pPr>
            <a:lvl3pPr>
              <a:buClr>
                <a:schemeClr val="accent3"/>
              </a:buClr>
              <a:defRPr/>
            </a:lvl3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67467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Tree>
    <p:extLst>
      <p:ext uri="{BB962C8B-B14F-4D97-AF65-F5344CB8AC3E}">
        <p14:creationId xmlns:p14="http://schemas.microsoft.com/office/powerpoint/2010/main" val="2578484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9" name="Content Placeholder 2">
            <a:extLst>
              <a:ext uri="{FF2B5EF4-FFF2-40B4-BE49-F238E27FC236}">
                <a16:creationId xmlns:a16="http://schemas.microsoft.com/office/drawing/2014/main" id="{15EEDCDB-B420-468B-9310-217676004537}"/>
              </a:ext>
            </a:extLst>
          </p:cNvPr>
          <p:cNvSpPr>
            <a:spLocks noGrp="1"/>
          </p:cNvSpPr>
          <p:nvPr>
            <p:ph sz="half" idx="10"/>
          </p:nvPr>
        </p:nvSpPr>
        <p:spPr>
          <a:xfrm>
            <a:off x="5755640" y="1825625"/>
            <a:ext cx="46380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14130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1" name="Content Placeholder 2">
            <a:extLst>
              <a:ext uri="{FF2B5EF4-FFF2-40B4-BE49-F238E27FC236}">
                <a16:creationId xmlns:a16="http://schemas.microsoft.com/office/drawing/2014/main" id="{38CEE0D4-EFC3-49D2-BBB7-C8E6B58DD255}"/>
              </a:ext>
            </a:extLst>
          </p:cNvPr>
          <p:cNvSpPr>
            <a:spLocks noGrp="1"/>
          </p:cNvSpPr>
          <p:nvPr>
            <p:ph sz="half" idx="10"/>
          </p:nvPr>
        </p:nvSpPr>
        <p:spPr>
          <a:xfrm>
            <a:off x="6474461" y="1829118"/>
            <a:ext cx="45237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4974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3621514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0F299505-B8F3-4863-B9C0-26D524A1664A}"/>
              </a:ext>
            </a:extLst>
          </p:cNvPr>
          <p:cNvSpPr>
            <a:spLocks noGrp="1"/>
          </p:cNvSpPr>
          <p:nvPr>
            <p:ph sz="half" idx="10"/>
          </p:nvPr>
        </p:nvSpPr>
        <p:spPr>
          <a:xfrm>
            <a:off x="6474461" y="1829118"/>
            <a:ext cx="45237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92892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B3B0CCFC-8DA8-4699-A220-44B7D3F0A694}"/>
              </a:ext>
            </a:extLst>
          </p:cNvPr>
          <p:cNvSpPr>
            <a:spLocks noGrp="1"/>
          </p:cNvSpPr>
          <p:nvPr>
            <p:ph sz="half" idx="10"/>
          </p:nvPr>
        </p:nvSpPr>
        <p:spPr>
          <a:xfrm>
            <a:off x="6474461" y="1829118"/>
            <a:ext cx="45237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73239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FF771FDF-43D0-4820-A899-34C8C758DF1B}"/>
              </a:ext>
            </a:extLst>
          </p:cNvPr>
          <p:cNvSpPr>
            <a:spLocks noGrp="1"/>
          </p:cNvSpPr>
          <p:nvPr>
            <p:ph sz="half" idx="10"/>
          </p:nvPr>
        </p:nvSpPr>
        <p:spPr>
          <a:xfrm>
            <a:off x="6474461" y="1829118"/>
            <a:ext cx="45237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0714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1374339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1371888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3937076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dirty="0"/>
          </a:p>
        </p:txBody>
      </p:sp>
    </p:spTree>
    <p:extLst>
      <p:ext uri="{BB962C8B-B14F-4D97-AF65-F5344CB8AC3E}">
        <p14:creationId xmlns:p14="http://schemas.microsoft.com/office/powerpoint/2010/main" val="877427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975637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776103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264646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1363994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190122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F30E5-942E-4A66-8D89-84E326F601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8301" y="6328282"/>
            <a:ext cx="2755398" cy="393193"/>
          </a:xfrm>
          <a:prstGeom prst="rect">
            <a:avLst/>
          </a:prstGeom>
        </p:spPr>
      </p:pic>
      <p:pic>
        <p:nvPicPr>
          <p:cNvPr id="9" name="Picture 8" descr="A picture containing light&#10;&#10;Description automatically generated">
            <a:extLst>
              <a:ext uri="{FF2B5EF4-FFF2-40B4-BE49-F238E27FC236}">
                <a16:creationId xmlns:a16="http://schemas.microsoft.com/office/drawing/2014/main" id="{351C779B-A12C-4D24-BAF1-21D9FB47F4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3411" y="1606511"/>
            <a:ext cx="5865177" cy="3644977"/>
          </a:xfrm>
          <a:prstGeom prst="rect">
            <a:avLst/>
          </a:prstGeom>
        </p:spPr>
      </p:pic>
    </p:spTree>
    <p:extLst>
      <p:ext uri="{BB962C8B-B14F-4D97-AF65-F5344CB8AC3E}">
        <p14:creationId xmlns:p14="http://schemas.microsoft.com/office/powerpoint/2010/main" val="1483902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1886003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2239198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3A1A8F8-E6B7-4840-BBFB-D852F43D7CEA}"/>
              </a:ext>
            </a:extLst>
          </p:cNvPr>
          <p:cNvSpPr/>
          <p:nvPr userDrawn="1"/>
        </p:nvSpPr>
        <p:spPr>
          <a:xfrm rot="19681592">
            <a:off x="8023023" y="5633496"/>
            <a:ext cx="7653867" cy="132556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873906A4-7209-4942-A5F2-2FE9E6FFBE4C}"/>
              </a:ext>
            </a:extLst>
          </p:cNvPr>
          <p:cNvSpPr/>
          <p:nvPr userDrawn="1"/>
        </p:nvSpPr>
        <p:spPr>
          <a:xfrm rot="19681592">
            <a:off x="6284987" y="4820696"/>
            <a:ext cx="7653867" cy="132556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02F0F99-DB95-47D6-A8B3-260B93CDC1A0}"/>
              </a:ext>
            </a:extLst>
          </p:cNvPr>
          <p:cNvSpPr/>
          <p:nvPr userDrawn="1"/>
        </p:nvSpPr>
        <p:spPr>
          <a:xfrm rot="19681592">
            <a:off x="-1746852" y="711740"/>
            <a:ext cx="7653867" cy="132556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B930D909-9460-4E5D-B51A-7B57B9C379C6}"/>
              </a:ext>
            </a:extLst>
          </p:cNvPr>
          <p:cNvSpPr/>
          <p:nvPr userDrawn="1"/>
        </p:nvSpPr>
        <p:spPr>
          <a:xfrm rot="19681592">
            <a:off x="-3484888" y="-101060"/>
            <a:ext cx="7653867" cy="132556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38CC3D-077E-4295-99D1-B255CCD7AC07}"/>
              </a:ext>
            </a:extLst>
          </p:cNvPr>
          <p:cNvSpPr>
            <a:spLocks noGrp="1"/>
          </p:cNvSpPr>
          <p:nvPr>
            <p:ph type="title"/>
          </p:nvPr>
        </p:nvSpPr>
        <p:spPr>
          <a:xfrm>
            <a:off x="3348566" y="2766218"/>
            <a:ext cx="5494867" cy="1325563"/>
          </a:xfrm>
        </p:spPr>
        <p:txBody>
          <a:bodyPr/>
          <a:lstStyle>
            <a:lvl1pPr algn="ctr">
              <a:defRPr b="1">
                <a:solidFill>
                  <a:schemeClr val="tx1"/>
                </a:solidFill>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103755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390562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3026419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2152414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CCDDE1-8774-481B-A95A-08A5965CB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65B41E-9EFA-4C77-9BF8-5061F46BE73D}"/>
              </a:ext>
            </a:extLst>
          </p:cNvPr>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82152-B7B9-42B4-9D30-AF7835F00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2BD62-A8AE-404A-AA1F-C45854DCE923}" type="datetimeFigureOut">
              <a:rPr lang="en-GB" smtClean="0"/>
              <a:t>21/09/2021</a:t>
            </a:fld>
            <a:endParaRPr lang="en-GB"/>
          </a:p>
        </p:txBody>
      </p:sp>
      <p:sp>
        <p:nvSpPr>
          <p:cNvPr id="5" name="Footer Placeholder 4">
            <a:extLst>
              <a:ext uri="{FF2B5EF4-FFF2-40B4-BE49-F238E27FC236}">
                <a16:creationId xmlns:a16="http://schemas.microsoft.com/office/drawing/2014/main" id="{6D3CB733-FB37-41C3-A04F-1093E1865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DE51840-CF98-4F0F-917F-C25032975B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33EB0-B51D-42E5-B935-1A757568F4BB}" type="slidenum">
              <a:rPr lang="en-GB" smtClean="0"/>
              <a:t>‹#›</a:t>
            </a:fld>
            <a:endParaRPr lang="en-GB"/>
          </a:p>
        </p:txBody>
      </p:sp>
    </p:spTree>
    <p:extLst>
      <p:ext uri="{BB962C8B-B14F-4D97-AF65-F5344CB8AC3E}">
        <p14:creationId xmlns:p14="http://schemas.microsoft.com/office/powerpoint/2010/main" val="1692000946"/>
      </p:ext>
    </p:extLst>
  </p:cSld>
  <p:clrMap bg1="lt1" tx1="dk1" bg2="lt2" tx2="dk2" accent1="accent1" accent2="accent2" accent3="accent3" accent4="accent4" accent5="accent5" accent6="accent6" hlink="hlink" folHlink="folHlink"/>
  <p:sldLayoutIdLst>
    <p:sldLayoutId id="2147483713" r:id="rId1"/>
    <p:sldLayoutId id="2147483692" r:id="rId2"/>
    <p:sldLayoutId id="2147483693" r:id="rId3"/>
    <p:sldLayoutId id="2147483694" r:id="rId4"/>
    <p:sldLayoutId id="2147483695" r:id="rId5"/>
    <p:sldLayoutId id="2147483712" r:id="rId6"/>
    <p:sldLayoutId id="2147483674" r:id="rId7"/>
    <p:sldLayoutId id="2147483684" r:id="rId8"/>
    <p:sldLayoutId id="2147483685" r:id="rId9"/>
    <p:sldLayoutId id="2147483686" r:id="rId10"/>
    <p:sldLayoutId id="2147483687" r:id="rId11"/>
    <p:sldLayoutId id="2147483688" r:id="rId12"/>
    <p:sldLayoutId id="2147483689" r:id="rId13"/>
    <p:sldLayoutId id="2147483690" r:id="rId14"/>
    <p:sldLayoutId id="2147483676" r:id="rId15"/>
    <p:sldLayoutId id="2147483697" r:id="rId16"/>
    <p:sldLayoutId id="2147483699" r:id="rId17"/>
    <p:sldLayoutId id="2147483698"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691" r:id="rId3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E558-E6E3-EB46-B435-88FC2E611ADF}"/>
              </a:ext>
            </a:extLst>
          </p:cNvPr>
          <p:cNvSpPr>
            <a:spLocks noGrp="1"/>
          </p:cNvSpPr>
          <p:nvPr>
            <p:ph type="title"/>
          </p:nvPr>
        </p:nvSpPr>
        <p:spPr>
          <a:xfrm>
            <a:off x="197726" y="1307086"/>
            <a:ext cx="8626098" cy="3889247"/>
          </a:xfrm>
        </p:spPr>
        <p:txBody>
          <a:bodyPr>
            <a:normAutofit fontScale="90000"/>
          </a:bodyPr>
          <a:lstStyle/>
          <a:p>
            <a:br>
              <a:rPr lang="en-GB" dirty="0"/>
            </a:br>
            <a:br>
              <a:rPr lang="en-GB" dirty="0"/>
            </a:br>
            <a:br>
              <a:rPr lang="en-GB" dirty="0"/>
            </a:br>
            <a:r>
              <a:rPr lang="en-GB" dirty="0"/>
              <a:t>HPC Guidance module 4.</a:t>
            </a:r>
            <a:br>
              <a:rPr lang="en-GB" dirty="0"/>
            </a:br>
            <a:br>
              <a:rPr lang="en-GB" dirty="0"/>
            </a:br>
            <a:r>
              <a:rPr lang="en-GB" dirty="0">
                <a:latin typeface="Calibri" panose="020F0502020204030204" pitchFamily="34" charset="0"/>
              </a:rPr>
              <a:t>How to carry out a Protection</a:t>
            </a:r>
            <a:br>
              <a:rPr lang="en-GB" dirty="0">
                <a:latin typeface="Calibri" panose="020F0502020204030204" pitchFamily="34" charset="0"/>
              </a:rPr>
            </a:br>
            <a:r>
              <a:rPr lang="en-GB" dirty="0">
                <a:latin typeface="Calibri" panose="020F0502020204030204" pitchFamily="34" charset="0"/>
              </a:rPr>
              <a:t>and </a:t>
            </a:r>
            <a:r>
              <a:rPr lang="en-GB" dirty="0" err="1">
                <a:latin typeface="Calibri" panose="020F0502020204030204" pitchFamily="34" charset="0"/>
              </a:rPr>
              <a:t>AoRs</a:t>
            </a:r>
            <a:r>
              <a:rPr lang="en-GB" dirty="0">
                <a:latin typeface="Calibri" panose="020F0502020204030204" pitchFamily="34" charset="0"/>
              </a:rPr>
              <a:t> joint analysis?</a:t>
            </a:r>
            <a:br>
              <a:rPr lang="en-GB" dirty="0">
                <a:latin typeface="Calibri" panose="020F0502020204030204" pitchFamily="34" charset="0"/>
              </a:rPr>
            </a:br>
            <a:br>
              <a:rPr lang="en-GB" dirty="0">
                <a:latin typeface="Calibri" panose="020F0502020204030204" pitchFamily="34" charset="0"/>
              </a:rPr>
            </a:br>
            <a:br>
              <a:rPr lang="en-GB" dirty="0"/>
            </a:br>
            <a:br>
              <a:rPr lang="en-US" sz="5400" dirty="0"/>
            </a:br>
            <a:endParaRPr lang="en-JO" sz="5400" dirty="0"/>
          </a:p>
        </p:txBody>
      </p:sp>
      <p:sp>
        <p:nvSpPr>
          <p:cNvPr id="3" name="Title 1">
            <a:extLst>
              <a:ext uri="{FF2B5EF4-FFF2-40B4-BE49-F238E27FC236}">
                <a16:creationId xmlns:a16="http://schemas.microsoft.com/office/drawing/2014/main" id="{29D204DD-12D4-294C-9366-00CD5550D704}"/>
              </a:ext>
            </a:extLst>
          </p:cNvPr>
          <p:cNvSpPr txBox="1">
            <a:spLocks/>
          </p:cNvSpPr>
          <p:nvPr/>
        </p:nvSpPr>
        <p:spPr>
          <a:xfrm>
            <a:off x="416801" y="1414272"/>
            <a:ext cx="8626098" cy="3889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F0000"/>
                </a:solidFill>
                <a:latin typeface="+mn-lt"/>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5400" dirty="0"/>
          </a:p>
        </p:txBody>
      </p:sp>
      <p:pic>
        <p:nvPicPr>
          <p:cNvPr id="4" name="Audio 3">
            <a:hlinkClick r:id="" action="ppaction://media"/>
            <a:extLst>
              <a:ext uri="{FF2B5EF4-FFF2-40B4-BE49-F238E27FC236}">
                <a16:creationId xmlns:a16="http://schemas.microsoft.com/office/drawing/2014/main" id="{B723E522-F600-441E-B8A8-28D9E320B8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0731056"/>
      </p:ext>
    </p:extLst>
  </p:cSld>
  <p:clrMapOvr>
    <a:masterClrMapping/>
  </p:clrMapOvr>
  <mc:AlternateContent xmlns:mc="http://schemas.openxmlformats.org/markup-compatibility/2006" xmlns:p14="http://schemas.microsoft.com/office/powerpoint/2010/main">
    <mc:Choice Requires="p14">
      <p:transition spd="slow" p14:dur="2000" advTm="10477"/>
    </mc:Choice>
    <mc:Fallback xmlns="">
      <p:transition spd="slow" advTm="10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281567" cy="5964748"/>
          </a:xfrm>
        </p:spPr>
        <p:txBody>
          <a:bodyPr>
            <a:normAutofit/>
          </a:bodyPr>
          <a:lstStyle/>
          <a:p>
            <a:pPr marL="158750" lvl="1" indent="0" algn="ctr">
              <a:lnSpc>
                <a:spcPct val="100000"/>
              </a:lnSpc>
              <a:spcBef>
                <a:spcPts val="1200"/>
              </a:spcBef>
              <a:spcAft>
                <a:spcPts val="600"/>
              </a:spcAft>
              <a:buClr>
                <a:schemeClr val="dk1"/>
              </a:buClr>
              <a:buSzPct val="100000"/>
              <a:buNone/>
            </a:pPr>
            <a:r>
              <a:rPr lang="en-US" b="1" dirty="0">
                <a:solidFill>
                  <a:srgbClr val="FFC000"/>
                </a:solidFill>
                <a:latin typeface="+mn-lt"/>
                <a:ea typeface="+mj-ea"/>
                <a:cs typeface="+mj-cs"/>
              </a:rPr>
              <a:t>Step 3 : Joint analysis sessions dynamics</a:t>
            </a:r>
            <a:endParaRPr lang="en-US" sz="2800" b="1" dirty="0">
              <a:solidFill>
                <a:srgbClr val="FFC000"/>
              </a:solidFill>
              <a:latin typeface="+mn-lt"/>
              <a:ea typeface="+mj-ea"/>
              <a:cs typeface="+mj-cs"/>
            </a:endParaRPr>
          </a:p>
          <a:p>
            <a:pPr marL="0" indent="0" algn="just">
              <a:buNone/>
            </a:pPr>
            <a:endParaRPr lang="en-GB" sz="1800" dirty="0"/>
          </a:p>
          <a:p>
            <a:pPr algn="just">
              <a:buFontTx/>
              <a:buChar char="-"/>
            </a:pPr>
            <a:r>
              <a:rPr lang="en-GB" sz="1800" dirty="0"/>
              <a:t>If after discussion </a:t>
            </a:r>
            <a:r>
              <a:rPr lang="en-GB" sz="1800" b="1" dirty="0"/>
              <a:t>there is consensus on the ranking, the session can move to the next geographical unit of analysis and so on until the finalisation </a:t>
            </a:r>
            <a:r>
              <a:rPr lang="en-GB" sz="1800" dirty="0"/>
              <a:t>of the review.</a:t>
            </a:r>
          </a:p>
          <a:p>
            <a:pPr algn="just">
              <a:buFontTx/>
              <a:buChar char="-"/>
            </a:pPr>
            <a:endParaRPr lang="en-GB" sz="1800" dirty="0"/>
          </a:p>
          <a:p>
            <a:pPr algn="just">
              <a:buFontTx/>
              <a:buChar char="-"/>
            </a:pPr>
            <a:r>
              <a:rPr lang="en-GB" sz="1800" dirty="0"/>
              <a:t>However, if there is no consensus, the severity ranking of the unit of analysis should be discussed in plenary. The ranking review can represent either increasing or decreasing the severity of the unit of analysis and any change should be supported by:</a:t>
            </a:r>
          </a:p>
          <a:p>
            <a:pPr algn="just">
              <a:buFontTx/>
              <a:buChar char="-"/>
            </a:pPr>
            <a:endParaRPr lang="en-GB" sz="1800" dirty="0"/>
          </a:p>
          <a:p>
            <a:pPr algn="just"/>
            <a:r>
              <a:rPr lang="en-GB" sz="1800" b="1" dirty="0"/>
              <a:t>Context knowledge/update </a:t>
            </a:r>
            <a:r>
              <a:rPr lang="en-GB" sz="1800" dirty="0"/>
              <a:t>(on this regard, national and local actors can play a key role together with the roll out of sub-national joint analysis sessions)</a:t>
            </a:r>
          </a:p>
          <a:p>
            <a:pPr algn="just"/>
            <a:r>
              <a:rPr lang="en-GB" sz="1800" b="1" dirty="0"/>
              <a:t>Additional data/information </a:t>
            </a:r>
            <a:r>
              <a:rPr lang="en-GB" sz="1800" dirty="0"/>
              <a:t>regarding the specific geographical unit of analysis (i.e., presence/lack of unreported armed groups, recent arriving/departing population influx etc.)</a:t>
            </a:r>
          </a:p>
          <a:p>
            <a:pPr algn="just"/>
            <a:r>
              <a:rPr lang="en-GB" sz="1800" b="1" dirty="0"/>
              <a:t>Confirmed presence/ or lack of a protection threat </a:t>
            </a:r>
            <a:r>
              <a:rPr lang="en-GB" sz="1800" dirty="0"/>
              <a:t>in the area.</a:t>
            </a:r>
          </a:p>
          <a:p>
            <a:endParaRPr lang="en-GB" sz="2400" dirty="0"/>
          </a:p>
          <a:p>
            <a:endParaRPr lang="en-GB" sz="2400" dirty="0"/>
          </a:p>
          <a:p>
            <a:pPr marL="0" indent="0">
              <a:buNone/>
            </a:pPr>
            <a:endParaRPr lang="en-GB" sz="2400" dirty="0"/>
          </a:p>
          <a:p>
            <a:endParaRPr lang="en-GB" sz="2400" b="1" dirty="0"/>
          </a:p>
        </p:txBody>
      </p:sp>
      <p:sp>
        <p:nvSpPr>
          <p:cNvPr id="4" name="Title 2">
            <a:extLst>
              <a:ext uri="{FF2B5EF4-FFF2-40B4-BE49-F238E27FC236}">
                <a16:creationId xmlns:a16="http://schemas.microsoft.com/office/drawing/2014/main" id="{4CBD85BD-6007-41AC-9D33-32CC7DC74C0D}"/>
              </a:ext>
            </a:extLst>
          </p:cNvPr>
          <p:cNvSpPr txBox="1">
            <a:spLocks/>
          </p:cNvSpPr>
          <p:nvPr/>
        </p:nvSpPr>
        <p:spPr>
          <a:xfrm>
            <a:off x="9779289" y="304800"/>
            <a:ext cx="2333625" cy="151764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Joint Analysis</a:t>
            </a:r>
          </a:p>
          <a:p>
            <a:pPr algn="ctr"/>
            <a:r>
              <a:rPr lang="en-US" sz="2800" dirty="0">
                <a:solidFill>
                  <a:schemeClr val="bg1"/>
                </a:solidFill>
              </a:rPr>
              <a:t>Step by Step</a:t>
            </a:r>
            <a:br>
              <a:rPr lang="en-US" sz="2800" dirty="0">
                <a:solidFill>
                  <a:schemeClr val="bg1"/>
                </a:solidFill>
              </a:rPr>
            </a:br>
            <a:endParaRPr lang="en-GB" sz="2800" dirty="0">
              <a:solidFill>
                <a:schemeClr val="bg1"/>
              </a:solidFill>
            </a:endParaRPr>
          </a:p>
        </p:txBody>
      </p:sp>
      <p:pic>
        <p:nvPicPr>
          <p:cNvPr id="2" name="Audio 1">
            <a:hlinkClick r:id="" action="ppaction://media"/>
            <a:extLst>
              <a:ext uri="{FF2B5EF4-FFF2-40B4-BE49-F238E27FC236}">
                <a16:creationId xmlns:a16="http://schemas.microsoft.com/office/drawing/2014/main" id="{BFFAE0B2-FA16-4D44-BEBA-96671EA027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5804368"/>
      </p:ext>
    </p:extLst>
  </p:cSld>
  <p:clrMapOvr>
    <a:masterClrMapping/>
  </p:clrMapOvr>
  <mc:AlternateContent xmlns:mc="http://schemas.openxmlformats.org/markup-compatibility/2006" xmlns:p14="http://schemas.microsoft.com/office/powerpoint/2010/main">
    <mc:Choice Requires="p14">
      <p:transition spd="slow" p14:dur="2000" advTm="60172"/>
    </mc:Choice>
    <mc:Fallback xmlns="">
      <p:transition spd="slow" advTm="6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281567" cy="5964748"/>
          </a:xfrm>
        </p:spPr>
        <p:txBody>
          <a:bodyPr>
            <a:normAutofit/>
          </a:bodyPr>
          <a:lstStyle/>
          <a:p>
            <a:pPr marL="158750" lvl="1" indent="0" algn="ctr">
              <a:lnSpc>
                <a:spcPct val="100000"/>
              </a:lnSpc>
              <a:spcBef>
                <a:spcPts val="1200"/>
              </a:spcBef>
              <a:spcAft>
                <a:spcPts val="600"/>
              </a:spcAft>
              <a:buClr>
                <a:schemeClr val="dk1"/>
              </a:buClr>
              <a:buSzPct val="100000"/>
              <a:buNone/>
            </a:pPr>
            <a:r>
              <a:rPr lang="en-GB" b="1" dirty="0">
                <a:solidFill>
                  <a:srgbClr val="FFC000"/>
                </a:solidFill>
                <a:latin typeface="+mn-lt"/>
                <a:ea typeface="+mj-ea"/>
                <a:cs typeface="+mj-cs"/>
              </a:rPr>
              <a:t>Remember that</a:t>
            </a:r>
            <a:r>
              <a:rPr lang="en-GB" sz="2400" b="1" dirty="0">
                <a:solidFill>
                  <a:srgbClr val="FFC000"/>
                </a:solidFill>
                <a:latin typeface="+mn-lt"/>
                <a:ea typeface="+mj-ea"/>
                <a:cs typeface="+mj-cs"/>
              </a:rPr>
              <a:t>: </a:t>
            </a:r>
          </a:p>
          <a:p>
            <a:pPr marL="0" indent="0">
              <a:buNone/>
            </a:pPr>
            <a:endParaRPr lang="en-GB" sz="2400" b="1" dirty="0">
              <a:solidFill>
                <a:srgbClr val="FFC000"/>
              </a:solidFill>
              <a:latin typeface="+mn-lt"/>
              <a:ea typeface="+mj-ea"/>
              <a:cs typeface="+mj-cs"/>
            </a:endParaRPr>
          </a:p>
          <a:p>
            <a:pPr algn="just">
              <a:buFontTx/>
              <a:buChar char="-"/>
            </a:pPr>
            <a:r>
              <a:rPr lang="en-GB" sz="2400" dirty="0"/>
              <a:t>Changes in the severity ranking will have a direct impact on the PiN estimates. If the ranking increases or decreases after the joint analysis sessions; the % of PiN should change accordingly for that unit of analysis.</a:t>
            </a:r>
          </a:p>
          <a:p>
            <a:pPr algn="just">
              <a:buFontTx/>
              <a:buChar char="-"/>
            </a:pPr>
            <a:endParaRPr lang="en-GB" sz="2400" dirty="0"/>
          </a:p>
          <a:p>
            <a:pPr algn="just">
              <a:buFontTx/>
              <a:buChar char="-"/>
            </a:pPr>
            <a:r>
              <a:rPr lang="en-GB" sz="2400" dirty="0"/>
              <a:t>The final outcomes of the joint analysis is a final severity ranking, </a:t>
            </a:r>
            <a:r>
              <a:rPr lang="en-GB" sz="2400" dirty="0" err="1"/>
              <a:t>PiN</a:t>
            </a:r>
            <a:r>
              <a:rPr lang="en-GB" sz="2400" dirty="0"/>
              <a:t> and priority threats. These outcomes will have direct linkages with the HRP in terms of Protection Strategic and sectoral objectives, priority areas and groups, targeting and overall response strategy.</a:t>
            </a:r>
          </a:p>
          <a:p>
            <a:endParaRPr lang="en-GB" sz="2400" dirty="0"/>
          </a:p>
          <a:p>
            <a:pPr marL="0" indent="0">
              <a:buNone/>
            </a:pPr>
            <a:endParaRPr lang="en-GB" sz="2400" dirty="0"/>
          </a:p>
          <a:p>
            <a:endParaRPr lang="en-GB" sz="2400" b="1" dirty="0"/>
          </a:p>
        </p:txBody>
      </p:sp>
      <p:sp>
        <p:nvSpPr>
          <p:cNvPr id="4" name="Title 2">
            <a:extLst>
              <a:ext uri="{FF2B5EF4-FFF2-40B4-BE49-F238E27FC236}">
                <a16:creationId xmlns:a16="http://schemas.microsoft.com/office/drawing/2014/main" id="{4CBD85BD-6007-41AC-9D33-32CC7DC74C0D}"/>
              </a:ext>
            </a:extLst>
          </p:cNvPr>
          <p:cNvSpPr txBox="1">
            <a:spLocks/>
          </p:cNvSpPr>
          <p:nvPr/>
        </p:nvSpPr>
        <p:spPr>
          <a:xfrm>
            <a:off x="9779289" y="304800"/>
            <a:ext cx="2333625" cy="151764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Joint Analysis</a:t>
            </a:r>
          </a:p>
          <a:p>
            <a:pPr algn="ctr"/>
            <a:r>
              <a:rPr lang="en-US" sz="2800" dirty="0">
                <a:solidFill>
                  <a:schemeClr val="bg1"/>
                </a:solidFill>
              </a:rPr>
              <a:t>Step by Step</a:t>
            </a:r>
            <a:br>
              <a:rPr lang="en-US" sz="2800" dirty="0">
                <a:solidFill>
                  <a:schemeClr val="bg1"/>
                </a:solidFill>
              </a:rPr>
            </a:br>
            <a:endParaRPr lang="en-GB" sz="2800" dirty="0">
              <a:solidFill>
                <a:schemeClr val="bg1"/>
              </a:solidFill>
            </a:endParaRPr>
          </a:p>
        </p:txBody>
      </p:sp>
      <p:pic>
        <p:nvPicPr>
          <p:cNvPr id="3" name="Audio 2">
            <a:hlinkClick r:id="" action="ppaction://media"/>
            <a:extLst>
              <a:ext uri="{FF2B5EF4-FFF2-40B4-BE49-F238E27FC236}">
                <a16:creationId xmlns:a16="http://schemas.microsoft.com/office/drawing/2014/main" id="{854EA107-72FE-4D0B-B5B4-ADF563DE85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8379781"/>
      </p:ext>
    </p:extLst>
  </p:cSld>
  <p:clrMapOvr>
    <a:masterClrMapping/>
  </p:clrMapOvr>
  <mc:AlternateContent xmlns:mc="http://schemas.openxmlformats.org/markup-compatibility/2006" xmlns:p14="http://schemas.microsoft.com/office/powerpoint/2010/main">
    <mc:Choice Requires="p14">
      <p:transition spd="slow" p14:dur="2000" advTm="36204"/>
    </mc:Choice>
    <mc:Fallback xmlns="">
      <p:transition spd="slow" advTm="3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832477" y="452590"/>
            <a:ext cx="8626098" cy="863599"/>
          </a:xfrm>
        </p:spPr>
        <p:txBody>
          <a:bodyPr>
            <a:normAutofit fontScale="90000"/>
          </a:bodyPr>
          <a:lstStyle/>
          <a:p>
            <a:pPr algn="ctr"/>
            <a:r>
              <a:rPr lang="en-GB" sz="3100" dirty="0"/>
              <a:t>Is this Joint Analysis guidance valid as well when rolling out the PAF aside of the HNO?</a:t>
            </a:r>
            <a:br>
              <a:rPr lang="en-GB" dirty="0"/>
            </a:br>
            <a:endParaRPr lang="en-GB"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543051"/>
            <a:ext cx="8626098" cy="4757738"/>
          </a:xfrm>
        </p:spPr>
        <p:txBody>
          <a:bodyPr>
            <a:normAutofit/>
          </a:bodyPr>
          <a:lstStyle/>
          <a:p>
            <a:pPr marL="0" indent="0">
              <a:buNone/>
            </a:pPr>
            <a:endParaRPr lang="en-GB" dirty="0"/>
          </a:p>
          <a:p>
            <a:pPr algn="just"/>
            <a:r>
              <a:rPr lang="en-GB" dirty="0"/>
              <a:t>Yes, this module guides you on how to carry out a joint analysis session as the last step of the HNO analysis. The rationale of sequence, scope and dynamics sections can be easily used for PAF threats-based analysis. If you want to discuss more on detail this aspect, please feel free to contact the GPC Protection Analysis Pillar team.</a:t>
            </a:r>
          </a:p>
          <a:p>
            <a:endParaRPr lang="en-GB" dirty="0"/>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85725" y="365125"/>
            <a:ext cx="2333625" cy="151764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Q&amp;A </a:t>
            </a:r>
          </a:p>
          <a:p>
            <a:pPr algn="ctr"/>
            <a:r>
              <a:rPr lang="en-US" sz="2800" dirty="0">
                <a:solidFill>
                  <a:schemeClr val="bg1"/>
                </a:solidFill>
              </a:rPr>
              <a:t>Protection </a:t>
            </a:r>
          </a:p>
          <a:p>
            <a:pPr algn="ctr"/>
            <a:r>
              <a:rPr lang="en-US" sz="2800" dirty="0">
                <a:solidFill>
                  <a:schemeClr val="bg1"/>
                </a:solidFill>
              </a:rPr>
              <a:t>Joint Analysis</a:t>
            </a:r>
            <a:br>
              <a:rPr lang="en-US" sz="2800" dirty="0">
                <a:solidFill>
                  <a:schemeClr val="bg1"/>
                </a:solidFill>
              </a:rPr>
            </a:br>
            <a:endParaRPr lang="en-GB" sz="2800" dirty="0">
              <a:solidFill>
                <a:schemeClr val="bg1"/>
              </a:solidFill>
            </a:endParaRPr>
          </a:p>
        </p:txBody>
      </p:sp>
      <p:pic>
        <p:nvPicPr>
          <p:cNvPr id="6" name="Audio 5">
            <a:hlinkClick r:id="" action="ppaction://media"/>
            <a:extLst>
              <a:ext uri="{FF2B5EF4-FFF2-40B4-BE49-F238E27FC236}">
                <a16:creationId xmlns:a16="http://schemas.microsoft.com/office/drawing/2014/main" id="{F0946F95-10BA-4DD6-909A-59FF319096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92466989"/>
      </p:ext>
    </p:extLst>
  </p:cSld>
  <p:clrMapOvr>
    <a:masterClrMapping/>
  </p:clrMapOvr>
  <mc:AlternateContent xmlns:mc="http://schemas.openxmlformats.org/markup-compatibility/2006" xmlns:p14="http://schemas.microsoft.com/office/powerpoint/2010/main">
    <mc:Choice Requires="p14">
      <p:transition spd="slow" p14:dur="2000" advTm="32112"/>
    </mc:Choice>
    <mc:Fallback xmlns="">
      <p:transition spd="slow" advTm="32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E558-E6E3-EB46-B435-88FC2E611ADF}"/>
              </a:ext>
            </a:extLst>
          </p:cNvPr>
          <p:cNvSpPr>
            <a:spLocks noGrp="1"/>
          </p:cNvSpPr>
          <p:nvPr>
            <p:ph type="title"/>
          </p:nvPr>
        </p:nvSpPr>
        <p:spPr>
          <a:xfrm>
            <a:off x="416801" y="1981200"/>
            <a:ext cx="6155449" cy="3043683"/>
          </a:xfrm>
        </p:spPr>
        <p:txBody>
          <a:bodyPr>
            <a:normAutofit/>
          </a:bodyPr>
          <a:lstStyle/>
          <a:p>
            <a:r>
              <a:rPr lang="en-GB" sz="2200" b="0" dirty="0">
                <a:solidFill>
                  <a:schemeClr val="tx1"/>
                </a:solidFill>
                <a:latin typeface="Calibri Light" panose="020F0302020204030204" pitchFamily="34" charset="0"/>
                <a:cs typeface="Calibri Light" panose="020F0302020204030204" pitchFamily="34" charset="0"/>
              </a:rPr>
              <a:t>This is the end of HPC Guidance module 4:</a:t>
            </a:r>
            <a:br>
              <a:rPr lang="en-GB" sz="2200" b="0" dirty="0">
                <a:solidFill>
                  <a:schemeClr val="tx1"/>
                </a:solidFill>
                <a:latin typeface="Calibri Light" panose="020F0302020204030204" pitchFamily="34" charset="0"/>
                <a:cs typeface="Calibri Light" panose="020F0302020204030204" pitchFamily="34" charset="0"/>
              </a:rPr>
            </a:br>
            <a:br>
              <a:rPr lang="en-GB" b="0" dirty="0">
                <a:solidFill>
                  <a:schemeClr val="tx1"/>
                </a:solidFill>
                <a:latin typeface="Calibri Light" panose="020F0302020204030204" pitchFamily="34" charset="0"/>
                <a:cs typeface="Calibri Light" panose="020F0302020204030204" pitchFamily="34" charset="0"/>
              </a:rPr>
            </a:br>
            <a:r>
              <a:rPr lang="en-GB" sz="2200" i="1" dirty="0">
                <a:solidFill>
                  <a:schemeClr val="tx1"/>
                </a:solidFill>
                <a:latin typeface="Calibri Light" panose="020F0302020204030204" pitchFamily="34" charset="0"/>
                <a:cs typeface="Calibri Light" panose="020F0302020204030204" pitchFamily="34" charset="0"/>
              </a:rPr>
              <a:t>How to carry out a Protection and AoRs joint analysis?</a:t>
            </a:r>
            <a:br>
              <a:rPr lang="en-GB" sz="2200" i="1" dirty="0">
                <a:solidFill>
                  <a:schemeClr val="tx1"/>
                </a:solidFill>
                <a:latin typeface="Calibri Light" panose="020F0302020204030204" pitchFamily="34" charset="0"/>
                <a:cs typeface="Calibri Light" panose="020F0302020204030204" pitchFamily="34" charset="0"/>
              </a:rPr>
            </a:br>
            <a:br>
              <a:rPr lang="en-GB" b="0" i="1" dirty="0">
                <a:solidFill>
                  <a:schemeClr val="tx1"/>
                </a:solidFill>
                <a:latin typeface="Calibri Light" panose="020F0302020204030204" pitchFamily="34" charset="0"/>
                <a:cs typeface="Calibri Light" panose="020F0302020204030204" pitchFamily="34" charset="0"/>
              </a:rPr>
            </a:br>
            <a:r>
              <a:rPr lang="en-GB" sz="2200" b="0" dirty="0">
                <a:solidFill>
                  <a:schemeClr val="tx1"/>
                </a:solidFill>
                <a:latin typeface="Calibri Light" panose="020F0302020204030204" pitchFamily="34" charset="0"/>
                <a:cs typeface="Calibri Light" panose="020F0302020204030204" pitchFamily="34" charset="0"/>
              </a:rPr>
              <a:t>We invite you now to go through the following modules. Thanks for listening.</a:t>
            </a:r>
            <a:br>
              <a:rPr lang="en-US" sz="2200" dirty="0"/>
            </a:br>
            <a:endParaRPr lang="en-JO" sz="2200" dirty="0"/>
          </a:p>
        </p:txBody>
      </p:sp>
      <p:sp>
        <p:nvSpPr>
          <p:cNvPr id="3" name="Title 1">
            <a:extLst>
              <a:ext uri="{FF2B5EF4-FFF2-40B4-BE49-F238E27FC236}">
                <a16:creationId xmlns:a16="http://schemas.microsoft.com/office/drawing/2014/main" id="{29D204DD-12D4-294C-9366-00CD5550D704}"/>
              </a:ext>
            </a:extLst>
          </p:cNvPr>
          <p:cNvSpPr txBox="1">
            <a:spLocks/>
          </p:cNvSpPr>
          <p:nvPr/>
        </p:nvSpPr>
        <p:spPr>
          <a:xfrm>
            <a:off x="416801" y="1414272"/>
            <a:ext cx="8626098" cy="3889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F0000"/>
                </a:solidFill>
                <a:latin typeface="+mn-lt"/>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5400" dirty="0"/>
          </a:p>
        </p:txBody>
      </p:sp>
      <p:pic>
        <p:nvPicPr>
          <p:cNvPr id="4" name="Audio 3">
            <a:hlinkClick r:id="" action="ppaction://media"/>
            <a:extLst>
              <a:ext uri="{FF2B5EF4-FFF2-40B4-BE49-F238E27FC236}">
                <a16:creationId xmlns:a16="http://schemas.microsoft.com/office/drawing/2014/main" id="{FA8C9C21-6752-44C3-BE99-0CB8625799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88256358"/>
      </p:ext>
    </p:extLst>
  </p:cSld>
  <p:clrMapOvr>
    <a:masterClrMapping/>
  </p:clrMapOvr>
  <mc:AlternateContent xmlns:mc="http://schemas.openxmlformats.org/markup-compatibility/2006" xmlns:p14="http://schemas.microsoft.com/office/powerpoint/2010/main">
    <mc:Choice Requires="p14">
      <p:transition spd="slow" p14:dur="2000" advTm="13446"/>
    </mc:Choice>
    <mc:Fallback xmlns="">
      <p:transition spd="slow" advTm="1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832477" y="152401"/>
            <a:ext cx="8626098" cy="863599"/>
          </a:xfrm>
        </p:spPr>
        <p:txBody>
          <a:bodyPr>
            <a:normAutofit fontScale="90000"/>
          </a:bodyPr>
          <a:lstStyle/>
          <a:p>
            <a:pPr algn="ctr"/>
            <a:br>
              <a:rPr lang="en-US" sz="3600" dirty="0"/>
            </a:br>
            <a:endParaRPr lang="en-GB" sz="27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354135"/>
            <a:ext cx="8626098" cy="5284789"/>
          </a:xfrm>
        </p:spPr>
        <p:txBody>
          <a:bodyPr>
            <a:normAutofit/>
          </a:bodyPr>
          <a:lstStyle/>
          <a:p>
            <a:r>
              <a:rPr lang="en-US" dirty="0"/>
              <a:t>Definitions of joint analysis and recommended approaches. </a:t>
            </a:r>
          </a:p>
          <a:p>
            <a:r>
              <a:rPr lang="en-US" dirty="0"/>
              <a:t>Sequence of the joint analysis process.</a:t>
            </a:r>
          </a:p>
          <a:p>
            <a:pPr marL="0" indent="0">
              <a:buNone/>
            </a:pPr>
            <a:endParaRPr lang="en-US" dirty="0"/>
          </a:p>
          <a:p>
            <a:pPr marL="0" indent="0" algn="ctr">
              <a:buNone/>
            </a:pPr>
            <a:r>
              <a:rPr lang="en-US" b="1" dirty="0">
                <a:solidFill>
                  <a:srgbClr val="C00000"/>
                </a:solidFill>
              </a:rPr>
              <a:t>Overall objective of this module is to: </a:t>
            </a:r>
          </a:p>
          <a:p>
            <a:pPr algn="ctr"/>
            <a:r>
              <a:rPr lang="en-US" sz="2400" b="1" dirty="0">
                <a:solidFill>
                  <a:srgbClr val="C00000"/>
                </a:solidFill>
              </a:rPr>
              <a:t>Support Protection Cluster and AoR Coordinators at national and subnational levels to carry out an effective and easy to follow joint analysis process for the HNO and PAF roll out. </a:t>
            </a:r>
          </a:p>
          <a:p>
            <a:pPr algn="ctr"/>
            <a:r>
              <a:rPr lang="en-US" sz="2400" b="1" dirty="0">
                <a:solidFill>
                  <a:srgbClr val="C00000"/>
                </a:solidFill>
              </a:rPr>
              <a:t>Joint analysis shouldn’t represent more than 5% for the overall dedicated time for any of two exercises. </a:t>
            </a:r>
          </a:p>
          <a:p>
            <a:pPr marL="0" indent="0" algn="ctr">
              <a:buNone/>
            </a:pPr>
            <a:r>
              <a:rPr lang="en-US" b="1" dirty="0">
                <a:solidFill>
                  <a:srgbClr val="C00000"/>
                </a:solidFill>
              </a:rPr>
              <a:t> </a:t>
            </a:r>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114300" y="490536"/>
            <a:ext cx="2428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This module covers:</a:t>
            </a:r>
            <a:br>
              <a:rPr lang="en-US" sz="2800" dirty="0">
                <a:solidFill>
                  <a:schemeClr val="bg1"/>
                </a:solidFill>
              </a:rPr>
            </a:br>
            <a:endParaRPr lang="en-GB" sz="2800" dirty="0">
              <a:solidFill>
                <a:schemeClr val="bg1"/>
              </a:solidFill>
            </a:endParaRPr>
          </a:p>
        </p:txBody>
      </p:sp>
      <p:pic>
        <p:nvPicPr>
          <p:cNvPr id="6" name="Audio 5">
            <a:hlinkClick r:id="" action="ppaction://media"/>
            <a:extLst>
              <a:ext uri="{FF2B5EF4-FFF2-40B4-BE49-F238E27FC236}">
                <a16:creationId xmlns:a16="http://schemas.microsoft.com/office/drawing/2014/main" id="{4F94C9AC-2825-4BB8-BD97-3098A4E597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43853998"/>
      </p:ext>
    </p:extLst>
  </p:cSld>
  <p:clrMapOvr>
    <a:masterClrMapping/>
  </p:clrMapOvr>
  <mc:AlternateContent xmlns:mc="http://schemas.openxmlformats.org/markup-compatibility/2006" xmlns:p14="http://schemas.microsoft.com/office/powerpoint/2010/main">
    <mc:Choice Requires="p14">
      <p:transition spd="slow" p14:dur="2000" advTm="34214"/>
    </mc:Choice>
    <mc:Fallback xmlns="">
      <p:transition spd="slow" advTm="34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727702" y="365125"/>
            <a:ext cx="8626098" cy="863599"/>
          </a:xfrm>
        </p:spPr>
        <p:txBody>
          <a:bodyPr>
            <a:normAutofit fontScale="90000"/>
          </a:bodyPr>
          <a:lstStyle/>
          <a:p>
            <a:pPr algn="ctr"/>
            <a:r>
              <a:rPr lang="en-GB" dirty="0"/>
              <a:t>What is Protection Joint Analysis?</a:t>
            </a:r>
            <a:br>
              <a:rPr lang="en-GB" dirty="0"/>
            </a:br>
            <a:endParaRPr lang="en-GB"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543051"/>
            <a:ext cx="8626098" cy="4757738"/>
          </a:xfrm>
        </p:spPr>
        <p:txBody>
          <a:bodyPr>
            <a:normAutofit/>
          </a:bodyPr>
          <a:lstStyle/>
          <a:p>
            <a:pPr marL="0" indent="0" algn="just">
              <a:buNone/>
            </a:pPr>
            <a:endParaRPr lang="en-GB" dirty="0"/>
          </a:p>
          <a:p>
            <a:pPr algn="just"/>
            <a:r>
              <a:rPr lang="en-GB" dirty="0"/>
              <a:t>Protection Joint Analysis is an exercise in which the Protection, AoRs partners and stakeholders proceed with the interpretation, endorsement and/or review of the results, findings and recommendations coming from the data analysis. </a:t>
            </a:r>
          </a:p>
          <a:p>
            <a:pPr algn="just"/>
            <a:r>
              <a:rPr lang="en-GB" dirty="0"/>
              <a:t>Joint Analysis can follow several formats such as meetings, webinars or workshops depending on the context. </a:t>
            </a:r>
          </a:p>
          <a:p>
            <a:pPr marL="0" indent="0">
              <a:buNone/>
            </a:pPr>
            <a:endParaRPr lang="en-GB" dirty="0"/>
          </a:p>
          <a:p>
            <a:endParaRPr lang="en-GB" dirty="0"/>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85725" y="365125"/>
            <a:ext cx="2333625" cy="151764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Q&amp;A </a:t>
            </a:r>
          </a:p>
          <a:p>
            <a:pPr algn="ctr"/>
            <a:r>
              <a:rPr lang="en-US" sz="2800" dirty="0">
                <a:solidFill>
                  <a:schemeClr val="bg1"/>
                </a:solidFill>
              </a:rPr>
              <a:t>Protection </a:t>
            </a:r>
          </a:p>
          <a:p>
            <a:pPr algn="ctr"/>
            <a:r>
              <a:rPr lang="en-US" sz="2800" dirty="0">
                <a:solidFill>
                  <a:schemeClr val="bg1"/>
                </a:solidFill>
              </a:rPr>
              <a:t>Joint Analysis</a:t>
            </a:r>
            <a:br>
              <a:rPr lang="en-US" sz="2800" dirty="0">
                <a:solidFill>
                  <a:schemeClr val="bg1"/>
                </a:solidFill>
              </a:rPr>
            </a:br>
            <a:endParaRPr lang="en-GB" sz="2800" dirty="0">
              <a:solidFill>
                <a:schemeClr val="bg1"/>
              </a:solidFill>
            </a:endParaRPr>
          </a:p>
        </p:txBody>
      </p:sp>
      <p:pic>
        <p:nvPicPr>
          <p:cNvPr id="2" name="Audio 1">
            <a:hlinkClick r:id="" action="ppaction://media"/>
            <a:extLst>
              <a:ext uri="{FF2B5EF4-FFF2-40B4-BE49-F238E27FC236}">
                <a16:creationId xmlns:a16="http://schemas.microsoft.com/office/drawing/2014/main" id="{68BFEFC9-0EAF-4AE3-AA93-0159D98CE1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3979852"/>
      </p:ext>
    </p:extLst>
  </p:cSld>
  <p:clrMapOvr>
    <a:masterClrMapping/>
  </p:clrMapOvr>
  <mc:AlternateContent xmlns:mc="http://schemas.openxmlformats.org/markup-compatibility/2006" xmlns:p14="http://schemas.microsoft.com/office/powerpoint/2010/main">
    <mc:Choice Requires="p14">
      <p:transition spd="slow" p14:dur="2000" advTm="29081"/>
    </mc:Choice>
    <mc:Fallback xmlns="">
      <p:transition spd="slow" advTm="29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727702" y="365125"/>
            <a:ext cx="8626098" cy="863599"/>
          </a:xfrm>
        </p:spPr>
        <p:txBody>
          <a:bodyPr>
            <a:normAutofit fontScale="90000"/>
          </a:bodyPr>
          <a:lstStyle/>
          <a:p>
            <a:pPr algn="ctr"/>
            <a:r>
              <a:rPr lang="en-GB" dirty="0"/>
              <a:t>What is the objective of Joint Analysis?</a:t>
            </a:r>
            <a:br>
              <a:rPr lang="en-GB" dirty="0"/>
            </a:br>
            <a:endParaRPr lang="en-GB"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543051"/>
            <a:ext cx="8626098" cy="4757738"/>
          </a:xfrm>
        </p:spPr>
        <p:txBody>
          <a:bodyPr>
            <a:normAutofit/>
          </a:bodyPr>
          <a:lstStyle/>
          <a:p>
            <a:pPr marL="0" indent="0" algn="just">
              <a:buNone/>
            </a:pPr>
            <a:endParaRPr lang="en-GB" dirty="0"/>
          </a:p>
          <a:p>
            <a:pPr algn="just"/>
            <a:r>
              <a:rPr lang="en-GB" dirty="0"/>
              <a:t>The main objective of a joint analysis exercise is to get the buy in via consensus on the Severity ranking, People in Need (PiN) figures, priority protection threats etc.</a:t>
            </a:r>
          </a:p>
          <a:p>
            <a:pPr algn="just"/>
            <a:endParaRPr lang="en-GB" dirty="0"/>
          </a:p>
          <a:p>
            <a:pPr algn="just"/>
            <a:r>
              <a:rPr lang="en-GB" dirty="0"/>
              <a:t>The inclusion and participation of Protection actors partners and stakeholders in this process is really critical.</a:t>
            </a:r>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85725" y="365125"/>
            <a:ext cx="2333625" cy="151764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Q&amp;A </a:t>
            </a:r>
          </a:p>
          <a:p>
            <a:pPr algn="ctr"/>
            <a:r>
              <a:rPr lang="en-US" sz="2800" dirty="0">
                <a:solidFill>
                  <a:schemeClr val="bg1"/>
                </a:solidFill>
              </a:rPr>
              <a:t>Protection </a:t>
            </a:r>
          </a:p>
          <a:p>
            <a:pPr algn="ctr"/>
            <a:r>
              <a:rPr lang="en-US" sz="2800" dirty="0">
                <a:solidFill>
                  <a:schemeClr val="bg1"/>
                </a:solidFill>
              </a:rPr>
              <a:t>Joint Analysis</a:t>
            </a:r>
            <a:br>
              <a:rPr lang="en-US" sz="2800" dirty="0">
                <a:solidFill>
                  <a:schemeClr val="bg1"/>
                </a:solidFill>
              </a:rPr>
            </a:br>
            <a:endParaRPr lang="en-GB" sz="2800" dirty="0">
              <a:solidFill>
                <a:schemeClr val="bg1"/>
              </a:solidFill>
            </a:endParaRPr>
          </a:p>
        </p:txBody>
      </p:sp>
      <p:pic>
        <p:nvPicPr>
          <p:cNvPr id="6" name="Audio 5">
            <a:hlinkClick r:id="" action="ppaction://media"/>
            <a:extLst>
              <a:ext uri="{FF2B5EF4-FFF2-40B4-BE49-F238E27FC236}">
                <a16:creationId xmlns:a16="http://schemas.microsoft.com/office/drawing/2014/main" id="{042EF13E-CCC2-44C3-9912-7E1B6A3EE4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56343883"/>
      </p:ext>
    </p:extLst>
  </p:cSld>
  <p:clrMapOvr>
    <a:masterClrMapping/>
  </p:clrMapOvr>
  <mc:AlternateContent xmlns:mc="http://schemas.openxmlformats.org/markup-compatibility/2006" xmlns:p14="http://schemas.microsoft.com/office/powerpoint/2010/main">
    <mc:Choice Requires="p14">
      <p:transition spd="slow" p14:dur="2000" advTm="23156"/>
    </mc:Choice>
    <mc:Fallback xmlns="">
      <p:transition spd="slow" advTm="23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281567" cy="5964748"/>
          </a:xfrm>
        </p:spPr>
        <p:txBody>
          <a:bodyPr>
            <a:normAutofit fontScale="92500" lnSpcReduction="10000"/>
          </a:bodyPr>
          <a:lstStyle/>
          <a:p>
            <a:pPr marL="158750" lvl="1" indent="0" algn="ctr">
              <a:lnSpc>
                <a:spcPct val="100000"/>
              </a:lnSpc>
              <a:spcBef>
                <a:spcPts val="1200"/>
              </a:spcBef>
              <a:spcAft>
                <a:spcPts val="600"/>
              </a:spcAft>
              <a:buClr>
                <a:schemeClr val="dk1"/>
              </a:buClr>
              <a:buSzPct val="100000"/>
              <a:buNone/>
            </a:pPr>
            <a:r>
              <a:rPr lang="en-US" b="1" dirty="0">
                <a:solidFill>
                  <a:srgbClr val="FFC000"/>
                </a:solidFill>
                <a:latin typeface="+mn-lt"/>
                <a:ea typeface="+mj-ea"/>
                <a:cs typeface="+mj-cs"/>
              </a:rPr>
              <a:t>Step 1 : The sequence</a:t>
            </a:r>
          </a:p>
          <a:p>
            <a:pPr marL="158750" lvl="1" indent="0" algn="ctr">
              <a:lnSpc>
                <a:spcPct val="100000"/>
              </a:lnSpc>
              <a:spcBef>
                <a:spcPts val="1200"/>
              </a:spcBef>
              <a:spcAft>
                <a:spcPts val="600"/>
              </a:spcAft>
              <a:buClr>
                <a:schemeClr val="dk1"/>
              </a:buClr>
              <a:buSzPct val="100000"/>
              <a:buNone/>
            </a:pPr>
            <a:endParaRPr lang="en-US" sz="3000" dirty="0">
              <a:solidFill>
                <a:schemeClr val="accent1">
                  <a:lumMod val="50000"/>
                </a:schemeClr>
              </a:solidFill>
              <a:latin typeface="Calibri" panose="020F0502020204030204" pitchFamily="34" charset="0"/>
              <a:cs typeface="Calibri" panose="020F0502020204030204" pitchFamily="34" charset="0"/>
            </a:endParaRPr>
          </a:p>
          <a:p>
            <a:pPr algn="just"/>
            <a:r>
              <a:rPr lang="en-GB" sz="2400" dirty="0"/>
              <a:t>Protection Cluster and AoRs can choose one of the two options listed below:</a:t>
            </a:r>
          </a:p>
          <a:p>
            <a:pPr algn="just"/>
            <a:endParaRPr lang="en-GB" sz="2400" dirty="0"/>
          </a:p>
          <a:p>
            <a:pPr algn="just">
              <a:buFontTx/>
              <a:buChar char="-"/>
            </a:pPr>
            <a:r>
              <a:rPr lang="en-GB" sz="2400" u="sng" dirty="0">
                <a:solidFill>
                  <a:srgbClr val="FF0000"/>
                </a:solidFill>
              </a:rPr>
              <a:t>Option 1: </a:t>
            </a:r>
            <a:r>
              <a:rPr lang="en-GB" sz="2400" dirty="0"/>
              <a:t>Can organize a collective session on joint analysis. This collaborative approach will send out a message of leadership on the protection analysis.</a:t>
            </a:r>
          </a:p>
          <a:p>
            <a:pPr algn="just">
              <a:buFontTx/>
              <a:buChar char="-"/>
            </a:pPr>
            <a:endParaRPr lang="en-GB" sz="2400" dirty="0"/>
          </a:p>
          <a:p>
            <a:pPr algn="just">
              <a:buFontTx/>
              <a:buChar char="-"/>
            </a:pPr>
            <a:r>
              <a:rPr lang="en-GB" sz="2400" u="sng" dirty="0">
                <a:solidFill>
                  <a:srgbClr val="FF0000"/>
                </a:solidFill>
              </a:rPr>
              <a:t>Option 2: </a:t>
            </a:r>
            <a:r>
              <a:rPr lang="en-GB" sz="2400" dirty="0"/>
              <a:t>AoRs can convene their own joint analysis sessions with their constituencies. If this is the case, the joint analysis session should happen after the Protection Cluster has finalised the same process. </a:t>
            </a:r>
          </a:p>
          <a:p>
            <a:pPr lvl="1" algn="just">
              <a:buFontTx/>
              <a:buChar char="-"/>
            </a:pPr>
            <a:r>
              <a:rPr lang="en-GB" sz="2200" dirty="0"/>
              <a:t>The reason for this approach on option 2 is that during the sessions, overarching severity and PiN might be modified and threats reviewed and that would have implications in the AoR specific work.</a:t>
            </a:r>
          </a:p>
          <a:p>
            <a:pPr algn="just"/>
            <a:endParaRPr lang="en-GB" sz="2400" b="1" dirty="0"/>
          </a:p>
          <a:p>
            <a:pPr algn="just"/>
            <a:r>
              <a:rPr lang="en-GB" sz="2400" b="1" dirty="0"/>
              <a:t>NB: </a:t>
            </a:r>
            <a:r>
              <a:rPr lang="en-GB" sz="2400" dirty="0"/>
              <a:t>Before organizing a joint analysis session it is required that Cluster and AoRs have finalised the draft severity ranking, PiN, priority threats etc.</a:t>
            </a:r>
            <a:endParaRPr lang="en-GB" dirty="0"/>
          </a:p>
        </p:txBody>
      </p:sp>
      <p:sp>
        <p:nvSpPr>
          <p:cNvPr id="4" name="Title 2">
            <a:extLst>
              <a:ext uri="{FF2B5EF4-FFF2-40B4-BE49-F238E27FC236}">
                <a16:creationId xmlns:a16="http://schemas.microsoft.com/office/drawing/2014/main" id="{4CBD85BD-6007-41AC-9D33-32CC7DC74C0D}"/>
              </a:ext>
            </a:extLst>
          </p:cNvPr>
          <p:cNvSpPr txBox="1">
            <a:spLocks/>
          </p:cNvSpPr>
          <p:nvPr/>
        </p:nvSpPr>
        <p:spPr>
          <a:xfrm>
            <a:off x="9779289" y="304800"/>
            <a:ext cx="2333625" cy="151764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Joint Analysis</a:t>
            </a:r>
          </a:p>
          <a:p>
            <a:pPr algn="ctr"/>
            <a:r>
              <a:rPr lang="en-US" sz="2800" dirty="0">
                <a:solidFill>
                  <a:schemeClr val="bg1"/>
                </a:solidFill>
              </a:rPr>
              <a:t>Step by Step</a:t>
            </a:r>
            <a:br>
              <a:rPr lang="en-US" sz="2800" dirty="0">
                <a:solidFill>
                  <a:schemeClr val="bg1"/>
                </a:solidFill>
              </a:rPr>
            </a:br>
            <a:endParaRPr lang="en-GB" sz="2800" dirty="0">
              <a:solidFill>
                <a:schemeClr val="bg1"/>
              </a:solidFill>
            </a:endParaRPr>
          </a:p>
        </p:txBody>
      </p:sp>
      <p:pic>
        <p:nvPicPr>
          <p:cNvPr id="2" name="Audio 1">
            <a:hlinkClick r:id="" action="ppaction://media"/>
            <a:extLst>
              <a:ext uri="{FF2B5EF4-FFF2-40B4-BE49-F238E27FC236}">
                <a16:creationId xmlns:a16="http://schemas.microsoft.com/office/drawing/2014/main" id="{2F9791E3-EAD8-47A9-A8BF-AADA068C00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69247090"/>
      </p:ext>
    </p:extLst>
  </p:cSld>
  <p:clrMapOvr>
    <a:masterClrMapping/>
  </p:clrMapOvr>
  <mc:AlternateContent xmlns:mc="http://schemas.openxmlformats.org/markup-compatibility/2006" xmlns:p14="http://schemas.microsoft.com/office/powerpoint/2010/main">
    <mc:Choice Requires="p14">
      <p:transition spd="slow" p14:dur="2000" advTm="65884"/>
    </mc:Choice>
    <mc:Fallback xmlns="">
      <p:transition spd="slow" advTm="6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281567" cy="5964748"/>
          </a:xfrm>
        </p:spPr>
        <p:txBody>
          <a:bodyPr>
            <a:normAutofit/>
          </a:bodyPr>
          <a:lstStyle/>
          <a:p>
            <a:pPr marL="158750" lvl="1" indent="0" algn="ctr">
              <a:lnSpc>
                <a:spcPct val="100000"/>
              </a:lnSpc>
              <a:spcBef>
                <a:spcPts val="1200"/>
              </a:spcBef>
              <a:spcAft>
                <a:spcPts val="600"/>
              </a:spcAft>
              <a:buClr>
                <a:schemeClr val="dk1"/>
              </a:buClr>
              <a:buSzPct val="100000"/>
              <a:buNone/>
            </a:pPr>
            <a:r>
              <a:rPr lang="en-US" b="1" dirty="0">
                <a:solidFill>
                  <a:srgbClr val="FFC000"/>
                </a:solidFill>
                <a:latin typeface="+mn-lt"/>
                <a:ea typeface="+mj-ea"/>
                <a:cs typeface="+mj-cs"/>
              </a:rPr>
              <a:t>Step 2 : The scope</a:t>
            </a:r>
            <a:endParaRPr lang="en-US" sz="3000" dirty="0">
              <a:solidFill>
                <a:schemeClr val="accent1">
                  <a:lumMod val="50000"/>
                </a:schemeClr>
              </a:solidFill>
              <a:latin typeface="Calibri" panose="020F0502020204030204" pitchFamily="34" charset="0"/>
              <a:cs typeface="Calibri" panose="020F0502020204030204" pitchFamily="34" charset="0"/>
            </a:endParaRPr>
          </a:p>
          <a:p>
            <a:pPr algn="just"/>
            <a:r>
              <a:rPr lang="en-GB" sz="2400" dirty="0"/>
              <a:t>In terms of the scope, Protection Cluster and </a:t>
            </a:r>
            <a:r>
              <a:rPr lang="en-GB" sz="2400" dirty="0" err="1"/>
              <a:t>AoRs</a:t>
            </a:r>
            <a:r>
              <a:rPr lang="en-GB" sz="2400" dirty="0"/>
              <a:t> can:</a:t>
            </a:r>
          </a:p>
          <a:p>
            <a:pPr marL="0" indent="0" algn="just">
              <a:buNone/>
            </a:pPr>
            <a:endParaRPr lang="en-GB" sz="2400" dirty="0"/>
          </a:p>
          <a:p>
            <a:pPr algn="just">
              <a:buFontTx/>
              <a:buChar char="-"/>
            </a:pPr>
            <a:r>
              <a:rPr lang="en-GB" sz="2400" u="sng" dirty="0">
                <a:solidFill>
                  <a:srgbClr val="FF0000"/>
                </a:solidFill>
              </a:rPr>
              <a:t>Option 1: </a:t>
            </a:r>
            <a:r>
              <a:rPr lang="en-GB" sz="2400" dirty="0"/>
              <a:t>Organize joint analysis sessions at sub-national level and bring the sub-national results to a final national level joint analysis session.</a:t>
            </a:r>
          </a:p>
          <a:p>
            <a:pPr algn="just">
              <a:buFontTx/>
              <a:buChar char="-"/>
            </a:pPr>
            <a:endParaRPr lang="en-GB" sz="2400" dirty="0"/>
          </a:p>
          <a:p>
            <a:pPr lvl="1" algn="just"/>
            <a:r>
              <a:rPr lang="en-GB" dirty="0"/>
              <a:t>This option will ensure the participation, buy in and inclusion of national and local partners and stakeholders during the analysis. </a:t>
            </a:r>
          </a:p>
          <a:p>
            <a:pPr marL="0" indent="0" algn="just">
              <a:buNone/>
            </a:pPr>
            <a:endParaRPr lang="en-GB" sz="2400" dirty="0"/>
          </a:p>
          <a:p>
            <a:pPr algn="just">
              <a:buFontTx/>
              <a:buChar char="-"/>
            </a:pPr>
            <a:r>
              <a:rPr lang="en-GB" sz="2400" u="sng" dirty="0">
                <a:solidFill>
                  <a:srgbClr val="FF0000"/>
                </a:solidFill>
              </a:rPr>
              <a:t>Option 2: </a:t>
            </a:r>
            <a:r>
              <a:rPr lang="en-GB" sz="2400" dirty="0"/>
              <a:t>Carry out a single national level joint analysis workshop. This option is only recommended when either the country of operations is in the first phase (i.e., first 3 months) of the response, there is a very limited number of protection partners and stakeholders, or humanitarian access is restricted.</a:t>
            </a:r>
          </a:p>
          <a:p>
            <a:endParaRPr lang="en-GB" sz="2400" b="1" dirty="0"/>
          </a:p>
        </p:txBody>
      </p:sp>
      <p:sp>
        <p:nvSpPr>
          <p:cNvPr id="4" name="Title 2">
            <a:extLst>
              <a:ext uri="{FF2B5EF4-FFF2-40B4-BE49-F238E27FC236}">
                <a16:creationId xmlns:a16="http://schemas.microsoft.com/office/drawing/2014/main" id="{4CBD85BD-6007-41AC-9D33-32CC7DC74C0D}"/>
              </a:ext>
            </a:extLst>
          </p:cNvPr>
          <p:cNvSpPr txBox="1">
            <a:spLocks/>
          </p:cNvSpPr>
          <p:nvPr/>
        </p:nvSpPr>
        <p:spPr>
          <a:xfrm>
            <a:off x="9779289" y="304800"/>
            <a:ext cx="2333625" cy="151764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Joint Analysis</a:t>
            </a:r>
          </a:p>
          <a:p>
            <a:pPr algn="ctr"/>
            <a:r>
              <a:rPr lang="en-US" sz="2800" dirty="0">
                <a:solidFill>
                  <a:schemeClr val="bg1"/>
                </a:solidFill>
              </a:rPr>
              <a:t>Step by Step</a:t>
            </a:r>
            <a:br>
              <a:rPr lang="en-US" sz="2800" dirty="0">
                <a:solidFill>
                  <a:schemeClr val="bg1"/>
                </a:solidFill>
              </a:rPr>
            </a:br>
            <a:endParaRPr lang="en-GB" sz="2800" dirty="0">
              <a:solidFill>
                <a:schemeClr val="bg1"/>
              </a:solidFill>
            </a:endParaRPr>
          </a:p>
        </p:txBody>
      </p:sp>
      <p:pic>
        <p:nvPicPr>
          <p:cNvPr id="3" name="Audio 2">
            <a:hlinkClick r:id="" action="ppaction://media"/>
            <a:extLst>
              <a:ext uri="{FF2B5EF4-FFF2-40B4-BE49-F238E27FC236}">
                <a16:creationId xmlns:a16="http://schemas.microsoft.com/office/drawing/2014/main" id="{FC8CA4AA-F7AF-40D1-90D0-4F5DC2DC83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7187138"/>
      </p:ext>
    </p:extLst>
  </p:cSld>
  <p:clrMapOvr>
    <a:masterClrMapping/>
  </p:clrMapOvr>
  <mc:AlternateContent xmlns:mc="http://schemas.openxmlformats.org/markup-compatibility/2006" xmlns:p14="http://schemas.microsoft.com/office/powerpoint/2010/main">
    <mc:Choice Requires="p14">
      <p:transition spd="slow" p14:dur="2000" advTm="46658"/>
    </mc:Choice>
    <mc:Fallback xmlns="">
      <p:transition spd="slow" advTm="4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281567" cy="5964748"/>
          </a:xfrm>
        </p:spPr>
        <p:txBody>
          <a:bodyPr>
            <a:normAutofit/>
          </a:bodyPr>
          <a:lstStyle/>
          <a:p>
            <a:pPr marL="158750" lvl="1" indent="0" algn="ctr">
              <a:lnSpc>
                <a:spcPct val="100000"/>
              </a:lnSpc>
              <a:spcBef>
                <a:spcPts val="1200"/>
              </a:spcBef>
              <a:spcAft>
                <a:spcPts val="600"/>
              </a:spcAft>
              <a:buClr>
                <a:schemeClr val="dk1"/>
              </a:buClr>
              <a:buSzPct val="100000"/>
              <a:buNone/>
            </a:pPr>
            <a:r>
              <a:rPr lang="en-US" b="1" dirty="0">
                <a:solidFill>
                  <a:srgbClr val="FFC000"/>
                </a:solidFill>
                <a:latin typeface="+mn-lt"/>
                <a:ea typeface="+mj-ea"/>
                <a:cs typeface="+mj-cs"/>
              </a:rPr>
              <a:t>Step 2 : The participants</a:t>
            </a:r>
          </a:p>
          <a:p>
            <a:pPr marL="158750" lvl="1" indent="0" algn="ctr">
              <a:lnSpc>
                <a:spcPct val="100000"/>
              </a:lnSpc>
              <a:spcBef>
                <a:spcPts val="1200"/>
              </a:spcBef>
              <a:spcAft>
                <a:spcPts val="600"/>
              </a:spcAft>
              <a:buClr>
                <a:schemeClr val="dk1"/>
              </a:buClr>
              <a:buSzPct val="100000"/>
              <a:buNone/>
            </a:pPr>
            <a:endParaRPr lang="en-US" sz="3000" dirty="0">
              <a:solidFill>
                <a:schemeClr val="accent1">
                  <a:lumMod val="50000"/>
                </a:schemeClr>
              </a:solidFill>
              <a:latin typeface="Calibri" panose="020F0502020204030204" pitchFamily="34" charset="0"/>
              <a:cs typeface="Calibri" panose="020F0502020204030204" pitchFamily="34" charset="0"/>
            </a:endParaRPr>
          </a:p>
          <a:p>
            <a:pPr algn="just"/>
            <a:r>
              <a:rPr lang="en-GB" sz="2400" dirty="0"/>
              <a:t>The profile of participants in the joint analysis sessions can be summarized in a single sentence; </a:t>
            </a:r>
            <a:r>
              <a:rPr lang="en-GB" sz="2400" i="1" dirty="0"/>
              <a:t>the full constituency of Protection and </a:t>
            </a:r>
            <a:r>
              <a:rPr lang="en-GB" sz="2400" i="1" dirty="0" err="1"/>
              <a:t>AoRs</a:t>
            </a:r>
            <a:r>
              <a:rPr lang="en-GB" sz="2400" i="1" dirty="0"/>
              <a:t> partners and key stakeholders.</a:t>
            </a:r>
            <a:endParaRPr lang="en-GB" sz="2400" dirty="0"/>
          </a:p>
          <a:p>
            <a:pPr algn="just"/>
            <a:endParaRPr lang="en-GB" sz="2400" dirty="0"/>
          </a:p>
          <a:p>
            <a:pPr marL="0" indent="0" algn="just">
              <a:buNone/>
            </a:pPr>
            <a:r>
              <a:rPr lang="en-GB" sz="2400" dirty="0"/>
              <a:t>The constituency varies from country to country, and it is the decision of the coordinators to decide about the number and profile of the participants. Some examples of constituencies are: </a:t>
            </a:r>
            <a:r>
              <a:rPr lang="en-GB" sz="2400" b="1" dirty="0"/>
              <a:t>National and local authorities; national and local partners; National and local NGO forums; International partners; Information Management WGs, OCHA, donors or other clusters, specially if protection is seeking to reinforce and foster Protection mainstreaming and integrated approaches.</a:t>
            </a:r>
          </a:p>
          <a:p>
            <a:pPr marL="0" indent="0">
              <a:buNone/>
            </a:pPr>
            <a:endParaRPr lang="en-GB" sz="2400" dirty="0"/>
          </a:p>
          <a:p>
            <a:endParaRPr lang="en-GB" sz="2400" b="1" dirty="0"/>
          </a:p>
        </p:txBody>
      </p:sp>
      <p:sp>
        <p:nvSpPr>
          <p:cNvPr id="4" name="Title 2">
            <a:extLst>
              <a:ext uri="{FF2B5EF4-FFF2-40B4-BE49-F238E27FC236}">
                <a16:creationId xmlns:a16="http://schemas.microsoft.com/office/drawing/2014/main" id="{4CBD85BD-6007-41AC-9D33-32CC7DC74C0D}"/>
              </a:ext>
            </a:extLst>
          </p:cNvPr>
          <p:cNvSpPr txBox="1">
            <a:spLocks/>
          </p:cNvSpPr>
          <p:nvPr/>
        </p:nvSpPr>
        <p:spPr>
          <a:xfrm>
            <a:off x="9779289" y="304800"/>
            <a:ext cx="2333625" cy="151764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Joint Analysis</a:t>
            </a:r>
          </a:p>
          <a:p>
            <a:pPr algn="ctr"/>
            <a:r>
              <a:rPr lang="en-US" sz="2800" dirty="0">
                <a:solidFill>
                  <a:schemeClr val="bg1"/>
                </a:solidFill>
              </a:rPr>
              <a:t>Step by Step</a:t>
            </a:r>
            <a:br>
              <a:rPr lang="en-US" sz="2800" dirty="0">
                <a:solidFill>
                  <a:schemeClr val="bg1"/>
                </a:solidFill>
              </a:rPr>
            </a:br>
            <a:endParaRPr lang="en-GB" sz="2800" dirty="0">
              <a:solidFill>
                <a:schemeClr val="bg1"/>
              </a:solidFill>
            </a:endParaRPr>
          </a:p>
        </p:txBody>
      </p:sp>
      <p:pic>
        <p:nvPicPr>
          <p:cNvPr id="7" name="Audio 6">
            <a:hlinkClick r:id="" action="ppaction://media"/>
            <a:extLst>
              <a:ext uri="{FF2B5EF4-FFF2-40B4-BE49-F238E27FC236}">
                <a16:creationId xmlns:a16="http://schemas.microsoft.com/office/drawing/2014/main" id="{A81B230A-1ECE-468A-B70A-BE529F7B19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7448931"/>
      </p:ext>
    </p:extLst>
  </p:cSld>
  <p:clrMapOvr>
    <a:masterClrMapping/>
  </p:clrMapOvr>
  <mc:AlternateContent xmlns:mc="http://schemas.openxmlformats.org/markup-compatibility/2006" xmlns:p14="http://schemas.microsoft.com/office/powerpoint/2010/main">
    <mc:Choice Requires="p14">
      <p:transition spd="slow" p14:dur="2000" advTm="48116"/>
    </mc:Choice>
    <mc:Fallback xmlns="">
      <p:transition spd="slow" advTm="48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281567" cy="5964748"/>
          </a:xfrm>
        </p:spPr>
        <p:txBody>
          <a:bodyPr>
            <a:normAutofit/>
          </a:bodyPr>
          <a:lstStyle/>
          <a:p>
            <a:pPr marL="158750" lvl="1" indent="0" algn="ctr">
              <a:lnSpc>
                <a:spcPct val="100000"/>
              </a:lnSpc>
              <a:spcBef>
                <a:spcPts val="1200"/>
              </a:spcBef>
              <a:spcAft>
                <a:spcPts val="600"/>
              </a:spcAft>
              <a:buClr>
                <a:schemeClr val="dk1"/>
              </a:buClr>
              <a:buSzPct val="100000"/>
              <a:buNone/>
            </a:pPr>
            <a:r>
              <a:rPr lang="en-US" b="1" dirty="0">
                <a:solidFill>
                  <a:srgbClr val="FFC000"/>
                </a:solidFill>
                <a:latin typeface="+mn-lt"/>
                <a:ea typeface="+mj-ea"/>
                <a:cs typeface="+mj-cs"/>
              </a:rPr>
              <a:t>Step 3 : Joint analysis sessions dynamics</a:t>
            </a:r>
          </a:p>
          <a:p>
            <a:pPr marL="158750" lvl="1" indent="0" algn="ctr">
              <a:lnSpc>
                <a:spcPct val="100000"/>
              </a:lnSpc>
              <a:spcBef>
                <a:spcPts val="1200"/>
              </a:spcBef>
              <a:spcAft>
                <a:spcPts val="600"/>
              </a:spcAft>
              <a:buClr>
                <a:schemeClr val="dk1"/>
              </a:buClr>
              <a:buSzPct val="100000"/>
              <a:buNone/>
            </a:pPr>
            <a:endParaRPr lang="en-US" sz="3000" dirty="0">
              <a:solidFill>
                <a:schemeClr val="accent1">
                  <a:lumMod val="50000"/>
                </a:schemeClr>
              </a:solidFill>
              <a:latin typeface="Calibri" panose="020F0502020204030204" pitchFamily="34" charset="0"/>
              <a:cs typeface="Calibri" panose="020F0502020204030204" pitchFamily="34" charset="0"/>
            </a:endParaRPr>
          </a:p>
          <a:p>
            <a:pPr marL="457200" indent="-457200" algn="just">
              <a:buFont typeface="+mj-lt"/>
              <a:buAutoNum type="arabicPeriod"/>
            </a:pPr>
            <a:r>
              <a:rPr lang="en-GB" sz="2400" dirty="0"/>
              <a:t>During the joint analysis session, Protection Cluster and AoRs can provide to participants an overview of the following: </a:t>
            </a:r>
          </a:p>
          <a:p>
            <a:pPr marL="971550" lvl="1" indent="-514350" algn="just">
              <a:buFont typeface="+mj-lt"/>
              <a:buAutoNum type="romanLcPeriod"/>
            </a:pPr>
            <a:r>
              <a:rPr lang="en-GB" b="1" dirty="0"/>
              <a:t>HPC process, </a:t>
            </a:r>
          </a:p>
          <a:p>
            <a:pPr marL="971550" lvl="1" indent="-514350" algn="just">
              <a:buFont typeface="+mj-lt"/>
              <a:buAutoNum type="romanLcPeriod"/>
            </a:pPr>
            <a:r>
              <a:rPr lang="en-GB" sz="2400" b="1" dirty="0"/>
              <a:t>HPC timeline, </a:t>
            </a:r>
          </a:p>
          <a:p>
            <a:pPr marL="971550" lvl="1" indent="-514350" algn="just">
              <a:buFont typeface="+mj-lt"/>
              <a:buAutoNum type="romanLcPeriod"/>
            </a:pPr>
            <a:r>
              <a:rPr lang="en-GB" sz="2400" b="1" dirty="0"/>
              <a:t>selection and use of indicators, </a:t>
            </a:r>
          </a:p>
          <a:p>
            <a:pPr marL="971550" lvl="1" indent="-514350" algn="just">
              <a:buFont typeface="+mj-lt"/>
              <a:buAutoNum type="romanLcPeriod"/>
            </a:pPr>
            <a:r>
              <a:rPr lang="en-GB" sz="2400" b="1" dirty="0"/>
              <a:t>identified protection threats, </a:t>
            </a:r>
          </a:p>
          <a:p>
            <a:pPr marL="971550" lvl="1" indent="-514350" algn="just">
              <a:buFont typeface="+mj-lt"/>
              <a:buAutoNum type="romanLcPeriod"/>
            </a:pPr>
            <a:r>
              <a:rPr lang="en-GB" sz="2400" b="1" dirty="0"/>
              <a:t>selection of the PiN % for each of the population groups, </a:t>
            </a:r>
          </a:p>
          <a:p>
            <a:pPr marL="971550" lvl="1" indent="-514350" algn="just">
              <a:buFont typeface="+mj-lt"/>
              <a:buAutoNum type="romanLcPeriod"/>
            </a:pPr>
            <a:r>
              <a:rPr lang="en-GB" sz="2400" b="1" dirty="0"/>
              <a:t>internal analysis process, </a:t>
            </a:r>
          </a:p>
          <a:p>
            <a:pPr marL="971550" lvl="1" indent="-514350" algn="just">
              <a:buFont typeface="+mj-lt"/>
              <a:buAutoNum type="romanLcPeriod"/>
            </a:pPr>
            <a:r>
              <a:rPr lang="en-GB" sz="2400" b="1" dirty="0"/>
              <a:t>interaction with other clusters, OCHA etc.</a:t>
            </a:r>
          </a:p>
          <a:p>
            <a:pPr marL="0" indent="0">
              <a:buNone/>
            </a:pPr>
            <a:endParaRPr lang="en-GB" sz="2400" dirty="0"/>
          </a:p>
          <a:p>
            <a:pPr marL="0" indent="0">
              <a:buNone/>
            </a:pPr>
            <a:endParaRPr lang="en-GB" sz="2400" dirty="0"/>
          </a:p>
          <a:p>
            <a:endParaRPr lang="en-GB" sz="2400" dirty="0"/>
          </a:p>
          <a:p>
            <a:pPr marL="0" indent="0">
              <a:buNone/>
            </a:pPr>
            <a:endParaRPr lang="en-GB" sz="2400" dirty="0"/>
          </a:p>
          <a:p>
            <a:endParaRPr lang="en-GB" sz="2400" b="1" dirty="0"/>
          </a:p>
        </p:txBody>
      </p:sp>
      <p:sp>
        <p:nvSpPr>
          <p:cNvPr id="4" name="Title 2">
            <a:extLst>
              <a:ext uri="{FF2B5EF4-FFF2-40B4-BE49-F238E27FC236}">
                <a16:creationId xmlns:a16="http://schemas.microsoft.com/office/drawing/2014/main" id="{4CBD85BD-6007-41AC-9D33-32CC7DC74C0D}"/>
              </a:ext>
            </a:extLst>
          </p:cNvPr>
          <p:cNvSpPr txBox="1">
            <a:spLocks/>
          </p:cNvSpPr>
          <p:nvPr/>
        </p:nvSpPr>
        <p:spPr>
          <a:xfrm>
            <a:off x="9779289" y="304800"/>
            <a:ext cx="2333625" cy="151764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Joint Analysis</a:t>
            </a:r>
          </a:p>
          <a:p>
            <a:pPr algn="ctr"/>
            <a:r>
              <a:rPr lang="en-US" sz="2800" dirty="0">
                <a:solidFill>
                  <a:schemeClr val="bg1"/>
                </a:solidFill>
              </a:rPr>
              <a:t>Step by Step</a:t>
            </a:r>
            <a:br>
              <a:rPr lang="en-US" sz="2800" dirty="0">
                <a:solidFill>
                  <a:schemeClr val="bg1"/>
                </a:solidFill>
              </a:rPr>
            </a:br>
            <a:endParaRPr lang="en-GB" sz="2800" dirty="0">
              <a:solidFill>
                <a:schemeClr val="bg1"/>
              </a:solidFill>
            </a:endParaRPr>
          </a:p>
        </p:txBody>
      </p:sp>
      <p:pic>
        <p:nvPicPr>
          <p:cNvPr id="2" name="Audio 1">
            <a:hlinkClick r:id="" action="ppaction://media"/>
            <a:extLst>
              <a:ext uri="{FF2B5EF4-FFF2-40B4-BE49-F238E27FC236}">
                <a16:creationId xmlns:a16="http://schemas.microsoft.com/office/drawing/2014/main" id="{7A53E7D6-0C9F-49BA-9501-6C3463438D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9545781"/>
      </p:ext>
    </p:extLst>
  </p:cSld>
  <p:clrMapOvr>
    <a:masterClrMapping/>
  </p:clrMapOvr>
  <mc:AlternateContent xmlns:mc="http://schemas.openxmlformats.org/markup-compatibility/2006" xmlns:p14="http://schemas.microsoft.com/office/powerpoint/2010/main">
    <mc:Choice Requires="p14">
      <p:transition spd="slow" p14:dur="2000" advTm="37556"/>
    </mc:Choice>
    <mc:Fallback xmlns="">
      <p:transition spd="slow" advTm="3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281567" cy="5964748"/>
          </a:xfrm>
        </p:spPr>
        <p:txBody>
          <a:bodyPr>
            <a:normAutofit/>
          </a:bodyPr>
          <a:lstStyle/>
          <a:p>
            <a:pPr marL="158750" lvl="1" indent="0" algn="ctr">
              <a:lnSpc>
                <a:spcPct val="100000"/>
              </a:lnSpc>
              <a:spcBef>
                <a:spcPts val="1200"/>
              </a:spcBef>
              <a:spcAft>
                <a:spcPts val="600"/>
              </a:spcAft>
              <a:buClr>
                <a:schemeClr val="dk1"/>
              </a:buClr>
              <a:buSzPct val="100000"/>
              <a:buNone/>
            </a:pPr>
            <a:r>
              <a:rPr lang="en-US" b="1" dirty="0">
                <a:solidFill>
                  <a:srgbClr val="FFC000"/>
                </a:solidFill>
                <a:latin typeface="+mn-lt"/>
                <a:ea typeface="+mj-ea"/>
                <a:cs typeface="+mj-cs"/>
              </a:rPr>
              <a:t>Step 3 : Joint analysis sessions dynamics</a:t>
            </a:r>
            <a:endParaRPr lang="en-US" sz="2800" b="1" dirty="0">
              <a:solidFill>
                <a:srgbClr val="FFC000"/>
              </a:solidFill>
              <a:latin typeface="+mn-lt"/>
              <a:ea typeface="+mj-ea"/>
              <a:cs typeface="+mj-cs"/>
            </a:endParaRPr>
          </a:p>
          <a:p>
            <a:pPr marL="158750" lvl="1" indent="0" algn="ctr">
              <a:lnSpc>
                <a:spcPct val="100000"/>
              </a:lnSpc>
              <a:spcBef>
                <a:spcPts val="1200"/>
              </a:spcBef>
              <a:spcAft>
                <a:spcPts val="600"/>
              </a:spcAft>
              <a:buClr>
                <a:schemeClr val="dk1"/>
              </a:buClr>
              <a:buSzPct val="100000"/>
              <a:buNone/>
            </a:pPr>
            <a:endParaRPr lang="en-GB" sz="1800" dirty="0"/>
          </a:p>
          <a:p>
            <a:pPr marL="0" indent="0">
              <a:buNone/>
            </a:pPr>
            <a:r>
              <a:rPr lang="en-GB" sz="1800" b="1" dirty="0">
                <a:solidFill>
                  <a:srgbClr val="FFC000"/>
                </a:solidFill>
              </a:rPr>
              <a:t>2) </a:t>
            </a:r>
            <a:r>
              <a:rPr lang="en-GB" sz="1800" b="1" dirty="0"/>
              <a:t>Review in plenary the finalized severity ranking by each geographical unit of analysis explaining the process and the initial ranking and the identified protection threats.</a:t>
            </a:r>
          </a:p>
          <a:p>
            <a:pPr marL="0" indent="0">
              <a:buNone/>
            </a:pPr>
            <a:r>
              <a:rPr lang="en-GB" sz="1800" dirty="0"/>
              <a:t>After discussion, participants will proceed to either endorse or review the severity as shown in this example from Venezuela (2019) :</a:t>
            </a:r>
          </a:p>
          <a:p>
            <a:pPr marL="0" indent="0">
              <a:buNone/>
            </a:pPr>
            <a:endParaRPr lang="en-GB" sz="2400" dirty="0"/>
          </a:p>
          <a:p>
            <a:endParaRPr lang="en-GB" sz="2400" dirty="0"/>
          </a:p>
          <a:p>
            <a:pPr marL="0" indent="0">
              <a:buNone/>
            </a:pPr>
            <a:endParaRPr lang="en-GB" sz="2400" dirty="0"/>
          </a:p>
          <a:p>
            <a:endParaRPr lang="en-GB" sz="2400" b="1" dirty="0"/>
          </a:p>
        </p:txBody>
      </p:sp>
      <p:sp>
        <p:nvSpPr>
          <p:cNvPr id="4" name="Title 2">
            <a:extLst>
              <a:ext uri="{FF2B5EF4-FFF2-40B4-BE49-F238E27FC236}">
                <a16:creationId xmlns:a16="http://schemas.microsoft.com/office/drawing/2014/main" id="{4CBD85BD-6007-41AC-9D33-32CC7DC74C0D}"/>
              </a:ext>
            </a:extLst>
          </p:cNvPr>
          <p:cNvSpPr txBox="1">
            <a:spLocks/>
          </p:cNvSpPr>
          <p:nvPr/>
        </p:nvSpPr>
        <p:spPr>
          <a:xfrm>
            <a:off x="9779289" y="304800"/>
            <a:ext cx="2333625" cy="151764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Joint Analysis</a:t>
            </a:r>
          </a:p>
          <a:p>
            <a:pPr algn="ctr"/>
            <a:r>
              <a:rPr lang="en-US" sz="2800" dirty="0">
                <a:solidFill>
                  <a:schemeClr val="bg1"/>
                </a:solidFill>
              </a:rPr>
              <a:t>Step by Step</a:t>
            </a:r>
            <a:br>
              <a:rPr lang="en-US" sz="2800" dirty="0">
                <a:solidFill>
                  <a:schemeClr val="bg1"/>
                </a:solidFill>
              </a:rPr>
            </a:br>
            <a:endParaRPr lang="en-GB" sz="2800" dirty="0">
              <a:solidFill>
                <a:schemeClr val="bg1"/>
              </a:solidFill>
            </a:endParaRPr>
          </a:p>
        </p:txBody>
      </p:sp>
      <p:pic>
        <p:nvPicPr>
          <p:cNvPr id="2" name="Picture 1">
            <a:extLst>
              <a:ext uri="{FF2B5EF4-FFF2-40B4-BE49-F238E27FC236}">
                <a16:creationId xmlns:a16="http://schemas.microsoft.com/office/drawing/2014/main" id="{66C2A608-8233-4DD9-8597-0EFF75730864}"/>
              </a:ext>
            </a:extLst>
          </p:cNvPr>
          <p:cNvPicPr>
            <a:picLocks noChangeAspect="1"/>
          </p:cNvPicPr>
          <p:nvPr/>
        </p:nvPicPr>
        <p:blipFill rotWithShape="1">
          <a:blip r:embed="rId4"/>
          <a:srcRect l="2823" t="38463" r="44056" b="7180"/>
          <a:stretch/>
        </p:blipFill>
        <p:spPr>
          <a:xfrm>
            <a:off x="1716724" y="2822712"/>
            <a:ext cx="6202776" cy="3408243"/>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a:extLst>
              <a:ext uri="{FF2B5EF4-FFF2-40B4-BE49-F238E27FC236}">
                <a16:creationId xmlns:a16="http://schemas.microsoft.com/office/drawing/2014/main" id="{C96272BE-903E-4FA0-8249-444958F5FD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7561225"/>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UNHCR">
  <a:themeElements>
    <a:clrScheme name="Custom 3">
      <a:dk1>
        <a:srgbClr val="1D1D1B"/>
      </a:dk1>
      <a:lt1>
        <a:sysClr val="window" lastClr="FFFFFF"/>
      </a:lt1>
      <a:dk2>
        <a:srgbClr val="1D1D1B"/>
      </a:dk2>
      <a:lt2>
        <a:srgbClr val="FFFFFF"/>
      </a:lt2>
      <a:accent1>
        <a:srgbClr val="009FE3"/>
      </a:accent1>
      <a:accent2>
        <a:srgbClr val="E30613"/>
      </a:accent2>
      <a:accent3>
        <a:srgbClr val="F9B233"/>
      </a:accent3>
      <a:accent4>
        <a:srgbClr val="009640"/>
      </a:accent4>
      <a:accent5>
        <a:srgbClr val="1D1D1B"/>
      </a:accent5>
      <a:accent6>
        <a:srgbClr val="FFFFFF"/>
      </a:accent6>
      <a:hlink>
        <a:srgbClr val="009FE3"/>
      </a:hlink>
      <a:folHlink>
        <a:srgbClr val="E30613"/>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PC PPT Template" id="{1C6989A7-158A-4049-9EFD-4999F1C811DD}" vid="{94CD9980-CB35-794B-905A-C6CE4CAE1F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B050D803BE034CBEAE477B239A7EDF" ma:contentTypeVersion="16" ma:contentTypeDescription="Create a new document." ma:contentTypeScope="" ma:versionID="9d6d4b1bf0ddf4b4b598901eb5172bb6">
  <xsd:schema xmlns:xsd="http://www.w3.org/2001/XMLSchema" xmlns:xs="http://www.w3.org/2001/XMLSchema" xmlns:p="http://schemas.microsoft.com/office/2006/metadata/properties" xmlns:ns2="f9c27809-4287-4089-b372-ed66d4ae5532" xmlns:ns3="a7a6521e-3bb8-4ccc-a7e1-cb34b7e3d81d" targetNamespace="http://schemas.microsoft.com/office/2006/metadata/properties" ma:root="true" ma:fieldsID="d75914c7c1b02793fc54b38af3bcc159" ns2:_="" ns3:_="">
    <xsd:import namespace="f9c27809-4287-4089-b372-ed66d4ae5532"/>
    <xsd:import namespace="a7a6521e-3bb8-4ccc-a7e1-cb34b7e3d8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c27809-4287-4089-b372-ed66d4ae5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5f3f4cc-79b9-4d17-b8fa-dd7577b1fb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7a6521e-3bb8-4ccc-a7e1-cb34b7e3d81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0a163c4-7aef-45cf-802c-7e9ce6ac4ea5}" ma:internalName="TaxCatchAll" ma:showField="CatchAllData" ma:web="a7a6521e-3bb8-4ccc-a7e1-cb34b7e3d8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9c27809-4287-4089-b372-ed66d4ae5532">
      <Terms xmlns="http://schemas.microsoft.com/office/infopath/2007/PartnerControls"/>
    </lcf76f155ced4ddcb4097134ff3c332f>
    <TaxCatchAll xmlns="a7a6521e-3bb8-4ccc-a7e1-cb34b7e3d81d" xsi:nil="true"/>
  </documentManagement>
</p:properties>
</file>

<file path=customXml/itemProps1.xml><?xml version="1.0" encoding="utf-8"?>
<ds:datastoreItem xmlns:ds="http://schemas.openxmlformats.org/officeDocument/2006/customXml" ds:itemID="{5E7760CE-FF27-464D-9F7E-3D7F66004DA8}">
  <ds:schemaRefs>
    <ds:schemaRef ds:uri="http://schemas.microsoft.com/sharepoint/v3/contenttype/forms"/>
  </ds:schemaRefs>
</ds:datastoreItem>
</file>

<file path=customXml/itemProps2.xml><?xml version="1.0" encoding="utf-8"?>
<ds:datastoreItem xmlns:ds="http://schemas.openxmlformats.org/officeDocument/2006/customXml" ds:itemID="{72DB7696-BDE7-4A1B-AB20-277D6220D3FC}"/>
</file>

<file path=customXml/itemProps3.xml><?xml version="1.0" encoding="utf-8"?>
<ds:datastoreItem xmlns:ds="http://schemas.openxmlformats.org/officeDocument/2006/customXml" ds:itemID="{34140819-800B-4726-BE7F-F287766F4ABB}">
  <ds:schemaRefs>
    <ds:schemaRef ds:uri="http://purl.org/dc/dcmitype/"/>
    <ds:schemaRef ds:uri="ab0fee74-9161-4a5a-b6f8-6345681408e3"/>
    <ds:schemaRef ds:uri="http://www.w3.org/XML/1998/namespace"/>
    <ds:schemaRef ds:uri="http://purl.org/dc/elements/1.1/"/>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63fa602b-0b7c-4821-8d20-b42c1df0840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GPC PPT Template (1)</Template>
  <TotalTime>23089</TotalTime>
  <Words>1182</Words>
  <Application>Microsoft Office PowerPoint</Application>
  <PresentationFormat>Widescreen</PresentationFormat>
  <Paragraphs>116</Paragraphs>
  <Slides>13</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Cambria</vt:lpstr>
      <vt:lpstr>UNHCR</vt:lpstr>
      <vt:lpstr>   HPC Guidance module 4.  How to carry out a Protection and AoRs joint analysis?    </vt:lpstr>
      <vt:lpstr> </vt:lpstr>
      <vt:lpstr>What is Protection Joint Analysis? </vt:lpstr>
      <vt:lpstr>What is the objective of Joint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this Joint Analysis guidance valid as well when rolling out the PAF aside of the HNO? </vt:lpstr>
      <vt:lpstr>This is the end of HPC Guidance module 4:  How to carry out a Protection and AoRs joint analysis?  We invite you now to go through the following modules. Thanks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Global  Protection Forum  2021</dc:title>
  <dc:creator>Sofia Khetib-Grundy</dc:creator>
  <cp:lastModifiedBy>Kashif Rehman</cp:lastModifiedBy>
  <cp:revision>57</cp:revision>
  <dcterms:created xsi:type="dcterms:W3CDTF">2021-04-06T09:07:38Z</dcterms:created>
  <dcterms:modified xsi:type="dcterms:W3CDTF">2021-09-21T09:12:22Z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0x0101008BB050D803BE034CBEAE477B239A7EDF</vt:lpwstr>
  </property>
</Properties>
</file>