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267" r:id="rId5"/>
    <p:sldId id="321" r:id="rId6"/>
    <p:sldId id="322" r:id="rId7"/>
    <p:sldId id="366" r:id="rId8"/>
    <p:sldId id="357" r:id="rId9"/>
    <p:sldId id="367" r:id="rId10"/>
    <p:sldId id="368" r:id="rId11"/>
    <p:sldId id="369" r:id="rId12"/>
    <p:sldId id="370" r:id="rId13"/>
    <p:sldId id="371" r:id="rId14"/>
    <p:sldId id="373" r:id="rId15"/>
    <p:sldId id="374"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6327"/>
  </p:normalViewPr>
  <p:slideViewPr>
    <p:cSldViewPr snapToGrid="0">
      <p:cViewPr varScale="1">
        <p:scale>
          <a:sx n="80" d="100"/>
          <a:sy n="80" d="100"/>
        </p:scale>
        <p:origin x="6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10/13/2021</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10/13/2021</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13/10/2021</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604126" y="1307086"/>
            <a:ext cx="5805509" cy="5398514"/>
          </a:xfrm>
        </p:spPr>
        <p:txBody>
          <a:bodyPr>
            <a:normAutofit fontScale="90000"/>
          </a:bodyPr>
          <a:lstStyle/>
          <a:p>
            <a:br>
              <a:rPr lang="en-GB" dirty="0"/>
            </a:br>
            <a:br>
              <a:rPr lang="es-CO" dirty="0"/>
            </a:br>
            <a:br>
              <a:rPr lang="es-CO" dirty="0"/>
            </a:br>
            <a:r>
              <a:rPr lang="es-CO" dirty="0"/>
              <a:t>Módulo 4 de la Guía HPC</a:t>
            </a:r>
            <a:br>
              <a:rPr lang="es-CO" dirty="0"/>
            </a:br>
            <a:br>
              <a:rPr lang="es-CO" dirty="0"/>
            </a:br>
            <a:r>
              <a:rPr lang="es-CO" dirty="0"/>
              <a:t>¿Cómo realizar un análisis </a:t>
            </a:r>
            <a:br>
              <a:rPr lang="es-CO" dirty="0"/>
            </a:br>
            <a:r>
              <a:rPr lang="es-CO" dirty="0"/>
              <a:t>conjunto de Protección y las </a:t>
            </a:r>
            <a:r>
              <a:rPr lang="es-CO" dirty="0" err="1"/>
              <a:t>AdR</a:t>
            </a:r>
            <a:r>
              <a:rPr lang="es-CO" dirty="0"/>
              <a:t>?</a:t>
            </a:r>
            <a:br>
              <a:rPr lang="es-CO" dirty="0"/>
            </a:br>
            <a:br>
              <a:rPr lang="es-CO" dirty="0"/>
            </a:br>
            <a:r>
              <a:rPr lang="es-CO" sz="1600" b="0" dirty="0"/>
              <a:t>Andrea Verdeja</a:t>
            </a:r>
            <a:br>
              <a:rPr lang="es-CO" sz="1600" b="0" dirty="0"/>
            </a:br>
            <a:r>
              <a:rPr lang="es-CO" sz="1600" b="0" dirty="0" err="1"/>
              <a:t>Co-coordinadora</a:t>
            </a:r>
            <a:r>
              <a:rPr lang="es-CO" sz="1600" b="0" dirty="0"/>
              <a:t> del Clúster de Protección de Colombia – DRC/NRC</a:t>
            </a: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10" name="Recorded Sound">
            <a:hlinkClick r:id="" action="ppaction://media"/>
            <a:extLst>
              <a:ext uri="{FF2B5EF4-FFF2-40B4-BE49-F238E27FC236}">
                <a16:creationId xmlns:a16="http://schemas.microsoft.com/office/drawing/2014/main" id="{8FF26F97-75BD-4871-81C7-C27DB49679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3074" y="6066182"/>
            <a:ext cx="453888" cy="453888"/>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xmlns:p14="http://schemas.microsoft.com/office/powerpoint/2010/main">
    <mc:Choice Requires="p14">
      <p:transition spd="slow" p14:dur="2000" advTm="10477"/>
    </mc:Choice>
    <mc:Fallback xmlns="">
      <p:transition spd="slow" advTm="1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598629"/>
          </a:xfrm>
        </p:spPr>
        <p:txBody>
          <a:bodyPr>
            <a:normAutofit fontScale="92500" lnSpcReduction="10000"/>
          </a:bodyPr>
          <a:lstStyle/>
          <a:p>
            <a:pPr marL="158750" lvl="1" indent="0" algn="ctr">
              <a:lnSpc>
                <a:spcPct val="100000"/>
              </a:lnSpc>
              <a:spcBef>
                <a:spcPts val="1200"/>
              </a:spcBef>
              <a:spcAft>
                <a:spcPts val="600"/>
              </a:spcAft>
              <a:buClr>
                <a:schemeClr val="dk1"/>
              </a:buClr>
              <a:buSzPct val="100000"/>
              <a:buNone/>
            </a:pPr>
            <a:r>
              <a:rPr lang="es-CO" sz="3000" b="1" dirty="0">
                <a:solidFill>
                  <a:srgbClr val="FFC000"/>
                </a:solidFill>
                <a:latin typeface="+mn-lt"/>
                <a:ea typeface="+mj-ea"/>
                <a:cs typeface="+mj-cs"/>
              </a:rPr>
              <a:t>Paso 4: Dinámicas de las Sesiones de Análisis Conjunto</a:t>
            </a:r>
          </a:p>
          <a:p>
            <a:pPr marL="0" indent="0" algn="just">
              <a:buNone/>
            </a:pPr>
            <a:endParaRPr lang="es-CO" sz="1100" dirty="0"/>
          </a:p>
          <a:p>
            <a:pPr algn="just"/>
            <a:r>
              <a:rPr lang="es-CO" sz="2200" dirty="0"/>
              <a:t>Si después de la discusión existe un consenso sobre la escala de severidad, la sesión puede continuar a la próxima unidad geográfica de análisis – y así sucesivamente hasta la finalización de la revisión. </a:t>
            </a:r>
          </a:p>
          <a:p>
            <a:pPr algn="just"/>
            <a:r>
              <a:rPr lang="es-CO" sz="2200" dirty="0"/>
              <a:t>Sin embargo, si no existe un consenso, la escala de severidad de la unidad geográfica de análisis debe de ser discutida en plenaria. La revisión de la escala de severidad puede involucrar el incremento o la disminución de la severidad de la unidad de análisis. Todo cambio debe ser sustentado por las siguientes consideraciones: </a:t>
            </a:r>
          </a:p>
          <a:p>
            <a:pPr algn="just"/>
            <a:endParaRPr lang="es-CO" sz="2200" dirty="0"/>
          </a:p>
          <a:p>
            <a:pPr lvl="1" algn="just"/>
            <a:r>
              <a:rPr lang="es-CO" sz="2200" b="1" dirty="0"/>
              <a:t>Conocimiento y/o actualización del contexto. </a:t>
            </a:r>
            <a:r>
              <a:rPr lang="es-CO" sz="2200" dirty="0"/>
              <a:t>En este ámbito, los actores nacionales y locales pueden jugar un rol esencial dentro del marco de las sesiones de análisis conjunto a nivel subnacional. </a:t>
            </a:r>
          </a:p>
          <a:p>
            <a:pPr marL="457200" lvl="1" indent="0" algn="just">
              <a:buNone/>
            </a:pPr>
            <a:endParaRPr lang="es-CO" sz="1100" dirty="0"/>
          </a:p>
          <a:p>
            <a:pPr lvl="1" algn="just"/>
            <a:r>
              <a:rPr lang="es-CO" sz="2200" b="1" dirty="0"/>
              <a:t>Información o datos adicionales específicos </a:t>
            </a:r>
            <a:r>
              <a:rPr lang="es-CO" sz="2200" dirty="0"/>
              <a:t>sobre la unidad geográfica de análisis. Por ejemplo, la presencia o ausencia de actores armados no reportados, flujos migratorios recientes, etc. </a:t>
            </a:r>
          </a:p>
          <a:p>
            <a:pPr marL="457200" lvl="1" indent="0" algn="just">
              <a:buNone/>
            </a:pPr>
            <a:endParaRPr lang="es-CO" sz="1200" dirty="0"/>
          </a:p>
          <a:p>
            <a:pPr lvl="1" algn="just"/>
            <a:r>
              <a:rPr lang="es-CO" sz="2200" b="1" dirty="0"/>
              <a:t>Presencia confirmada o ausencia de una amenaza/riesgo de protección </a:t>
            </a:r>
            <a:r>
              <a:rPr lang="es-CO" sz="2200" dirty="0"/>
              <a:t>en el área</a:t>
            </a:r>
          </a:p>
          <a:p>
            <a:endParaRPr lang="en-GB" sz="2400" dirty="0"/>
          </a:p>
          <a:p>
            <a:pPr marL="0" indent="0">
              <a:buNone/>
            </a:pPr>
            <a:endParaRPr lang="en-GB" sz="2400" dirty="0"/>
          </a:p>
          <a:p>
            <a:endParaRPr lang="en-GB" sz="2400" b="1" dirty="0"/>
          </a:p>
        </p:txBody>
      </p:sp>
      <p:sp>
        <p:nvSpPr>
          <p:cNvPr id="6" name="Title 2">
            <a:extLst>
              <a:ext uri="{FF2B5EF4-FFF2-40B4-BE49-F238E27FC236}">
                <a16:creationId xmlns:a16="http://schemas.microsoft.com/office/drawing/2014/main" id="{88CE9976-4846-433E-9BC0-908FED154691}"/>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err="1">
                <a:solidFill>
                  <a:schemeClr val="bg1"/>
                </a:solidFill>
              </a:rPr>
              <a:t>Análisis</a:t>
            </a:r>
            <a:r>
              <a:rPr lang="en-US" sz="2800" dirty="0">
                <a:solidFill>
                  <a:schemeClr val="bg1"/>
                </a:solidFill>
              </a:rPr>
              <a:t> Conjunto</a:t>
            </a:r>
          </a:p>
          <a:p>
            <a:pPr algn="ctr"/>
            <a:endParaRPr lang="en-US" sz="2800" dirty="0">
              <a:solidFill>
                <a:schemeClr val="bg1"/>
              </a:solidFill>
            </a:endParaRPr>
          </a:p>
          <a:p>
            <a:pPr algn="ctr"/>
            <a:r>
              <a:rPr lang="en-US"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3" name="Recorded Sound">
            <a:hlinkClick r:id="" action="ppaction://media"/>
            <a:extLst>
              <a:ext uri="{FF2B5EF4-FFF2-40B4-BE49-F238E27FC236}">
                <a16:creationId xmlns:a16="http://schemas.microsoft.com/office/drawing/2014/main" id="{F1138B2C-C2AA-4367-A950-881A117A8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51365" y="6332882"/>
            <a:ext cx="440635" cy="440635"/>
          </a:xfrm>
          <a:prstGeom prst="rect">
            <a:avLst/>
          </a:prstGeom>
        </p:spPr>
      </p:pic>
    </p:spTree>
    <p:extLst>
      <p:ext uri="{BB962C8B-B14F-4D97-AF65-F5344CB8AC3E}">
        <p14:creationId xmlns:p14="http://schemas.microsoft.com/office/powerpoint/2010/main" val="295804368"/>
      </p:ext>
    </p:extLst>
  </p:cSld>
  <p:clrMapOvr>
    <a:masterClrMapping/>
  </p:clrMapOvr>
  <mc:AlternateContent xmlns:mc="http://schemas.openxmlformats.org/markup-compatibility/2006" xmlns:p14="http://schemas.microsoft.com/office/powerpoint/2010/main">
    <mc:Choice Requires="p14">
      <p:transition spd="slow" p14:dur="2000" advTm="60172"/>
    </mc:Choice>
    <mc:Fallback xmlns="">
      <p:transition spd="slow" advTm="6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s-CO" sz="2800" b="1" dirty="0">
                <a:solidFill>
                  <a:srgbClr val="FFC000"/>
                </a:solidFill>
                <a:latin typeface="+mn-lt"/>
                <a:ea typeface="+mj-ea"/>
                <a:cs typeface="+mj-cs"/>
              </a:rPr>
              <a:t>Recuerda que: </a:t>
            </a:r>
          </a:p>
          <a:p>
            <a:pPr marL="0" indent="0">
              <a:buNone/>
            </a:pPr>
            <a:endParaRPr lang="es-CO" sz="1200" b="1" dirty="0">
              <a:solidFill>
                <a:srgbClr val="FFC000"/>
              </a:solidFill>
              <a:latin typeface="+mn-lt"/>
              <a:ea typeface="+mj-ea"/>
              <a:cs typeface="+mj-cs"/>
            </a:endParaRPr>
          </a:p>
          <a:p>
            <a:pPr algn="just">
              <a:buFontTx/>
              <a:buChar char="-"/>
            </a:pPr>
            <a:r>
              <a:rPr lang="es-CO" sz="2200" dirty="0"/>
              <a:t>Los cambios en la escala de severidad tendrán un impacto directo en las estimaciones de </a:t>
            </a:r>
            <a:r>
              <a:rPr lang="es-CO" sz="2200" dirty="0" err="1"/>
              <a:t>PiN</a:t>
            </a:r>
            <a:r>
              <a:rPr lang="es-CO" sz="2200" dirty="0"/>
              <a:t>. Si la escala incrementa o disminuye después de las sesiones de análisis conjunto, el % de </a:t>
            </a:r>
            <a:r>
              <a:rPr lang="es-CO" sz="2200" dirty="0" err="1"/>
              <a:t>PiN</a:t>
            </a:r>
            <a:r>
              <a:rPr lang="es-CO" sz="2200" dirty="0"/>
              <a:t> cambiará consecuentemente para esa unidad de análisis.</a:t>
            </a:r>
          </a:p>
          <a:p>
            <a:pPr algn="just">
              <a:buFontTx/>
              <a:buChar char="-"/>
            </a:pPr>
            <a:endParaRPr lang="es-CO" sz="1000" dirty="0"/>
          </a:p>
          <a:p>
            <a:pPr algn="just">
              <a:buFontTx/>
              <a:buChar char="-"/>
            </a:pPr>
            <a:r>
              <a:rPr lang="es-CO" sz="2200" dirty="0"/>
              <a:t>Los resultados finales del análisis conjunto son: </a:t>
            </a:r>
          </a:p>
          <a:p>
            <a:pPr lvl="1" algn="just">
              <a:buFontTx/>
              <a:buChar char="-"/>
            </a:pPr>
            <a:r>
              <a:rPr lang="es-CO" sz="2200" dirty="0"/>
              <a:t>La escala final de severidad</a:t>
            </a:r>
          </a:p>
          <a:p>
            <a:pPr lvl="1" algn="just">
              <a:buFontTx/>
              <a:buChar char="-"/>
            </a:pPr>
            <a:r>
              <a:rPr lang="es-CO" sz="2200" dirty="0"/>
              <a:t>La cifra de </a:t>
            </a:r>
            <a:r>
              <a:rPr lang="es-CO" sz="2200" dirty="0" err="1"/>
              <a:t>PiN</a:t>
            </a:r>
            <a:endParaRPr lang="es-CO" sz="2200" dirty="0"/>
          </a:p>
          <a:p>
            <a:pPr lvl="1" algn="just">
              <a:buFontTx/>
              <a:buChar char="-"/>
            </a:pPr>
            <a:r>
              <a:rPr lang="es-CO" sz="2200" dirty="0"/>
              <a:t>Las amenazas/riesgos prioritarios</a:t>
            </a:r>
          </a:p>
          <a:p>
            <a:pPr marL="457200" lvl="1" indent="0" algn="just">
              <a:buNone/>
            </a:pPr>
            <a:endParaRPr lang="es-CO" sz="1050" dirty="0"/>
          </a:p>
          <a:p>
            <a:pPr marL="0" indent="0" algn="just">
              <a:buNone/>
            </a:pPr>
            <a:r>
              <a:rPr lang="es-CO" sz="2200" dirty="0"/>
              <a:t>Estos resultados tendrán un vínculo directo con el HRP en términos de los objetivos sectoriales y estratégicos de Protección, áreas y grupos prioritarios, población meta y la estrategia general de la respuesta</a:t>
            </a:r>
            <a:r>
              <a:rPr lang="es-CO" sz="2400" dirty="0"/>
              <a:t>.</a:t>
            </a:r>
          </a:p>
          <a:p>
            <a:pPr marL="0" indent="0">
              <a:buNone/>
            </a:pPr>
            <a:endParaRPr lang="en-GB" sz="2400" dirty="0"/>
          </a:p>
          <a:p>
            <a:endParaRPr lang="en-GB" sz="2400" b="1" dirty="0"/>
          </a:p>
        </p:txBody>
      </p:sp>
      <p:sp>
        <p:nvSpPr>
          <p:cNvPr id="7" name="Title 2">
            <a:extLst>
              <a:ext uri="{FF2B5EF4-FFF2-40B4-BE49-F238E27FC236}">
                <a16:creationId xmlns:a16="http://schemas.microsoft.com/office/drawing/2014/main" id="{CFFB4DDB-D114-4BF3-B72C-6AAAED7932D1}"/>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err="1">
                <a:solidFill>
                  <a:schemeClr val="bg1"/>
                </a:solidFill>
              </a:rPr>
              <a:t>Análisis</a:t>
            </a:r>
            <a:r>
              <a:rPr lang="en-US" sz="2800" dirty="0">
                <a:solidFill>
                  <a:schemeClr val="bg1"/>
                </a:solidFill>
              </a:rPr>
              <a:t> Conjunto</a:t>
            </a:r>
          </a:p>
          <a:p>
            <a:pPr algn="ctr"/>
            <a:endParaRPr lang="en-US" sz="2800" dirty="0">
              <a:solidFill>
                <a:schemeClr val="bg1"/>
              </a:solidFill>
            </a:endParaRPr>
          </a:p>
          <a:p>
            <a:pPr algn="ctr"/>
            <a:r>
              <a:rPr lang="en-US"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6" name="Recorded Sound">
            <a:hlinkClick r:id="" action="ppaction://media"/>
            <a:extLst>
              <a:ext uri="{FF2B5EF4-FFF2-40B4-BE49-F238E27FC236}">
                <a16:creationId xmlns:a16="http://schemas.microsoft.com/office/drawing/2014/main" id="{D4B8E922-719A-4CFE-8E1B-E197BC4EC1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88844" y="6319630"/>
            <a:ext cx="467139" cy="467139"/>
          </a:xfrm>
          <a:prstGeom prst="rect">
            <a:avLst/>
          </a:prstGeom>
        </p:spPr>
      </p:pic>
    </p:spTree>
    <p:extLst>
      <p:ext uri="{BB962C8B-B14F-4D97-AF65-F5344CB8AC3E}">
        <p14:creationId xmlns:p14="http://schemas.microsoft.com/office/powerpoint/2010/main" val="1928379781"/>
      </p:ext>
    </p:extLst>
  </p:cSld>
  <p:clrMapOvr>
    <a:masterClrMapping/>
  </p:clrMapOvr>
  <mc:AlternateContent xmlns:mc="http://schemas.openxmlformats.org/markup-compatibility/2006" xmlns:p14="http://schemas.microsoft.com/office/powerpoint/2010/main">
    <mc:Choice Requires="p14">
      <p:transition spd="slow" p14:dur="2000" advTm="36204"/>
    </mc:Choice>
    <mc:Fallback xmlns="">
      <p:transition spd="slow" advTm="3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32477" y="877680"/>
            <a:ext cx="8626098" cy="863599"/>
          </a:xfrm>
        </p:spPr>
        <p:txBody>
          <a:bodyPr>
            <a:noAutofit/>
          </a:bodyPr>
          <a:lstStyle/>
          <a:p>
            <a:pPr algn="ctr"/>
            <a:r>
              <a:rPr lang="es-CO" sz="3200" dirty="0"/>
              <a:t>Esta guía para el Análisis Conjunto, ¿es también válida para el desarrollo del PAF? </a:t>
            </a:r>
            <a:endParaRPr lang="es-CO"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882774"/>
            <a:ext cx="8626098" cy="4757738"/>
          </a:xfrm>
        </p:spPr>
        <p:txBody>
          <a:bodyPr>
            <a:normAutofit/>
          </a:bodyPr>
          <a:lstStyle/>
          <a:p>
            <a:pPr marL="0" indent="0">
              <a:buNone/>
            </a:pPr>
            <a:endParaRPr lang="es-CO" dirty="0"/>
          </a:p>
          <a:p>
            <a:pPr algn="just"/>
            <a:r>
              <a:rPr lang="es-CO" sz="2600" dirty="0"/>
              <a:t>Sí. Este módulo sirve de guía en cómo llevar a cabo una sesión de análisis conjunto de protección, como último paso del análisis del HNO. La lógica de la secuencia, alcance y las dinámicas de las sesiones también pueden ser utilizadas para el análisis basado en amenazas del PAF. Si gusta discutir este tema en más detalle, por favor no dude en contactar al equipo de Análisis de Protección del GPC.</a:t>
            </a:r>
          </a:p>
          <a:p>
            <a:endParaRPr lang="en-GB" dirty="0"/>
          </a:p>
        </p:txBody>
      </p:sp>
      <p:sp>
        <p:nvSpPr>
          <p:cNvPr id="8" name="Title 2">
            <a:extLst>
              <a:ext uri="{FF2B5EF4-FFF2-40B4-BE49-F238E27FC236}">
                <a16:creationId xmlns:a16="http://schemas.microsoft.com/office/drawing/2014/main" id="{A73043BC-BBEF-4B33-9CEA-AE875B078178}"/>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P&amp;R</a:t>
            </a:r>
          </a:p>
          <a:p>
            <a:pPr algn="ctr"/>
            <a:r>
              <a:rPr lang="en-US" sz="2800" dirty="0" err="1">
                <a:solidFill>
                  <a:schemeClr val="bg1"/>
                </a:solidFill>
              </a:rPr>
              <a:t>Análisis</a:t>
            </a:r>
            <a:r>
              <a:rPr lang="en-US" sz="2800" dirty="0">
                <a:solidFill>
                  <a:schemeClr val="bg1"/>
                </a:solidFill>
              </a:rPr>
              <a:t> Conjunto de </a:t>
            </a:r>
            <a:r>
              <a:rPr lang="en-US" sz="2800" dirty="0" err="1">
                <a:solidFill>
                  <a:schemeClr val="bg1"/>
                </a:solidFill>
              </a:rPr>
              <a:t>Protección</a:t>
            </a:r>
            <a:br>
              <a:rPr lang="en-US" sz="2800" dirty="0">
                <a:solidFill>
                  <a:schemeClr val="bg1"/>
                </a:solidFill>
              </a:rPr>
            </a:br>
            <a:endParaRPr lang="en-GB" sz="2800" dirty="0">
              <a:solidFill>
                <a:schemeClr val="bg1"/>
              </a:solidFill>
            </a:endParaRPr>
          </a:p>
        </p:txBody>
      </p:sp>
      <p:pic>
        <p:nvPicPr>
          <p:cNvPr id="2" name="Recorded Sound">
            <a:hlinkClick r:id="" action="ppaction://media"/>
            <a:extLst>
              <a:ext uri="{FF2B5EF4-FFF2-40B4-BE49-F238E27FC236}">
                <a16:creationId xmlns:a16="http://schemas.microsoft.com/office/drawing/2014/main" id="{D094CCDA-93DF-4F23-B737-A461F71AD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61462" y="6276630"/>
            <a:ext cx="420480" cy="420480"/>
          </a:xfrm>
          <a:prstGeom prst="rect">
            <a:avLst/>
          </a:prstGeom>
        </p:spPr>
      </p:pic>
    </p:spTree>
    <p:extLst>
      <p:ext uri="{BB962C8B-B14F-4D97-AF65-F5344CB8AC3E}">
        <p14:creationId xmlns:p14="http://schemas.microsoft.com/office/powerpoint/2010/main" val="2592466989"/>
      </p:ext>
    </p:extLst>
  </p:cSld>
  <p:clrMapOvr>
    <a:masterClrMapping/>
  </p:clrMapOvr>
  <mc:AlternateContent xmlns:mc="http://schemas.openxmlformats.org/markup-compatibility/2006" xmlns:p14="http://schemas.microsoft.com/office/powerpoint/2010/main">
    <mc:Choice Requires="p14">
      <p:transition spd="slow" p14:dur="2000" advTm="32112"/>
    </mc:Choice>
    <mc:Fallback xmlns="">
      <p:transition spd="slow" advTm="3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708350" y="2153478"/>
            <a:ext cx="5480416" cy="3043683"/>
          </a:xfrm>
        </p:spPr>
        <p:txBody>
          <a:bodyPr>
            <a:normAutofit/>
          </a:bodyPr>
          <a:lstStyle/>
          <a:p>
            <a:r>
              <a:rPr lang="es-CO" sz="2400" b="0" dirty="0">
                <a:solidFill>
                  <a:schemeClr val="tx1"/>
                </a:solidFill>
                <a:latin typeface="Calibri Light" panose="020F0302020204030204" pitchFamily="34" charset="0"/>
                <a:cs typeface="Calibri Light" panose="020F0302020204030204" pitchFamily="34" charset="0"/>
              </a:rPr>
              <a:t>Aquí termina el Módulo 4 de la Guía HPC: </a:t>
            </a:r>
            <a:br>
              <a:rPr lang="es-CO" sz="2400" b="0" dirty="0">
                <a:solidFill>
                  <a:schemeClr val="tx1"/>
                </a:solidFill>
                <a:latin typeface="Calibri Light" panose="020F0302020204030204" pitchFamily="34" charset="0"/>
                <a:cs typeface="Calibri Light" panose="020F0302020204030204" pitchFamily="34" charset="0"/>
              </a:rPr>
            </a:br>
            <a:br>
              <a:rPr lang="es-CO" sz="2400" b="0" dirty="0">
                <a:solidFill>
                  <a:schemeClr val="tx1"/>
                </a:solidFill>
                <a:latin typeface="Calibri Light" panose="020F0302020204030204" pitchFamily="34" charset="0"/>
                <a:cs typeface="Calibri Light" panose="020F0302020204030204" pitchFamily="34" charset="0"/>
              </a:rPr>
            </a:br>
            <a:r>
              <a:rPr lang="es-CO" sz="2400" i="1" dirty="0">
                <a:solidFill>
                  <a:schemeClr val="tx1"/>
                </a:solidFill>
                <a:latin typeface="Calibri Light" panose="020F0302020204030204" pitchFamily="34" charset="0"/>
                <a:cs typeface="Calibri Light" panose="020F0302020204030204" pitchFamily="34" charset="0"/>
              </a:rPr>
              <a:t>¿Cómo realizar un análisis conjunto de Protección y las </a:t>
            </a:r>
            <a:r>
              <a:rPr lang="es-CO" sz="2400" i="1" dirty="0" err="1">
                <a:solidFill>
                  <a:schemeClr val="tx1"/>
                </a:solidFill>
                <a:latin typeface="Calibri Light" panose="020F0302020204030204" pitchFamily="34" charset="0"/>
                <a:cs typeface="Calibri Light" panose="020F0302020204030204" pitchFamily="34" charset="0"/>
              </a:rPr>
              <a:t>AdR</a:t>
            </a:r>
            <a:r>
              <a:rPr lang="es-CO" sz="2400" i="1" dirty="0">
                <a:solidFill>
                  <a:schemeClr val="tx1"/>
                </a:solidFill>
                <a:latin typeface="Calibri Light" panose="020F0302020204030204" pitchFamily="34" charset="0"/>
                <a:cs typeface="Calibri Light" panose="020F0302020204030204" pitchFamily="34" charset="0"/>
              </a:rPr>
              <a:t>?</a:t>
            </a:r>
            <a:br>
              <a:rPr lang="es-CO" sz="2400" i="1" dirty="0">
                <a:solidFill>
                  <a:schemeClr val="tx1"/>
                </a:solidFill>
                <a:latin typeface="Calibri Light" panose="020F0302020204030204" pitchFamily="34" charset="0"/>
                <a:cs typeface="Calibri Light" panose="020F0302020204030204" pitchFamily="34" charset="0"/>
              </a:rPr>
            </a:br>
            <a:br>
              <a:rPr lang="es-CO" sz="2400" b="0" i="1" dirty="0">
                <a:solidFill>
                  <a:schemeClr val="tx1"/>
                </a:solidFill>
                <a:latin typeface="Calibri Light" panose="020F0302020204030204" pitchFamily="34" charset="0"/>
                <a:cs typeface="Calibri Light" panose="020F0302020204030204" pitchFamily="34" charset="0"/>
              </a:rPr>
            </a:br>
            <a:r>
              <a:rPr lang="es-CO" sz="2400" b="0" dirty="0">
                <a:solidFill>
                  <a:schemeClr val="tx1"/>
                </a:solidFill>
                <a:latin typeface="Calibri Light" panose="020F0302020204030204" pitchFamily="34" charset="0"/>
                <a:cs typeface="Calibri Light" panose="020F0302020204030204" pitchFamily="34" charset="0"/>
              </a:rPr>
              <a:t>Les invitamos a seguir escuchando los módulos siguientes. ¡Muchas gracias por su atención! </a:t>
            </a:r>
            <a:br>
              <a:rPr lang="en-US" sz="2200" dirty="0"/>
            </a:br>
            <a:endParaRPr lang="en-JO" sz="22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5" name="Recorded Sound">
            <a:hlinkClick r:id="" action="ppaction://media"/>
            <a:extLst>
              <a:ext uri="{FF2B5EF4-FFF2-40B4-BE49-F238E27FC236}">
                <a16:creationId xmlns:a16="http://schemas.microsoft.com/office/drawing/2014/main" id="{2419129D-6EFF-4F06-AB8D-46B817ABC1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6138" y="6251713"/>
            <a:ext cx="387626" cy="387626"/>
          </a:xfrm>
          <a:prstGeom prst="rect">
            <a:avLst/>
          </a:prstGeom>
        </p:spPr>
      </p:pic>
    </p:spTree>
    <p:extLst>
      <p:ext uri="{BB962C8B-B14F-4D97-AF65-F5344CB8AC3E}">
        <p14:creationId xmlns:p14="http://schemas.microsoft.com/office/powerpoint/2010/main" val="4088256358"/>
      </p:ext>
    </p:extLst>
  </p:cSld>
  <p:clrMapOvr>
    <a:masterClrMapping/>
  </p:clrMapOvr>
  <mc:AlternateContent xmlns:mc="http://schemas.openxmlformats.org/markup-compatibility/2006" xmlns:p14="http://schemas.microsoft.com/office/powerpoint/2010/main">
    <mc:Choice Requires="p14">
      <p:transition spd="slow" p14:dur="2000" advTm="13446"/>
    </mc:Choice>
    <mc:Fallback xmlns="">
      <p:transition spd="slow" advTm="1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3007102" y="751372"/>
            <a:ext cx="8626098" cy="5751028"/>
          </a:xfrm>
        </p:spPr>
        <p:txBody>
          <a:bodyPr>
            <a:normAutofit fontScale="92500" lnSpcReduction="10000"/>
          </a:bodyPr>
          <a:lstStyle/>
          <a:p>
            <a:r>
              <a:rPr lang="es-CO" dirty="0"/>
              <a:t>La definición del Análisis Conjunto de Protección y los enfoques recomendados</a:t>
            </a:r>
          </a:p>
          <a:p>
            <a:r>
              <a:rPr lang="es-CO" dirty="0"/>
              <a:t>Pasos a seguir para el proceso del análisis conjunto de protección</a:t>
            </a:r>
          </a:p>
          <a:p>
            <a:endParaRPr lang="es-CO" dirty="0"/>
          </a:p>
          <a:p>
            <a:pPr marL="0" indent="0" algn="ctr">
              <a:buNone/>
            </a:pPr>
            <a:r>
              <a:rPr lang="es-CO" b="1" dirty="0">
                <a:solidFill>
                  <a:srgbClr val="C00000"/>
                </a:solidFill>
              </a:rPr>
              <a:t>Objetivo general de este módulo</a:t>
            </a:r>
          </a:p>
          <a:p>
            <a:pPr marL="0" indent="0" algn="ctr">
              <a:buNone/>
            </a:pPr>
            <a:endParaRPr lang="es-CO" sz="900" b="1" dirty="0">
              <a:solidFill>
                <a:srgbClr val="C00000"/>
              </a:solidFill>
            </a:endParaRPr>
          </a:p>
          <a:p>
            <a:r>
              <a:rPr lang="es-CO" sz="2400" dirty="0">
                <a:solidFill>
                  <a:srgbClr val="C00000"/>
                </a:solidFill>
              </a:rPr>
              <a:t>Apoyar a los/as coordinadores/as de los </a:t>
            </a:r>
            <a:r>
              <a:rPr lang="es-CO" sz="2400" dirty="0" err="1">
                <a:solidFill>
                  <a:srgbClr val="C00000"/>
                </a:solidFill>
              </a:rPr>
              <a:t>Clústers</a:t>
            </a:r>
            <a:r>
              <a:rPr lang="es-CO" sz="2400" dirty="0">
                <a:solidFill>
                  <a:srgbClr val="C00000"/>
                </a:solidFill>
              </a:rPr>
              <a:t> de Protección y las Áreas de Responsabilidad (</a:t>
            </a:r>
            <a:r>
              <a:rPr lang="es-CO" sz="2400" dirty="0" err="1">
                <a:solidFill>
                  <a:srgbClr val="C00000"/>
                </a:solidFill>
              </a:rPr>
              <a:t>AdR</a:t>
            </a:r>
            <a:r>
              <a:rPr lang="es-CO" sz="2400" dirty="0">
                <a:solidFill>
                  <a:srgbClr val="C00000"/>
                </a:solidFill>
              </a:rPr>
              <a:t>) a nivel nacional y subnacional para realizar un proceso de análisis conjunto que sea efectivo y fácil de seguir para el HNO y el desarrollo del Marco de Análisis de Protección – PAF por sus siglas en inglés.</a:t>
            </a:r>
          </a:p>
          <a:p>
            <a:pPr marL="0" indent="0">
              <a:buNone/>
            </a:pPr>
            <a:endParaRPr lang="es-CO" sz="900" dirty="0">
              <a:solidFill>
                <a:srgbClr val="C00000"/>
              </a:solidFill>
            </a:endParaRPr>
          </a:p>
          <a:p>
            <a:r>
              <a:rPr lang="es-CO" sz="2400" dirty="0">
                <a:solidFill>
                  <a:srgbClr val="C00000"/>
                </a:solidFill>
              </a:rPr>
              <a:t>El análisis conjunto no debe de representar más del 5% de la totalidad del tiempo dedicado durante el proceso de desarrollo del HNO y el PAF. </a:t>
            </a:r>
          </a:p>
          <a:p>
            <a:pPr marL="0" indent="0" algn="ctr">
              <a:buNone/>
            </a:pPr>
            <a:r>
              <a:rPr lang="en-US" b="1" dirty="0">
                <a:solidFill>
                  <a:srgbClr val="C00000"/>
                </a:solidFill>
              </a:rPr>
              <a:t> </a:t>
            </a:r>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114300" y="490536"/>
            <a:ext cx="2428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Este modulo </a:t>
            </a:r>
            <a:r>
              <a:rPr lang="en-US" sz="2800" dirty="0" err="1">
                <a:solidFill>
                  <a:schemeClr val="bg1"/>
                </a:solidFill>
              </a:rPr>
              <a:t>cubre</a:t>
            </a:r>
            <a:r>
              <a:rPr lang="en-US" sz="2800" dirty="0">
                <a:solidFill>
                  <a:schemeClr val="bg1"/>
                </a:solidFill>
              </a:rPr>
              <a:t>:</a:t>
            </a:r>
            <a:br>
              <a:rPr lang="en-US" sz="2800" dirty="0">
                <a:solidFill>
                  <a:schemeClr val="bg1"/>
                </a:solidFill>
              </a:rPr>
            </a:br>
            <a:endParaRPr lang="en-GB" sz="2800" dirty="0">
              <a:solidFill>
                <a:schemeClr val="bg1"/>
              </a:solidFill>
            </a:endParaRPr>
          </a:p>
        </p:txBody>
      </p:sp>
      <p:pic>
        <p:nvPicPr>
          <p:cNvPr id="2" name="Recorded Sound">
            <a:hlinkClick r:id="" action="ppaction://media"/>
            <a:extLst>
              <a:ext uri="{FF2B5EF4-FFF2-40B4-BE49-F238E27FC236}">
                <a16:creationId xmlns:a16="http://schemas.microsoft.com/office/drawing/2014/main" id="{2373D5F2-8E43-43ED-B90E-C4ADCF74E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5997" y="6252817"/>
            <a:ext cx="499165" cy="499165"/>
          </a:xfrm>
          <a:prstGeom prst="rect">
            <a:avLst/>
          </a:prstGeom>
        </p:spPr>
      </p:pic>
    </p:spTree>
    <p:extLst>
      <p:ext uri="{BB962C8B-B14F-4D97-AF65-F5344CB8AC3E}">
        <p14:creationId xmlns:p14="http://schemas.microsoft.com/office/powerpoint/2010/main" val="3543853998"/>
      </p:ext>
    </p:extLst>
  </p:cSld>
  <p:clrMapOvr>
    <a:masterClrMapping/>
  </p:clrMapOvr>
  <mc:AlternateContent xmlns:mc="http://schemas.openxmlformats.org/markup-compatibility/2006" xmlns:p14="http://schemas.microsoft.com/office/powerpoint/2010/main">
    <mc:Choice Requires="p14">
      <p:transition spd="slow" p14:dur="2000" advTm="34214"/>
    </mc:Choice>
    <mc:Fallback xmlns="">
      <p:transition spd="slow" advTm="3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714450" y="557211"/>
            <a:ext cx="8626098" cy="863599"/>
          </a:xfrm>
        </p:spPr>
        <p:txBody>
          <a:bodyPr>
            <a:normAutofit fontScale="90000"/>
          </a:bodyPr>
          <a:lstStyle/>
          <a:p>
            <a:pPr algn="ctr"/>
            <a:r>
              <a:rPr lang="es-CO" dirty="0"/>
              <a:t>¿Qué es el Análisis Conjunto de Protección?</a:t>
            </a:r>
            <a:endParaRPr lang="es-CO"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lgn="just">
              <a:buNone/>
            </a:pPr>
            <a:endParaRPr lang="es-CO" dirty="0"/>
          </a:p>
          <a:p>
            <a:r>
              <a:rPr lang="es-CO" dirty="0"/>
              <a:t>El Análisis Conjunto de Protección es un ejercicio en el que las organizaciones de Protección, </a:t>
            </a:r>
            <a:r>
              <a:rPr lang="es-CO" dirty="0" err="1"/>
              <a:t>AdR</a:t>
            </a:r>
            <a:r>
              <a:rPr lang="es-CO" dirty="0"/>
              <a:t> y socios clave realizan una interpretación, aprobación y/o revisión de los resultados, hallazgos, y recomendaciones provenientes del análisis de los datos. </a:t>
            </a:r>
          </a:p>
          <a:p>
            <a:pPr marL="0" indent="0">
              <a:buNone/>
            </a:pPr>
            <a:endParaRPr lang="es-CO" dirty="0"/>
          </a:p>
          <a:p>
            <a:r>
              <a:rPr lang="es-CO" dirty="0"/>
              <a:t>El análisis conjunto de protección puede llevarse a cabo mediante diversos formatos, ya sea a través de reuniones, </a:t>
            </a:r>
            <a:r>
              <a:rPr lang="es-CO" dirty="0" err="1"/>
              <a:t>webinars</a:t>
            </a:r>
            <a:r>
              <a:rPr lang="es-CO" dirty="0"/>
              <a:t> o talleres, dependiendo del contexto.</a:t>
            </a:r>
          </a:p>
          <a:p>
            <a:endParaRPr lang="en-GB"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s-CO" sz="2800" dirty="0">
                <a:solidFill>
                  <a:schemeClr val="bg1"/>
                </a:solidFill>
              </a:rPr>
              <a:t>P&amp;R</a:t>
            </a:r>
          </a:p>
          <a:p>
            <a:pPr algn="ctr"/>
            <a:r>
              <a:rPr lang="es-CO" sz="2800" dirty="0">
                <a:solidFill>
                  <a:schemeClr val="bg1"/>
                </a:solidFill>
              </a:rPr>
              <a:t>Análisis Conjunto de Protección</a:t>
            </a:r>
            <a:br>
              <a:rPr lang="en-US" sz="2800" dirty="0">
                <a:solidFill>
                  <a:schemeClr val="bg1"/>
                </a:solidFill>
              </a:rPr>
            </a:br>
            <a:endParaRPr lang="en-GB" sz="2800" dirty="0">
              <a:solidFill>
                <a:schemeClr val="bg1"/>
              </a:solidFill>
            </a:endParaRPr>
          </a:p>
        </p:txBody>
      </p:sp>
      <p:pic>
        <p:nvPicPr>
          <p:cNvPr id="6" name="Recorded Sound">
            <a:hlinkClick r:id="" action="ppaction://media"/>
            <a:extLst>
              <a:ext uri="{FF2B5EF4-FFF2-40B4-BE49-F238E27FC236}">
                <a16:creationId xmlns:a16="http://schemas.microsoft.com/office/drawing/2014/main" id="{49EE2D46-1D0C-409A-8616-B3E955A6E2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8575" y="6181487"/>
            <a:ext cx="483085" cy="483085"/>
          </a:xfrm>
          <a:prstGeom prst="rect">
            <a:avLst/>
          </a:prstGeom>
        </p:spPr>
      </p:pic>
    </p:spTree>
    <p:extLst>
      <p:ext uri="{BB962C8B-B14F-4D97-AF65-F5344CB8AC3E}">
        <p14:creationId xmlns:p14="http://schemas.microsoft.com/office/powerpoint/2010/main" val="4063979852"/>
      </p:ext>
    </p:extLst>
  </p:cSld>
  <p:clrMapOvr>
    <a:masterClrMapping/>
  </p:clrMapOvr>
  <mc:AlternateContent xmlns:mc="http://schemas.openxmlformats.org/markup-compatibility/2006" xmlns:p14="http://schemas.microsoft.com/office/powerpoint/2010/main">
    <mc:Choice Requires="p14">
      <p:transition spd="slow" p14:dur="2000" advTm="29081"/>
    </mc:Choice>
    <mc:Fallback xmlns="">
      <p:transition spd="slow" advTm="2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727702" y="679452"/>
            <a:ext cx="8626098" cy="863599"/>
          </a:xfrm>
        </p:spPr>
        <p:txBody>
          <a:bodyPr>
            <a:normAutofit fontScale="90000"/>
          </a:bodyPr>
          <a:lstStyle/>
          <a:p>
            <a:pPr algn="ctr"/>
            <a:r>
              <a:rPr lang="es-CO" dirty="0"/>
              <a:t>¿Cuál es el objetivo de un Análisis Conjunto de Protección?</a:t>
            </a:r>
            <a:endParaRPr lang="es-CO"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702077"/>
            <a:ext cx="8626098" cy="4314410"/>
          </a:xfrm>
        </p:spPr>
        <p:txBody>
          <a:bodyPr>
            <a:normAutofit/>
          </a:bodyPr>
          <a:lstStyle/>
          <a:p>
            <a:pPr marL="0" indent="0" algn="just">
              <a:buNone/>
            </a:pPr>
            <a:endParaRPr lang="en-GB" dirty="0"/>
          </a:p>
          <a:p>
            <a:pPr algn="just"/>
            <a:r>
              <a:rPr lang="es-CO" dirty="0"/>
              <a:t>El objetivo principal de un ejercicio de análisis conjunto de protección es llegar a un consenso sobre la escala de severidad, las cifras de las personas en necesidad (</a:t>
            </a:r>
            <a:r>
              <a:rPr lang="es-CO" dirty="0" err="1"/>
              <a:t>PiN</a:t>
            </a:r>
            <a:r>
              <a:rPr lang="es-CO" dirty="0"/>
              <a:t>), riesgos y amenazas prioritarias de protección, etc. </a:t>
            </a:r>
          </a:p>
          <a:p>
            <a:pPr algn="just"/>
            <a:endParaRPr lang="es-CO" sz="1100" dirty="0"/>
          </a:p>
          <a:p>
            <a:pPr algn="just"/>
            <a:r>
              <a:rPr lang="es-CO" dirty="0"/>
              <a:t>La inclusión y la participación de los actores de protección y socios clave durante este proceso es esencial. </a:t>
            </a:r>
          </a:p>
        </p:txBody>
      </p:sp>
      <p:sp>
        <p:nvSpPr>
          <p:cNvPr id="7" name="Title 2">
            <a:extLst>
              <a:ext uri="{FF2B5EF4-FFF2-40B4-BE49-F238E27FC236}">
                <a16:creationId xmlns:a16="http://schemas.microsoft.com/office/drawing/2014/main" id="{21426E92-28B4-4A6B-8128-1203D6123FFF}"/>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P&amp;R</a:t>
            </a:r>
          </a:p>
          <a:p>
            <a:pPr algn="ctr"/>
            <a:r>
              <a:rPr lang="en-US" sz="2800" dirty="0" err="1">
                <a:solidFill>
                  <a:schemeClr val="bg1"/>
                </a:solidFill>
              </a:rPr>
              <a:t>Análisis</a:t>
            </a:r>
            <a:r>
              <a:rPr lang="en-US" sz="2800" dirty="0">
                <a:solidFill>
                  <a:schemeClr val="bg1"/>
                </a:solidFill>
              </a:rPr>
              <a:t> Conjunto de </a:t>
            </a:r>
            <a:r>
              <a:rPr lang="en-US" sz="2800" dirty="0" err="1">
                <a:solidFill>
                  <a:schemeClr val="bg1"/>
                </a:solidFill>
              </a:rPr>
              <a:t>Protección</a:t>
            </a:r>
            <a:br>
              <a:rPr lang="en-US" sz="2800" dirty="0">
                <a:solidFill>
                  <a:schemeClr val="bg1"/>
                </a:solidFill>
              </a:rPr>
            </a:br>
            <a:endParaRPr lang="en-GB" sz="2800" dirty="0">
              <a:solidFill>
                <a:schemeClr val="bg1"/>
              </a:solidFill>
            </a:endParaRPr>
          </a:p>
        </p:txBody>
      </p:sp>
      <p:pic>
        <p:nvPicPr>
          <p:cNvPr id="2" name="Recorded Sound">
            <a:hlinkClick r:id="" action="ppaction://media"/>
            <a:extLst>
              <a:ext uri="{FF2B5EF4-FFF2-40B4-BE49-F238E27FC236}">
                <a16:creationId xmlns:a16="http://schemas.microsoft.com/office/drawing/2014/main" id="{9072E68F-26DB-4A03-86B4-0042C39421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7028" y="6149009"/>
            <a:ext cx="477078" cy="477078"/>
          </a:xfrm>
          <a:prstGeom prst="rect">
            <a:avLst/>
          </a:prstGeom>
        </p:spPr>
      </p:pic>
    </p:spTree>
    <p:extLst>
      <p:ext uri="{BB962C8B-B14F-4D97-AF65-F5344CB8AC3E}">
        <p14:creationId xmlns:p14="http://schemas.microsoft.com/office/powerpoint/2010/main" val="4156343883"/>
      </p:ext>
    </p:extLst>
  </p:cSld>
  <p:clrMapOvr>
    <a:masterClrMapping/>
  </p:clrMapOvr>
  <mc:AlternateContent xmlns:mc="http://schemas.openxmlformats.org/markup-compatibility/2006" xmlns:p14="http://schemas.microsoft.com/office/powerpoint/2010/main">
    <mc:Choice Requires="p14">
      <p:transition spd="slow" p14:dur="2000" advTm="23156"/>
    </mc:Choice>
    <mc:Fallback xmlns="">
      <p:transition spd="slow" advTm="2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fontScale="92500" lnSpcReduction="20000"/>
          </a:bodyPr>
          <a:lstStyle/>
          <a:p>
            <a:pPr marL="158750" lvl="1" indent="0" algn="ctr">
              <a:lnSpc>
                <a:spcPct val="100000"/>
              </a:lnSpc>
              <a:spcBef>
                <a:spcPts val="1200"/>
              </a:spcBef>
              <a:spcAft>
                <a:spcPts val="600"/>
              </a:spcAft>
              <a:buClr>
                <a:schemeClr val="dk1"/>
              </a:buClr>
              <a:buSzPct val="100000"/>
              <a:buNone/>
            </a:pPr>
            <a:r>
              <a:rPr lang="es-CO" sz="3000" b="1" dirty="0">
                <a:solidFill>
                  <a:srgbClr val="FFC000"/>
                </a:solidFill>
                <a:latin typeface="+mn-lt"/>
                <a:ea typeface="+mj-ea"/>
                <a:cs typeface="+mj-cs"/>
              </a:rPr>
              <a:t>Paso 1 : La Secuencia</a:t>
            </a:r>
            <a:endParaRPr lang="es-CO" sz="3000" dirty="0">
              <a:solidFill>
                <a:schemeClr val="accent1">
                  <a:lumMod val="50000"/>
                </a:schemeClr>
              </a:solidFill>
              <a:latin typeface="Calibri" panose="020F0502020204030204" pitchFamily="34" charset="0"/>
              <a:cs typeface="Calibri" panose="020F0502020204030204" pitchFamily="34" charset="0"/>
            </a:endParaRPr>
          </a:p>
          <a:p>
            <a:pPr marL="0" indent="0" algn="just">
              <a:buNone/>
            </a:pPr>
            <a:endParaRPr lang="es-CO" sz="1300" dirty="0"/>
          </a:p>
          <a:p>
            <a:pPr marL="0" indent="0" algn="just">
              <a:buNone/>
            </a:pPr>
            <a:r>
              <a:rPr lang="es-CO" sz="2400" dirty="0"/>
              <a:t>El Clúster de Protección y las </a:t>
            </a:r>
            <a:r>
              <a:rPr lang="es-CO" sz="2400" dirty="0" err="1"/>
              <a:t>AdR</a:t>
            </a:r>
            <a:r>
              <a:rPr lang="es-CO" sz="2400" dirty="0"/>
              <a:t> pueden escoger una de las siguientes dos opciones: </a:t>
            </a:r>
          </a:p>
          <a:p>
            <a:pPr marL="0" indent="0" algn="just">
              <a:buNone/>
            </a:pPr>
            <a:endParaRPr lang="es-CO" sz="1000" dirty="0"/>
          </a:p>
          <a:p>
            <a:pPr algn="just"/>
            <a:r>
              <a:rPr lang="es-CO" sz="2400" b="1" dirty="0">
                <a:solidFill>
                  <a:srgbClr val="FF0000"/>
                </a:solidFill>
              </a:rPr>
              <a:t>Opción 1: </a:t>
            </a:r>
            <a:r>
              <a:rPr lang="es-CO" sz="2400" dirty="0"/>
              <a:t>Organizar una sesión colectiva para el análisis conjunto. Este abordaje colaborativo enviará un mensaje de liderazgo sobre el análisis de protección.</a:t>
            </a:r>
          </a:p>
          <a:p>
            <a:pPr algn="just"/>
            <a:endParaRPr lang="es-CO" sz="500" dirty="0"/>
          </a:p>
          <a:p>
            <a:pPr algn="just"/>
            <a:r>
              <a:rPr lang="es-CO" sz="2400" b="1" dirty="0">
                <a:solidFill>
                  <a:srgbClr val="FF0000"/>
                </a:solidFill>
              </a:rPr>
              <a:t>Opción 2: </a:t>
            </a:r>
            <a:r>
              <a:rPr lang="es-CO" sz="2400" dirty="0"/>
              <a:t>Las </a:t>
            </a:r>
            <a:r>
              <a:rPr lang="es-CO" sz="2400" dirty="0" err="1"/>
              <a:t>AdR</a:t>
            </a:r>
            <a:r>
              <a:rPr lang="es-CO" sz="2400" dirty="0"/>
              <a:t> pueden realizar su propio análisis conjunto de protección con sus miembros. En este caso, estas sesiones deben de llevarse a cabo después de que el Clúster de Protección haya terminado el mismo proceso. </a:t>
            </a:r>
          </a:p>
          <a:p>
            <a:pPr algn="just"/>
            <a:endParaRPr lang="es-CO" sz="1100" dirty="0"/>
          </a:p>
          <a:p>
            <a:pPr lvl="1" algn="just"/>
            <a:r>
              <a:rPr lang="es-CO" sz="2100" dirty="0"/>
              <a:t>La razón detrás de este abordaje en la Opción 2 se debe a que durante las sesiones de análisis conjunto del Clúster de Protección, se pueden modificar o revisar la escala general de severidad, las cifras de </a:t>
            </a:r>
            <a:r>
              <a:rPr lang="es-CO" sz="2100" dirty="0" err="1"/>
              <a:t>PiN</a:t>
            </a:r>
            <a:r>
              <a:rPr lang="es-CO" sz="2100" dirty="0"/>
              <a:t> al igual que los riesgos y amenazas prioritarias, lo cuál tendría implicaciones sobre el trabajo específico realizado por las </a:t>
            </a:r>
            <a:r>
              <a:rPr lang="es-CO" sz="2100" dirty="0" err="1"/>
              <a:t>AdR</a:t>
            </a:r>
            <a:r>
              <a:rPr lang="es-CO" sz="2100" dirty="0"/>
              <a:t>.</a:t>
            </a:r>
          </a:p>
          <a:p>
            <a:pPr marL="457200" lvl="1" indent="0" algn="just">
              <a:buNone/>
            </a:pPr>
            <a:endParaRPr lang="es-CO" sz="2400" b="1" dirty="0"/>
          </a:p>
          <a:p>
            <a:pPr algn="just"/>
            <a:r>
              <a:rPr lang="es-CO" sz="2400" b="1" dirty="0"/>
              <a:t>NB: </a:t>
            </a:r>
            <a:r>
              <a:rPr lang="es-CO" sz="2400" dirty="0"/>
              <a:t>Antes de organizar una sesión de análisis conjunto, es necesario que el Clúster de Protección y las </a:t>
            </a:r>
            <a:r>
              <a:rPr lang="es-CO" sz="2400" dirty="0" err="1"/>
              <a:t>AdR</a:t>
            </a:r>
            <a:r>
              <a:rPr lang="es-CO" sz="2400" dirty="0"/>
              <a:t> hayan finalizado el borrador de la escala de severidad, la cifra de </a:t>
            </a:r>
            <a:r>
              <a:rPr lang="es-CO" sz="2400" dirty="0" err="1"/>
              <a:t>PiN</a:t>
            </a:r>
            <a:r>
              <a:rPr lang="es-CO" sz="2400" dirty="0"/>
              <a:t>, amenazas prioritarias, etc. </a:t>
            </a:r>
            <a:endParaRPr lang="es-CO"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err="1">
                <a:solidFill>
                  <a:schemeClr val="bg1"/>
                </a:solidFill>
              </a:rPr>
              <a:t>Análisis</a:t>
            </a:r>
            <a:r>
              <a:rPr lang="en-US" sz="2800" dirty="0">
                <a:solidFill>
                  <a:schemeClr val="bg1"/>
                </a:solidFill>
              </a:rPr>
              <a:t> Conjunto</a:t>
            </a:r>
          </a:p>
          <a:p>
            <a:pPr algn="ctr"/>
            <a:endParaRPr lang="en-US" sz="2800" dirty="0">
              <a:solidFill>
                <a:schemeClr val="bg1"/>
              </a:solidFill>
            </a:endParaRPr>
          </a:p>
          <a:p>
            <a:pPr algn="ctr"/>
            <a:r>
              <a:rPr lang="en-US"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6" name="Recorded Sound">
            <a:hlinkClick r:id="" action="ppaction://media"/>
            <a:extLst>
              <a:ext uri="{FF2B5EF4-FFF2-40B4-BE49-F238E27FC236}">
                <a16:creationId xmlns:a16="http://schemas.microsoft.com/office/drawing/2014/main" id="{026C2874-1235-455F-8FA7-8E86C064C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3958" y="6111711"/>
            <a:ext cx="376912" cy="376912"/>
          </a:xfrm>
          <a:prstGeom prst="rect">
            <a:avLst/>
          </a:prstGeom>
        </p:spPr>
      </p:pic>
    </p:spTree>
    <p:extLst>
      <p:ext uri="{BB962C8B-B14F-4D97-AF65-F5344CB8AC3E}">
        <p14:creationId xmlns:p14="http://schemas.microsoft.com/office/powerpoint/2010/main" val="569247090"/>
      </p:ext>
    </p:extLst>
  </p:cSld>
  <p:clrMapOvr>
    <a:masterClrMapping/>
  </p:clrMapOvr>
  <mc:AlternateContent xmlns:mc="http://schemas.openxmlformats.org/markup-compatibility/2006" xmlns:p14="http://schemas.microsoft.com/office/powerpoint/2010/main">
    <mc:Choice Requires="p14">
      <p:transition spd="slow" p14:dur="2000" advTm="65884"/>
    </mc:Choice>
    <mc:Fallback xmlns="">
      <p:transition spd="slow" advTm="6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086449"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s-CO" sz="2800" b="1" dirty="0">
                <a:solidFill>
                  <a:srgbClr val="FFC000"/>
                </a:solidFill>
                <a:latin typeface="+mn-lt"/>
                <a:ea typeface="+mj-ea"/>
                <a:cs typeface="+mj-cs"/>
              </a:rPr>
              <a:t>Paso 2 : El Alcance</a:t>
            </a:r>
            <a:endParaRPr lang="es-CO" sz="2800" dirty="0">
              <a:solidFill>
                <a:schemeClr val="accent1">
                  <a:lumMod val="50000"/>
                </a:schemeClr>
              </a:solidFill>
              <a:latin typeface="Calibri" panose="020F0502020204030204" pitchFamily="34" charset="0"/>
              <a:cs typeface="Calibri" panose="020F0502020204030204" pitchFamily="34" charset="0"/>
            </a:endParaRPr>
          </a:p>
          <a:p>
            <a:pPr marL="0" indent="0" algn="just">
              <a:buNone/>
            </a:pPr>
            <a:endParaRPr lang="es-CO" sz="1100" dirty="0"/>
          </a:p>
          <a:p>
            <a:pPr marL="0" indent="0" algn="just">
              <a:buNone/>
            </a:pPr>
            <a:r>
              <a:rPr lang="es-CO" sz="2200" dirty="0"/>
              <a:t>En términos de alcance, el Clúster de Protección y sus </a:t>
            </a:r>
            <a:r>
              <a:rPr lang="es-CO" sz="2200" dirty="0" err="1"/>
              <a:t>AdRs</a:t>
            </a:r>
            <a:r>
              <a:rPr lang="es-CO" sz="2200" dirty="0"/>
              <a:t> pueden:</a:t>
            </a:r>
          </a:p>
          <a:p>
            <a:pPr marL="0" indent="0" algn="just">
              <a:buNone/>
            </a:pPr>
            <a:endParaRPr lang="es-CO" sz="800" dirty="0"/>
          </a:p>
          <a:p>
            <a:pPr algn="just"/>
            <a:r>
              <a:rPr lang="es-CO" sz="2200" b="1" dirty="0">
                <a:solidFill>
                  <a:srgbClr val="FF0000"/>
                </a:solidFill>
              </a:rPr>
              <a:t>Opción 1: </a:t>
            </a:r>
            <a:r>
              <a:rPr lang="es-CO" sz="2200" dirty="0"/>
              <a:t>Organizar sesiones de análisis conjunto a nivel subnacional y traer los resultados obtenidos al análisis conjunto que se lleve a cabo a nivel nacional. </a:t>
            </a:r>
          </a:p>
          <a:p>
            <a:pPr algn="just">
              <a:buFontTx/>
              <a:buChar char="-"/>
            </a:pPr>
            <a:endParaRPr lang="es-CO" sz="700" dirty="0"/>
          </a:p>
          <a:p>
            <a:pPr lvl="1" algn="just"/>
            <a:r>
              <a:rPr lang="es-CO" sz="2200" dirty="0"/>
              <a:t>Esta opción asegurará la participación, aceptación e inclusión de socios nacionales, locales y partes interesadas durante el análisis. </a:t>
            </a:r>
          </a:p>
          <a:p>
            <a:pPr marL="457200" lvl="1" indent="0" algn="just">
              <a:buNone/>
            </a:pPr>
            <a:endParaRPr lang="es-CO" sz="1000" dirty="0"/>
          </a:p>
          <a:p>
            <a:pPr algn="just"/>
            <a:r>
              <a:rPr lang="es-CO" sz="2200" b="1" dirty="0">
                <a:solidFill>
                  <a:srgbClr val="FF0000"/>
                </a:solidFill>
              </a:rPr>
              <a:t>Opción 2: </a:t>
            </a:r>
            <a:r>
              <a:rPr lang="es-CO" sz="2200" dirty="0"/>
              <a:t>Realizar un único taller de análisis conjunto a nivel nacional. Esta opción solamente se recomienda cuando el país de operación se encuentra en su primera fase de respuesta (primeros 3 meses), y por ello hay un número limitado de actores de protección presentes o se cuenta con un acceso humanitario restringido.</a:t>
            </a:r>
            <a:endParaRPr lang="es-CO" sz="2200" b="1" dirty="0"/>
          </a:p>
        </p:txBody>
      </p:sp>
      <p:sp>
        <p:nvSpPr>
          <p:cNvPr id="8" name="Title 2">
            <a:extLst>
              <a:ext uri="{FF2B5EF4-FFF2-40B4-BE49-F238E27FC236}">
                <a16:creationId xmlns:a16="http://schemas.microsoft.com/office/drawing/2014/main" id="{EA602B10-9EDA-477F-A439-FBA3BD214CFA}"/>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s-CO" sz="2800" dirty="0">
                <a:solidFill>
                  <a:schemeClr val="bg1"/>
                </a:solidFill>
              </a:rPr>
              <a:t>Análisis Conjunto</a:t>
            </a:r>
          </a:p>
          <a:p>
            <a:pPr algn="ctr"/>
            <a:endParaRPr lang="es-CO" sz="2800" dirty="0">
              <a:solidFill>
                <a:schemeClr val="bg1"/>
              </a:solidFill>
            </a:endParaRPr>
          </a:p>
          <a:p>
            <a:pPr algn="ctr"/>
            <a:r>
              <a:rPr lang="es-CO"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2" name="Recorded Sound">
            <a:hlinkClick r:id="" action="ppaction://media"/>
            <a:extLst>
              <a:ext uri="{FF2B5EF4-FFF2-40B4-BE49-F238E27FC236}">
                <a16:creationId xmlns:a16="http://schemas.microsoft.com/office/drawing/2014/main" id="{11F50F6C-FBDA-4CA1-A58B-BC02E01849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1823" y="6142109"/>
            <a:ext cx="411091" cy="411091"/>
          </a:xfrm>
          <a:prstGeom prst="rect">
            <a:avLst/>
          </a:prstGeom>
        </p:spPr>
      </p:pic>
    </p:spTree>
    <p:extLst>
      <p:ext uri="{BB962C8B-B14F-4D97-AF65-F5344CB8AC3E}">
        <p14:creationId xmlns:p14="http://schemas.microsoft.com/office/powerpoint/2010/main" val="1177187138"/>
      </p:ext>
    </p:extLst>
  </p:cSld>
  <p:clrMapOvr>
    <a:masterClrMapping/>
  </p:clrMapOvr>
  <mc:AlternateContent xmlns:mc="http://schemas.openxmlformats.org/markup-compatibility/2006" xmlns:p14="http://schemas.microsoft.com/office/powerpoint/2010/main">
    <mc:Choice Requires="p14">
      <p:transition spd="slow" p14:dur="2000" advTm="46658"/>
    </mc:Choice>
    <mc:Fallback xmlns="">
      <p:transition spd="slow" advTm="4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fontScale="85000" lnSpcReduction="20000"/>
          </a:bodyPr>
          <a:lstStyle/>
          <a:p>
            <a:pPr marL="158750" lvl="1" indent="0" algn="ctr">
              <a:lnSpc>
                <a:spcPct val="100000"/>
              </a:lnSpc>
              <a:spcBef>
                <a:spcPts val="1200"/>
              </a:spcBef>
              <a:spcAft>
                <a:spcPts val="600"/>
              </a:spcAft>
              <a:buClr>
                <a:schemeClr val="dk1"/>
              </a:buClr>
              <a:buSzPct val="100000"/>
              <a:buNone/>
            </a:pPr>
            <a:r>
              <a:rPr lang="es-CO" sz="3100" b="1" dirty="0">
                <a:solidFill>
                  <a:srgbClr val="FFC000"/>
                </a:solidFill>
                <a:latin typeface="+mn-lt"/>
                <a:ea typeface="+mj-ea"/>
                <a:cs typeface="+mj-cs"/>
              </a:rPr>
              <a:t>Paso 3 : Los Participantes</a:t>
            </a:r>
          </a:p>
          <a:p>
            <a:pPr marL="158750" lvl="1" indent="0" algn="ctr">
              <a:lnSpc>
                <a:spcPct val="100000"/>
              </a:lnSpc>
              <a:spcBef>
                <a:spcPts val="1200"/>
              </a:spcBef>
              <a:spcAft>
                <a:spcPts val="600"/>
              </a:spcAft>
              <a:buClr>
                <a:schemeClr val="dk1"/>
              </a:buClr>
              <a:buSzPct val="100000"/>
              <a:buNone/>
            </a:pPr>
            <a:endParaRPr lang="es-CO" sz="2600" dirty="0">
              <a:solidFill>
                <a:schemeClr val="accent1">
                  <a:lumMod val="50000"/>
                </a:schemeClr>
              </a:solidFill>
              <a:latin typeface="Calibri" panose="020F0502020204030204" pitchFamily="34" charset="0"/>
              <a:cs typeface="Calibri" panose="020F0502020204030204" pitchFamily="34" charset="0"/>
            </a:endParaRPr>
          </a:p>
          <a:p>
            <a:pPr marL="0" indent="0" algn="just">
              <a:buNone/>
            </a:pPr>
            <a:r>
              <a:rPr lang="es-CO" sz="2600" dirty="0"/>
              <a:t>El </a:t>
            </a:r>
            <a:r>
              <a:rPr lang="es-CO" sz="2600" b="1" dirty="0"/>
              <a:t>perfil de los participantes </a:t>
            </a:r>
            <a:r>
              <a:rPr lang="es-CO" sz="2600" dirty="0"/>
              <a:t>en las sesiones de análisis conjunto de protección se puede resumir en una frase: </a:t>
            </a:r>
            <a:r>
              <a:rPr lang="es-CO" sz="2600" i="1" dirty="0"/>
              <a:t>La totalidad de los socios y las partes interesadas del Clúster de Protección y las </a:t>
            </a:r>
            <a:r>
              <a:rPr lang="es-CO" sz="2600" i="1" dirty="0" err="1"/>
              <a:t>AdR</a:t>
            </a:r>
            <a:r>
              <a:rPr lang="es-CO" sz="2600" i="1" dirty="0"/>
              <a:t>. </a:t>
            </a:r>
          </a:p>
          <a:p>
            <a:pPr marL="0" indent="0" algn="just">
              <a:buNone/>
            </a:pPr>
            <a:endParaRPr lang="es-CO" sz="900" dirty="0"/>
          </a:p>
          <a:p>
            <a:pPr marL="0" indent="0" algn="just">
              <a:buNone/>
            </a:pPr>
            <a:r>
              <a:rPr lang="es-CO" sz="2600" dirty="0"/>
              <a:t>Los miembros que componen el Clúster de Protección y las </a:t>
            </a:r>
            <a:r>
              <a:rPr lang="es-CO" sz="2600" dirty="0" err="1"/>
              <a:t>AdR</a:t>
            </a:r>
            <a:r>
              <a:rPr lang="es-CO" sz="2600" dirty="0"/>
              <a:t> varían de país a país, y es decisión de los/as coordinadores/as elegir el número y el perfil de los participantes. Algunos ejemplos de miembros incluyen: </a:t>
            </a:r>
          </a:p>
          <a:p>
            <a:pPr marL="0" indent="0" algn="just">
              <a:buNone/>
            </a:pPr>
            <a:endParaRPr lang="es-CO" sz="900" dirty="0"/>
          </a:p>
          <a:p>
            <a:pPr lvl="1" algn="just"/>
            <a:r>
              <a:rPr lang="es-CO" sz="2200" dirty="0"/>
              <a:t>Autoridades nacionales y locales</a:t>
            </a:r>
          </a:p>
          <a:p>
            <a:pPr lvl="1" algn="just"/>
            <a:r>
              <a:rPr lang="es-CO" sz="2200" dirty="0"/>
              <a:t>Organizaciones y agencias miembros del Clúster Protección y las </a:t>
            </a:r>
            <a:r>
              <a:rPr lang="es-CO" sz="2200" dirty="0" err="1"/>
              <a:t>AdR</a:t>
            </a:r>
            <a:r>
              <a:rPr lang="es-CO" sz="2200" dirty="0"/>
              <a:t> (Agencias Naciones Unidas, </a:t>
            </a:r>
            <a:r>
              <a:rPr lang="es-CO" sz="2200" dirty="0" err="1"/>
              <a:t>ONGs</a:t>
            </a:r>
            <a:r>
              <a:rPr lang="es-CO" sz="2200" dirty="0"/>
              <a:t> Internacionales, </a:t>
            </a:r>
            <a:r>
              <a:rPr lang="es-CO" sz="2200" dirty="0" err="1"/>
              <a:t>ONGs</a:t>
            </a:r>
            <a:r>
              <a:rPr lang="es-CO" sz="2200" dirty="0"/>
              <a:t> Nacionales y Organizaciones de la Sociedad Civil)</a:t>
            </a:r>
          </a:p>
          <a:p>
            <a:pPr lvl="1" algn="just"/>
            <a:r>
              <a:rPr lang="es-CO" sz="2200" dirty="0"/>
              <a:t>Foros de </a:t>
            </a:r>
            <a:r>
              <a:rPr lang="es-CO" sz="2200" dirty="0" err="1"/>
              <a:t>ONGs</a:t>
            </a:r>
            <a:r>
              <a:rPr lang="es-CO" sz="2200" dirty="0"/>
              <a:t> a nivel local y nacional </a:t>
            </a:r>
          </a:p>
          <a:p>
            <a:pPr lvl="1" algn="just"/>
            <a:r>
              <a:rPr lang="es-CO" sz="2200" dirty="0"/>
              <a:t>Grupo de Trabajo de Gestión de Información</a:t>
            </a:r>
          </a:p>
          <a:p>
            <a:pPr lvl="1" algn="just"/>
            <a:r>
              <a:rPr lang="es-CO" sz="2200" dirty="0"/>
              <a:t>OCHA</a:t>
            </a:r>
          </a:p>
          <a:p>
            <a:pPr lvl="1" algn="just"/>
            <a:r>
              <a:rPr lang="es-CO" sz="2200" dirty="0"/>
              <a:t>Donantes</a:t>
            </a:r>
          </a:p>
          <a:p>
            <a:pPr lvl="1" algn="just"/>
            <a:r>
              <a:rPr lang="es-CO" sz="2200" dirty="0"/>
              <a:t>Otros </a:t>
            </a:r>
            <a:r>
              <a:rPr lang="es-CO" sz="2200" dirty="0" err="1"/>
              <a:t>Clústers</a:t>
            </a:r>
            <a:r>
              <a:rPr lang="es-CO" sz="2200" dirty="0"/>
              <a:t> – especialmente si se busca reforzar la transversalización de la protección y el enfoque integrado de protección</a:t>
            </a:r>
          </a:p>
          <a:p>
            <a:endParaRPr lang="en-GB" sz="2400" b="1" dirty="0"/>
          </a:p>
        </p:txBody>
      </p:sp>
      <p:sp>
        <p:nvSpPr>
          <p:cNvPr id="6" name="Title 2">
            <a:extLst>
              <a:ext uri="{FF2B5EF4-FFF2-40B4-BE49-F238E27FC236}">
                <a16:creationId xmlns:a16="http://schemas.microsoft.com/office/drawing/2014/main" id="{43A210F7-12C6-4B6E-B56C-40F00D84FB36}"/>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err="1">
                <a:solidFill>
                  <a:schemeClr val="bg1"/>
                </a:solidFill>
              </a:rPr>
              <a:t>Análisis</a:t>
            </a:r>
            <a:r>
              <a:rPr lang="en-US" sz="2800" dirty="0">
                <a:solidFill>
                  <a:schemeClr val="bg1"/>
                </a:solidFill>
              </a:rPr>
              <a:t> Conjunto</a:t>
            </a:r>
          </a:p>
          <a:p>
            <a:pPr algn="ctr"/>
            <a:endParaRPr lang="en-US" sz="2800" dirty="0">
              <a:solidFill>
                <a:schemeClr val="bg1"/>
              </a:solidFill>
            </a:endParaRPr>
          </a:p>
          <a:p>
            <a:pPr algn="ctr"/>
            <a:r>
              <a:rPr lang="en-US"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2" name="Recorded Sound">
            <a:hlinkClick r:id="" action="ppaction://media"/>
            <a:extLst>
              <a:ext uri="{FF2B5EF4-FFF2-40B4-BE49-F238E27FC236}">
                <a16:creationId xmlns:a16="http://schemas.microsoft.com/office/drawing/2014/main" id="{5FCA91F2-CDD3-44E6-B08A-2E3C2C0EF9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8509" y="6074218"/>
            <a:ext cx="414405" cy="414405"/>
          </a:xfrm>
          <a:prstGeom prst="rect">
            <a:avLst/>
          </a:prstGeom>
        </p:spPr>
      </p:pic>
    </p:spTree>
    <p:extLst>
      <p:ext uri="{BB962C8B-B14F-4D97-AF65-F5344CB8AC3E}">
        <p14:creationId xmlns:p14="http://schemas.microsoft.com/office/powerpoint/2010/main" val="2477448931"/>
      </p:ext>
    </p:extLst>
  </p:cSld>
  <p:clrMapOvr>
    <a:masterClrMapping/>
  </p:clrMapOvr>
  <mc:AlternateContent xmlns:mc="http://schemas.openxmlformats.org/markup-compatibility/2006" xmlns:p14="http://schemas.microsoft.com/office/powerpoint/2010/main">
    <mc:Choice Requires="p14">
      <p:transition spd="slow" p14:dur="2000" advTm="48116"/>
    </mc:Choice>
    <mc:Fallback xmlns="">
      <p:transition spd="slow" advTm="4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s-CO" sz="2800" b="1" dirty="0">
                <a:solidFill>
                  <a:srgbClr val="FFC000"/>
                </a:solidFill>
                <a:latin typeface="+mn-lt"/>
                <a:ea typeface="+mj-ea"/>
                <a:cs typeface="+mj-cs"/>
              </a:rPr>
              <a:t>Paso 4: Dinámicas de las Sesiones de Análisis Conjunto</a:t>
            </a:r>
          </a:p>
          <a:p>
            <a:pPr marL="0" indent="0" algn="just">
              <a:buNone/>
            </a:pPr>
            <a:endParaRPr lang="es-CO" sz="2200" dirty="0">
              <a:solidFill>
                <a:schemeClr val="accent1">
                  <a:lumMod val="50000"/>
                </a:schemeClr>
              </a:solidFill>
              <a:latin typeface="Calibri" panose="020F0502020204030204" pitchFamily="34" charset="0"/>
              <a:cs typeface="Calibri" panose="020F0502020204030204" pitchFamily="34" charset="0"/>
            </a:endParaRPr>
          </a:p>
          <a:p>
            <a:pPr marL="0" indent="0" algn="just">
              <a:buNone/>
            </a:pPr>
            <a:r>
              <a:rPr lang="es-CO" sz="2000" b="1" dirty="0">
                <a:solidFill>
                  <a:srgbClr val="FFC000"/>
                </a:solidFill>
                <a:latin typeface="+mn-lt"/>
                <a:ea typeface="+mj-ea"/>
                <a:cs typeface="+mj-cs"/>
              </a:rPr>
              <a:t>①</a:t>
            </a:r>
            <a:r>
              <a:rPr lang="es-CO" sz="2200" b="1" dirty="0"/>
              <a:t> </a:t>
            </a:r>
            <a:r>
              <a:rPr lang="es-CO" sz="2200" dirty="0"/>
              <a:t>Durante la sesión de análisis conjunto, el Clúster Protección y las </a:t>
            </a:r>
            <a:r>
              <a:rPr lang="es-CO" sz="2200" dirty="0" err="1"/>
              <a:t>AdR</a:t>
            </a:r>
            <a:r>
              <a:rPr lang="es-CO" sz="2200" dirty="0"/>
              <a:t> pueden facilitarle a los participantes un resumen general de los siguientes puntos:</a:t>
            </a:r>
          </a:p>
          <a:p>
            <a:pPr marL="0" indent="0" algn="just">
              <a:buNone/>
            </a:pPr>
            <a:endParaRPr lang="es-CO" sz="2200" dirty="0"/>
          </a:p>
          <a:p>
            <a:pPr marL="914400" lvl="1" indent="-457200" algn="just">
              <a:buFont typeface="+mj-lt"/>
              <a:buAutoNum type="alphaLcPeriod"/>
            </a:pPr>
            <a:r>
              <a:rPr lang="es-CO" sz="2200" dirty="0"/>
              <a:t>Proceso del HPC</a:t>
            </a:r>
          </a:p>
          <a:p>
            <a:pPr marL="971550" lvl="1" indent="-514350" algn="just">
              <a:buFont typeface="+mj-lt"/>
              <a:buAutoNum type="alphaLcPeriod"/>
            </a:pPr>
            <a:r>
              <a:rPr lang="es-CO" sz="2200" dirty="0"/>
              <a:t>Línea de tiempo del HPC</a:t>
            </a:r>
          </a:p>
          <a:p>
            <a:pPr marL="971550" lvl="1" indent="-514350" algn="just">
              <a:buFont typeface="+mj-lt"/>
              <a:buAutoNum type="alphaLcPeriod"/>
            </a:pPr>
            <a:r>
              <a:rPr lang="es-CO" sz="2200" dirty="0"/>
              <a:t>Selección y uso de indicadores</a:t>
            </a:r>
          </a:p>
          <a:p>
            <a:pPr marL="971550" lvl="1" indent="-514350" algn="just">
              <a:buFont typeface="+mj-lt"/>
              <a:buAutoNum type="alphaLcPeriod"/>
            </a:pPr>
            <a:r>
              <a:rPr lang="es-CO" sz="2200" dirty="0"/>
              <a:t>Amenazas y riesgos de protección identificados</a:t>
            </a:r>
          </a:p>
          <a:p>
            <a:pPr marL="971550" lvl="1" indent="-514350" algn="just">
              <a:buFont typeface="+mj-lt"/>
              <a:buAutoNum type="alphaLcPeriod"/>
            </a:pPr>
            <a:r>
              <a:rPr lang="es-CO" sz="2200" dirty="0"/>
              <a:t>Selección del % de </a:t>
            </a:r>
            <a:r>
              <a:rPr lang="es-CO" sz="2200" dirty="0" err="1"/>
              <a:t>PiN</a:t>
            </a:r>
            <a:r>
              <a:rPr lang="es-CO" sz="2200" dirty="0"/>
              <a:t> para cada grupo poblacional </a:t>
            </a:r>
          </a:p>
          <a:p>
            <a:pPr marL="971550" lvl="1" indent="-514350" algn="just">
              <a:buFont typeface="+mj-lt"/>
              <a:buAutoNum type="alphaLcPeriod"/>
            </a:pPr>
            <a:r>
              <a:rPr lang="es-CO" sz="2200" dirty="0"/>
              <a:t>Proceso interno de análisis</a:t>
            </a:r>
          </a:p>
          <a:p>
            <a:pPr marL="971550" lvl="1" indent="-514350" algn="just">
              <a:buFont typeface="+mj-lt"/>
              <a:buAutoNum type="alphaLcPeriod"/>
            </a:pPr>
            <a:r>
              <a:rPr lang="es-CO" sz="2200" dirty="0"/>
              <a:t>Interacción con otros </a:t>
            </a:r>
            <a:r>
              <a:rPr lang="es-CO" sz="2200" dirty="0" err="1"/>
              <a:t>clústers</a:t>
            </a:r>
            <a:r>
              <a:rPr lang="es-CO" sz="2200" dirty="0"/>
              <a:t>, OCHA, etc.</a:t>
            </a:r>
          </a:p>
          <a:p>
            <a:pPr marL="0" indent="0">
              <a:buNone/>
            </a:pPr>
            <a:endParaRPr lang="en-GB" sz="2400" dirty="0"/>
          </a:p>
          <a:p>
            <a:endParaRPr lang="en-GB" sz="2400" dirty="0"/>
          </a:p>
          <a:p>
            <a:pPr marL="0" indent="0">
              <a:buNone/>
            </a:pPr>
            <a:endParaRPr lang="en-GB" sz="2400" dirty="0"/>
          </a:p>
          <a:p>
            <a:endParaRPr lang="en-GB" sz="2400" b="1" dirty="0"/>
          </a:p>
        </p:txBody>
      </p:sp>
      <p:sp>
        <p:nvSpPr>
          <p:cNvPr id="6" name="Title 2">
            <a:extLst>
              <a:ext uri="{FF2B5EF4-FFF2-40B4-BE49-F238E27FC236}">
                <a16:creationId xmlns:a16="http://schemas.microsoft.com/office/drawing/2014/main" id="{D9DE43B5-CED2-49B4-98EA-7615697F7E1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err="1">
                <a:solidFill>
                  <a:schemeClr val="bg1"/>
                </a:solidFill>
              </a:rPr>
              <a:t>Análisis</a:t>
            </a:r>
            <a:r>
              <a:rPr lang="en-US" sz="2800" dirty="0">
                <a:solidFill>
                  <a:schemeClr val="bg1"/>
                </a:solidFill>
              </a:rPr>
              <a:t> Conjunto</a:t>
            </a:r>
          </a:p>
          <a:p>
            <a:pPr algn="ctr"/>
            <a:endParaRPr lang="en-US" sz="2800" dirty="0">
              <a:solidFill>
                <a:schemeClr val="bg1"/>
              </a:solidFill>
            </a:endParaRPr>
          </a:p>
          <a:p>
            <a:pPr algn="ctr"/>
            <a:r>
              <a:rPr lang="en-US"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3" name="Recorded Sound">
            <a:hlinkClick r:id="" action="ppaction://media"/>
            <a:extLst>
              <a:ext uri="{FF2B5EF4-FFF2-40B4-BE49-F238E27FC236}">
                <a16:creationId xmlns:a16="http://schemas.microsoft.com/office/drawing/2014/main" id="{913A001C-9A82-4712-BCE3-C36A04D48A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6207" y="6060786"/>
            <a:ext cx="492414" cy="492414"/>
          </a:xfrm>
          <a:prstGeom prst="rect">
            <a:avLst/>
          </a:prstGeom>
        </p:spPr>
      </p:pic>
    </p:spTree>
    <p:extLst>
      <p:ext uri="{BB962C8B-B14F-4D97-AF65-F5344CB8AC3E}">
        <p14:creationId xmlns:p14="http://schemas.microsoft.com/office/powerpoint/2010/main" val="3009545781"/>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s-CO" sz="2800" b="1" dirty="0">
                <a:solidFill>
                  <a:srgbClr val="FFC000"/>
                </a:solidFill>
                <a:latin typeface="+mn-lt"/>
                <a:ea typeface="+mj-ea"/>
                <a:cs typeface="+mj-cs"/>
              </a:rPr>
              <a:t>Paso 4: Dinámicas de las Sesiones de Análisis Conjunto</a:t>
            </a:r>
          </a:p>
          <a:p>
            <a:pPr marL="0" indent="0" algn="just">
              <a:buNone/>
            </a:pPr>
            <a:r>
              <a:rPr lang="es-CO" sz="2000" b="1" dirty="0">
                <a:solidFill>
                  <a:srgbClr val="FFC000"/>
                </a:solidFill>
                <a:latin typeface="+mn-lt"/>
                <a:ea typeface="+mj-ea"/>
                <a:cs typeface="+mj-cs"/>
              </a:rPr>
              <a:t>②</a:t>
            </a:r>
            <a:r>
              <a:rPr lang="es-CO" sz="2200" b="1" dirty="0">
                <a:solidFill>
                  <a:srgbClr val="FFC000"/>
                </a:solidFill>
                <a:latin typeface="+mn-lt"/>
                <a:ea typeface="+mj-ea"/>
                <a:cs typeface="+mj-cs"/>
              </a:rPr>
              <a:t> </a:t>
            </a:r>
            <a:r>
              <a:rPr lang="es-CO" sz="2200" dirty="0"/>
              <a:t>Revisar en plenaria la clasificación de la escala de severidad de cada unidad geográfica de análisis, explicando el proceso, la escala inicial, al igual que las amenazas y riesgos de protección que han sido identificados. </a:t>
            </a:r>
          </a:p>
          <a:p>
            <a:pPr marL="0" indent="0" algn="just">
              <a:buNone/>
            </a:pPr>
            <a:r>
              <a:rPr lang="es-CO" sz="2200" dirty="0"/>
              <a:t>Después de la discusión, los participantes procederán a aprobar o revisar la escala de severidad, como se muestra en el siguiente ejemplo de Venezuela (2019) :</a:t>
            </a:r>
          </a:p>
          <a:p>
            <a:pPr marL="0" indent="0">
              <a:buNone/>
            </a:pPr>
            <a:endParaRPr lang="es-CO" sz="2400" dirty="0"/>
          </a:p>
          <a:p>
            <a:endParaRPr lang="es-CO" sz="2400" dirty="0"/>
          </a:p>
          <a:p>
            <a:pPr marL="0" indent="0">
              <a:buNone/>
            </a:pPr>
            <a:endParaRPr lang="es-CO" sz="2400" dirty="0"/>
          </a:p>
          <a:p>
            <a:endParaRPr lang="en-GB" sz="2400" b="1" dirty="0"/>
          </a:p>
        </p:txBody>
      </p:sp>
      <p:pic>
        <p:nvPicPr>
          <p:cNvPr id="2" name="Picture 1">
            <a:extLst>
              <a:ext uri="{FF2B5EF4-FFF2-40B4-BE49-F238E27FC236}">
                <a16:creationId xmlns:a16="http://schemas.microsoft.com/office/drawing/2014/main" id="{66C2A608-8233-4DD9-8597-0EFF75730864}"/>
              </a:ext>
            </a:extLst>
          </p:cNvPr>
          <p:cNvPicPr>
            <a:picLocks noChangeAspect="1"/>
          </p:cNvPicPr>
          <p:nvPr/>
        </p:nvPicPr>
        <p:blipFill rotWithShape="1">
          <a:blip r:embed="rId4"/>
          <a:srcRect l="2823" t="38463" r="44056" b="7180"/>
          <a:stretch/>
        </p:blipFill>
        <p:spPr>
          <a:xfrm>
            <a:off x="2101037" y="3127512"/>
            <a:ext cx="5399693" cy="2966973"/>
          </a:xfrm>
          <a:prstGeom prst="rect">
            <a:avLst/>
          </a:prstGeom>
          <a:ln>
            <a:noFill/>
          </a:ln>
          <a:effectLst>
            <a:outerShdw blurRad="292100" dist="139700" dir="2700000" algn="tl" rotWithShape="0">
              <a:srgbClr val="333333">
                <a:alpha val="65000"/>
              </a:srgbClr>
            </a:outerShdw>
          </a:effectLst>
        </p:spPr>
      </p:pic>
      <p:sp>
        <p:nvSpPr>
          <p:cNvPr id="6" name="Title 2">
            <a:extLst>
              <a:ext uri="{FF2B5EF4-FFF2-40B4-BE49-F238E27FC236}">
                <a16:creationId xmlns:a16="http://schemas.microsoft.com/office/drawing/2014/main" id="{6B6E3A17-F49C-4002-9BF4-0D38A2E6DA64}"/>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err="1">
                <a:solidFill>
                  <a:schemeClr val="bg1"/>
                </a:solidFill>
              </a:rPr>
              <a:t>Análisis</a:t>
            </a:r>
            <a:r>
              <a:rPr lang="en-US" sz="2800" dirty="0">
                <a:solidFill>
                  <a:schemeClr val="bg1"/>
                </a:solidFill>
              </a:rPr>
              <a:t> Conjunto</a:t>
            </a:r>
          </a:p>
          <a:p>
            <a:pPr algn="ctr"/>
            <a:endParaRPr lang="en-US" sz="2800" dirty="0">
              <a:solidFill>
                <a:schemeClr val="bg1"/>
              </a:solidFill>
            </a:endParaRPr>
          </a:p>
          <a:p>
            <a:pPr algn="ctr"/>
            <a:r>
              <a:rPr lang="en-US" sz="2800" dirty="0">
                <a:solidFill>
                  <a:schemeClr val="bg1"/>
                </a:solidFill>
              </a:rPr>
              <a:t>Paso a Paso</a:t>
            </a:r>
            <a:br>
              <a:rPr lang="en-US" sz="2800" dirty="0">
                <a:solidFill>
                  <a:schemeClr val="bg1"/>
                </a:solidFill>
              </a:rPr>
            </a:br>
            <a:endParaRPr lang="en-GB" sz="2800" dirty="0">
              <a:solidFill>
                <a:schemeClr val="bg1"/>
              </a:solidFill>
            </a:endParaRPr>
          </a:p>
        </p:txBody>
      </p:sp>
      <p:pic>
        <p:nvPicPr>
          <p:cNvPr id="4" name="Recorded Sound">
            <a:hlinkClick r:id="" action="ppaction://media"/>
            <a:extLst>
              <a:ext uri="{FF2B5EF4-FFF2-40B4-BE49-F238E27FC236}">
                <a16:creationId xmlns:a16="http://schemas.microsoft.com/office/drawing/2014/main" id="{C5776710-36B5-4614-8E84-F3CFFD5D76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87831" y="6128117"/>
            <a:ext cx="425083" cy="425083"/>
          </a:xfrm>
          <a:prstGeom prst="rect">
            <a:avLst/>
          </a:prstGeom>
        </p:spPr>
      </p:pic>
    </p:spTree>
    <p:extLst>
      <p:ext uri="{BB962C8B-B14F-4D97-AF65-F5344CB8AC3E}">
        <p14:creationId xmlns:p14="http://schemas.microsoft.com/office/powerpoint/2010/main" val="857561225"/>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9c27809-4287-4089-b372-ed66d4ae5532">
      <Terms xmlns="http://schemas.microsoft.com/office/infopath/2007/PartnerControls"/>
    </lcf76f155ced4ddcb4097134ff3c332f>
    <TaxCatchAll xmlns="a7a6521e-3bb8-4ccc-a7e1-cb34b7e3d81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B050D803BE034CBEAE477B239A7EDF" ma:contentTypeVersion="16" ma:contentTypeDescription="Create a new document." ma:contentTypeScope="" ma:versionID="9d6d4b1bf0ddf4b4b598901eb5172bb6">
  <xsd:schema xmlns:xsd="http://www.w3.org/2001/XMLSchema" xmlns:xs="http://www.w3.org/2001/XMLSchema" xmlns:p="http://schemas.microsoft.com/office/2006/metadata/properties" xmlns:ns2="f9c27809-4287-4089-b372-ed66d4ae5532" xmlns:ns3="a7a6521e-3bb8-4ccc-a7e1-cb34b7e3d81d" targetNamespace="http://schemas.microsoft.com/office/2006/metadata/properties" ma:root="true" ma:fieldsID="d75914c7c1b02793fc54b38af3bcc159" ns2:_="" ns3:_="">
    <xsd:import namespace="f9c27809-4287-4089-b372-ed66d4ae5532"/>
    <xsd:import namespace="a7a6521e-3bb8-4ccc-a7e1-cb34b7e3d8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27809-4287-4089-b372-ed66d4ae5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a6521e-3bb8-4ccc-a7e1-cb34b7e3d81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a163c4-7aef-45cf-802c-7e9ce6ac4ea5}" ma:internalName="TaxCatchAll" ma:showField="CatchAllData" ma:web="a7a6521e-3bb8-4ccc-a7e1-cb34b7e3d8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760CE-FF27-464D-9F7E-3D7F66004DA8}">
  <ds:schemaRefs>
    <ds:schemaRef ds:uri="http://schemas.microsoft.com/sharepoint/v3/contenttype/forms"/>
  </ds:schemaRefs>
</ds:datastoreItem>
</file>

<file path=customXml/itemProps2.xml><?xml version="1.0" encoding="utf-8"?>
<ds:datastoreItem xmlns:ds="http://schemas.openxmlformats.org/officeDocument/2006/customXml" ds:itemID="{34140819-800B-4726-BE7F-F287766F4ABB}">
  <ds:schemaRefs>
    <ds:schemaRef ds:uri="http://purl.org/dc/dcmitype/"/>
    <ds:schemaRef ds:uri="ab0fee74-9161-4a5a-b6f8-6345681408e3"/>
    <ds:schemaRef ds:uri="http://www.w3.org/XML/1998/namespace"/>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3fa602b-0b7c-4821-8d20-b42c1df08404"/>
    <ds:schemaRef ds:uri="http://schemas.microsoft.com/office/2006/metadata/properties"/>
  </ds:schemaRefs>
</ds:datastoreItem>
</file>

<file path=customXml/itemProps3.xml><?xml version="1.0" encoding="utf-8"?>
<ds:datastoreItem xmlns:ds="http://schemas.openxmlformats.org/officeDocument/2006/customXml" ds:itemID="{00293D20-03DE-4C71-B827-5A59DC67A3E9}"/>
</file>

<file path=docProps/app.xml><?xml version="1.0" encoding="utf-8"?>
<Properties xmlns="http://schemas.openxmlformats.org/officeDocument/2006/extended-properties" xmlns:vt="http://schemas.openxmlformats.org/officeDocument/2006/docPropsVTypes">
  <Template>GPC PPT Template (1)</Template>
  <TotalTime>23368</TotalTime>
  <Words>1444</Words>
  <Application>Microsoft Office PowerPoint</Application>
  <PresentationFormat>Widescreen</PresentationFormat>
  <Paragraphs>134</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Cambria</vt:lpstr>
      <vt:lpstr>UNHCR</vt:lpstr>
      <vt:lpstr>   Módulo 4 de la Guía HPC  ¿Cómo realizar un análisis  conjunto de Protección y las AdR?  Andrea Verdeja Co-coordinadora del Clúster de Protección de Colombia – DRC/NRC </vt:lpstr>
      <vt:lpstr>PowerPoint Presentation</vt:lpstr>
      <vt:lpstr>¿Qué es el Análisis Conjunto de Protección?</vt:lpstr>
      <vt:lpstr>¿Cuál es el objetivo de un Análisis Conjunto de Protección?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 guía para el Análisis Conjunto, ¿es también válida para el desarrollo del PAF? </vt:lpstr>
      <vt:lpstr>Aquí termina el Módulo 4 de la Guía HPC:   ¿Cómo realizar un análisis conjunto de Protección y las AdR?  Les invitamos a seguir escuchando los módulos siguientes. ¡Muchas gracias por su atención!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Boris Carlos Aristin Gonzalez</cp:lastModifiedBy>
  <cp:revision>61</cp:revision>
  <dcterms:created xsi:type="dcterms:W3CDTF">2021-04-06T09:07:38Z</dcterms:created>
  <dcterms:modified xsi:type="dcterms:W3CDTF">2021-10-13T08:15:41Z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0x0101008BB050D803BE034CBEAE477B239A7EDF</vt:lpwstr>
  </property>
</Properties>
</file>