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9"/>
  </p:notesMasterIdLst>
  <p:handoutMasterIdLst>
    <p:handoutMasterId r:id="rId30"/>
  </p:handoutMasterIdLst>
  <p:sldIdLst>
    <p:sldId id="267" r:id="rId5"/>
    <p:sldId id="321" r:id="rId6"/>
    <p:sldId id="322" r:id="rId7"/>
    <p:sldId id="325" r:id="rId8"/>
    <p:sldId id="326" r:id="rId9"/>
    <p:sldId id="328" r:id="rId10"/>
    <p:sldId id="332" r:id="rId11"/>
    <p:sldId id="331" r:id="rId12"/>
    <p:sldId id="333" r:id="rId13"/>
    <p:sldId id="329" r:id="rId14"/>
    <p:sldId id="330" r:id="rId15"/>
    <p:sldId id="336" r:id="rId16"/>
    <p:sldId id="335" r:id="rId17"/>
    <p:sldId id="344" r:id="rId18"/>
    <p:sldId id="342" r:id="rId19"/>
    <p:sldId id="346" r:id="rId20"/>
    <p:sldId id="347" r:id="rId21"/>
    <p:sldId id="343" r:id="rId22"/>
    <p:sldId id="348" r:id="rId23"/>
    <p:sldId id="349" r:id="rId24"/>
    <p:sldId id="350" r:id="rId25"/>
    <p:sldId id="351" r:id="rId26"/>
    <p:sldId id="352" r:id="rId27"/>
    <p:sldId id="3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E95E68-B768-4ECB-8DD4-F36B799E0996}" v="33" dt="2021-07-16T13:57:06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6327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EC4E28-BE32-CB45-97E9-CABA7D196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46318-30D4-5841-84FF-545A0A29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D471-E44A-D841-87AB-79B79C40B28E}" type="datetimeFigureOut">
              <a:rPr lang="en-JO" smtClean="0"/>
              <a:t>07/27/2021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EA756-BEE0-A440-B106-AB9FCE275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DA043-3836-3646-9CD8-8FCE73E0A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9CC4-7098-2441-B9C4-A86032EB884D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51142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8A33-CB28-D24B-9DDA-20F453A696DC}" type="datetimeFigureOut">
              <a:rPr lang="en-JO" smtClean="0"/>
              <a:t>07/27/2021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0F30C-A878-3A46-9B5A-4EC8B32C4FF2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21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E12556-CB19-F743-90D1-ED86B330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1" y="1414272"/>
            <a:ext cx="8626098" cy="3889247"/>
          </a:xfr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3CEC3-865D-BC40-AA7E-D2EE5845F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997" y="574406"/>
            <a:ext cx="5224481" cy="50302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F54D-CF22-B54C-B34E-8A38145C1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88"/>
            <a:ext cx="2006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2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502D4D-2460-44DB-9910-492588D8B0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41663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184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97F68-0CA2-4EED-B0D7-0F39F084348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746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4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EEDCDB-B420-468B-9310-2176760045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413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EE0D4-EFC3-49D2-BBB7-C8E6B58DD25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974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3621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299505-B8F3-4863-B9C0-26D524A1664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289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B0CCFC-8DA8-4699-A220-44B7D3F0A69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32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771FDF-43D0-4820-A899-34C8C758DF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0714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3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7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42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0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6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363994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2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F30E5-942E-4A66-8D89-84E326F60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1" y="6328282"/>
            <a:ext cx="2755398" cy="393193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351C779B-A12C-4D24-BAF1-21D9FB47F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11" y="1606511"/>
            <a:ext cx="5865177" cy="3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88600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22391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A1A8F8-E6B7-4840-BBFB-D852F43D7CEA}"/>
              </a:ext>
            </a:extLst>
          </p:cNvPr>
          <p:cNvSpPr/>
          <p:nvPr userDrawn="1"/>
        </p:nvSpPr>
        <p:spPr>
          <a:xfrm rot="19681592">
            <a:off x="8023023" y="5633496"/>
            <a:ext cx="7653867" cy="13255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3906A4-7209-4942-A5F2-2FE9E6FFBE4C}"/>
              </a:ext>
            </a:extLst>
          </p:cNvPr>
          <p:cNvSpPr/>
          <p:nvPr userDrawn="1"/>
        </p:nvSpPr>
        <p:spPr>
          <a:xfrm rot="19681592">
            <a:off x="6284987" y="4820696"/>
            <a:ext cx="7653867" cy="13255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F0F99-DB95-47D6-A8B3-260B93CDC1A0}"/>
              </a:ext>
            </a:extLst>
          </p:cNvPr>
          <p:cNvSpPr/>
          <p:nvPr userDrawn="1"/>
        </p:nvSpPr>
        <p:spPr>
          <a:xfrm rot="19681592">
            <a:off x="-1746852" y="711740"/>
            <a:ext cx="7653867" cy="13255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0D909-9460-4E5D-B51A-7B57B9C379C6}"/>
              </a:ext>
            </a:extLst>
          </p:cNvPr>
          <p:cNvSpPr/>
          <p:nvPr userDrawn="1"/>
        </p:nvSpPr>
        <p:spPr>
          <a:xfrm rot="19681592">
            <a:off x="-3484888" y="-101060"/>
            <a:ext cx="7653867" cy="13255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CC3D-077E-4295-99D1-B255CCD7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66" y="2766218"/>
            <a:ext cx="5494867" cy="132556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CDDE1-8774-481B-A95A-08A5965C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5B41E-9EFA-4C77-9BF8-5061F46BE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82152-B7B9-42B4-9D30-AF7835F00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BD62-A8AE-404A-AA1F-C45854DCE923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B733-FB37-41C3-A04F-1093E186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1840-CF98-4F0F-917F-C25032975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3EB0-B51D-42E5-B935-1A757568F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0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2" r:id="rId2"/>
    <p:sldLayoutId id="2147483693" r:id="rId3"/>
    <p:sldLayoutId id="2147483694" r:id="rId4"/>
    <p:sldLayoutId id="2147483695" r:id="rId5"/>
    <p:sldLayoutId id="2147483712" r:id="rId6"/>
    <p:sldLayoutId id="2147483674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76" r:id="rId15"/>
    <p:sldLayoutId id="2147483697" r:id="rId16"/>
    <p:sldLayoutId id="2147483699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26" y="1307086"/>
            <a:ext cx="8626098" cy="388924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 err="1"/>
              <a:t>Módulo</a:t>
            </a:r>
            <a:r>
              <a:rPr lang="en-GB" dirty="0"/>
              <a:t> 2 de la </a:t>
            </a:r>
            <a:r>
              <a:rPr lang="en-GB" dirty="0" err="1"/>
              <a:t>Guía</a:t>
            </a:r>
            <a:r>
              <a:rPr lang="en-GB" dirty="0"/>
              <a:t> del HPC.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una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de Protección y </a:t>
            </a:r>
            <a:r>
              <a:rPr lang="en-GB" dirty="0" err="1"/>
              <a:t>cómo</a:t>
            </a:r>
            <a:r>
              <a:rPr lang="en-GB" dirty="0"/>
              <a:t> se produce?</a:t>
            </a:r>
            <a:br>
              <a:rPr lang="en-GB" dirty="0"/>
            </a:br>
            <a:br>
              <a:rPr lang="en-GB" dirty="0"/>
            </a:br>
            <a:r>
              <a:rPr lang="en-GB" sz="2000" b="0" dirty="0" err="1"/>
              <a:t>Presentador</a:t>
            </a:r>
            <a:r>
              <a:rPr lang="en-GB" sz="2000" b="0" dirty="0"/>
              <a:t>: Boris Aristín</a:t>
            </a:r>
            <a:br>
              <a:rPr lang="en-GB" dirty="0"/>
            </a:br>
            <a:br>
              <a:rPr lang="en-US" sz="5400" dirty="0"/>
            </a:br>
            <a:endParaRPr lang="en-JO" sz="5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6781A6-420A-4251-BC20-F25F216B2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3"/>
    </mc:Choice>
    <mc:Fallback>
      <p:transition spd="slow" advTm="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152" y="1323976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/>
              <a:t>Puedes</a:t>
            </a:r>
            <a:r>
              <a:rPr lang="en-GB" sz="2400" dirty="0"/>
              <a:t> </a:t>
            </a:r>
            <a:r>
              <a:rPr lang="en-GB" sz="2400" dirty="0" err="1"/>
              <a:t>encontrar</a:t>
            </a:r>
            <a:r>
              <a:rPr lang="en-GB" sz="2400" dirty="0"/>
              <a:t> los </a:t>
            </a:r>
            <a:r>
              <a:rPr lang="en-GB" sz="2400" b="1" dirty="0" err="1"/>
              <a:t>indicadores</a:t>
            </a:r>
            <a:r>
              <a:rPr lang="en-GB" sz="2400" b="1" dirty="0"/>
              <a:t> para los </a:t>
            </a:r>
            <a:r>
              <a:rPr lang="en-GB" sz="2400" b="1" dirty="0" err="1"/>
              <a:t>Pilares</a:t>
            </a:r>
            <a:r>
              <a:rPr lang="en-GB" sz="2400" b="1" dirty="0"/>
              <a:t> de </a:t>
            </a:r>
            <a:r>
              <a:rPr lang="en-GB" sz="2400" b="1" dirty="0" err="1"/>
              <a:t>Condiciones</a:t>
            </a:r>
            <a:r>
              <a:rPr lang="en-GB" sz="2400" b="1" dirty="0"/>
              <a:t> No </a:t>
            </a:r>
            <a:r>
              <a:rPr lang="en-GB" sz="2400" b="1" dirty="0" err="1"/>
              <a:t>Humanitarias</a:t>
            </a:r>
            <a:r>
              <a:rPr lang="en-GB" sz="2400" b="1" dirty="0"/>
              <a:t> en el </a:t>
            </a:r>
            <a:r>
              <a:rPr lang="en-GB" sz="2400" b="1" dirty="0" err="1"/>
              <a:t>anexo</a:t>
            </a:r>
            <a:r>
              <a:rPr lang="en-GB" sz="2400" b="1" dirty="0"/>
              <a:t> 3 de la </a:t>
            </a:r>
            <a:r>
              <a:rPr lang="en-GB" sz="2400" b="1" dirty="0" err="1"/>
              <a:t>Guía</a:t>
            </a:r>
            <a:r>
              <a:rPr lang="en-GB" sz="2400" b="1" dirty="0"/>
              <a:t> JIAF 1.1 (</a:t>
            </a:r>
            <a:r>
              <a:rPr lang="en-GB" sz="2400" b="1" dirty="0" err="1"/>
              <a:t>pág</a:t>
            </a:r>
            <a:r>
              <a:rPr lang="en-GB" sz="2400" b="1" dirty="0"/>
              <a:t> 49):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88597-F145-437B-AB6A-399775C96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5" t="17500" r="27578" b="13971"/>
          <a:stretch/>
        </p:blipFill>
        <p:spPr>
          <a:xfrm>
            <a:off x="2899152" y="2325688"/>
            <a:ext cx="5657850" cy="443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5648F50-6A3E-4B66-82CE-A00AA59B1EF3}"/>
              </a:ext>
            </a:extLst>
          </p:cNvPr>
          <p:cNvSpPr txBox="1">
            <a:spLocks/>
          </p:cNvSpPr>
          <p:nvPr/>
        </p:nvSpPr>
        <p:spPr>
          <a:xfrm>
            <a:off x="2832100" y="93663"/>
            <a:ext cx="8626475" cy="1096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puedo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producer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(2)</a:t>
            </a:r>
            <a:endParaRPr lang="en-GB" sz="49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464F6F6-5AFD-492D-B739-46AAE09F52B8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152B34-FD18-4F2E-AD02-15249E997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7"/>
    </mc:Choice>
    <mc:Fallback>
      <p:transition spd="slow" advTm="1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Listado</a:t>
            </a:r>
            <a:r>
              <a:rPr lang="en-GB" b="1" dirty="0"/>
              <a:t> de </a:t>
            </a:r>
            <a:r>
              <a:rPr lang="en-GB" b="1" dirty="0" err="1"/>
              <a:t>indicadores</a:t>
            </a:r>
            <a:r>
              <a:rPr lang="en-GB" b="1" dirty="0"/>
              <a:t> JIAF </a:t>
            </a:r>
            <a:r>
              <a:rPr lang="en-GB" b="1" dirty="0" err="1"/>
              <a:t>alineados</a:t>
            </a:r>
            <a:r>
              <a:rPr lang="en-GB" b="1" dirty="0"/>
              <a:t> con el PAF-</a:t>
            </a:r>
            <a:r>
              <a:rPr lang="en-GB" dirty="0"/>
              <a:t> Para </a:t>
            </a:r>
            <a:r>
              <a:rPr lang="en-GB" dirty="0" err="1"/>
              <a:t>facilitar</a:t>
            </a:r>
            <a:r>
              <a:rPr lang="en-GB" dirty="0"/>
              <a:t> la </a:t>
            </a:r>
            <a:r>
              <a:rPr lang="en-GB" dirty="0" err="1"/>
              <a:t>seleccion</a:t>
            </a:r>
            <a:r>
              <a:rPr lang="en-GB" dirty="0"/>
              <a:t> de </a:t>
            </a:r>
            <a:r>
              <a:rPr lang="en-GB" dirty="0" err="1"/>
              <a:t>indicadores</a:t>
            </a:r>
            <a:r>
              <a:rPr lang="en-GB" dirty="0"/>
              <a:t> por </a:t>
            </a:r>
            <a:r>
              <a:rPr lang="en-GB" dirty="0" err="1"/>
              <a:t>parte</a:t>
            </a:r>
            <a:r>
              <a:rPr lang="en-GB" dirty="0"/>
              <a:t> de los </a:t>
            </a:r>
            <a:r>
              <a:rPr lang="en-GB" dirty="0" err="1"/>
              <a:t>equipos</a:t>
            </a:r>
            <a:r>
              <a:rPr lang="en-GB" dirty="0"/>
              <a:t> de </a:t>
            </a:r>
            <a:r>
              <a:rPr lang="en-GB" dirty="0" err="1"/>
              <a:t>país</a:t>
            </a:r>
            <a:r>
              <a:rPr lang="en-GB" dirty="0"/>
              <a:t> y </a:t>
            </a:r>
            <a:r>
              <a:rPr lang="en-GB" dirty="0" err="1"/>
              <a:t>visualizar</a:t>
            </a:r>
            <a:r>
              <a:rPr lang="en-GB" dirty="0"/>
              <a:t> los </a:t>
            </a:r>
            <a:r>
              <a:rPr lang="en-GB" dirty="0" err="1"/>
              <a:t>nexos</a:t>
            </a:r>
            <a:r>
              <a:rPr lang="en-GB" dirty="0"/>
              <a:t> entre el JIAF y el PAF; </a:t>
            </a:r>
            <a:r>
              <a:rPr lang="en-GB" dirty="0" err="1"/>
              <a:t>tenéis</a:t>
            </a:r>
            <a:r>
              <a:rPr lang="en-GB" dirty="0"/>
              <a:t> a </a:t>
            </a:r>
            <a:r>
              <a:rPr lang="en-GB" dirty="0" err="1"/>
              <a:t>vuestra</a:t>
            </a:r>
            <a:r>
              <a:rPr lang="en-GB" dirty="0"/>
              <a:t> </a:t>
            </a:r>
            <a:r>
              <a:rPr lang="en-GB" dirty="0" err="1"/>
              <a:t>disposición</a:t>
            </a:r>
            <a:r>
              <a:rPr lang="en-GB" dirty="0"/>
              <a:t> el </a:t>
            </a:r>
            <a:r>
              <a:rPr lang="en-GB" dirty="0" err="1"/>
              <a:t>listado</a:t>
            </a:r>
            <a:r>
              <a:rPr lang="en-GB" dirty="0"/>
              <a:t> de los </a:t>
            </a:r>
            <a:r>
              <a:rPr lang="en-GB" dirty="0" err="1"/>
              <a:t>indicadores</a:t>
            </a:r>
            <a:r>
              <a:rPr lang="en-GB" dirty="0"/>
              <a:t> JIAF </a:t>
            </a:r>
            <a:r>
              <a:rPr lang="en-GB" dirty="0" err="1"/>
              <a:t>alineados</a:t>
            </a:r>
            <a:r>
              <a:rPr lang="en-GB" dirty="0"/>
              <a:t> con </a:t>
            </a:r>
            <a:r>
              <a:rPr lang="en-GB" dirty="0" err="1"/>
              <a:t>cada</a:t>
            </a:r>
            <a:r>
              <a:rPr lang="en-GB" dirty="0"/>
              <a:t> uno de los </a:t>
            </a:r>
            <a:r>
              <a:rPr lang="en-GB" dirty="0" err="1"/>
              <a:t>Pilares</a:t>
            </a:r>
            <a:r>
              <a:rPr lang="en-GB" dirty="0"/>
              <a:t> y Sub-</a:t>
            </a:r>
            <a:r>
              <a:rPr lang="en-GB" dirty="0" err="1"/>
              <a:t>pilares</a:t>
            </a:r>
            <a:r>
              <a:rPr lang="en-GB" dirty="0"/>
              <a:t> del PAF. </a:t>
            </a:r>
            <a:r>
              <a:rPr lang="en-GB" b="1" dirty="0"/>
              <a:t>El </a:t>
            </a:r>
            <a:r>
              <a:rPr lang="en-GB" b="1" dirty="0" err="1"/>
              <a:t>listado</a:t>
            </a:r>
            <a:r>
              <a:rPr lang="en-GB" b="1" dirty="0"/>
              <a:t> de </a:t>
            </a:r>
            <a:r>
              <a:rPr lang="en-GB" b="1" dirty="0" err="1"/>
              <a:t>indicadores</a:t>
            </a:r>
            <a:r>
              <a:rPr lang="en-GB" b="1" dirty="0"/>
              <a:t> es </a:t>
            </a:r>
            <a:r>
              <a:rPr lang="en-GB" b="1" dirty="0" err="1"/>
              <a:t>anexo</a:t>
            </a:r>
            <a:r>
              <a:rPr lang="en-GB" b="1" dirty="0"/>
              <a:t> de </a:t>
            </a:r>
            <a:r>
              <a:rPr lang="en-GB" b="1" dirty="0" err="1"/>
              <a:t>este</a:t>
            </a:r>
            <a:r>
              <a:rPr lang="en-GB" b="1" dirty="0"/>
              <a:t> </a:t>
            </a:r>
            <a:r>
              <a:rPr lang="en-GB" b="1" dirty="0" err="1"/>
              <a:t>módulo</a:t>
            </a:r>
            <a:r>
              <a:rPr lang="en-GB" b="1" dirty="0"/>
              <a:t>.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CE0A285-F233-4E7D-9CE8-65F7A7753BA9}"/>
              </a:ext>
            </a:extLst>
          </p:cNvPr>
          <p:cNvSpPr txBox="1">
            <a:spLocks/>
          </p:cNvSpPr>
          <p:nvPr/>
        </p:nvSpPr>
        <p:spPr>
          <a:xfrm>
            <a:off x="2832100" y="93663"/>
            <a:ext cx="8626475" cy="1096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puedo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producer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(3)</a:t>
            </a:r>
            <a:endParaRPr lang="en-GB" sz="49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F5CEF49-10EF-4FAB-8DCC-66AAF57C88CD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D6173A-409D-43AF-8836-CD8B3049F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1"/>
    </mc:Choice>
    <mc:Fallback>
      <p:transition spd="slow" advTm="2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727" y="876300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3100" dirty="0"/>
              <a:t>¿</a:t>
            </a:r>
            <a:r>
              <a:rPr lang="en-GB" sz="3100" dirty="0" err="1"/>
              <a:t>Puedo</a:t>
            </a:r>
            <a:r>
              <a:rPr lang="en-GB" sz="3100" dirty="0"/>
              <a:t> </a:t>
            </a:r>
            <a:r>
              <a:rPr lang="en-GB" sz="3100" dirty="0" err="1"/>
              <a:t>utilizar</a:t>
            </a:r>
            <a:r>
              <a:rPr lang="en-GB" sz="3100" dirty="0"/>
              <a:t> los </a:t>
            </a:r>
            <a:r>
              <a:rPr lang="en-GB" sz="3100" dirty="0" err="1"/>
              <a:t>grupos</a:t>
            </a:r>
            <a:r>
              <a:rPr lang="en-GB" sz="3100" dirty="0"/>
              <a:t> de población </a:t>
            </a:r>
            <a:r>
              <a:rPr lang="en-GB" sz="3100" dirty="0" err="1"/>
              <a:t>afectados</a:t>
            </a:r>
            <a:r>
              <a:rPr lang="en-GB" sz="3100" dirty="0"/>
              <a:t> </a:t>
            </a:r>
            <a:r>
              <a:rPr lang="en-GB" sz="3100" dirty="0" err="1"/>
              <a:t>como</a:t>
            </a:r>
            <a:r>
              <a:rPr lang="en-GB" sz="3100" dirty="0"/>
              <a:t> </a:t>
            </a:r>
            <a:r>
              <a:rPr lang="en-GB" sz="3100" dirty="0" err="1"/>
              <a:t>parte</a:t>
            </a:r>
            <a:r>
              <a:rPr lang="en-GB" sz="3100" dirty="0"/>
              <a:t> de la </a:t>
            </a:r>
            <a:r>
              <a:rPr lang="en-GB" sz="3100" dirty="0" err="1"/>
              <a:t>Escala</a:t>
            </a:r>
            <a:r>
              <a:rPr lang="en-GB" sz="3100" dirty="0"/>
              <a:t> de </a:t>
            </a:r>
            <a:r>
              <a:rPr lang="en-GB" sz="3100" dirty="0" err="1"/>
              <a:t>Severidad</a:t>
            </a:r>
            <a:r>
              <a:rPr lang="en-GB" sz="3100" dirty="0"/>
              <a:t> de Protección?</a:t>
            </a:r>
            <a:br>
              <a:rPr lang="en-GB" sz="3100" dirty="0"/>
            </a:br>
            <a:br>
              <a:rPr lang="en-GB" sz="3100" dirty="0"/>
            </a:br>
            <a:br>
              <a:rPr lang="en-GB" sz="3600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Sí</a:t>
            </a:r>
            <a:r>
              <a:rPr lang="en-GB" dirty="0"/>
              <a:t>, los </a:t>
            </a:r>
            <a:r>
              <a:rPr lang="en-GB" dirty="0" err="1"/>
              <a:t>podéis</a:t>
            </a:r>
            <a:r>
              <a:rPr lang="en-GB" dirty="0"/>
              <a:t> usar para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. Para </a:t>
            </a:r>
            <a:r>
              <a:rPr lang="en-GB" dirty="0" err="1"/>
              <a:t>utilizarlos</a:t>
            </a:r>
            <a:r>
              <a:rPr lang="en-GB" dirty="0"/>
              <a:t>, </a:t>
            </a:r>
            <a:r>
              <a:rPr lang="en-GB" dirty="0" err="1"/>
              <a:t>podéis</a:t>
            </a:r>
            <a:r>
              <a:rPr lang="en-GB" dirty="0"/>
              <a:t> </a:t>
            </a:r>
            <a:r>
              <a:rPr lang="en-GB" dirty="0" err="1"/>
              <a:t>seguir</a:t>
            </a:r>
            <a:r>
              <a:rPr lang="en-GB" dirty="0"/>
              <a:t> la </a:t>
            </a:r>
            <a:r>
              <a:rPr lang="en-GB" dirty="0" err="1"/>
              <a:t>misma</a:t>
            </a:r>
            <a:r>
              <a:rPr lang="en-GB" dirty="0"/>
              <a:t> </a:t>
            </a:r>
            <a:r>
              <a:rPr lang="en-GB" dirty="0" err="1"/>
              <a:t>lógica</a:t>
            </a:r>
            <a:r>
              <a:rPr lang="en-GB" dirty="0"/>
              <a:t> que para el </a:t>
            </a:r>
            <a:r>
              <a:rPr lang="en-GB" dirty="0" err="1"/>
              <a:t>uso</a:t>
            </a:r>
            <a:r>
              <a:rPr lang="en-GB" dirty="0"/>
              <a:t> del </a:t>
            </a:r>
            <a:r>
              <a:rPr lang="en-GB" b="1" dirty="0" err="1"/>
              <a:t>indicador</a:t>
            </a:r>
            <a:r>
              <a:rPr lang="en-GB" b="1" dirty="0"/>
              <a:t> </a:t>
            </a:r>
            <a:r>
              <a:rPr lang="en-GB" b="1" dirty="0" err="1"/>
              <a:t>crítico</a:t>
            </a:r>
            <a:r>
              <a:rPr lang="en-GB" b="1" dirty="0"/>
              <a:t> de Protección del JIAF (</a:t>
            </a:r>
            <a:r>
              <a:rPr lang="en-GB" b="1" dirty="0" err="1"/>
              <a:t>nivel</a:t>
            </a:r>
            <a:r>
              <a:rPr lang="en-GB" b="1" dirty="0"/>
              <a:t> 5 a </a:t>
            </a:r>
            <a:r>
              <a:rPr lang="en-GB" b="1" dirty="0" err="1"/>
              <a:t>partir</a:t>
            </a:r>
            <a:r>
              <a:rPr lang="en-GB" b="1" dirty="0"/>
              <a:t> del 50% del total).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podéis</a:t>
            </a:r>
            <a:r>
              <a:rPr lang="en-GB" dirty="0"/>
              <a:t> </a:t>
            </a:r>
            <a:r>
              <a:rPr lang="en-GB" dirty="0" err="1"/>
              <a:t>poneros</a:t>
            </a:r>
            <a:r>
              <a:rPr lang="en-GB" dirty="0"/>
              <a:t> en </a:t>
            </a:r>
            <a:r>
              <a:rPr lang="en-GB" dirty="0" err="1"/>
              <a:t>contacto</a:t>
            </a:r>
            <a:r>
              <a:rPr lang="en-GB" dirty="0"/>
              <a:t> con los </a:t>
            </a:r>
            <a:r>
              <a:rPr lang="en-GB" dirty="0" err="1"/>
              <a:t>equipos</a:t>
            </a:r>
            <a:r>
              <a:rPr lang="en-GB" dirty="0"/>
              <a:t> </a:t>
            </a:r>
            <a:r>
              <a:rPr lang="en-GB" dirty="0" err="1"/>
              <a:t>globales</a:t>
            </a:r>
            <a:r>
              <a:rPr lang="en-GB" dirty="0"/>
              <a:t> para </a:t>
            </a:r>
            <a:r>
              <a:rPr lang="en-GB" dirty="0" err="1"/>
              <a:t>asesoraros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D58CF03-7A6F-4804-BCDB-9B661B04BA68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40176-091A-4B58-B143-226A4A98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5"/>
    </mc:Choice>
    <mc:Fallback>
      <p:transition spd="slow" advTm="2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952500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4000" dirty="0"/>
              <a:t>¿</a:t>
            </a:r>
            <a:r>
              <a:rPr lang="en-GB" sz="4000" dirty="0" err="1"/>
              <a:t>Dónde</a:t>
            </a:r>
            <a:r>
              <a:rPr lang="en-GB" sz="4000" dirty="0"/>
              <a:t> </a:t>
            </a:r>
            <a:r>
              <a:rPr lang="en-GB" sz="4000" dirty="0" err="1"/>
              <a:t>puedo</a:t>
            </a:r>
            <a:r>
              <a:rPr lang="en-GB" sz="4000" dirty="0"/>
              <a:t> </a:t>
            </a:r>
            <a:r>
              <a:rPr lang="en-GB" sz="4000" dirty="0" err="1"/>
              <a:t>encontrar</a:t>
            </a:r>
            <a:r>
              <a:rPr lang="en-GB" sz="4000" dirty="0"/>
              <a:t> las </a:t>
            </a:r>
            <a:r>
              <a:rPr lang="en-GB" sz="4000" dirty="0" err="1"/>
              <a:t>categorias</a:t>
            </a:r>
            <a:r>
              <a:rPr lang="en-GB" sz="4000" dirty="0"/>
              <a:t> de los </a:t>
            </a:r>
            <a:r>
              <a:rPr lang="en-GB" sz="4000" dirty="0" err="1"/>
              <a:t>grupos</a:t>
            </a:r>
            <a:r>
              <a:rPr lang="en-GB" sz="4000" dirty="0"/>
              <a:t> de población </a:t>
            </a:r>
            <a:r>
              <a:rPr lang="en-GB" sz="4000" dirty="0" err="1"/>
              <a:t>afectados</a:t>
            </a:r>
            <a:r>
              <a:rPr lang="en-GB" sz="4000" dirty="0"/>
              <a:t>? (1)</a:t>
            </a:r>
            <a:br>
              <a:rPr lang="en-GB" sz="40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3600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El </a:t>
            </a:r>
            <a:r>
              <a:rPr lang="en-GB" dirty="0" err="1"/>
              <a:t>Clúster</a:t>
            </a:r>
            <a:r>
              <a:rPr lang="en-GB" dirty="0"/>
              <a:t> de Protección </a:t>
            </a:r>
            <a:r>
              <a:rPr lang="en-GB" dirty="0" err="1"/>
              <a:t>hace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las </a:t>
            </a:r>
            <a:r>
              <a:rPr lang="en-GB" dirty="0" err="1"/>
              <a:t>categorías</a:t>
            </a:r>
            <a:r>
              <a:rPr lang="en-GB" dirty="0"/>
              <a:t> de los </a:t>
            </a:r>
            <a:r>
              <a:rPr lang="en-GB" dirty="0" err="1"/>
              <a:t>grupos</a:t>
            </a:r>
            <a:r>
              <a:rPr lang="en-GB" dirty="0"/>
              <a:t> de población </a:t>
            </a:r>
            <a:r>
              <a:rPr lang="en-GB" dirty="0" err="1"/>
              <a:t>afectados</a:t>
            </a:r>
            <a:r>
              <a:rPr lang="en-GB" dirty="0"/>
              <a:t> </a:t>
            </a:r>
            <a:r>
              <a:rPr lang="en-GB" dirty="0" err="1"/>
              <a:t>definidas</a:t>
            </a:r>
            <a:r>
              <a:rPr lang="en-GB" dirty="0"/>
              <a:t> en la </a:t>
            </a:r>
            <a:r>
              <a:rPr lang="en-GB" dirty="0" err="1"/>
              <a:t>Guía</a:t>
            </a:r>
            <a:r>
              <a:rPr lang="en-GB" dirty="0"/>
              <a:t> IASC </a:t>
            </a:r>
            <a:r>
              <a:rPr lang="en-GB" i="1" dirty="0"/>
              <a:t>Humanitarian profile Support Guidance (2016).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puedes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mismas</a:t>
            </a:r>
            <a:r>
              <a:rPr lang="en-GB" dirty="0"/>
              <a:t> </a:t>
            </a:r>
            <a:r>
              <a:rPr lang="en-GB" dirty="0" err="1"/>
              <a:t>categorías</a:t>
            </a:r>
            <a:r>
              <a:rPr lang="en-GB" dirty="0"/>
              <a:t> en el </a:t>
            </a:r>
            <a:r>
              <a:rPr lang="en-GB" b="1" dirty="0"/>
              <a:t>Anexo 3 del JIAF 1.1 y en el </a:t>
            </a:r>
            <a:r>
              <a:rPr lang="en-GB" b="1" dirty="0" err="1"/>
              <a:t>listado</a:t>
            </a:r>
            <a:r>
              <a:rPr lang="en-GB" b="1" dirty="0"/>
              <a:t> de </a:t>
            </a:r>
            <a:r>
              <a:rPr lang="en-GB" b="1" dirty="0" err="1"/>
              <a:t>indicadores</a:t>
            </a:r>
            <a:r>
              <a:rPr lang="en-GB" b="1" dirty="0"/>
              <a:t> JIAF </a:t>
            </a:r>
            <a:r>
              <a:rPr lang="en-GB" b="1" dirty="0" err="1"/>
              <a:t>alineados</a:t>
            </a:r>
            <a:r>
              <a:rPr lang="en-GB" b="1" dirty="0"/>
              <a:t> con el PAF.</a:t>
            </a:r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F00B5C4-74DF-441A-9C46-8F0D6B844A51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B8FC5A-6925-4E4D-A6BF-8B556B45D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6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5"/>
    </mc:Choice>
    <mc:Fallback>
      <p:transition spd="slow" advTm="3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err="1">
                <a:solidFill>
                  <a:srgbClr val="FFC000"/>
                </a:solidFill>
              </a:rPr>
              <a:t>Ejemplos</a:t>
            </a:r>
            <a:endParaRPr lang="en-US" b="1" i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A1626-3D2F-47A5-B170-CDD73041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77" y="2287763"/>
            <a:ext cx="8999406" cy="326831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5C1E18E-D771-41B3-9D84-66AFF563045D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0723D73-5160-4FEC-8A99-BCBA59DB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477" y="870123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4000" dirty="0"/>
              <a:t>¿</a:t>
            </a:r>
            <a:r>
              <a:rPr lang="en-GB" sz="4000" dirty="0" err="1"/>
              <a:t>Dónde</a:t>
            </a:r>
            <a:r>
              <a:rPr lang="en-GB" sz="4000" dirty="0"/>
              <a:t> </a:t>
            </a:r>
            <a:r>
              <a:rPr lang="en-GB" sz="4000" dirty="0" err="1"/>
              <a:t>puedo</a:t>
            </a:r>
            <a:r>
              <a:rPr lang="en-GB" sz="4000" dirty="0"/>
              <a:t> </a:t>
            </a:r>
            <a:r>
              <a:rPr lang="en-GB" sz="4000" dirty="0" err="1"/>
              <a:t>encontrar</a:t>
            </a:r>
            <a:r>
              <a:rPr lang="en-GB" sz="4000" dirty="0"/>
              <a:t> las </a:t>
            </a:r>
            <a:r>
              <a:rPr lang="en-GB" sz="4000" dirty="0" err="1"/>
              <a:t>categoria</a:t>
            </a:r>
            <a:r>
              <a:rPr lang="en-GB" sz="4000" dirty="0"/>
              <a:t> de los </a:t>
            </a:r>
            <a:r>
              <a:rPr lang="en-GB" sz="4000" dirty="0" err="1"/>
              <a:t>grupos</a:t>
            </a:r>
            <a:r>
              <a:rPr lang="en-GB" sz="4000" dirty="0"/>
              <a:t> de población </a:t>
            </a:r>
            <a:r>
              <a:rPr lang="en-GB" sz="4000" dirty="0" err="1"/>
              <a:t>afectados</a:t>
            </a:r>
            <a:r>
              <a:rPr lang="en-GB" sz="4000" dirty="0"/>
              <a:t>? (2)</a:t>
            </a:r>
            <a:br>
              <a:rPr lang="en-GB" sz="40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3600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4B9404-88EE-4600-90C2-60C89E462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1"/>
    </mc:Choice>
    <mc:Fallback>
      <p:transition spd="slow" advTm="1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Paso 1: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Identificar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y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seleccionar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los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indicadores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i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generales</a:t>
            </a:r>
            <a:r>
              <a:rPr lang="en-US" b="1" i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y </a:t>
            </a:r>
            <a:r>
              <a:rPr lang="en-US" b="1" i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específicos</a:t>
            </a:r>
            <a:r>
              <a:rPr lang="en-US" b="1" i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: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/>
              <a:t>El </a:t>
            </a:r>
            <a:r>
              <a:rPr lang="en-GB" sz="2400" dirty="0" err="1"/>
              <a:t>Clúster</a:t>
            </a:r>
            <a:r>
              <a:rPr lang="en-GB" sz="2400" dirty="0"/>
              <a:t> de Protección y </a:t>
            </a:r>
            <a:r>
              <a:rPr lang="en-GB" sz="2400" dirty="0" err="1"/>
              <a:t>cada</a:t>
            </a:r>
            <a:r>
              <a:rPr lang="en-GB" sz="2400" dirty="0"/>
              <a:t> una de las </a:t>
            </a:r>
            <a:r>
              <a:rPr lang="en-GB" sz="2400" dirty="0" err="1"/>
              <a:t>AdR</a:t>
            </a:r>
            <a:r>
              <a:rPr lang="en-GB" sz="2400" dirty="0"/>
              <a:t> </a:t>
            </a:r>
            <a:r>
              <a:rPr lang="en-GB" sz="2400" dirty="0" err="1"/>
              <a:t>seleccionarán</a:t>
            </a:r>
            <a:r>
              <a:rPr lang="en-GB" sz="2400" dirty="0"/>
              <a:t> los </a:t>
            </a:r>
            <a:r>
              <a:rPr lang="en-GB" sz="2400" dirty="0" err="1"/>
              <a:t>indicadores</a:t>
            </a:r>
            <a:r>
              <a:rPr lang="en-GB" sz="2400" dirty="0"/>
              <a:t> de entre los </a:t>
            </a:r>
            <a:r>
              <a:rPr lang="en-GB" sz="2400" dirty="0" err="1"/>
              <a:t>sugeridos</a:t>
            </a:r>
            <a:r>
              <a:rPr lang="en-GB" sz="2400" dirty="0"/>
              <a:t> en los </a:t>
            </a:r>
            <a:r>
              <a:rPr lang="en-GB" sz="2400" dirty="0" err="1"/>
              <a:t>listados</a:t>
            </a:r>
            <a:r>
              <a:rPr lang="en-GB" sz="2400" dirty="0"/>
              <a:t> que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comentábamos</a:t>
            </a:r>
            <a:r>
              <a:rPr lang="en-GB" sz="2400" dirty="0"/>
              <a:t>. </a:t>
            </a:r>
            <a:r>
              <a:rPr lang="en-GB" sz="2400" dirty="0" err="1"/>
              <a:t>Estos</a:t>
            </a:r>
            <a:r>
              <a:rPr lang="en-GB" sz="2400" dirty="0"/>
              <a:t> </a:t>
            </a:r>
            <a:r>
              <a:rPr lang="en-GB" sz="2400" dirty="0" err="1"/>
              <a:t>indicadores</a:t>
            </a:r>
            <a:r>
              <a:rPr lang="en-GB" sz="2400" dirty="0"/>
              <a:t> </a:t>
            </a:r>
            <a:r>
              <a:rPr lang="en-GB" sz="2400" dirty="0" err="1"/>
              <a:t>definirán</a:t>
            </a:r>
            <a:r>
              <a:rPr lang="en-GB" sz="2400" dirty="0"/>
              <a:t> las </a:t>
            </a:r>
            <a:r>
              <a:rPr lang="en-GB" sz="2400" dirty="0" err="1"/>
              <a:t>Escalas</a:t>
            </a:r>
            <a:r>
              <a:rPr lang="en-GB" sz="2400" dirty="0"/>
              <a:t> de </a:t>
            </a:r>
            <a:r>
              <a:rPr lang="en-GB" sz="2400" dirty="0" err="1"/>
              <a:t>Severidad</a:t>
            </a:r>
            <a:r>
              <a:rPr lang="en-GB" sz="2400" dirty="0"/>
              <a:t> </a:t>
            </a:r>
            <a:r>
              <a:rPr lang="en-GB" sz="2400" dirty="0" err="1"/>
              <a:t>tando</a:t>
            </a:r>
            <a:r>
              <a:rPr lang="en-GB" sz="2400" dirty="0"/>
              <a:t> </a:t>
            </a:r>
            <a:r>
              <a:rPr lang="en-GB" sz="2400" i="1" dirty="0"/>
              <a:t>general 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</a:t>
            </a:r>
            <a:r>
              <a:rPr lang="en-GB" sz="2400" i="1" dirty="0" err="1"/>
              <a:t>específica</a:t>
            </a:r>
            <a:r>
              <a:rPr lang="en-GB" sz="2400" i="1" dirty="0"/>
              <a:t>. </a:t>
            </a:r>
            <a:r>
              <a:rPr lang="en-GB" sz="2400" dirty="0"/>
              <a:t> Los </a:t>
            </a:r>
            <a:r>
              <a:rPr lang="en-GB" sz="2400" dirty="0" err="1"/>
              <a:t>indicadores</a:t>
            </a:r>
            <a:r>
              <a:rPr lang="en-GB" sz="2400" dirty="0"/>
              <a:t> </a:t>
            </a:r>
            <a:r>
              <a:rPr lang="en-GB" sz="2400" dirty="0" err="1"/>
              <a:t>seleccionados</a:t>
            </a:r>
            <a:r>
              <a:rPr lang="en-GB" sz="2400" dirty="0"/>
              <a:t> </a:t>
            </a:r>
            <a:r>
              <a:rPr lang="en-GB" sz="2400" dirty="0" err="1"/>
              <a:t>pueden</a:t>
            </a:r>
            <a:r>
              <a:rPr lang="en-GB" sz="2400" dirty="0"/>
              <a:t> ser:</a:t>
            </a:r>
          </a:p>
          <a:p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Los </a:t>
            </a:r>
            <a:r>
              <a:rPr lang="en-GB" sz="2400" dirty="0" err="1"/>
              <a:t>mismos</a:t>
            </a:r>
            <a:r>
              <a:rPr lang="en-GB" sz="2400" dirty="0"/>
              <a:t> </a:t>
            </a:r>
            <a:r>
              <a:rPr lang="en-GB" sz="2400" b="1" dirty="0" err="1"/>
              <a:t>identificados</a:t>
            </a:r>
            <a:r>
              <a:rPr lang="en-GB" sz="2400" b="1" dirty="0"/>
              <a:t> para el </a:t>
            </a:r>
            <a:r>
              <a:rPr lang="en-GB" sz="2400" b="1" dirty="0" err="1"/>
              <a:t>análisis</a:t>
            </a:r>
            <a:r>
              <a:rPr lang="en-GB" sz="2400" b="1" dirty="0"/>
              <a:t> inter-sectorial del JIAF</a:t>
            </a:r>
            <a:r>
              <a:rPr lang="en-GB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 err="1"/>
              <a:t>Indicadores</a:t>
            </a:r>
            <a:r>
              <a:rPr lang="en-GB" sz="2400" dirty="0"/>
              <a:t> </a:t>
            </a:r>
            <a:r>
              <a:rPr lang="en-GB" sz="2400" dirty="0" err="1"/>
              <a:t>adicionales</a:t>
            </a:r>
            <a:r>
              <a:rPr lang="en-GB" sz="2400" dirty="0"/>
              <a:t> tantos </a:t>
            </a:r>
            <a:r>
              <a:rPr lang="en-GB" sz="2400" dirty="0" err="1"/>
              <a:t>como</a:t>
            </a:r>
            <a:r>
              <a:rPr lang="en-GB" sz="2400" dirty="0"/>
              <a:t> </a:t>
            </a:r>
            <a:r>
              <a:rPr lang="en-GB" sz="2400" dirty="0" err="1"/>
              <a:t>sean</a:t>
            </a:r>
            <a:r>
              <a:rPr lang="en-GB" sz="2400" dirty="0"/>
              <a:t> </a:t>
            </a:r>
            <a:r>
              <a:rPr lang="en-GB" sz="2400" dirty="0" err="1"/>
              <a:t>necesarios</a:t>
            </a:r>
            <a:r>
              <a:rPr lang="en-GB" sz="2400" dirty="0"/>
              <a:t> para </a:t>
            </a:r>
            <a:r>
              <a:rPr lang="en-GB" sz="2400" dirty="0" err="1"/>
              <a:t>profundizar</a:t>
            </a:r>
            <a:r>
              <a:rPr lang="en-GB" sz="2400" dirty="0"/>
              <a:t> </a:t>
            </a:r>
            <a:r>
              <a:rPr lang="en-GB" sz="2400" dirty="0" err="1"/>
              <a:t>más</a:t>
            </a:r>
            <a:r>
              <a:rPr lang="en-GB" sz="2400" dirty="0"/>
              <a:t> en el </a:t>
            </a:r>
            <a:r>
              <a:rPr lang="en-GB" sz="2400" dirty="0" err="1"/>
              <a:t>análsis</a:t>
            </a:r>
            <a:r>
              <a:rPr lang="en-GB" sz="2400" dirty="0"/>
              <a:t> sectorial, e </a:t>
            </a:r>
            <a:r>
              <a:rPr lang="en-GB" sz="2400" dirty="0" err="1"/>
              <a:t>incluyendo</a:t>
            </a:r>
            <a:r>
              <a:rPr lang="en-GB" sz="2400" dirty="0"/>
              <a:t> </a:t>
            </a:r>
            <a:r>
              <a:rPr lang="en-GB" sz="2400" dirty="0" err="1"/>
              <a:t>indicadores</a:t>
            </a:r>
            <a:r>
              <a:rPr lang="en-GB" sz="2400" dirty="0"/>
              <a:t> de </a:t>
            </a:r>
            <a:r>
              <a:rPr lang="en-GB" sz="2400" b="1" dirty="0" err="1"/>
              <a:t>otros</a:t>
            </a:r>
            <a:r>
              <a:rPr lang="en-GB" sz="2400" b="1" dirty="0"/>
              <a:t> </a:t>
            </a:r>
            <a:r>
              <a:rPr lang="en-GB" sz="2400" b="1" dirty="0" err="1"/>
              <a:t>sectores</a:t>
            </a:r>
            <a:r>
              <a:rPr lang="en-GB" sz="2400" b="1" dirty="0"/>
              <a:t> </a:t>
            </a:r>
            <a:r>
              <a:rPr lang="en-GB" sz="2400" dirty="0"/>
              <a:t>que </a:t>
            </a:r>
            <a:r>
              <a:rPr lang="en-GB" sz="2400" dirty="0" err="1"/>
              <a:t>sean</a:t>
            </a:r>
            <a:r>
              <a:rPr lang="en-GB" sz="2400" dirty="0"/>
              <a:t> </a:t>
            </a:r>
            <a:r>
              <a:rPr lang="en-GB" sz="2400" dirty="0" err="1"/>
              <a:t>relevantes</a:t>
            </a:r>
            <a:r>
              <a:rPr lang="en-GB" sz="2400" dirty="0"/>
              <a:t> para Protección en </a:t>
            </a:r>
            <a:r>
              <a:rPr lang="en-GB" sz="2400" dirty="0" err="1"/>
              <a:t>vuestra</a:t>
            </a:r>
            <a:r>
              <a:rPr lang="en-GB" sz="2400" dirty="0"/>
              <a:t> </a:t>
            </a:r>
            <a:r>
              <a:rPr lang="en-GB" sz="2400" dirty="0" err="1"/>
              <a:t>operación</a:t>
            </a:r>
            <a:r>
              <a:rPr lang="en-GB" sz="2400" dirty="0"/>
              <a:t>.  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err="1"/>
              <a:t>Tened</a:t>
            </a:r>
            <a:r>
              <a:rPr lang="en-US" sz="2400" b="1" dirty="0"/>
              <a:t> en </a:t>
            </a:r>
            <a:r>
              <a:rPr lang="en-US" sz="2400" b="1" dirty="0" err="1"/>
              <a:t>cuenta</a:t>
            </a:r>
            <a:r>
              <a:rPr lang="en-US" sz="2400" b="1" dirty="0"/>
              <a:t>: </a:t>
            </a:r>
            <a:r>
              <a:rPr lang="en-US" sz="2400" dirty="0"/>
              <a:t>Los </a:t>
            </a:r>
            <a:r>
              <a:rPr lang="en-US" sz="2400" dirty="0" err="1"/>
              <a:t>listados</a:t>
            </a:r>
            <a:r>
              <a:rPr lang="en-US" sz="2400" dirty="0"/>
              <a:t> de </a:t>
            </a:r>
            <a:r>
              <a:rPr lang="en-US" sz="2400" dirty="0" err="1"/>
              <a:t>indicadores</a:t>
            </a:r>
            <a:r>
              <a:rPr lang="en-US" sz="2400" dirty="0"/>
              <a:t> son tan solo </a:t>
            </a:r>
            <a:r>
              <a:rPr lang="en-US" sz="2400" dirty="0" err="1"/>
              <a:t>ejemplos</a:t>
            </a:r>
            <a:r>
              <a:rPr lang="en-US" sz="2400" dirty="0"/>
              <a:t> </a:t>
            </a:r>
            <a:r>
              <a:rPr lang="en-US" sz="2400" dirty="0" err="1"/>
              <a:t>sugeridos</a:t>
            </a:r>
            <a:r>
              <a:rPr lang="en-US" sz="2400" dirty="0"/>
              <a:t> que se </a:t>
            </a:r>
            <a:r>
              <a:rPr lang="en-US" sz="2400" dirty="0" err="1"/>
              <a:t>han</a:t>
            </a:r>
            <a:r>
              <a:rPr lang="en-US" sz="2400" dirty="0"/>
              <a:t> </a:t>
            </a:r>
            <a:r>
              <a:rPr lang="en-US" sz="2400" dirty="0" err="1"/>
              <a:t>utilizado</a:t>
            </a:r>
            <a:r>
              <a:rPr lang="en-US" sz="2400" dirty="0"/>
              <a:t> con </a:t>
            </a:r>
            <a:r>
              <a:rPr lang="en-US" sz="2400" dirty="0" err="1"/>
              <a:t>anterioridad</a:t>
            </a:r>
            <a:r>
              <a:rPr lang="en-US" sz="2400" dirty="0"/>
              <a:t> en las </a:t>
            </a:r>
            <a:r>
              <a:rPr lang="en-US" sz="2400" dirty="0" err="1"/>
              <a:t>operaciones</a:t>
            </a:r>
            <a:r>
              <a:rPr lang="en-US" sz="2400" dirty="0"/>
              <a:t>, </a:t>
            </a:r>
            <a:r>
              <a:rPr lang="en-US" sz="2400" dirty="0" err="1"/>
              <a:t>podéis</a:t>
            </a:r>
            <a:r>
              <a:rPr lang="en-US" sz="2400" dirty="0"/>
              <a:t> </a:t>
            </a:r>
            <a:r>
              <a:rPr lang="en-US" sz="2400" dirty="0" err="1"/>
              <a:t>modificarlos</a:t>
            </a:r>
            <a:r>
              <a:rPr lang="en-US" sz="2400" dirty="0"/>
              <a:t> o </a:t>
            </a:r>
            <a:r>
              <a:rPr lang="en-US" sz="2400" dirty="0" err="1"/>
              <a:t>adaptarlos</a:t>
            </a:r>
            <a:r>
              <a:rPr lang="en-US" sz="2400" dirty="0"/>
              <a:t> para </a:t>
            </a:r>
            <a:r>
              <a:rPr lang="en-US" sz="2400" dirty="0" err="1"/>
              <a:t>cada</a:t>
            </a:r>
            <a:r>
              <a:rPr lang="en-US" sz="2400" dirty="0"/>
              <a:t> uno de los </a:t>
            </a:r>
            <a:r>
              <a:rPr lang="en-US" sz="2400" dirty="0" err="1"/>
              <a:t>contextos</a:t>
            </a:r>
            <a:r>
              <a:rPr lang="en-US" sz="2400" dirty="0"/>
              <a:t> de </a:t>
            </a:r>
            <a:r>
              <a:rPr lang="en-US" sz="2400" dirty="0" err="1"/>
              <a:t>país</a:t>
            </a:r>
            <a:r>
              <a:rPr lang="en-US" sz="2400" dirty="0"/>
              <a:t>, </a:t>
            </a:r>
            <a:r>
              <a:rPr lang="en-US" sz="2400" dirty="0" err="1"/>
              <a:t>disponibilidad</a:t>
            </a:r>
            <a:r>
              <a:rPr lang="en-US" sz="2400" dirty="0"/>
              <a:t> de </a:t>
            </a:r>
            <a:r>
              <a:rPr lang="en-US" sz="2400" dirty="0" err="1"/>
              <a:t>datos</a:t>
            </a:r>
            <a:r>
              <a:rPr lang="en-US" sz="2400" dirty="0"/>
              <a:t> etc. </a:t>
            </a:r>
            <a:endParaRPr lang="en-GB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CBD85BD-6007-41AC-9D33-32CC7DC74C0D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CCF134F-5001-4AA7-B24B-EFAA57BEC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5"/>
    </mc:Choice>
    <mc:Fallback>
      <p:transition spd="slow" advTm="7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Paso 2: </a:t>
            </a:r>
            <a:r>
              <a:rPr lang="en-US" sz="2800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Consolidación</a:t>
            </a:r>
            <a:r>
              <a:rPr lang="en-US" sz="2800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de los </a:t>
            </a:r>
            <a:r>
              <a:rPr lang="en-US" sz="2800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datos</a:t>
            </a:r>
            <a:r>
              <a:rPr lang="en-US" sz="2800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y </a:t>
            </a:r>
            <a:r>
              <a:rPr lang="en-US" sz="2800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puntuación</a:t>
            </a:r>
            <a:r>
              <a:rPr lang="en-US" sz="2800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sz="2800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severidad</a:t>
            </a:r>
            <a:endParaRPr lang="en-US" sz="2800" b="1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800" b="1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Responsabilidades</a:t>
            </a:r>
            <a:r>
              <a:rPr lang="en-GB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en </a:t>
            </a:r>
            <a:r>
              <a:rPr lang="en-GB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este</a:t>
            </a:r>
            <a:r>
              <a:rPr lang="en-GB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paso:</a:t>
            </a:r>
          </a:p>
          <a:p>
            <a:r>
              <a:rPr lang="en-GB" sz="2400" dirty="0"/>
              <a:t>La </a:t>
            </a:r>
            <a:r>
              <a:rPr lang="en-GB" sz="2400" dirty="0" err="1"/>
              <a:t>responsabilidad</a:t>
            </a:r>
            <a:r>
              <a:rPr lang="en-GB" sz="2400" dirty="0"/>
              <a:t> de los /as </a:t>
            </a:r>
            <a:r>
              <a:rPr lang="en-GB" sz="2400" b="1" dirty="0" err="1"/>
              <a:t>Coordinadores</a:t>
            </a:r>
            <a:r>
              <a:rPr lang="en-GB" sz="2400" b="1" dirty="0"/>
              <a:t> / as del </a:t>
            </a:r>
            <a:r>
              <a:rPr lang="en-GB" sz="2400" b="1" dirty="0" err="1"/>
              <a:t>Clúster</a:t>
            </a:r>
            <a:r>
              <a:rPr lang="en-GB" sz="2400" b="1" dirty="0"/>
              <a:t> y </a:t>
            </a:r>
            <a:r>
              <a:rPr lang="en-GB" sz="2400" b="1" dirty="0" err="1"/>
              <a:t>AdR</a:t>
            </a:r>
            <a:r>
              <a:rPr lang="en-GB" sz="2400" b="1" dirty="0"/>
              <a:t> </a:t>
            </a:r>
            <a:r>
              <a:rPr lang="en-GB" sz="2400" dirty="0"/>
              <a:t>es de </a:t>
            </a:r>
            <a:r>
              <a:rPr lang="en-GB" sz="2400" dirty="0" err="1"/>
              <a:t>seleccionar</a:t>
            </a:r>
            <a:r>
              <a:rPr lang="en-GB" sz="2400" dirty="0"/>
              <a:t> los </a:t>
            </a:r>
            <a:r>
              <a:rPr lang="en-GB" sz="2400" dirty="0" err="1"/>
              <a:t>indicadores</a:t>
            </a:r>
            <a:r>
              <a:rPr lang="en-GB" sz="2400" dirty="0"/>
              <a:t> y </a:t>
            </a:r>
            <a:r>
              <a:rPr lang="en-GB" sz="2400" dirty="0" err="1"/>
              <a:t>confirmar</a:t>
            </a:r>
            <a:r>
              <a:rPr lang="en-GB" sz="2400" dirty="0"/>
              <a:t> o </a:t>
            </a:r>
            <a:r>
              <a:rPr lang="en-GB" sz="2400" dirty="0" err="1"/>
              <a:t>acordar</a:t>
            </a:r>
            <a:r>
              <a:rPr lang="en-GB" sz="2400" dirty="0"/>
              <a:t> </a:t>
            </a:r>
            <a:r>
              <a:rPr lang="en-GB" sz="2400" dirty="0" err="1"/>
              <a:t>cada</a:t>
            </a:r>
            <a:r>
              <a:rPr lang="en-GB" sz="2400" dirty="0"/>
              <a:t> uno de los </a:t>
            </a:r>
            <a:r>
              <a:rPr lang="en-GB" sz="2400" dirty="0" err="1"/>
              <a:t>umbrales</a:t>
            </a:r>
            <a:r>
              <a:rPr lang="en-GB" sz="2400" dirty="0"/>
              <a:t>.</a:t>
            </a:r>
          </a:p>
          <a:p>
            <a:r>
              <a:rPr lang="en-GB" sz="2400" dirty="0"/>
              <a:t>La </a:t>
            </a:r>
            <a:r>
              <a:rPr lang="en-GB" sz="2400" dirty="0" err="1"/>
              <a:t>responsabilidad</a:t>
            </a:r>
            <a:r>
              <a:rPr lang="en-GB" sz="2400" dirty="0"/>
              <a:t> de los </a:t>
            </a:r>
            <a:r>
              <a:rPr lang="en-GB" sz="2400" b="1" dirty="0" err="1"/>
              <a:t>Gestores</a:t>
            </a:r>
            <a:r>
              <a:rPr lang="en-GB" sz="2400" b="1" dirty="0"/>
              <a:t> / as de </a:t>
            </a:r>
            <a:r>
              <a:rPr lang="en-GB" sz="2400" b="1" dirty="0" err="1"/>
              <a:t>Información</a:t>
            </a:r>
            <a:r>
              <a:rPr lang="en-GB" sz="2400" b="1" dirty="0"/>
              <a:t> </a:t>
            </a:r>
            <a:r>
              <a:rPr lang="en-GB" sz="2400" dirty="0"/>
              <a:t>es la de </a:t>
            </a:r>
            <a:r>
              <a:rPr lang="en-GB" sz="2400" dirty="0" err="1"/>
              <a:t>consolidar</a:t>
            </a:r>
            <a:r>
              <a:rPr lang="en-GB" sz="2400" dirty="0"/>
              <a:t> los </a:t>
            </a:r>
            <a:r>
              <a:rPr lang="en-GB" sz="2400" dirty="0" err="1"/>
              <a:t>datos</a:t>
            </a:r>
            <a:r>
              <a:rPr lang="en-GB" sz="2400" dirty="0"/>
              <a:t> y </a:t>
            </a:r>
            <a:r>
              <a:rPr lang="en-GB" sz="2400" dirty="0" err="1"/>
              <a:t>asignar</a:t>
            </a:r>
            <a:r>
              <a:rPr lang="en-GB" sz="2400" dirty="0"/>
              <a:t> la </a:t>
            </a:r>
            <a:r>
              <a:rPr lang="en-GB" sz="2400" dirty="0" err="1"/>
              <a:t>puntuación</a:t>
            </a:r>
            <a:r>
              <a:rPr lang="en-GB" sz="2400" dirty="0"/>
              <a:t> de </a:t>
            </a:r>
            <a:r>
              <a:rPr lang="en-GB" sz="2400" dirty="0" err="1"/>
              <a:t>severidad</a:t>
            </a:r>
            <a:r>
              <a:rPr lang="en-GB" sz="2400" dirty="0"/>
              <a:t> para </a:t>
            </a:r>
            <a:r>
              <a:rPr lang="en-GB" sz="2400" dirty="0" err="1"/>
              <a:t>cada</a:t>
            </a:r>
            <a:r>
              <a:rPr lang="en-GB" sz="2400" dirty="0"/>
              <a:t> una de las </a:t>
            </a:r>
            <a:r>
              <a:rPr lang="en-GB" sz="2400" dirty="0" err="1"/>
              <a:t>unidades</a:t>
            </a:r>
            <a:r>
              <a:rPr lang="en-GB" sz="2400" dirty="0"/>
              <a:t> </a:t>
            </a:r>
            <a:r>
              <a:rPr lang="en-GB" sz="2400" dirty="0" err="1"/>
              <a:t>geográficas</a:t>
            </a:r>
            <a:r>
              <a:rPr lang="en-GB" sz="2400" dirty="0"/>
              <a:t> </a:t>
            </a:r>
            <a:r>
              <a:rPr lang="en-GB" sz="2400" dirty="0" err="1"/>
              <a:t>incluídas</a:t>
            </a:r>
            <a:r>
              <a:rPr lang="en-GB" sz="2400" dirty="0"/>
              <a:t> en el </a:t>
            </a:r>
            <a:r>
              <a:rPr lang="en-GB" sz="2400" dirty="0" err="1"/>
              <a:t>análisis</a:t>
            </a:r>
            <a:r>
              <a:rPr lang="en-GB" sz="2400" dirty="0"/>
              <a:t>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CFB12F3-C9EA-48FA-9620-EC648C5AA802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5B20B-D7A5-4CAC-92AD-3024CA928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4"/>
    </mc:Choice>
    <mc:Fallback>
      <p:transition spd="slow" advTm="3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Paso 2: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Consolidación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de los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datos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y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puntuación</a:t>
            </a:r>
            <a:r>
              <a:rPr lang="en-US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severidad</a:t>
            </a:r>
            <a:endParaRPr lang="en-GB" b="1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1800" b="1" dirty="0" err="1">
                <a:solidFill>
                  <a:srgbClr val="FFC000"/>
                </a:solidFill>
                <a:latin typeface="+mn-lt"/>
                <a:ea typeface="+mj-ea"/>
                <a:cs typeface="+mj-cs"/>
              </a:rPr>
              <a:t>Puntuación</a:t>
            </a:r>
            <a:r>
              <a:rPr lang="en-GB" sz="1800" b="1" dirty="0">
                <a:solidFill>
                  <a:srgbClr val="FFC000"/>
                </a:solidFill>
                <a:latin typeface="+mn-lt"/>
                <a:ea typeface="+mj-ea"/>
                <a:cs typeface="+mj-cs"/>
              </a:rPr>
              <a:t>: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Para la </a:t>
            </a:r>
            <a:r>
              <a:rPr lang="en-GB" sz="1800" dirty="0" err="1"/>
              <a:t>puntuación</a:t>
            </a:r>
            <a:r>
              <a:rPr lang="en-GB" sz="1800" dirty="0"/>
              <a:t> de </a:t>
            </a:r>
            <a:r>
              <a:rPr lang="en-GB" sz="1800" dirty="0" err="1"/>
              <a:t>severidad</a:t>
            </a:r>
            <a:r>
              <a:rPr lang="en-GB" sz="1800" dirty="0"/>
              <a:t>, los </a:t>
            </a:r>
            <a:r>
              <a:rPr lang="en-GB" sz="1800" dirty="0" err="1"/>
              <a:t>gestores</a:t>
            </a:r>
            <a:r>
              <a:rPr lang="en-GB" sz="1800" dirty="0"/>
              <a:t> / as de </a:t>
            </a:r>
            <a:r>
              <a:rPr lang="en-GB" sz="1800" dirty="0" err="1"/>
              <a:t>Información</a:t>
            </a:r>
            <a:r>
              <a:rPr lang="en-GB" sz="1800" dirty="0"/>
              <a:t> </a:t>
            </a:r>
            <a:r>
              <a:rPr lang="en-GB" sz="1800" dirty="0" err="1"/>
              <a:t>pueden</a:t>
            </a:r>
            <a:r>
              <a:rPr lang="en-GB" sz="1800" dirty="0"/>
              <a:t> </a:t>
            </a:r>
            <a:r>
              <a:rPr lang="en-GB" sz="1800" dirty="0" err="1"/>
              <a:t>producir</a:t>
            </a:r>
            <a:r>
              <a:rPr lang="en-GB" sz="1800" dirty="0"/>
              <a:t> una media de entre </a:t>
            </a:r>
            <a:r>
              <a:rPr lang="en-GB" sz="1800" dirty="0" err="1"/>
              <a:t>todas</a:t>
            </a:r>
            <a:r>
              <a:rPr lang="en-GB" sz="1800" dirty="0"/>
              <a:t> las </a:t>
            </a:r>
            <a:r>
              <a:rPr lang="en-GB" sz="1800" dirty="0" err="1"/>
              <a:t>puntuaciones</a:t>
            </a:r>
            <a:r>
              <a:rPr lang="en-GB" sz="1800" dirty="0"/>
              <a:t> de los </a:t>
            </a:r>
            <a:r>
              <a:rPr lang="en-GB" sz="1800" dirty="0" err="1"/>
              <a:t>indicadores</a:t>
            </a:r>
            <a:r>
              <a:rPr lang="en-GB" sz="1800" dirty="0"/>
              <a:t> . El </a:t>
            </a:r>
            <a:r>
              <a:rPr lang="en-GB" sz="1800" dirty="0" err="1"/>
              <a:t>resultado</a:t>
            </a:r>
            <a:r>
              <a:rPr lang="en-GB" sz="1800" dirty="0"/>
              <a:t> de </a:t>
            </a:r>
            <a:r>
              <a:rPr lang="en-GB" sz="1800" dirty="0" err="1"/>
              <a:t>esta</a:t>
            </a:r>
            <a:r>
              <a:rPr lang="en-GB" sz="1800" dirty="0"/>
              <a:t> media </a:t>
            </a:r>
            <a:r>
              <a:rPr lang="en-GB" sz="1800" dirty="0" err="1"/>
              <a:t>será</a:t>
            </a:r>
            <a:r>
              <a:rPr lang="en-GB" sz="1800" dirty="0"/>
              <a:t> la </a:t>
            </a:r>
            <a:r>
              <a:rPr lang="en-GB" sz="1800" dirty="0" err="1"/>
              <a:t>puntuación</a:t>
            </a:r>
            <a:r>
              <a:rPr lang="en-GB" sz="1800" dirty="0"/>
              <a:t> de </a:t>
            </a:r>
            <a:r>
              <a:rPr lang="en-GB" sz="1800" dirty="0" err="1"/>
              <a:t>cada</a:t>
            </a:r>
            <a:r>
              <a:rPr lang="en-GB" sz="1800" dirty="0"/>
              <a:t> una de la </a:t>
            </a:r>
            <a:r>
              <a:rPr lang="en-GB" sz="1800" dirty="0" err="1"/>
              <a:t>unidades</a:t>
            </a:r>
            <a:r>
              <a:rPr lang="en-GB" sz="1800" dirty="0"/>
              <a:t> </a:t>
            </a:r>
            <a:r>
              <a:rPr lang="en-GB" sz="1800" dirty="0" err="1"/>
              <a:t>geográficas</a:t>
            </a:r>
            <a:r>
              <a:rPr lang="en-GB" sz="1800" dirty="0"/>
              <a:t> de </a:t>
            </a:r>
            <a:r>
              <a:rPr lang="en-GB" sz="1800" dirty="0" err="1"/>
              <a:t>análisis</a:t>
            </a:r>
            <a:r>
              <a:rPr lang="en-GB" sz="1800" dirty="0"/>
              <a:t>.</a:t>
            </a:r>
          </a:p>
          <a:p>
            <a:endParaRPr lang="en-GB" sz="1800" b="1" dirty="0"/>
          </a:p>
          <a:p>
            <a:pPr marL="0" indent="0">
              <a:buNone/>
            </a:pPr>
            <a:r>
              <a:rPr lang="en-GB" sz="1800" dirty="0" err="1">
                <a:solidFill>
                  <a:srgbClr val="FFC000"/>
                </a:solidFill>
              </a:rPr>
              <a:t>Ejemplo</a:t>
            </a:r>
            <a:r>
              <a:rPr lang="en-GB" sz="1800" dirty="0">
                <a:solidFill>
                  <a:srgbClr val="FFC000"/>
                </a:solidFill>
              </a:rPr>
              <a:t>: </a:t>
            </a:r>
            <a:r>
              <a:rPr lang="en-GB" sz="1800" dirty="0"/>
              <a:t> Si de 6 de los </a:t>
            </a:r>
            <a:r>
              <a:rPr lang="en-GB" sz="1800" dirty="0" err="1"/>
              <a:t>indicadores</a:t>
            </a:r>
            <a:r>
              <a:rPr lang="en-GB" sz="1800" dirty="0"/>
              <a:t> en la </a:t>
            </a:r>
            <a:r>
              <a:rPr lang="en-GB" sz="1800" dirty="0" err="1"/>
              <a:t>unidad</a:t>
            </a:r>
            <a:r>
              <a:rPr lang="en-GB" sz="1800" dirty="0"/>
              <a:t> de </a:t>
            </a:r>
            <a:r>
              <a:rPr lang="en-GB" sz="1800" dirty="0" err="1"/>
              <a:t>análisis</a:t>
            </a:r>
            <a:r>
              <a:rPr lang="en-GB" sz="1800" dirty="0"/>
              <a:t>, 5 de </a:t>
            </a:r>
            <a:r>
              <a:rPr lang="en-GB" sz="1800" dirty="0" err="1"/>
              <a:t>ellos</a:t>
            </a:r>
            <a:r>
              <a:rPr lang="en-GB" sz="1800" dirty="0"/>
              <a:t> </a:t>
            </a:r>
            <a:r>
              <a:rPr lang="en-GB" sz="1800" dirty="0" err="1"/>
              <a:t>puntuan</a:t>
            </a:r>
            <a:r>
              <a:rPr lang="en-GB" sz="1800" dirty="0"/>
              <a:t> </a:t>
            </a:r>
            <a:r>
              <a:rPr lang="en-GB" sz="1800" dirty="0" err="1"/>
              <a:t>nivel</a:t>
            </a:r>
            <a:r>
              <a:rPr lang="en-GB" sz="1800" dirty="0"/>
              <a:t> 4 de la </a:t>
            </a:r>
            <a:r>
              <a:rPr lang="en-GB" sz="1800" dirty="0" err="1"/>
              <a:t>escala</a:t>
            </a:r>
            <a:r>
              <a:rPr lang="en-GB" sz="1800" dirty="0"/>
              <a:t>, la </a:t>
            </a:r>
            <a:r>
              <a:rPr lang="en-GB" sz="1800" dirty="0" err="1"/>
              <a:t>puntuación</a:t>
            </a:r>
            <a:r>
              <a:rPr lang="en-GB" sz="1800" dirty="0"/>
              <a:t> final de la </a:t>
            </a:r>
            <a:r>
              <a:rPr lang="en-GB" sz="1800" dirty="0" err="1"/>
              <a:t>unidad</a:t>
            </a:r>
            <a:r>
              <a:rPr lang="en-GB" sz="1800" dirty="0"/>
              <a:t> </a:t>
            </a:r>
            <a:r>
              <a:rPr lang="en-GB" sz="1800" dirty="0" err="1"/>
              <a:t>será</a:t>
            </a:r>
            <a:r>
              <a:rPr lang="en-GB" sz="1800" dirty="0"/>
              <a:t> 4 (</a:t>
            </a:r>
            <a:r>
              <a:rPr lang="en-GB" sz="1800" dirty="0" err="1"/>
              <a:t>Crítica</a:t>
            </a:r>
            <a:r>
              <a:rPr lang="en-GB" sz="1800" dirty="0"/>
              <a:t>).</a:t>
            </a:r>
          </a:p>
          <a:p>
            <a:pPr marL="0" indent="0">
              <a:buNone/>
            </a:pPr>
            <a:endParaRPr lang="en-GB" sz="1800" b="1" dirty="0"/>
          </a:p>
          <a:p>
            <a:r>
              <a:rPr lang="en-GB" sz="1800" dirty="0"/>
              <a:t>Si </a:t>
            </a:r>
            <a:r>
              <a:rPr lang="en-GB" sz="1800" dirty="0" err="1"/>
              <a:t>estáis</a:t>
            </a:r>
            <a:r>
              <a:rPr lang="en-GB" sz="1800" dirty="0"/>
              <a:t> </a:t>
            </a:r>
            <a:r>
              <a:rPr lang="en-GB" sz="1800" dirty="0" err="1"/>
              <a:t>pensado</a:t>
            </a:r>
            <a:r>
              <a:rPr lang="en-GB" sz="1800" dirty="0"/>
              <a:t> en </a:t>
            </a:r>
            <a:r>
              <a:rPr lang="en-GB" sz="1800" dirty="0" err="1"/>
              <a:t>hacer</a:t>
            </a:r>
            <a:r>
              <a:rPr lang="en-GB" sz="1800" dirty="0"/>
              <a:t> </a:t>
            </a:r>
            <a:r>
              <a:rPr lang="en-GB" sz="1800" dirty="0" err="1"/>
              <a:t>uso</a:t>
            </a:r>
            <a:r>
              <a:rPr lang="en-GB" sz="1800" dirty="0"/>
              <a:t> de </a:t>
            </a:r>
            <a:r>
              <a:rPr lang="en-GB" sz="1800" dirty="0" err="1"/>
              <a:t>indicadores</a:t>
            </a:r>
            <a:r>
              <a:rPr lang="en-GB" sz="1800" dirty="0"/>
              <a:t> que tan solo </a:t>
            </a:r>
            <a:r>
              <a:rPr lang="en-GB" sz="1800" dirty="0" err="1"/>
              <a:t>pueden</a:t>
            </a:r>
            <a:r>
              <a:rPr lang="en-GB" sz="1800" dirty="0"/>
              <a:t> ser </a:t>
            </a:r>
            <a:r>
              <a:rPr lang="en-GB" sz="1800" dirty="0" err="1"/>
              <a:t>utilizados</a:t>
            </a:r>
            <a:r>
              <a:rPr lang="en-GB" sz="1800" dirty="0"/>
              <a:t> en </a:t>
            </a:r>
            <a:r>
              <a:rPr lang="en-GB" sz="1800" dirty="0" err="1"/>
              <a:t>algunas</a:t>
            </a:r>
            <a:r>
              <a:rPr lang="en-GB" sz="1800" dirty="0"/>
              <a:t> de las </a:t>
            </a:r>
            <a:r>
              <a:rPr lang="en-GB" sz="1800" dirty="0" err="1"/>
              <a:t>unidades</a:t>
            </a:r>
            <a:r>
              <a:rPr lang="en-GB" sz="1800" dirty="0"/>
              <a:t> </a:t>
            </a:r>
            <a:r>
              <a:rPr lang="en-GB" sz="1800" dirty="0" err="1"/>
              <a:t>geográficas</a:t>
            </a:r>
            <a:r>
              <a:rPr lang="en-GB" sz="1800" dirty="0"/>
              <a:t> de </a:t>
            </a:r>
            <a:r>
              <a:rPr lang="en-GB" sz="1800" dirty="0" err="1"/>
              <a:t>análsis</a:t>
            </a:r>
            <a:r>
              <a:rPr lang="en-GB" sz="1800" dirty="0"/>
              <a:t>, les </a:t>
            </a:r>
            <a:r>
              <a:rPr lang="en-GB" sz="1800" dirty="0" err="1"/>
              <a:t>podéis</a:t>
            </a:r>
            <a:r>
              <a:rPr lang="en-GB" sz="1800" dirty="0"/>
              <a:t> usar </a:t>
            </a:r>
            <a:r>
              <a:rPr lang="en-GB" sz="1800" dirty="0" err="1"/>
              <a:t>dándoles</a:t>
            </a:r>
            <a:r>
              <a:rPr lang="en-GB" sz="1800" dirty="0"/>
              <a:t> un peso </a:t>
            </a:r>
            <a:r>
              <a:rPr lang="en-GB" sz="1800" dirty="0" err="1"/>
              <a:t>específico</a:t>
            </a:r>
            <a:r>
              <a:rPr lang="en-GB" sz="1800" dirty="0"/>
              <a:t> para </a:t>
            </a:r>
            <a:r>
              <a:rPr lang="en-GB" sz="1800" dirty="0" err="1"/>
              <a:t>aumentar</a:t>
            </a:r>
            <a:r>
              <a:rPr lang="en-GB" sz="1800" dirty="0"/>
              <a:t>, or </a:t>
            </a:r>
            <a:r>
              <a:rPr lang="en-GB" sz="1800" dirty="0" err="1"/>
              <a:t>igualmente</a:t>
            </a:r>
            <a:r>
              <a:rPr lang="en-GB" sz="1800" dirty="0"/>
              <a:t> </a:t>
            </a:r>
            <a:r>
              <a:rPr lang="en-GB" sz="1800" dirty="0" err="1"/>
              <a:t>reducir</a:t>
            </a:r>
            <a:r>
              <a:rPr lang="en-GB" sz="1800" dirty="0"/>
              <a:t>, la </a:t>
            </a:r>
            <a:r>
              <a:rPr lang="en-GB" sz="1800" dirty="0" err="1"/>
              <a:t>puntuación</a:t>
            </a:r>
            <a:r>
              <a:rPr lang="en-GB" sz="1800" dirty="0"/>
              <a:t>.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>
                <a:solidFill>
                  <a:srgbClr val="FFC000"/>
                </a:solidFill>
              </a:rPr>
              <a:t>Ejemplo</a:t>
            </a:r>
            <a:r>
              <a:rPr lang="en-GB" sz="1800" dirty="0">
                <a:solidFill>
                  <a:srgbClr val="FFC000"/>
                </a:solidFill>
              </a:rPr>
              <a:t>: </a:t>
            </a:r>
            <a:r>
              <a:rPr lang="en-GB" sz="1800" dirty="0"/>
              <a:t> </a:t>
            </a:r>
            <a:r>
              <a:rPr lang="en-GB" sz="1800" dirty="0" err="1"/>
              <a:t>Existen</a:t>
            </a:r>
            <a:r>
              <a:rPr lang="en-GB" sz="1800" dirty="0"/>
              <a:t> </a:t>
            </a:r>
            <a:r>
              <a:rPr lang="en-GB" sz="1800" dirty="0" err="1"/>
              <a:t>datos</a:t>
            </a:r>
            <a:r>
              <a:rPr lang="en-GB" sz="1800" dirty="0"/>
              <a:t> </a:t>
            </a:r>
            <a:r>
              <a:rPr lang="en-GB" sz="1800" dirty="0" err="1"/>
              <a:t>disponibles</a:t>
            </a:r>
            <a:r>
              <a:rPr lang="en-GB" sz="1800" dirty="0"/>
              <a:t> </a:t>
            </a:r>
            <a:r>
              <a:rPr lang="en-GB" sz="1800" dirty="0" err="1"/>
              <a:t>sobre</a:t>
            </a:r>
            <a:r>
              <a:rPr lang="en-GB" sz="1800" dirty="0"/>
              <a:t> el  </a:t>
            </a:r>
            <a:r>
              <a:rPr lang="en-GB" sz="1800" i="1" dirty="0"/>
              <a:t># de </a:t>
            </a:r>
            <a:r>
              <a:rPr lang="en-GB" sz="1800" i="1" dirty="0" err="1"/>
              <a:t>escuelas</a:t>
            </a:r>
            <a:r>
              <a:rPr lang="en-GB" sz="1800" i="1" dirty="0"/>
              <a:t> y </a:t>
            </a:r>
            <a:r>
              <a:rPr lang="en-GB" sz="1800" i="1" dirty="0" err="1"/>
              <a:t>centros</a:t>
            </a:r>
            <a:r>
              <a:rPr lang="en-GB" sz="1800" i="1" dirty="0"/>
              <a:t> de </a:t>
            </a:r>
            <a:r>
              <a:rPr lang="en-GB" sz="1800" i="1" dirty="0" err="1"/>
              <a:t>salud</a:t>
            </a:r>
            <a:r>
              <a:rPr lang="en-GB" sz="1800" i="1" dirty="0"/>
              <a:t> </a:t>
            </a:r>
            <a:r>
              <a:rPr lang="en-GB" sz="1800" i="1" dirty="0" err="1"/>
              <a:t>atacados</a:t>
            </a:r>
            <a:r>
              <a:rPr lang="en-GB" sz="1800" i="1" dirty="0"/>
              <a:t> </a:t>
            </a:r>
            <a:r>
              <a:rPr lang="en-GB" sz="1800" dirty="0"/>
              <a:t> en 6 </a:t>
            </a:r>
            <a:r>
              <a:rPr lang="en-GB" sz="1800" dirty="0" err="1"/>
              <a:t>distritos</a:t>
            </a:r>
            <a:r>
              <a:rPr lang="en-GB" sz="1800" dirty="0"/>
              <a:t>. En ese </a:t>
            </a:r>
            <a:r>
              <a:rPr lang="en-GB" sz="1800" dirty="0" err="1"/>
              <a:t>caso</a:t>
            </a:r>
            <a:r>
              <a:rPr lang="en-GB" sz="1800" dirty="0"/>
              <a:t>, le </a:t>
            </a:r>
            <a:r>
              <a:rPr lang="en-GB" sz="1800" dirty="0" err="1"/>
              <a:t>podéis</a:t>
            </a:r>
            <a:r>
              <a:rPr lang="en-GB" sz="1800" dirty="0"/>
              <a:t> </a:t>
            </a:r>
            <a:r>
              <a:rPr lang="en-GB" sz="1800" dirty="0" err="1"/>
              <a:t>dar</a:t>
            </a:r>
            <a:r>
              <a:rPr lang="en-GB" sz="1800" dirty="0"/>
              <a:t> un peso </a:t>
            </a:r>
            <a:r>
              <a:rPr lang="en-GB" sz="1800" dirty="0" err="1"/>
              <a:t>específico</a:t>
            </a:r>
            <a:r>
              <a:rPr lang="en-GB" sz="1800" dirty="0"/>
              <a:t> a ese </a:t>
            </a:r>
            <a:r>
              <a:rPr lang="en-GB" sz="1800" dirty="0" err="1"/>
              <a:t>indicador</a:t>
            </a:r>
            <a:r>
              <a:rPr lang="en-GB" sz="1800" dirty="0"/>
              <a:t> y </a:t>
            </a:r>
            <a:r>
              <a:rPr lang="en-GB" sz="1800" dirty="0" err="1"/>
              <a:t>decidir</a:t>
            </a:r>
            <a:r>
              <a:rPr lang="en-GB" sz="1800" dirty="0"/>
              <a:t> que en los 6 </a:t>
            </a:r>
            <a:r>
              <a:rPr lang="en-GB" sz="1800" dirty="0" err="1"/>
              <a:t>distritos</a:t>
            </a:r>
            <a:r>
              <a:rPr lang="en-GB" sz="1800" dirty="0"/>
              <a:t> </a:t>
            </a:r>
            <a:r>
              <a:rPr lang="en-GB" sz="1800" dirty="0" err="1"/>
              <a:t>afectados</a:t>
            </a:r>
            <a:r>
              <a:rPr lang="en-GB" sz="1800" dirty="0"/>
              <a:t> la </a:t>
            </a:r>
            <a:r>
              <a:rPr lang="en-GB" sz="1800" dirty="0" err="1"/>
              <a:t>puntuación</a:t>
            </a:r>
            <a:r>
              <a:rPr lang="en-GB" sz="1800" dirty="0"/>
              <a:t> de </a:t>
            </a:r>
            <a:r>
              <a:rPr lang="en-GB" sz="1800" dirty="0" err="1"/>
              <a:t>severidad</a:t>
            </a:r>
            <a:r>
              <a:rPr lang="en-GB" sz="1800" dirty="0"/>
              <a:t> es </a:t>
            </a:r>
            <a:r>
              <a:rPr lang="en-GB" sz="1800" dirty="0" err="1"/>
              <a:t>nivel</a:t>
            </a:r>
            <a:r>
              <a:rPr lang="en-GB" sz="1800" dirty="0"/>
              <a:t> 5. </a:t>
            </a:r>
            <a:endParaRPr lang="en-GB" sz="1800" i="1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428A856-CF23-4D6A-BF24-4E537A41800C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B6C197-4402-4B43-96B5-51BBC76B3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10"/>
    </mc:Choice>
    <mc:Fallback>
      <p:transition spd="slow" advTm="69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0" y="815268"/>
            <a:ext cx="9263149" cy="5227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Una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vez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hayáis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finalizado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consolidación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y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puntuación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los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siguientes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pasos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serán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 err="1"/>
              <a:t>Talleres</a:t>
            </a:r>
            <a:r>
              <a:rPr lang="en-US" dirty="0"/>
              <a:t> de </a:t>
            </a:r>
            <a:r>
              <a:rPr lang="en-US" dirty="0" err="1"/>
              <a:t>expertos</a:t>
            </a:r>
            <a:r>
              <a:rPr lang="en-US" dirty="0"/>
              <a:t> para el </a:t>
            </a:r>
            <a:r>
              <a:rPr lang="en-US" dirty="0" err="1"/>
              <a:t>análisis</a:t>
            </a:r>
            <a:r>
              <a:rPr lang="en-US" dirty="0"/>
              <a:t> e </a:t>
            </a:r>
            <a:r>
              <a:rPr lang="en-US" dirty="0" err="1"/>
              <a:t>interpretación</a:t>
            </a:r>
            <a:r>
              <a:rPr lang="en-US" dirty="0"/>
              <a:t> de los </a:t>
            </a:r>
            <a:r>
              <a:rPr lang="en-US" dirty="0" err="1"/>
              <a:t>datos</a:t>
            </a:r>
            <a:r>
              <a:rPr lang="en-US" dirty="0"/>
              <a:t> (</a:t>
            </a:r>
            <a:r>
              <a:rPr lang="en-US" b="1" dirty="0" err="1">
                <a:solidFill>
                  <a:schemeClr val="accent1"/>
                </a:solidFill>
              </a:rPr>
              <a:t>Guía</a:t>
            </a:r>
            <a:r>
              <a:rPr lang="en-US" b="1" dirty="0">
                <a:solidFill>
                  <a:schemeClr val="accent1"/>
                </a:solidFill>
              </a:rPr>
              <a:t> del HPC </a:t>
            </a:r>
            <a:r>
              <a:rPr lang="en-US" b="1" dirty="0" err="1">
                <a:solidFill>
                  <a:schemeClr val="accent1"/>
                </a:solidFill>
              </a:rPr>
              <a:t>módulo</a:t>
            </a:r>
            <a:r>
              <a:rPr lang="en-US" b="1" dirty="0">
                <a:solidFill>
                  <a:schemeClr val="accent1"/>
                </a:solidFill>
              </a:rPr>
              <a:t> 4</a:t>
            </a:r>
            <a:r>
              <a:rPr lang="en-US" dirty="0"/>
              <a:t>)</a:t>
            </a:r>
          </a:p>
          <a:p>
            <a:r>
              <a:rPr lang="en-US" dirty="0" err="1"/>
              <a:t>Estimaciones</a:t>
            </a:r>
            <a:r>
              <a:rPr lang="en-US" dirty="0"/>
              <a:t> de las Personas en </a:t>
            </a:r>
            <a:r>
              <a:rPr lang="en-US" dirty="0" err="1"/>
              <a:t>Necesidad</a:t>
            </a:r>
            <a:r>
              <a:rPr lang="en-US" dirty="0"/>
              <a:t> </a:t>
            </a:r>
            <a:r>
              <a:rPr lang="en-GB" dirty="0"/>
              <a:t> / </a:t>
            </a:r>
            <a:r>
              <a:rPr lang="en-GB" dirty="0" err="1"/>
              <a:t>PiN</a:t>
            </a:r>
            <a:r>
              <a:rPr lang="en-US" dirty="0"/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Guía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H</a:t>
            </a:r>
            <a:r>
              <a:rPr lang="en-US" b="1" dirty="0">
                <a:solidFill>
                  <a:schemeClr val="accent1"/>
                </a:solidFill>
              </a:rPr>
              <a:t>PC </a:t>
            </a:r>
            <a:r>
              <a:rPr lang="en-US" b="1" dirty="0" err="1">
                <a:solidFill>
                  <a:schemeClr val="accent1"/>
                </a:solidFill>
              </a:rPr>
              <a:t>módulo</a:t>
            </a:r>
            <a:r>
              <a:rPr lang="en-US" b="1" dirty="0">
                <a:solidFill>
                  <a:schemeClr val="accent1"/>
                </a:solidFill>
              </a:rPr>
              <a:t> 3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continuación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os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mostramos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algunos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ejemplos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y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recomendaciones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para las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Escalas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Severidad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3B3A6C-5798-4216-9887-1014D24BB089}"/>
              </a:ext>
            </a:extLst>
          </p:cNvPr>
          <p:cNvSpPr txBox="1">
            <a:spLocks/>
          </p:cNvSpPr>
          <p:nvPr/>
        </p:nvSpPr>
        <p:spPr>
          <a:xfrm>
            <a:off x="0" y="364908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</a:rPr>
              <a:t>Siguientes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pasos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7484E5E-3F95-4114-ABC2-5677B063C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4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90"/>
    </mc:Choice>
    <mc:Fallback>
      <p:transition spd="slow" advTm="3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1" y="409575"/>
            <a:ext cx="9173210" cy="5680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sz="2400" dirty="0">
                <a:sym typeface="Calibri"/>
              </a:rPr>
              <a:t>Es </a:t>
            </a:r>
            <a:r>
              <a:rPr lang="en-GB" sz="2400" dirty="0" err="1">
                <a:sym typeface="Calibri"/>
              </a:rPr>
              <a:t>posible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utilizar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indicadores</a:t>
            </a:r>
            <a:r>
              <a:rPr lang="en-GB" sz="2400" dirty="0">
                <a:sym typeface="Calibri"/>
              </a:rPr>
              <a:t> de </a:t>
            </a:r>
            <a:r>
              <a:rPr lang="en-GB" sz="2400" dirty="0" err="1">
                <a:sym typeface="Calibri"/>
              </a:rPr>
              <a:t>contexto</a:t>
            </a:r>
            <a:r>
              <a:rPr lang="en-GB" sz="2400" dirty="0">
                <a:sym typeface="Calibri"/>
              </a:rPr>
              <a:t> e inter-</a:t>
            </a:r>
            <a:r>
              <a:rPr lang="en-GB" sz="2400" dirty="0" err="1">
                <a:sym typeface="Calibri"/>
              </a:rPr>
              <a:t>sectoriales</a:t>
            </a:r>
            <a:r>
              <a:rPr lang="en-GB" sz="2400" dirty="0">
                <a:sym typeface="Calibri"/>
              </a:rPr>
              <a:t> para las </a:t>
            </a:r>
            <a:r>
              <a:rPr lang="en-GB" sz="2400" dirty="0" err="1">
                <a:sym typeface="Calibri"/>
              </a:rPr>
              <a:t>Escalas</a:t>
            </a:r>
            <a:r>
              <a:rPr lang="en-GB" sz="2400" dirty="0">
                <a:sym typeface="Calibri"/>
              </a:rPr>
              <a:t> </a:t>
            </a:r>
            <a:r>
              <a:rPr lang="en-GB" sz="2400" i="1" dirty="0">
                <a:sym typeface="Calibri"/>
              </a:rPr>
              <a:t>general </a:t>
            </a:r>
            <a:r>
              <a:rPr lang="en-GB" sz="2400" dirty="0">
                <a:sym typeface="Calibri"/>
              </a:rPr>
              <a:t>y </a:t>
            </a:r>
            <a:r>
              <a:rPr lang="en-GB" sz="2400" i="1" dirty="0" err="1">
                <a:sym typeface="Calibri"/>
              </a:rPr>
              <a:t>específicas</a:t>
            </a:r>
            <a:r>
              <a:rPr lang="en-GB" sz="2400" dirty="0">
                <a:sym typeface="Calibri"/>
              </a:rPr>
              <a:t>. </a:t>
            </a:r>
            <a:r>
              <a:rPr lang="en-GB" sz="2400" b="1" dirty="0">
                <a:sym typeface="Calibri"/>
              </a:rPr>
              <a:t>Para </a:t>
            </a:r>
            <a:r>
              <a:rPr lang="en-GB" sz="2400" b="1" dirty="0" err="1">
                <a:sym typeface="Calibri"/>
              </a:rPr>
              <a:t>ello</a:t>
            </a:r>
            <a:r>
              <a:rPr lang="en-GB" sz="2400" b="1" dirty="0">
                <a:sym typeface="Calibri"/>
              </a:rPr>
              <a:t>, lo primero que </a:t>
            </a:r>
            <a:r>
              <a:rPr lang="en-GB" sz="2400" b="1" dirty="0" err="1">
                <a:sym typeface="Calibri"/>
              </a:rPr>
              <a:t>siempre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debéis</a:t>
            </a:r>
            <a:r>
              <a:rPr lang="en-GB" sz="2400" b="1" dirty="0">
                <a:sym typeface="Calibri"/>
              </a:rPr>
              <a:t> de </a:t>
            </a:r>
            <a:r>
              <a:rPr lang="en-GB" sz="2400" b="1" dirty="0" err="1">
                <a:sym typeface="Calibri"/>
              </a:rPr>
              <a:t>considerar</a:t>
            </a:r>
            <a:r>
              <a:rPr lang="en-GB" sz="2400" b="1" dirty="0">
                <a:sym typeface="Calibri"/>
              </a:rPr>
              <a:t> es </a:t>
            </a:r>
            <a:r>
              <a:rPr lang="en-GB" sz="2400" b="1" dirty="0" err="1">
                <a:sym typeface="Calibri"/>
              </a:rPr>
              <a:t>decidir</a:t>
            </a:r>
            <a:r>
              <a:rPr lang="en-GB" sz="2400" b="1" dirty="0">
                <a:sym typeface="Calibri"/>
              </a:rPr>
              <a:t> de forma </a:t>
            </a:r>
            <a:r>
              <a:rPr lang="en-GB" sz="2400" b="1" dirty="0" err="1">
                <a:sym typeface="Calibri"/>
              </a:rPr>
              <a:t>conjunta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dónde</a:t>
            </a:r>
            <a:r>
              <a:rPr lang="en-GB" sz="2400" b="1" dirty="0">
                <a:sym typeface="Calibri"/>
              </a:rPr>
              <a:t> y </a:t>
            </a:r>
            <a:r>
              <a:rPr lang="en-GB" sz="2400" b="1" dirty="0" err="1">
                <a:sym typeface="Calibri"/>
              </a:rPr>
              <a:t>cómo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cada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indicador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será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utilizado</a:t>
            </a:r>
            <a:r>
              <a:rPr lang="en-GB" sz="2400" b="1" dirty="0">
                <a:sym typeface="Calibri"/>
              </a:rPr>
              <a:t>. </a:t>
            </a:r>
          </a:p>
          <a:p>
            <a:endParaRPr lang="en-GB" sz="2400" b="1" dirty="0">
              <a:sym typeface="Calibri"/>
            </a:endParaRPr>
          </a:p>
          <a:p>
            <a:r>
              <a:rPr lang="en-GB" sz="2400" dirty="0" err="1">
                <a:sym typeface="Calibri"/>
              </a:rPr>
              <a:t>Centrar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siempre</a:t>
            </a:r>
            <a:r>
              <a:rPr lang="en-GB" sz="2400" dirty="0">
                <a:sym typeface="Calibri"/>
              </a:rPr>
              <a:t> el </a:t>
            </a:r>
            <a:r>
              <a:rPr lang="en-GB" sz="2400" dirty="0" err="1">
                <a:sym typeface="Calibri"/>
              </a:rPr>
              <a:t>análisis</a:t>
            </a:r>
            <a:r>
              <a:rPr lang="en-GB" sz="2400" dirty="0">
                <a:sym typeface="Calibri"/>
              </a:rPr>
              <a:t> del </a:t>
            </a:r>
            <a:r>
              <a:rPr lang="en-GB" sz="2400" dirty="0" err="1">
                <a:sym typeface="Calibri"/>
              </a:rPr>
              <a:t>Clúster</a:t>
            </a:r>
            <a:r>
              <a:rPr lang="en-GB" sz="2400" dirty="0">
                <a:sym typeface="Calibri"/>
              </a:rPr>
              <a:t> y de las </a:t>
            </a:r>
            <a:r>
              <a:rPr lang="en-GB" sz="2400" dirty="0" err="1">
                <a:sym typeface="Calibri"/>
              </a:rPr>
              <a:t>AdRs</a:t>
            </a:r>
            <a:r>
              <a:rPr lang="en-GB" sz="2400" dirty="0">
                <a:sym typeface="Calibri"/>
              </a:rPr>
              <a:t> en la </a:t>
            </a:r>
            <a:r>
              <a:rPr lang="en-GB" sz="2400" dirty="0" err="1">
                <a:sym typeface="Calibri"/>
              </a:rPr>
              <a:t>identificación</a:t>
            </a:r>
            <a:r>
              <a:rPr lang="en-GB" sz="2400" dirty="0">
                <a:sym typeface="Calibri"/>
              </a:rPr>
              <a:t> de la </a:t>
            </a:r>
            <a:r>
              <a:rPr lang="en-GB" sz="2400" b="1" dirty="0">
                <a:sym typeface="Calibri"/>
              </a:rPr>
              <a:t>zonas </a:t>
            </a:r>
            <a:r>
              <a:rPr lang="en-GB" sz="2400" b="1" dirty="0" err="1">
                <a:sym typeface="Calibri"/>
              </a:rPr>
              <a:t>geográficas</a:t>
            </a:r>
            <a:r>
              <a:rPr lang="en-GB" sz="2400" b="1" dirty="0">
                <a:sym typeface="Calibri"/>
              </a:rPr>
              <a:t> y </a:t>
            </a:r>
            <a:r>
              <a:rPr lang="en-GB" sz="2400" b="1" dirty="0" err="1">
                <a:sym typeface="Calibri"/>
              </a:rPr>
              <a:t>grupos</a:t>
            </a:r>
            <a:r>
              <a:rPr lang="en-GB" sz="2400" b="1" dirty="0">
                <a:sym typeface="Calibri"/>
              </a:rPr>
              <a:t> de población </a:t>
            </a:r>
            <a:r>
              <a:rPr lang="en-GB" sz="2400" b="1" dirty="0" err="1">
                <a:sym typeface="Calibri"/>
              </a:rPr>
              <a:t>más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afectados</a:t>
            </a:r>
            <a:r>
              <a:rPr lang="en-GB" sz="2400" b="1" dirty="0">
                <a:sym typeface="Calibri"/>
              </a:rPr>
              <a:t> por la crisis. </a:t>
            </a:r>
          </a:p>
          <a:p>
            <a:pPr marL="0" indent="0">
              <a:buNone/>
            </a:pPr>
            <a:r>
              <a:rPr lang="en-GB" sz="2400" b="1" dirty="0">
                <a:sym typeface="Calibri"/>
              </a:rPr>
              <a:t> </a:t>
            </a:r>
          </a:p>
          <a:p>
            <a:r>
              <a:rPr lang="en-GB" sz="2400" dirty="0" err="1">
                <a:sym typeface="Calibri"/>
              </a:rPr>
              <a:t>Siempre</a:t>
            </a:r>
            <a:r>
              <a:rPr lang="en-GB" sz="2400" dirty="0">
                <a:sym typeface="Calibri"/>
              </a:rPr>
              <a:t> es </a:t>
            </a:r>
            <a:r>
              <a:rPr lang="en-GB" sz="2400" dirty="0" err="1">
                <a:sym typeface="Calibri"/>
              </a:rPr>
              <a:t>recomendable</a:t>
            </a:r>
            <a:r>
              <a:rPr lang="en-GB" sz="2400" dirty="0">
                <a:sym typeface="Calibri"/>
              </a:rPr>
              <a:t> el </a:t>
            </a:r>
            <a:r>
              <a:rPr lang="en-GB" sz="2400" dirty="0" err="1">
                <a:sym typeface="Calibri"/>
              </a:rPr>
              <a:t>uso</a:t>
            </a:r>
            <a:r>
              <a:rPr lang="en-GB" sz="2400" dirty="0">
                <a:sym typeface="Calibri"/>
              </a:rPr>
              <a:t> de </a:t>
            </a:r>
            <a:r>
              <a:rPr lang="en-GB" sz="2400" dirty="0" err="1">
                <a:sym typeface="Calibri"/>
              </a:rPr>
              <a:t>indicadores</a:t>
            </a:r>
            <a:r>
              <a:rPr lang="en-GB" sz="2400" dirty="0">
                <a:sym typeface="Calibri"/>
              </a:rPr>
              <a:t> de </a:t>
            </a:r>
            <a:r>
              <a:rPr lang="en-GB" sz="2400" dirty="0" err="1">
                <a:sym typeface="Calibri"/>
              </a:rPr>
              <a:t>otros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sectores</a:t>
            </a:r>
            <a:r>
              <a:rPr lang="en-GB" sz="2400" dirty="0">
                <a:sym typeface="Calibri"/>
              </a:rPr>
              <a:t> para las </a:t>
            </a:r>
            <a:r>
              <a:rPr lang="en-GB" sz="2400" dirty="0" err="1">
                <a:sym typeface="Calibri"/>
              </a:rPr>
              <a:t>Escalas</a:t>
            </a:r>
            <a:r>
              <a:rPr lang="en-GB" sz="2400" dirty="0">
                <a:sym typeface="Calibri"/>
              </a:rPr>
              <a:t> de </a:t>
            </a:r>
            <a:r>
              <a:rPr lang="en-GB" sz="2400" dirty="0" err="1">
                <a:sym typeface="Calibri"/>
              </a:rPr>
              <a:t>Severidad</a:t>
            </a:r>
            <a:r>
              <a:rPr lang="en-GB" sz="2400" dirty="0">
                <a:sym typeface="Calibri"/>
              </a:rPr>
              <a:t> tanto </a:t>
            </a:r>
            <a:r>
              <a:rPr lang="en-GB" sz="2400" i="1" dirty="0">
                <a:sym typeface="Calibri"/>
              </a:rPr>
              <a:t>general </a:t>
            </a:r>
            <a:r>
              <a:rPr lang="en-GB" sz="2400" dirty="0" err="1">
                <a:sym typeface="Calibri"/>
              </a:rPr>
              <a:t>como</a:t>
            </a:r>
            <a:r>
              <a:rPr lang="en-GB" sz="2400" dirty="0">
                <a:sym typeface="Calibri"/>
              </a:rPr>
              <a:t> </a:t>
            </a:r>
            <a:r>
              <a:rPr lang="en-GB" sz="2400" i="1" dirty="0" err="1">
                <a:sym typeface="Calibri"/>
              </a:rPr>
              <a:t>específicas</a:t>
            </a:r>
            <a:r>
              <a:rPr lang="en-GB" sz="2400" i="1" dirty="0">
                <a:sym typeface="Calibri"/>
              </a:rPr>
              <a:t>. </a:t>
            </a:r>
            <a:r>
              <a:rPr lang="en-GB" sz="2400" dirty="0" err="1">
                <a:sym typeface="Calibri"/>
              </a:rPr>
              <a:t>Hacerlo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refuerza</a:t>
            </a:r>
            <a:r>
              <a:rPr lang="en-GB" sz="2400" dirty="0">
                <a:sym typeface="Calibri"/>
              </a:rPr>
              <a:t> la </a:t>
            </a:r>
            <a:r>
              <a:rPr lang="en-GB" sz="2400" dirty="0" err="1">
                <a:sym typeface="Calibri"/>
              </a:rPr>
              <a:t>Centralidad</a:t>
            </a:r>
            <a:r>
              <a:rPr lang="en-GB" sz="2400" dirty="0">
                <a:sym typeface="Calibri"/>
              </a:rPr>
              <a:t> de Protección de </a:t>
            </a:r>
            <a:r>
              <a:rPr lang="en-GB" sz="2400" dirty="0" err="1">
                <a:sym typeface="Calibri"/>
              </a:rPr>
              <a:t>nuestro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análisis</a:t>
            </a:r>
            <a:r>
              <a:rPr lang="en-GB" sz="2400" dirty="0">
                <a:sym typeface="Calibri"/>
              </a:rPr>
              <a:t>.</a:t>
            </a:r>
            <a:endParaRPr lang="en-GB" b="1" dirty="0">
              <a:sym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3B3A6C-5798-4216-9887-1014D24BB089}"/>
              </a:ext>
            </a:extLst>
          </p:cNvPr>
          <p:cNvSpPr txBox="1">
            <a:spLocks/>
          </p:cNvSpPr>
          <p:nvPr/>
        </p:nvSpPr>
        <p:spPr>
          <a:xfrm>
            <a:off x="-124459" y="248551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err="1">
                <a:solidFill>
                  <a:schemeClr val="bg1"/>
                </a:solidFill>
              </a:rPr>
              <a:t>Consejos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FC38F8-0045-4D52-8380-24DF09BDF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0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78"/>
    </mc:Choice>
    <mc:Fallback>
      <p:transition spd="slow" advTm="4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477" y="152401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endParaRPr lang="en-GB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354135"/>
            <a:ext cx="8626098" cy="5284789"/>
          </a:xfrm>
        </p:spPr>
        <p:txBody>
          <a:bodyPr>
            <a:normAutofit/>
          </a:bodyPr>
          <a:lstStyle/>
          <a:p>
            <a:r>
              <a:rPr lang="en-US" dirty="0"/>
              <a:t>Las </a:t>
            </a:r>
            <a:r>
              <a:rPr lang="en-US" dirty="0" err="1"/>
              <a:t>preguntas</a:t>
            </a:r>
            <a:r>
              <a:rPr lang="en-US" dirty="0"/>
              <a:t> y </a:t>
            </a:r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comúnes</a:t>
            </a:r>
            <a:r>
              <a:rPr lang="en-US" dirty="0"/>
              <a:t> y </a:t>
            </a:r>
            <a:r>
              <a:rPr lang="en-US" dirty="0" err="1"/>
              <a:t>críticas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Escalas</a:t>
            </a:r>
            <a:r>
              <a:rPr lang="en-US" dirty="0"/>
              <a:t> de </a:t>
            </a:r>
            <a:r>
              <a:rPr lang="en-US" dirty="0" err="1"/>
              <a:t>Severidad</a:t>
            </a:r>
            <a:endParaRPr lang="en-US" dirty="0"/>
          </a:p>
          <a:p>
            <a:r>
              <a:rPr lang="en-US" dirty="0" err="1"/>
              <a:t>Guía</a:t>
            </a:r>
            <a:r>
              <a:rPr lang="en-US" dirty="0"/>
              <a:t> paso a paso</a:t>
            </a:r>
          </a:p>
          <a:p>
            <a:r>
              <a:rPr lang="en-US" dirty="0" err="1"/>
              <a:t>Consejos</a:t>
            </a:r>
            <a:r>
              <a:rPr lang="en-US" dirty="0"/>
              <a:t> y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Escalas</a:t>
            </a:r>
            <a:r>
              <a:rPr lang="en-US" dirty="0"/>
              <a:t> de </a:t>
            </a:r>
            <a:r>
              <a:rPr lang="en-US" dirty="0" err="1"/>
              <a:t>Severidad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err="1">
                <a:solidFill>
                  <a:srgbClr val="C00000"/>
                </a:solidFill>
              </a:rPr>
              <a:t>Objetivo</a:t>
            </a:r>
            <a:r>
              <a:rPr lang="en-US" b="1" dirty="0">
                <a:solidFill>
                  <a:srgbClr val="C00000"/>
                </a:solidFill>
              </a:rPr>
              <a:t> general de </a:t>
            </a:r>
            <a:r>
              <a:rPr lang="en-US" b="1" dirty="0" err="1">
                <a:solidFill>
                  <a:srgbClr val="C00000"/>
                </a:solidFill>
              </a:rPr>
              <a:t>este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módulo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La </a:t>
            </a:r>
            <a:r>
              <a:rPr lang="en-US" b="1" dirty="0" err="1">
                <a:solidFill>
                  <a:srgbClr val="C00000"/>
                </a:solidFill>
              </a:rPr>
              <a:t>producción</a:t>
            </a:r>
            <a:r>
              <a:rPr lang="en-US" b="1" dirty="0">
                <a:solidFill>
                  <a:srgbClr val="C00000"/>
                </a:solidFill>
              </a:rPr>
              <a:t> de la </a:t>
            </a:r>
            <a:r>
              <a:rPr lang="en-US" b="1" dirty="0" err="1">
                <a:solidFill>
                  <a:srgbClr val="C00000"/>
                </a:solidFill>
              </a:rPr>
              <a:t>Escala</a:t>
            </a:r>
            <a:r>
              <a:rPr lang="en-US" b="1" dirty="0">
                <a:solidFill>
                  <a:srgbClr val="C00000"/>
                </a:solidFill>
              </a:rPr>
              <a:t> de </a:t>
            </a:r>
            <a:r>
              <a:rPr lang="en-US" b="1" dirty="0" err="1">
                <a:solidFill>
                  <a:srgbClr val="C00000"/>
                </a:solidFill>
              </a:rPr>
              <a:t>Severidad</a:t>
            </a:r>
            <a:r>
              <a:rPr lang="en-US" b="1" dirty="0">
                <a:solidFill>
                  <a:srgbClr val="C00000"/>
                </a:solidFill>
              </a:rPr>
              <a:t> sectorial no debe de </a:t>
            </a:r>
            <a:r>
              <a:rPr lang="en-US" b="1" dirty="0" err="1">
                <a:solidFill>
                  <a:srgbClr val="C00000"/>
                </a:solidFill>
              </a:rPr>
              <a:t>representar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más</a:t>
            </a:r>
            <a:r>
              <a:rPr lang="en-US" b="1" dirty="0">
                <a:solidFill>
                  <a:srgbClr val="C00000"/>
                </a:solidFill>
              </a:rPr>
              <a:t> del </a:t>
            </a:r>
            <a:r>
              <a:rPr lang="en-US" b="1" u="sng" dirty="0">
                <a:solidFill>
                  <a:srgbClr val="C00000"/>
                </a:solidFill>
              </a:rPr>
              <a:t>10%</a:t>
            </a:r>
            <a:r>
              <a:rPr lang="en-US" b="1" dirty="0">
                <a:solidFill>
                  <a:srgbClr val="C00000"/>
                </a:solidFill>
              </a:rPr>
              <a:t> de la </a:t>
            </a:r>
            <a:r>
              <a:rPr lang="en-US" b="1" dirty="0" err="1">
                <a:solidFill>
                  <a:srgbClr val="C00000"/>
                </a:solidFill>
              </a:rPr>
              <a:t>totalidad</a:t>
            </a:r>
            <a:r>
              <a:rPr lang="en-US" b="1" dirty="0">
                <a:solidFill>
                  <a:srgbClr val="C00000"/>
                </a:solidFill>
              </a:rPr>
              <a:t> del </a:t>
            </a:r>
            <a:r>
              <a:rPr lang="en-US" b="1" dirty="0" err="1">
                <a:solidFill>
                  <a:srgbClr val="C00000"/>
                </a:solidFill>
              </a:rPr>
              <a:t>tiempo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dedicado</a:t>
            </a:r>
            <a:r>
              <a:rPr lang="en-US" b="1" dirty="0">
                <a:solidFill>
                  <a:srgbClr val="C00000"/>
                </a:solidFill>
              </a:rPr>
              <a:t> por </a:t>
            </a:r>
            <a:r>
              <a:rPr lang="en-US" b="1" dirty="0" err="1">
                <a:solidFill>
                  <a:srgbClr val="C00000"/>
                </a:solidFill>
              </a:rPr>
              <a:t>coordinadores</a:t>
            </a:r>
            <a:r>
              <a:rPr lang="en-US" b="1" dirty="0">
                <a:solidFill>
                  <a:srgbClr val="C00000"/>
                </a:solidFill>
              </a:rPr>
              <a:t>/as e IMOs </a:t>
            </a:r>
            <a:r>
              <a:rPr lang="en-US" b="1" dirty="0" err="1">
                <a:solidFill>
                  <a:srgbClr val="C00000"/>
                </a:solidFill>
              </a:rPr>
              <a:t>durante</a:t>
            </a:r>
            <a:r>
              <a:rPr lang="en-US" b="1" dirty="0">
                <a:solidFill>
                  <a:srgbClr val="C00000"/>
                </a:solidFill>
              </a:rPr>
              <a:t> el HNO.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7C3B184-FBBB-46E8-8D22-5D5B443A6A60}"/>
              </a:ext>
            </a:extLst>
          </p:cNvPr>
          <p:cNvSpPr txBox="1">
            <a:spLocks/>
          </p:cNvSpPr>
          <p:nvPr/>
        </p:nvSpPr>
        <p:spPr>
          <a:xfrm>
            <a:off x="114300" y="490536"/>
            <a:ext cx="2428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Este modulo </a:t>
            </a:r>
            <a:r>
              <a:rPr lang="en-US" sz="2800" dirty="0" err="1">
                <a:solidFill>
                  <a:schemeClr val="bg1"/>
                </a:solidFill>
              </a:rPr>
              <a:t>cubre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A9B4BB-308C-4D50-9C88-17F56D48B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2"/>
    </mc:Choice>
    <mc:Fallback>
      <p:transition spd="slow" advTm="30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1" y="409575"/>
            <a:ext cx="9173210" cy="5680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GB" sz="2400" dirty="0">
                <a:sym typeface="Calibri"/>
              </a:rPr>
              <a:t>Las </a:t>
            </a:r>
            <a:r>
              <a:rPr lang="en-GB" sz="2400" dirty="0" err="1">
                <a:sym typeface="Calibri"/>
              </a:rPr>
              <a:t>escalas</a:t>
            </a:r>
            <a:r>
              <a:rPr lang="en-GB" sz="2400" dirty="0">
                <a:sym typeface="Calibri"/>
              </a:rPr>
              <a:t> </a:t>
            </a:r>
            <a:r>
              <a:rPr lang="en-GB" sz="2400" i="1" dirty="0" err="1">
                <a:sym typeface="Calibri"/>
              </a:rPr>
              <a:t>específicas</a:t>
            </a:r>
            <a:r>
              <a:rPr lang="en-GB" sz="2400" i="1" dirty="0">
                <a:sym typeface="Calibri"/>
              </a:rPr>
              <a:t> </a:t>
            </a:r>
            <a:r>
              <a:rPr lang="en-GB" sz="2400" dirty="0">
                <a:sym typeface="Calibri"/>
              </a:rPr>
              <a:t>de las </a:t>
            </a:r>
            <a:r>
              <a:rPr lang="en-GB" sz="2400" dirty="0" err="1">
                <a:sym typeface="Calibri"/>
              </a:rPr>
              <a:t>AdR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pueden</a:t>
            </a:r>
            <a:r>
              <a:rPr lang="en-GB" sz="2400" dirty="0">
                <a:sym typeface="Calibri"/>
              </a:rPr>
              <a:t> </a:t>
            </a:r>
            <a:r>
              <a:rPr lang="en-GB" sz="2400" dirty="0" err="1">
                <a:sym typeface="Calibri"/>
              </a:rPr>
              <a:t>tener</a:t>
            </a:r>
            <a:r>
              <a:rPr lang="en-GB" sz="2400" dirty="0">
                <a:sym typeface="Calibri"/>
              </a:rPr>
              <a:t> tanto </a:t>
            </a:r>
            <a:r>
              <a:rPr lang="en-GB" sz="2400" b="1" dirty="0">
                <a:sym typeface="Calibri"/>
              </a:rPr>
              <a:t>la </a:t>
            </a:r>
            <a:r>
              <a:rPr lang="en-GB" sz="2400" b="1" dirty="0" err="1">
                <a:sym typeface="Calibri"/>
              </a:rPr>
              <a:t>misma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puntuación</a:t>
            </a:r>
            <a:r>
              <a:rPr lang="en-GB" sz="2400" b="1" dirty="0">
                <a:sym typeface="Calibri"/>
              </a:rPr>
              <a:t> o </a:t>
            </a:r>
            <a:r>
              <a:rPr lang="en-GB" sz="2400" b="1" dirty="0" err="1">
                <a:sym typeface="Calibri"/>
              </a:rPr>
              <a:t>menor</a:t>
            </a:r>
            <a:r>
              <a:rPr lang="en-GB" sz="2400" b="1" dirty="0">
                <a:sym typeface="Calibri"/>
              </a:rPr>
              <a:t> con </a:t>
            </a:r>
            <a:r>
              <a:rPr lang="en-GB" sz="2400" b="1" dirty="0" err="1">
                <a:sym typeface="Calibri"/>
              </a:rPr>
              <a:t>respecto</a:t>
            </a:r>
            <a:r>
              <a:rPr lang="en-GB" sz="2400" b="1" dirty="0">
                <a:sym typeface="Calibri"/>
              </a:rPr>
              <a:t> a la </a:t>
            </a:r>
            <a:r>
              <a:rPr lang="en-GB" sz="2400" b="1" dirty="0" err="1">
                <a:sym typeface="Calibri"/>
              </a:rPr>
              <a:t>escala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i="1" dirty="0">
                <a:sym typeface="Calibri"/>
              </a:rPr>
              <a:t>general</a:t>
            </a:r>
            <a:r>
              <a:rPr lang="en-GB" sz="2400" b="1" dirty="0">
                <a:sym typeface="Calibri"/>
              </a:rPr>
              <a:t>; </a:t>
            </a:r>
            <a:r>
              <a:rPr lang="en-GB" sz="2400" b="1" dirty="0" err="1">
                <a:sym typeface="Calibri"/>
              </a:rPr>
              <a:t>pero</a:t>
            </a:r>
            <a:r>
              <a:rPr lang="en-GB" sz="2400" b="1" dirty="0">
                <a:sym typeface="Calibri"/>
              </a:rPr>
              <a:t> </a:t>
            </a:r>
            <a:r>
              <a:rPr lang="en-GB" sz="2400" b="1" dirty="0" err="1">
                <a:sym typeface="Calibri"/>
              </a:rPr>
              <a:t>nunca</a:t>
            </a:r>
            <a:r>
              <a:rPr lang="en-GB" sz="2400" b="1" dirty="0">
                <a:sym typeface="Calibri"/>
              </a:rPr>
              <a:t> mayor.</a:t>
            </a:r>
            <a:endParaRPr lang="en-GB" sz="2400" b="1" i="1" dirty="0">
              <a:sym typeface="Calibri"/>
            </a:endParaRPr>
          </a:p>
          <a:p>
            <a:pPr marL="0" indent="0">
              <a:buNone/>
            </a:pPr>
            <a:endParaRPr lang="en-GB" sz="2400" b="1" dirty="0">
              <a:solidFill>
                <a:schemeClr val="accent4">
                  <a:lumMod val="50000"/>
                </a:schemeClr>
              </a:solidFill>
              <a:sym typeface="Calibri"/>
            </a:endParaRPr>
          </a:p>
          <a:p>
            <a:pPr marL="0" indent="0">
              <a:buNone/>
            </a:pPr>
            <a:r>
              <a:rPr lang="en-GB" sz="2400" b="1" dirty="0" err="1">
                <a:solidFill>
                  <a:schemeClr val="accent4">
                    <a:lumMod val="50000"/>
                  </a:schemeClr>
                </a:solidFill>
                <a:sym typeface="Calibri"/>
              </a:rPr>
              <a:t>Ejemplo</a:t>
            </a: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:</a:t>
            </a:r>
          </a:p>
          <a:p>
            <a:pPr marL="0" indent="0">
              <a:buNone/>
            </a:pPr>
            <a:endParaRPr lang="en-GB" b="1" dirty="0">
              <a:sym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AEBE1-0658-497F-A38E-5465300B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590" y="2619569"/>
            <a:ext cx="9498034" cy="161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5B801-E491-4C85-A991-8078E8567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590" y="4629554"/>
            <a:ext cx="9498034" cy="160515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FE48AB8-3423-4231-A111-96E8C039A78D}"/>
              </a:ext>
            </a:extLst>
          </p:cNvPr>
          <p:cNvSpPr txBox="1">
            <a:spLocks/>
          </p:cNvSpPr>
          <p:nvPr/>
        </p:nvSpPr>
        <p:spPr>
          <a:xfrm>
            <a:off x="-124459" y="248551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err="1">
                <a:solidFill>
                  <a:schemeClr val="bg1"/>
                </a:solidFill>
              </a:rPr>
              <a:t>Consejos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9CC833-982D-43FC-963B-B732631CF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1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1"/>
    </mc:Choice>
    <mc:Fallback>
      <p:transition spd="slow" advTm="1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1" y="409575"/>
            <a:ext cx="9173210" cy="5680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GB" sz="2000" dirty="0">
                <a:sym typeface="Calibri"/>
              </a:rPr>
              <a:t>Si </a:t>
            </a:r>
            <a:r>
              <a:rPr lang="en-GB" sz="2000" dirty="0" err="1">
                <a:sym typeface="Calibri"/>
              </a:rPr>
              <a:t>os</a:t>
            </a:r>
            <a:r>
              <a:rPr lang="en-GB" sz="2000" dirty="0">
                <a:sym typeface="Calibri"/>
              </a:rPr>
              <a:t> </a:t>
            </a:r>
            <a:r>
              <a:rPr lang="en-GB" sz="2000" dirty="0" err="1">
                <a:sym typeface="Calibri"/>
              </a:rPr>
              <a:t>encontráis</a:t>
            </a:r>
            <a:r>
              <a:rPr lang="en-GB" sz="2000" dirty="0">
                <a:sym typeface="Calibri"/>
              </a:rPr>
              <a:t> en la </a:t>
            </a:r>
            <a:r>
              <a:rPr lang="en-GB" sz="2000" dirty="0" err="1">
                <a:sym typeface="Calibri"/>
              </a:rPr>
              <a:t>situación</a:t>
            </a:r>
            <a:r>
              <a:rPr lang="en-GB" sz="2000" dirty="0">
                <a:sym typeface="Calibri"/>
              </a:rPr>
              <a:t> </a:t>
            </a:r>
            <a:r>
              <a:rPr lang="en-GB" sz="2000" dirty="0" err="1">
                <a:sym typeface="Calibri"/>
              </a:rPr>
              <a:t>donde</a:t>
            </a:r>
            <a:r>
              <a:rPr lang="en-GB" sz="2000" dirty="0">
                <a:sym typeface="Calibri"/>
              </a:rPr>
              <a:t> la </a:t>
            </a:r>
            <a:r>
              <a:rPr lang="en-GB" sz="2000" dirty="0" err="1">
                <a:sym typeface="Calibri"/>
              </a:rPr>
              <a:t>escala</a:t>
            </a:r>
            <a:r>
              <a:rPr lang="en-GB" sz="2000" dirty="0">
                <a:sym typeface="Calibri"/>
              </a:rPr>
              <a:t> </a:t>
            </a:r>
            <a:r>
              <a:rPr lang="en-GB" sz="2000" i="1" dirty="0" err="1">
                <a:sym typeface="Calibri"/>
              </a:rPr>
              <a:t>específica</a:t>
            </a:r>
            <a:r>
              <a:rPr lang="en-GB" sz="2000" i="1" dirty="0">
                <a:sym typeface="Calibri"/>
              </a:rPr>
              <a:t> </a:t>
            </a:r>
            <a:r>
              <a:rPr lang="en-GB" sz="2000" dirty="0">
                <a:sym typeface="Calibri"/>
              </a:rPr>
              <a:t>de la </a:t>
            </a:r>
            <a:r>
              <a:rPr lang="en-GB" sz="2000" dirty="0" err="1">
                <a:sym typeface="Calibri"/>
              </a:rPr>
              <a:t>AdR</a:t>
            </a:r>
            <a:r>
              <a:rPr lang="en-GB" sz="2000" dirty="0">
                <a:sym typeface="Calibri"/>
              </a:rPr>
              <a:t> es </a:t>
            </a:r>
            <a:r>
              <a:rPr lang="en-GB" sz="2000" dirty="0" err="1">
                <a:sym typeface="Calibri"/>
              </a:rPr>
              <a:t>más</a:t>
            </a:r>
            <a:r>
              <a:rPr lang="en-GB" sz="2000" dirty="0">
                <a:sym typeface="Calibri"/>
              </a:rPr>
              <a:t> </a:t>
            </a:r>
            <a:r>
              <a:rPr lang="en-GB" sz="2000" dirty="0" err="1">
                <a:sym typeface="Calibri"/>
              </a:rPr>
              <a:t>alta</a:t>
            </a:r>
            <a:r>
              <a:rPr lang="en-GB" sz="2000" dirty="0">
                <a:sym typeface="Calibri"/>
              </a:rPr>
              <a:t>, es </a:t>
            </a:r>
            <a:r>
              <a:rPr lang="en-GB" sz="2000" dirty="0" err="1">
                <a:sym typeface="Calibri"/>
              </a:rPr>
              <a:t>preciso</a:t>
            </a:r>
            <a:r>
              <a:rPr lang="en-GB" sz="2000" dirty="0">
                <a:sym typeface="Calibri"/>
              </a:rPr>
              <a:t> que se </a:t>
            </a:r>
            <a:r>
              <a:rPr lang="en-GB" sz="2000" b="1" dirty="0">
                <a:sym typeface="Calibri"/>
              </a:rPr>
              <a:t>revise de nuevo la </a:t>
            </a:r>
            <a:r>
              <a:rPr lang="en-GB" sz="2000" b="1" dirty="0" err="1">
                <a:sym typeface="Calibri"/>
              </a:rPr>
              <a:t>puntuación</a:t>
            </a:r>
            <a:r>
              <a:rPr lang="en-GB" sz="2000" b="1" dirty="0">
                <a:sym typeface="Calibri"/>
              </a:rPr>
              <a:t> de </a:t>
            </a:r>
            <a:r>
              <a:rPr lang="en-GB" sz="2000" b="1" dirty="0" err="1">
                <a:sym typeface="Calibri"/>
              </a:rPr>
              <a:t>esa</a:t>
            </a:r>
            <a:r>
              <a:rPr lang="en-GB" sz="2000" b="1" dirty="0">
                <a:sym typeface="Calibri"/>
              </a:rPr>
              <a:t> </a:t>
            </a:r>
            <a:r>
              <a:rPr lang="en-GB" sz="2000" b="1" dirty="0" err="1">
                <a:sym typeface="Calibri"/>
              </a:rPr>
              <a:t>unidad</a:t>
            </a:r>
            <a:r>
              <a:rPr lang="en-GB" sz="2000" b="1" dirty="0">
                <a:sym typeface="Calibri"/>
              </a:rPr>
              <a:t> de </a:t>
            </a:r>
            <a:r>
              <a:rPr lang="en-GB" sz="2000" b="1" dirty="0" err="1">
                <a:sym typeface="Calibri"/>
              </a:rPr>
              <a:t>análisis</a:t>
            </a:r>
            <a:r>
              <a:rPr lang="en-GB" sz="2000" b="1" dirty="0">
                <a:sym typeface="Calibri"/>
              </a:rPr>
              <a:t> </a:t>
            </a:r>
            <a:r>
              <a:rPr lang="en-GB" sz="2000" dirty="0">
                <a:sym typeface="Calibri"/>
              </a:rPr>
              <a:t>y se </a:t>
            </a:r>
            <a:r>
              <a:rPr lang="en-GB" sz="2000" dirty="0" err="1">
                <a:sym typeface="Calibri"/>
              </a:rPr>
              <a:t>llegue</a:t>
            </a:r>
            <a:r>
              <a:rPr lang="en-GB" sz="2000" dirty="0">
                <a:sym typeface="Calibri"/>
              </a:rPr>
              <a:t> a un </a:t>
            </a:r>
            <a:r>
              <a:rPr lang="en-GB" sz="2000" b="1" dirty="0" err="1">
                <a:sym typeface="Calibri"/>
              </a:rPr>
              <a:t>consenso</a:t>
            </a:r>
            <a:r>
              <a:rPr lang="en-GB" sz="2000" b="1" dirty="0">
                <a:sym typeface="Calibri"/>
              </a:rPr>
              <a:t> </a:t>
            </a:r>
            <a:r>
              <a:rPr lang="en-GB" sz="2000" b="1" dirty="0" err="1">
                <a:sym typeface="Calibri"/>
              </a:rPr>
              <a:t>durante</a:t>
            </a:r>
            <a:r>
              <a:rPr lang="en-GB" sz="2000" b="1" dirty="0">
                <a:sym typeface="Calibri"/>
              </a:rPr>
              <a:t> los </a:t>
            </a:r>
            <a:r>
              <a:rPr lang="en-GB" sz="2000" b="1" dirty="0" err="1">
                <a:sym typeface="Calibri"/>
              </a:rPr>
              <a:t>talleres</a:t>
            </a:r>
            <a:r>
              <a:rPr lang="en-GB" sz="2000" b="1" dirty="0">
                <a:sym typeface="Calibri"/>
              </a:rPr>
              <a:t> de </a:t>
            </a:r>
            <a:r>
              <a:rPr lang="en-GB" sz="2000" b="1" dirty="0" err="1">
                <a:sym typeface="Calibri"/>
              </a:rPr>
              <a:t>análisis</a:t>
            </a:r>
            <a:r>
              <a:rPr lang="en-GB" sz="2000" b="1" dirty="0">
                <a:sym typeface="Calibri"/>
              </a:rPr>
              <a:t> e </a:t>
            </a:r>
            <a:r>
              <a:rPr lang="en-GB" sz="2000" b="1" dirty="0" err="1">
                <a:sym typeface="Calibri"/>
              </a:rPr>
              <a:t>interpretación</a:t>
            </a:r>
            <a:r>
              <a:rPr lang="en-GB" sz="2000" b="1" dirty="0">
                <a:sym typeface="Calibri"/>
              </a:rPr>
              <a:t>.</a:t>
            </a:r>
          </a:p>
          <a:p>
            <a:pPr marL="0" indent="0">
              <a:buNone/>
            </a:pPr>
            <a:r>
              <a:rPr lang="en-GB" sz="2000" b="1" dirty="0" err="1">
                <a:solidFill>
                  <a:schemeClr val="accent4">
                    <a:lumMod val="50000"/>
                  </a:schemeClr>
                </a:solidFill>
                <a:sym typeface="Calibri"/>
              </a:rPr>
              <a:t>Ejemplo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sym typeface="Calibri"/>
              </a:rPr>
              <a:t>:</a:t>
            </a:r>
          </a:p>
          <a:p>
            <a:endParaRPr lang="en-GB" sz="2000" dirty="0">
              <a:sym typeface="Calibri"/>
            </a:endParaRPr>
          </a:p>
          <a:p>
            <a:pPr marL="0" indent="0">
              <a:buNone/>
            </a:pPr>
            <a:endParaRPr lang="en-GB" sz="2000" dirty="0">
              <a:sym typeface="Calibri"/>
            </a:endParaRPr>
          </a:p>
          <a:p>
            <a:pPr marL="0" indent="0">
              <a:buNone/>
            </a:pPr>
            <a:endParaRPr lang="en-GB" b="1" dirty="0">
              <a:sym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192A5-20B2-4B6C-879F-DF8A5DA74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590" y="2333625"/>
            <a:ext cx="9630432" cy="1641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D8B12-B4E8-4E94-86AE-A1BDCF88D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590" y="4298797"/>
            <a:ext cx="9630432" cy="162752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AA729ED-D9C6-4F3F-A7F8-427DCA59A07C}"/>
              </a:ext>
            </a:extLst>
          </p:cNvPr>
          <p:cNvSpPr txBox="1">
            <a:spLocks/>
          </p:cNvSpPr>
          <p:nvPr/>
        </p:nvSpPr>
        <p:spPr>
          <a:xfrm>
            <a:off x="-124459" y="248551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err="1">
                <a:solidFill>
                  <a:schemeClr val="bg1"/>
                </a:solidFill>
              </a:rPr>
              <a:t>Consejos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7270B8-A55E-47A5-8A9E-8C4434CDE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2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42"/>
    </mc:Choice>
    <mc:Fallback>
      <p:transition spd="slow" advTm="2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1" y="409575"/>
            <a:ext cx="9173210" cy="5680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GB" sz="2000" dirty="0" err="1">
                <a:sym typeface="Calibri"/>
              </a:rPr>
              <a:t>Escala</a:t>
            </a:r>
            <a:r>
              <a:rPr lang="en-GB" sz="2000" dirty="0">
                <a:sym typeface="Calibri"/>
              </a:rPr>
              <a:t> de </a:t>
            </a:r>
            <a:r>
              <a:rPr lang="en-GB" sz="2000" dirty="0" err="1">
                <a:sym typeface="Calibri"/>
              </a:rPr>
              <a:t>Severidad</a:t>
            </a:r>
            <a:r>
              <a:rPr lang="en-GB" sz="2000" dirty="0">
                <a:sym typeface="Calibri"/>
              </a:rPr>
              <a:t> de Protección </a:t>
            </a:r>
            <a:r>
              <a:rPr lang="en-GB" sz="2000" i="1" dirty="0">
                <a:sym typeface="Calibri"/>
              </a:rPr>
              <a:t>general</a:t>
            </a:r>
            <a:endParaRPr lang="en-GB" sz="2000" dirty="0">
              <a:sym typeface="Calibri"/>
            </a:endParaRPr>
          </a:p>
          <a:p>
            <a:pPr marL="0" indent="0">
              <a:buNone/>
            </a:pPr>
            <a:endParaRPr lang="en-GB" sz="2000" dirty="0">
              <a:sym typeface="Calibri"/>
            </a:endParaRPr>
          </a:p>
          <a:p>
            <a:pPr marL="0" indent="0">
              <a:buNone/>
            </a:pPr>
            <a:endParaRPr lang="en-GB" b="1" dirty="0">
              <a:sym typeface="Calibri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3B3A6C-5798-4216-9887-1014D24BB089}"/>
              </a:ext>
            </a:extLst>
          </p:cNvPr>
          <p:cNvSpPr txBox="1">
            <a:spLocks/>
          </p:cNvSpPr>
          <p:nvPr/>
        </p:nvSpPr>
        <p:spPr>
          <a:xfrm>
            <a:off x="-124460" y="164883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>
                <a:solidFill>
                  <a:schemeClr val="bg1"/>
                </a:solidFill>
              </a:rPr>
              <a:t>Ejemplos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542B8-71F7-4C7D-A4ED-77AF24508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265" y="1685925"/>
            <a:ext cx="9201547" cy="42289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F041BF-DC1A-4B1F-A8F5-6DED26076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3"/>
    </mc:Choice>
    <mc:Fallback>
      <p:transition spd="slow" advTm="1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3BC24-F90D-4886-99B2-316879E2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591" y="409575"/>
            <a:ext cx="9173210" cy="56807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GB" sz="1800" dirty="0" err="1">
                <a:sym typeface="Calibri"/>
              </a:rPr>
              <a:t>Escala</a:t>
            </a:r>
            <a:r>
              <a:rPr lang="en-GB" sz="1800" dirty="0">
                <a:sym typeface="Calibri"/>
              </a:rPr>
              <a:t> de </a:t>
            </a:r>
            <a:r>
              <a:rPr lang="en-GB" sz="1800" dirty="0" err="1">
                <a:sym typeface="Calibri"/>
              </a:rPr>
              <a:t>Severidad</a:t>
            </a:r>
            <a:r>
              <a:rPr lang="en-GB" sz="1800" dirty="0">
                <a:sym typeface="Calibri"/>
              </a:rPr>
              <a:t> de la </a:t>
            </a:r>
            <a:r>
              <a:rPr lang="en-GB" sz="1800" dirty="0" err="1">
                <a:sym typeface="Calibri"/>
              </a:rPr>
              <a:t>AdR</a:t>
            </a:r>
            <a:r>
              <a:rPr lang="en-GB" sz="1800" i="1" dirty="0">
                <a:sym typeface="Calibri"/>
              </a:rPr>
              <a:t> </a:t>
            </a:r>
            <a:r>
              <a:rPr lang="en-GB" sz="1800" i="1" dirty="0" err="1">
                <a:sym typeface="Calibri"/>
              </a:rPr>
              <a:t>específica</a:t>
            </a:r>
            <a:endParaRPr lang="en-GB" sz="1800" dirty="0">
              <a:sym typeface="Calibri"/>
            </a:endParaRPr>
          </a:p>
          <a:p>
            <a:pPr marL="0" indent="0">
              <a:buNone/>
            </a:pPr>
            <a:endParaRPr lang="en-GB" sz="2000" dirty="0">
              <a:sym typeface="Calibri"/>
            </a:endParaRPr>
          </a:p>
          <a:p>
            <a:pPr marL="0" indent="0">
              <a:buNone/>
            </a:pPr>
            <a:endParaRPr lang="en-GB" b="1" dirty="0">
              <a:sym typeface="Calibri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3B3A6C-5798-4216-9887-1014D24BB089}"/>
              </a:ext>
            </a:extLst>
          </p:cNvPr>
          <p:cNvSpPr txBox="1">
            <a:spLocks/>
          </p:cNvSpPr>
          <p:nvPr/>
        </p:nvSpPr>
        <p:spPr>
          <a:xfrm>
            <a:off x="-124460" y="164883"/>
            <a:ext cx="1924050" cy="103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>
                <a:solidFill>
                  <a:schemeClr val="bg1"/>
                </a:solidFill>
              </a:rPr>
              <a:t>Ejemplos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E699F-2919-4156-BC71-C6F41E1EB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15" y="2042874"/>
            <a:ext cx="9449436" cy="37382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60CEB7-4BA7-49C2-A213-A0F920460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5"/>
    </mc:Choice>
    <mc:Fallback>
      <p:transition spd="slow" advTm="1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1" y="1981200"/>
            <a:ext cx="6155449" cy="3043683"/>
          </a:xfrm>
        </p:spPr>
        <p:txBody>
          <a:bodyPr>
            <a:normAutofit fontScale="90000"/>
          </a:bodyPr>
          <a:lstStyle/>
          <a:p>
            <a:b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Aquí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termina el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 de la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Guía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HPC:</a:t>
            </a:r>
            <a:b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2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¿Qué es una Escala de Severidad de Protección y cómo se produce?</a:t>
            </a:r>
            <a:br>
              <a:rPr lang="es-ES" sz="22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b="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invitamos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seguir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escuchando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los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siguientes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gracias por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vuestra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atención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br>
              <a:rPr lang="en-US" sz="2200" dirty="0"/>
            </a:br>
            <a:endParaRPr lang="en-JO" sz="2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E09CE2-D1F4-43D4-A1FD-48157ADE3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5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2"/>
    </mc:Choice>
    <mc:Fallback>
      <p:transition spd="slow" advTm="1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77" y="557211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clasificación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en Protección?</a:t>
            </a: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Los </a:t>
            </a:r>
            <a:r>
              <a:rPr lang="en-GB"/>
              <a:t>actores</a:t>
            </a:r>
            <a:r>
              <a:rPr lang="en-GB" dirty="0"/>
              <a:t> de Protección </a:t>
            </a:r>
            <a:r>
              <a:rPr lang="en-GB" dirty="0" err="1"/>
              <a:t>utilizan</a:t>
            </a:r>
            <a:r>
              <a:rPr lang="en-GB" dirty="0"/>
              <a:t>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herramienta</a:t>
            </a:r>
            <a:r>
              <a:rPr lang="en-GB" dirty="0"/>
              <a:t> para </a:t>
            </a:r>
            <a:r>
              <a:rPr lang="en-GB" dirty="0" err="1"/>
              <a:t>identificar</a:t>
            </a:r>
            <a:r>
              <a:rPr lang="en-GB" dirty="0"/>
              <a:t> </a:t>
            </a:r>
            <a:r>
              <a:rPr lang="en-GB" b="1" dirty="0"/>
              <a:t>las </a:t>
            </a:r>
            <a:r>
              <a:rPr lang="en-GB" b="1" dirty="0" err="1"/>
              <a:t>áreas</a:t>
            </a:r>
            <a:r>
              <a:rPr lang="en-GB" b="1" dirty="0"/>
              <a:t> </a:t>
            </a:r>
            <a:r>
              <a:rPr lang="en-GB" b="1" dirty="0" err="1"/>
              <a:t>geográficas</a:t>
            </a:r>
            <a:r>
              <a:rPr lang="en-GB" b="1" dirty="0"/>
              <a:t> </a:t>
            </a:r>
            <a:r>
              <a:rPr lang="en-GB" b="1" dirty="0" err="1"/>
              <a:t>más</a:t>
            </a:r>
            <a:r>
              <a:rPr lang="en-GB" b="1" dirty="0"/>
              <a:t> </a:t>
            </a:r>
            <a:r>
              <a:rPr lang="en-GB" b="1" dirty="0" err="1"/>
              <a:t>afectadas</a:t>
            </a:r>
            <a:r>
              <a:rPr lang="en-GB" b="1" dirty="0"/>
              <a:t> por la crisis</a:t>
            </a:r>
            <a:r>
              <a:rPr lang="en-GB" dirty="0"/>
              <a:t>. La </a:t>
            </a:r>
            <a:r>
              <a:rPr lang="en-GB" dirty="0" err="1"/>
              <a:t>clasificación</a:t>
            </a:r>
            <a:r>
              <a:rPr lang="en-GB" dirty="0"/>
              <a:t> de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dirty="0" err="1"/>
              <a:t>utilizada</a:t>
            </a:r>
            <a:r>
              <a:rPr lang="en-GB" dirty="0"/>
              <a:t> por el </a:t>
            </a:r>
            <a:r>
              <a:rPr lang="en-GB" dirty="0" err="1"/>
              <a:t>Clúster</a:t>
            </a:r>
            <a:r>
              <a:rPr lang="en-GB" dirty="0"/>
              <a:t> de Protección es la </a:t>
            </a:r>
            <a:r>
              <a:rPr lang="en-GB" dirty="0" err="1"/>
              <a:t>misma</a:t>
            </a:r>
            <a:r>
              <a:rPr lang="en-GB" dirty="0"/>
              <a:t> que la </a:t>
            </a:r>
            <a:r>
              <a:rPr lang="en-GB" dirty="0" err="1"/>
              <a:t>utilizada</a:t>
            </a:r>
            <a:r>
              <a:rPr lang="en-GB" dirty="0"/>
              <a:t> por el JIAF para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inter-sectorial (</a:t>
            </a:r>
            <a:r>
              <a:rPr lang="en-GB" dirty="0" err="1"/>
              <a:t>níveles</a:t>
            </a:r>
            <a:r>
              <a:rPr lang="en-GB" dirty="0"/>
              <a:t> 1 a 5).</a:t>
            </a:r>
            <a:endParaRPr lang="en-US" dirty="0"/>
          </a:p>
          <a:p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7C3B184-FBBB-46E8-8D22-5D5B443A6A60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1BB397-2963-44FF-BB8F-83D410BC6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6"/>
    </mc:Choice>
    <mc:Fallback>
      <p:transition spd="slow" advTm="3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01917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i="1" dirty="0"/>
              <a:t>General </a:t>
            </a:r>
            <a:r>
              <a:rPr lang="en-GB" dirty="0"/>
              <a:t>de Protección?</a:t>
            </a: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La </a:t>
            </a:r>
            <a:r>
              <a:rPr lang="en-GB" dirty="0" err="1"/>
              <a:t>escala</a:t>
            </a:r>
            <a:r>
              <a:rPr lang="en-GB" dirty="0"/>
              <a:t> </a:t>
            </a:r>
            <a:r>
              <a:rPr lang="en-GB" i="1" dirty="0"/>
              <a:t>general </a:t>
            </a:r>
            <a:r>
              <a:rPr lang="en-GB" dirty="0"/>
              <a:t>de </a:t>
            </a:r>
            <a:r>
              <a:rPr lang="en-GB" dirty="0" err="1"/>
              <a:t>severidad</a:t>
            </a:r>
            <a:r>
              <a:rPr lang="en-GB" dirty="0"/>
              <a:t> es la que </a:t>
            </a:r>
            <a:r>
              <a:rPr lang="en-GB" dirty="0" err="1"/>
              <a:t>considera</a:t>
            </a:r>
            <a:r>
              <a:rPr lang="en-GB" dirty="0"/>
              <a:t> la </a:t>
            </a:r>
            <a:r>
              <a:rPr lang="en-GB" dirty="0" err="1"/>
              <a:t>clasificación</a:t>
            </a:r>
            <a:r>
              <a:rPr lang="en-GB" dirty="0"/>
              <a:t> de la </a:t>
            </a:r>
            <a:r>
              <a:rPr lang="en-GB" dirty="0" err="1"/>
              <a:t>severidad</a:t>
            </a:r>
            <a:r>
              <a:rPr lang="en-GB" dirty="0"/>
              <a:t> de un </a:t>
            </a:r>
            <a:r>
              <a:rPr lang="en-GB" dirty="0" err="1"/>
              <a:t>área</a:t>
            </a:r>
            <a:r>
              <a:rPr lang="en-GB" dirty="0"/>
              <a:t> </a:t>
            </a:r>
            <a:r>
              <a:rPr lang="en-GB" dirty="0" err="1"/>
              <a:t>geográfica</a:t>
            </a:r>
            <a:r>
              <a:rPr lang="en-GB" dirty="0"/>
              <a:t> </a:t>
            </a:r>
            <a:r>
              <a:rPr lang="en-GB" dirty="0" err="1"/>
              <a:t>determinada</a:t>
            </a:r>
            <a:r>
              <a:rPr lang="en-GB" dirty="0"/>
              <a:t> para la </a:t>
            </a:r>
            <a:r>
              <a:rPr lang="en-GB" dirty="0" err="1"/>
              <a:t>totalidad</a:t>
            </a:r>
            <a:r>
              <a:rPr lang="en-GB" dirty="0"/>
              <a:t> del Cluster de Protección.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escala</a:t>
            </a:r>
            <a:r>
              <a:rPr lang="en-GB" dirty="0"/>
              <a:t> </a:t>
            </a:r>
            <a:r>
              <a:rPr lang="en-GB" dirty="0" err="1"/>
              <a:t>incluye</a:t>
            </a:r>
            <a:r>
              <a:rPr lang="en-GB" dirty="0"/>
              <a:t> </a:t>
            </a:r>
            <a:r>
              <a:rPr lang="en-GB" dirty="0" err="1"/>
              <a:t>indicadores</a:t>
            </a:r>
            <a:r>
              <a:rPr lang="en-GB" dirty="0"/>
              <a:t> tanto de Protección </a:t>
            </a:r>
            <a:r>
              <a:rPr lang="en-GB" dirty="0" err="1"/>
              <a:t>como</a:t>
            </a:r>
            <a:r>
              <a:rPr lang="en-GB" dirty="0"/>
              <a:t> de las </a:t>
            </a:r>
            <a:r>
              <a:rPr lang="en-GB" dirty="0" err="1"/>
              <a:t>Áreas</a:t>
            </a:r>
            <a:r>
              <a:rPr lang="en-GB" dirty="0"/>
              <a:t> de </a:t>
            </a:r>
            <a:r>
              <a:rPr lang="en-GB" dirty="0" err="1"/>
              <a:t>Responsabilidad</a:t>
            </a:r>
            <a:r>
              <a:rPr lang="en-GB" dirty="0"/>
              <a:t>. </a:t>
            </a:r>
            <a:r>
              <a:rPr lang="en-GB" b="1" dirty="0"/>
              <a:t>La </a:t>
            </a:r>
            <a:r>
              <a:rPr lang="en-GB" b="1" dirty="0" err="1"/>
              <a:t>Escala</a:t>
            </a:r>
            <a:r>
              <a:rPr lang="en-GB" b="1" dirty="0"/>
              <a:t> </a:t>
            </a:r>
            <a:r>
              <a:rPr lang="en-GB" b="1" i="1" dirty="0"/>
              <a:t>General </a:t>
            </a:r>
            <a:r>
              <a:rPr lang="en-GB" b="1" dirty="0"/>
              <a:t>de Protección es la que se </a:t>
            </a:r>
            <a:r>
              <a:rPr lang="en-GB" b="1" dirty="0" err="1"/>
              <a:t>utiliza</a:t>
            </a:r>
            <a:r>
              <a:rPr lang="en-GB" b="1" dirty="0"/>
              <a:t> para la </a:t>
            </a:r>
            <a:r>
              <a:rPr lang="en-GB" b="1" dirty="0" err="1"/>
              <a:t>sección</a:t>
            </a:r>
            <a:r>
              <a:rPr lang="en-GB" b="1" dirty="0"/>
              <a:t> de Protección del HNO.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F230A9D-5CF1-4257-BEA5-8A1454221729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BF0034-FBB2-4879-881B-6BE304329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4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14"/>
    </mc:Choice>
    <mc:Fallback>
      <p:transition spd="slow" advTm="2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01917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i="1" dirty="0" err="1"/>
              <a:t>específica</a:t>
            </a:r>
            <a:r>
              <a:rPr lang="en-GB" i="1" dirty="0"/>
              <a:t> de las </a:t>
            </a:r>
            <a:r>
              <a:rPr lang="en-GB" i="1" dirty="0" err="1"/>
              <a:t>AdR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dirty="0" err="1"/>
              <a:t>específica</a:t>
            </a:r>
            <a:r>
              <a:rPr lang="en-GB" dirty="0"/>
              <a:t> de las </a:t>
            </a:r>
            <a:r>
              <a:rPr lang="en-GB" dirty="0" err="1"/>
              <a:t>AdR</a:t>
            </a:r>
            <a:r>
              <a:rPr lang="en-GB" dirty="0"/>
              <a:t> es la </a:t>
            </a:r>
            <a:r>
              <a:rPr lang="en-GB" dirty="0" err="1"/>
              <a:t>severidad</a:t>
            </a:r>
            <a:r>
              <a:rPr lang="en-GB" dirty="0"/>
              <a:t> de </a:t>
            </a:r>
            <a:r>
              <a:rPr lang="en-GB" dirty="0" err="1"/>
              <a:t>cada</a:t>
            </a:r>
            <a:r>
              <a:rPr lang="en-GB" dirty="0"/>
              <a:t> una de las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basándose</a:t>
            </a:r>
            <a:r>
              <a:rPr lang="en-GB" dirty="0"/>
              <a:t> </a:t>
            </a:r>
            <a:r>
              <a:rPr lang="en-GB" dirty="0" err="1"/>
              <a:t>únicamente</a:t>
            </a:r>
            <a:r>
              <a:rPr lang="en-GB" dirty="0"/>
              <a:t> en sus </a:t>
            </a:r>
            <a:r>
              <a:rPr lang="en-GB" dirty="0" err="1"/>
              <a:t>indicadores</a:t>
            </a:r>
            <a:r>
              <a:rPr lang="en-GB" dirty="0"/>
              <a:t> </a:t>
            </a:r>
            <a:r>
              <a:rPr lang="en-GB" dirty="0" err="1"/>
              <a:t>sectoriales</a:t>
            </a:r>
            <a:r>
              <a:rPr lang="en-GB" dirty="0"/>
              <a:t>. Las </a:t>
            </a:r>
            <a:r>
              <a:rPr lang="en-GB" dirty="0" err="1"/>
              <a:t>AdR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hacer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los </a:t>
            </a:r>
            <a:r>
              <a:rPr lang="en-GB" dirty="0" err="1"/>
              <a:t>mismos</a:t>
            </a:r>
            <a:r>
              <a:rPr lang="en-GB" dirty="0"/>
              <a:t> </a:t>
            </a:r>
            <a:r>
              <a:rPr lang="en-GB" dirty="0" err="1"/>
              <a:t>indicadores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seleccionados</a:t>
            </a:r>
            <a:r>
              <a:rPr lang="en-GB" dirty="0"/>
              <a:t> para la </a:t>
            </a:r>
            <a:r>
              <a:rPr lang="en-GB" dirty="0" err="1"/>
              <a:t>Escala</a:t>
            </a:r>
            <a:r>
              <a:rPr lang="en-GB" dirty="0"/>
              <a:t> </a:t>
            </a:r>
            <a:r>
              <a:rPr lang="en-GB" i="1" dirty="0"/>
              <a:t>General </a:t>
            </a:r>
            <a:r>
              <a:rPr lang="en-GB" dirty="0"/>
              <a:t>o </a:t>
            </a:r>
            <a:r>
              <a:rPr lang="en-GB" dirty="0" err="1"/>
              <a:t>utilizar</a:t>
            </a:r>
            <a:r>
              <a:rPr lang="en-GB" dirty="0"/>
              <a:t>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adicionales</a:t>
            </a:r>
            <a:r>
              <a:rPr lang="en-GB" dirty="0"/>
              <a:t> o </a:t>
            </a:r>
            <a:r>
              <a:rPr lang="en-GB" dirty="0" err="1"/>
              <a:t>diferentes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b="1" dirty="0" err="1"/>
              <a:t>Esta</a:t>
            </a:r>
            <a:r>
              <a:rPr lang="en-GB" b="1" dirty="0"/>
              <a:t> </a:t>
            </a:r>
            <a:r>
              <a:rPr lang="en-GB" b="1" dirty="0" err="1"/>
              <a:t>escala</a:t>
            </a:r>
            <a:r>
              <a:rPr lang="en-GB" b="1" dirty="0"/>
              <a:t> de </a:t>
            </a:r>
            <a:r>
              <a:rPr lang="en-GB" b="1" dirty="0" err="1"/>
              <a:t>severidad</a:t>
            </a:r>
            <a:r>
              <a:rPr lang="en-GB" b="1" dirty="0"/>
              <a:t> </a:t>
            </a:r>
            <a:r>
              <a:rPr lang="en-GB" b="1" dirty="0" err="1"/>
              <a:t>incluye</a:t>
            </a:r>
            <a:r>
              <a:rPr lang="en-GB" b="1" dirty="0"/>
              <a:t> </a:t>
            </a:r>
            <a:r>
              <a:rPr lang="en-GB" b="1" dirty="0" err="1"/>
              <a:t>indicadores</a:t>
            </a:r>
            <a:r>
              <a:rPr lang="en-GB" b="1" dirty="0"/>
              <a:t> </a:t>
            </a:r>
            <a:r>
              <a:rPr lang="en-GB" b="1" dirty="0" err="1"/>
              <a:t>específicos</a:t>
            </a:r>
            <a:r>
              <a:rPr lang="en-GB" b="1" dirty="0"/>
              <a:t> a las </a:t>
            </a:r>
            <a:r>
              <a:rPr lang="en-GB" b="1" dirty="0" err="1"/>
              <a:t>AdR</a:t>
            </a:r>
            <a:r>
              <a:rPr lang="en-GB" b="1" dirty="0"/>
              <a:t> y se </a:t>
            </a:r>
            <a:r>
              <a:rPr lang="en-GB" b="1" dirty="0" err="1"/>
              <a:t>incluye</a:t>
            </a:r>
            <a:r>
              <a:rPr lang="en-GB" b="1" dirty="0"/>
              <a:t> sus </a:t>
            </a:r>
            <a:r>
              <a:rPr lang="en-GB" b="1" dirty="0" err="1"/>
              <a:t>secciones</a:t>
            </a:r>
            <a:r>
              <a:rPr lang="en-GB" b="1" dirty="0"/>
              <a:t> del HNO. </a:t>
            </a:r>
            <a:r>
              <a:rPr lang="en-GB" b="1" dirty="0" err="1"/>
              <a:t>Cada</a:t>
            </a:r>
            <a:r>
              <a:rPr lang="en-GB" b="1" dirty="0"/>
              <a:t> una de las </a:t>
            </a:r>
            <a:r>
              <a:rPr lang="en-GB" b="1" dirty="0" err="1"/>
              <a:t>Áreas</a:t>
            </a:r>
            <a:r>
              <a:rPr lang="en-GB" b="1" dirty="0"/>
              <a:t> </a:t>
            </a:r>
            <a:r>
              <a:rPr lang="en-GB" b="1" dirty="0" err="1"/>
              <a:t>activas</a:t>
            </a:r>
            <a:r>
              <a:rPr lang="en-GB" b="1" dirty="0"/>
              <a:t> en el </a:t>
            </a:r>
            <a:r>
              <a:rPr lang="en-GB" b="1" dirty="0" err="1"/>
              <a:t>país</a:t>
            </a:r>
            <a:r>
              <a:rPr lang="en-GB" b="1" dirty="0"/>
              <a:t> debe de </a:t>
            </a:r>
            <a:r>
              <a:rPr lang="en-GB" b="1" dirty="0" err="1"/>
              <a:t>contar</a:t>
            </a:r>
            <a:r>
              <a:rPr lang="en-GB" b="1" dirty="0"/>
              <a:t> con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escala</a:t>
            </a:r>
            <a:r>
              <a:rPr lang="en-GB" b="1" dirty="0"/>
              <a:t> de </a:t>
            </a:r>
            <a:r>
              <a:rPr lang="en-GB" b="1" dirty="0" err="1"/>
              <a:t>severidad</a:t>
            </a:r>
            <a:r>
              <a:rPr lang="en-GB" b="1" dirty="0"/>
              <a:t> </a:t>
            </a:r>
            <a:r>
              <a:rPr lang="en-GB" b="1" i="1" dirty="0"/>
              <a:t> </a:t>
            </a:r>
            <a:r>
              <a:rPr lang="en-GB" b="1" i="1" dirty="0" err="1"/>
              <a:t>específica</a:t>
            </a:r>
            <a:r>
              <a:rPr lang="en-GB" b="1" i="1" dirty="0"/>
              <a:t>. </a:t>
            </a:r>
            <a:endParaRPr lang="en-GB" b="1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DD0EC38-F023-4B65-888B-EEBB8821831B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B1E7C6-DF2D-4EB8-97C1-A8723065F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1"/>
    </mc:Choice>
    <mc:Fallback>
      <p:transition spd="slow" advTm="4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01917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puedes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</a:t>
            </a:r>
            <a:r>
              <a:rPr lang="en-GB" sz="2700" dirty="0" err="1"/>
              <a:t>producir</a:t>
            </a:r>
            <a:r>
              <a:rPr lang="en-GB" sz="2700" dirty="0"/>
              <a:t>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(1)</a:t>
            </a:r>
            <a:br>
              <a:rPr lang="en-GB" sz="2700" dirty="0"/>
            </a:br>
            <a:br>
              <a:rPr lang="en-GB" sz="2700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Puedes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</a:t>
            </a:r>
            <a:r>
              <a:rPr lang="en-GB" dirty="0" err="1"/>
              <a:t>listados</a:t>
            </a:r>
            <a:r>
              <a:rPr lang="en-GB" dirty="0"/>
              <a:t> </a:t>
            </a:r>
            <a:r>
              <a:rPr lang="en-GB" dirty="0" err="1"/>
              <a:t>consolidados</a:t>
            </a:r>
            <a:r>
              <a:rPr lang="en-GB" dirty="0"/>
              <a:t> de </a:t>
            </a:r>
            <a:r>
              <a:rPr lang="en-GB" dirty="0" err="1"/>
              <a:t>indicadores</a:t>
            </a:r>
            <a:r>
              <a:rPr lang="en-GB" dirty="0"/>
              <a:t> de Protección y </a:t>
            </a:r>
            <a:r>
              <a:rPr lang="en-GB" dirty="0" err="1"/>
              <a:t>Áreas</a:t>
            </a:r>
            <a:r>
              <a:rPr lang="en-GB" dirty="0"/>
              <a:t> de </a:t>
            </a:r>
            <a:r>
              <a:rPr lang="en-GB" dirty="0" err="1"/>
              <a:t>Responsabilidad</a:t>
            </a:r>
            <a:r>
              <a:rPr lang="en-GB" dirty="0"/>
              <a:t> a lo largo de la </a:t>
            </a:r>
            <a:r>
              <a:rPr lang="en-GB" b="1" dirty="0" err="1"/>
              <a:t>Guía</a:t>
            </a:r>
            <a:r>
              <a:rPr lang="en-GB" b="1" dirty="0"/>
              <a:t> 1.1 del JIAF: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b="1" i="1" dirty="0" err="1"/>
              <a:t>Tabla</a:t>
            </a:r>
            <a:r>
              <a:rPr lang="en-GB" b="1" i="1" dirty="0"/>
              <a:t> de </a:t>
            </a:r>
            <a:r>
              <a:rPr lang="en-GB" b="1" i="1" dirty="0" err="1"/>
              <a:t>indicadores</a:t>
            </a:r>
            <a:r>
              <a:rPr lang="en-GB" b="1" i="1" dirty="0"/>
              <a:t> de </a:t>
            </a:r>
            <a:r>
              <a:rPr lang="en-GB" b="1" i="1" dirty="0" err="1"/>
              <a:t>Referencia</a:t>
            </a:r>
            <a:r>
              <a:rPr lang="en-GB" b="1" i="1" dirty="0"/>
              <a:t>: </a:t>
            </a:r>
            <a:r>
              <a:rPr lang="en-GB" dirty="0" err="1"/>
              <a:t>Contiene</a:t>
            </a:r>
            <a:r>
              <a:rPr lang="en-GB" dirty="0"/>
              <a:t> el </a:t>
            </a:r>
            <a:r>
              <a:rPr lang="en-GB" dirty="0" err="1"/>
              <a:t>listado</a:t>
            </a:r>
            <a:r>
              <a:rPr lang="en-GB" dirty="0"/>
              <a:t> de </a:t>
            </a:r>
            <a:r>
              <a:rPr lang="en-GB" dirty="0" err="1"/>
              <a:t>indicadores</a:t>
            </a:r>
            <a:r>
              <a:rPr lang="en-GB" dirty="0"/>
              <a:t> de </a:t>
            </a:r>
            <a:r>
              <a:rPr lang="en-GB" dirty="0" err="1"/>
              <a:t>hogar</a:t>
            </a:r>
            <a:r>
              <a:rPr lang="en-GB" dirty="0"/>
              <a:t> junto con sus </a:t>
            </a:r>
            <a:r>
              <a:rPr lang="en-GB" dirty="0" err="1"/>
              <a:t>umbrales</a:t>
            </a:r>
            <a:r>
              <a:rPr lang="en-GB" dirty="0"/>
              <a:t> </a:t>
            </a:r>
            <a:r>
              <a:rPr lang="en-GB" dirty="0" err="1"/>
              <a:t>sugeridos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. Los </a:t>
            </a:r>
            <a:r>
              <a:rPr lang="en-GB" dirty="0" err="1"/>
              <a:t>indicadores</a:t>
            </a:r>
            <a:r>
              <a:rPr lang="en-GB" dirty="0"/>
              <a:t> de Protección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clasificados</a:t>
            </a:r>
            <a:r>
              <a:rPr lang="en-GB" dirty="0"/>
              <a:t> por Protección, Protección a la </a:t>
            </a:r>
            <a:r>
              <a:rPr lang="en-GB" dirty="0" err="1"/>
              <a:t>Infancia</a:t>
            </a:r>
            <a:r>
              <a:rPr lang="en-GB" dirty="0"/>
              <a:t>, Violencia Basada en </a:t>
            </a:r>
            <a:r>
              <a:rPr lang="en-GB" dirty="0" err="1"/>
              <a:t>Género</a:t>
            </a:r>
            <a:r>
              <a:rPr lang="en-GB" dirty="0"/>
              <a:t>, Vivienda, Tierra y </a:t>
            </a:r>
            <a:r>
              <a:rPr lang="en-GB" dirty="0" err="1"/>
              <a:t>Propiedad</a:t>
            </a:r>
            <a:r>
              <a:rPr lang="en-GB" dirty="0"/>
              <a:t> y </a:t>
            </a:r>
            <a:r>
              <a:rPr lang="en-GB" dirty="0" err="1"/>
              <a:t>Acción</a:t>
            </a:r>
            <a:r>
              <a:rPr lang="en-GB" dirty="0"/>
              <a:t> contra las Minas.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A419F7E-1149-4F2E-A8EF-073001207378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F98515-E942-42AB-BC3F-5707EEC96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83"/>
    </mc:Choice>
    <mc:Fallback>
      <p:transition spd="slow" advTm="4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152" y="1323976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Puedes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la </a:t>
            </a:r>
            <a:r>
              <a:rPr lang="en-GB" b="1" i="1" dirty="0" err="1"/>
              <a:t>Tabla</a:t>
            </a:r>
            <a:r>
              <a:rPr lang="en-GB" b="1" i="1" dirty="0"/>
              <a:t> de </a:t>
            </a:r>
            <a:r>
              <a:rPr lang="en-GB" b="1" i="1" dirty="0" err="1"/>
              <a:t>indicadores</a:t>
            </a:r>
            <a:r>
              <a:rPr lang="en-GB" b="1" i="1" dirty="0"/>
              <a:t> de </a:t>
            </a:r>
            <a:r>
              <a:rPr lang="en-GB" b="1" i="1" dirty="0" err="1"/>
              <a:t>Referencia</a:t>
            </a:r>
            <a:r>
              <a:rPr lang="en-GB" b="1" i="1" dirty="0"/>
              <a:t> </a:t>
            </a:r>
            <a:r>
              <a:rPr lang="en-GB" dirty="0"/>
              <a:t>en la </a:t>
            </a:r>
            <a:r>
              <a:rPr lang="en-GB" dirty="0" err="1"/>
              <a:t>Guía</a:t>
            </a:r>
            <a:r>
              <a:rPr lang="en-GB" b="1" i="1" dirty="0"/>
              <a:t> </a:t>
            </a:r>
            <a:r>
              <a:rPr lang="en-GB" dirty="0"/>
              <a:t>JIAF 1.1 (</a:t>
            </a:r>
            <a:r>
              <a:rPr lang="en-GB" dirty="0" err="1"/>
              <a:t>página</a:t>
            </a:r>
            <a:r>
              <a:rPr lang="en-GB" dirty="0"/>
              <a:t> 6):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7949E-F761-4B9E-99AB-74BC61F6D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9" t="16470" r="30547" b="12794"/>
          <a:stretch/>
        </p:blipFill>
        <p:spPr>
          <a:xfrm>
            <a:off x="3238500" y="2187575"/>
            <a:ext cx="5210175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CC976E5-76FF-4C21-A75C-8F935A47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0" y="-26192"/>
            <a:ext cx="8626475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puedo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</a:t>
            </a:r>
            <a:r>
              <a:rPr lang="en-GB" sz="2700" dirty="0" err="1"/>
              <a:t>producir</a:t>
            </a:r>
            <a:r>
              <a:rPr lang="en-GB" sz="2700" dirty="0"/>
              <a:t>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(1)</a:t>
            </a:r>
            <a:endParaRPr lang="en-GB" sz="49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3E86F8C-FB34-46D9-BED6-22EF14BE508C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353A28-1FE2-4D1B-9555-1150D003B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4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7"/>
    </mc:Choice>
    <mc:Fallback>
      <p:transition spd="slow" advTm="1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Indicadores</a:t>
            </a:r>
            <a:r>
              <a:rPr lang="en-GB" b="1" dirty="0"/>
              <a:t> para los </a:t>
            </a:r>
            <a:r>
              <a:rPr lang="en-GB" b="1" i="1" dirty="0" err="1"/>
              <a:t>Pilares</a:t>
            </a:r>
            <a:r>
              <a:rPr lang="en-GB" b="1" i="1" dirty="0"/>
              <a:t> de </a:t>
            </a:r>
            <a:r>
              <a:rPr lang="en-GB" b="1" i="1" dirty="0" err="1"/>
              <a:t>Condiciones</a:t>
            </a:r>
            <a:r>
              <a:rPr lang="en-GB" b="1" i="1" dirty="0"/>
              <a:t> No </a:t>
            </a:r>
            <a:r>
              <a:rPr lang="en-GB" b="1" i="1" dirty="0" err="1"/>
              <a:t>Humanitarias</a:t>
            </a:r>
            <a:r>
              <a:rPr lang="en-GB" b="1" i="1" dirty="0"/>
              <a:t> del JIAF</a:t>
            </a:r>
            <a:r>
              <a:rPr lang="en-GB" b="1" dirty="0"/>
              <a:t>:</a:t>
            </a:r>
            <a:r>
              <a:rPr lang="en-GB" dirty="0"/>
              <a:t> Este </a:t>
            </a:r>
            <a:r>
              <a:rPr lang="en-GB" dirty="0" err="1"/>
              <a:t>listado</a:t>
            </a:r>
            <a:r>
              <a:rPr lang="en-GB" dirty="0"/>
              <a:t> </a:t>
            </a:r>
            <a:r>
              <a:rPr lang="en-GB" dirty="0" err="1"/>
              <a:t>incluye</a:t>
            </a:r>
            <a:r>
              <a:rPr lang="en-GB" dirty="0"/>
              <a:t> </a:t>
            </a:r>
            <a:r>
              <a:rPr lang="en-GB" i="1" dirty="0" err="1"/>
              <a:t>indicadores</a:t>
            </a:r>
            <a:r>
              <a:rPr lang="en-GB" i="1" dirty="0"/>
              <a:t> de </a:t>
            </a:r>
            <a:r>
              <a:rPr lang="en-GB" i="1" dirty="0" err="1"/>
              <a:t>área</a:t>
            </a:r>
            <a:r>
              <a:rPr lang="en-GB" i="1" dirty="0"/>
              <a:t> </a:t>
            </a:r>
            <a:r>
              <a:rPr lang="en-GB" dirty="0"/>
              <a:t>para los </a:t>
            </a:r>
            <a:r>
              <a:rPr lang="en-GB" dirty="0" err="1"/>
              <a:t>pilares</a:t>
            </a:r>
            <a:r>
              <a:rPr lang="en-GB" dirty="0"/>
              <a:t> del JIAF de </a:t>
            </a:r>
            <a:r>
              <a:rPr lang="en-GB" dirty="0" err="1"/>
              <a:t>contexto</a:t>
            </a:r>
            <a:r>
              <a:rPr lang="en-GB" dirty="0"/>
              <a:t>, </a:t>
            </a:r>
            <a:r>
              <a:rPr lang="en-GB" dirty="0" err="1"/>
              <a:t>conmoción</a:t>
            </a:r>
            <a:r>
              <a:rPr lang="en-GB" dirty="0"/>
              <a:t> e </a:t>
            </a:r>
            <a:r>
              <a:rPr lang="en-GB" dirty="0" err="1"/>
              <a:t>impacto</a:t>
            </a:r>
            <a:r>
              <a:rPr lang="en-GB" dirty="0"/>
              <a:t> y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categorizados</a:t>
            </a:r>
            <a:r>
              <a:rPr lang="en-GB" dirty="0"/>
              <a:t> por Protección, </a:t>
            </a:r>
            <a:r>
              <a:rPr lang="en-GB" dirty="0" err="1"/>
              <a:t>Áreas</a:t>
            </a:r>
            <a:r>
              <a:rPr lang="en-GB" dirty="0"/>
              <a:t> de </a:t>
            </a:r>
            <a:r>
              <a:rPr lang="en-GB" dirty="0" err="1"/>
              <a:t>Responsabilidad</a:t>
            </a:r>
            <a:r>
              <a:rPr lang="en-GB" dirty="0"/>
              <a:t>,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sectores</a:t>
            </a:r>
            <a:r>
              <a:rPr lang="en-GB" dirty="0"/>
              <a:t> (</a:t>
            </a:r>
            <a:r>
              <a:rPr lang="en-GB" dirty="0" err="1"/>
              <a:t>Seguridad</a:t>
            </a:r>
            <a:r>
              <a:rPr lang="en-GB" dirty="0"/>
              <a:t> Alimentaria, </a:t>
            </a:r>
            <a:r>
              <a:rPr lang="en-GB" dirty="0" err="1"/>
              <a:t>Salud</a:t>
            </a:r>
            <a:r>
              <a:rPr lang="en-GB" dirty="0"/>
              <a:t> etc.) o </a:t>
            </a:r>
            <a:r>
              <a:rPr lang="en-GB" dirty="0" err="1"/>
              <a:t>intersectoriales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B993F79-34F4-4817-9385-D03CE9048226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26F8692-3C97-43D0-A548-4E7BFC741894}"/>
              </a:ext>
            </a:extLst>
          </p:cNvPr>
          <p:cNvSpPr txBox="1">
            <a:spLocks/>
          </p:cNvSpPr>
          <p:nvPr/>
        </p:nvSpPr>
        <p:spPr>
          <a:xfrm>
            <a:off x="2832100" y="217488"/>
            <a:ext cx="8626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puedo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</a:t>
            </a:r>
            <a:r>
              <a:rPr lang="en-GB" sz="2700" dirty="0" err="1"/>
              <a:t>producir</a:t>
            </a:r>
            <a:r>
              <a:rPr lang="en-GB" sz="2700" dirty="0"/>
              <a:t>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(2)</a:t>
            </a:r>
            <a:endParaRPr lang="en-GB" sz="49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A2574C-0085-4B96-9502-110B21842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8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6"/>
    </mc:Choice>
    <mc:Fallback>
      <p:transition spd="slow" advTm="3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Tened</a:t>
            </a:r>
            <a:r>
              <a:rPr lang="en-GB" b="1" dirty="0"/>
              <a:t> en </a:t>
            </a:r>
            <a:r>
              <a:rPr lang="en-GB" b="1" dirty="0" err="1"/>
              <a:t>cuenta</a:t>
            </a:r>
            <a:r>
              <a:rPr lang="en-GB" i="1" dirty="0"/>
              <a:t>: </a:t>
            </a:r>
            <a:r>
              <a:rPr lang="en-GB" dirty="0"/>
              <a:t>Los </a:t>
            </a:r>
            <a:r>
              <a:rPr lang="en-GB" dirty="0" err="1"/>
              <a:t>indicadores</a:t>
            </a:r>
            <a:r>
              <a:rPr lang="en-GB" dirty="0"/>
              <a:t> de los </a:t>
            </a:r>
            <a:r>
              <a:rPr lang="en-GB" dirty="0" err="1"/>
              <a:t>Pilares</a:t>
            </a:r>
            <a:r>
              <a:rPr lang="en-GB" dirty="0"/>
              <a:t> de </a:t>
            </a:r>
            <a:r>
              <a:rPr lang="en-GB" dirty="0" err="1"/>
              <a:t>Condiciones</a:t>
            </a:r>
            <a:r>
              <a:rPr lang="en-GB" dirty="0"/>
              <a:t> No </a:t>
            </a:r>
            <a:r>
              <a:rPr lang="en-GB" dirty="0" err="1"/>
              <a:t>Humanitarias</a:t>
            </a:r>
            <a:r>
              <a:rPr lang="en-GB" dirty="0"/>
              <a:t> del JIAF </a:t>
            </a:r>
            <a:r>
              <a:rPr lang="en-GB" dirty="0" err="1"/>
              <a:t>pueden</a:t>
            </a:r>
            <a:r>
              <a:rPr lang="en-GB" dirty="0"/>
              <a:t> ser </a:t>
            </a:r>
            <a:r>
              <a:rPr lang="en-GB" dirty="0" err="1"/>
              <a:t>utilizados</a:t>
            </a:r>
            <a:r>
              <a:rPr lang="en-GB" dirty="0"/>
              <a:t> para la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de Protección. Para </a:t>
            </a:r>
            <a:r>
              <a:rPr lang="en-GB" dirty="0" err="1"/>
              <a:t>hacer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</a:t>
            </a:r>
            <a:r>
              <a:rPr lang="en-GB" dirty="0" err="1"/>
              <a:t>ellos</a:t>
            </a:r>
            <a:r>
              <a:rPr lang="en-GB" dirty="0"/>
              <a:t>, </a:t>
            </a:r>
            <a:r>
              <a:rPr lang="en-GB" dirty="0" err="1"/>
              <a:t>podéis</a:t>
            </a:r>
            <a:r>
              <a:rPr lang="en-GB" dirty="0"/>
              <a:t> </a:t>
            </a:r>
            <a:r>
              <a:rPr lang="en-GB" dirty="0" err="1"/>
              <a:t>seguir</a:t>
            </a:r>
            <a:r>
              <a:rPr lang="en-GB" dirty="0"/>
              <a:t> la </a:t>
            </a:r>
            <a:r>
              <a:rPr lang="en-GB" dirty="0" err="1"/>
              <a:t>misma</a:t>
            </a:r>
            <a:r>
              <a:rPr lang="en-GB" dirty="0"/>
              <a:t> </a:t>
            </a:r>
            <a:r>
              <a:rPr lang="en-GB" dirty="0" err="1"/>
              <a:t>lógica</a:t>
            </a:r>
            <a:r>
              <a:rPr lang="en-GB" dirty="0"/>
              <a:t> que para el </a:t>
            </a:r>
            <a:r>
              <a:rPr lang="en-GB" dirty="0" err="1"/>
              <a:t>uso</a:t>
            </a:r>
            <a:r>
              <a:rPr lang="en-GB" dirty="0"/>
              <a:t> del </a:t>
            </a:r>
            <a:r>
              <a:rPr lang="en-GB" b="1" dirty="0" err="1"/>
              <a:t>indicador</a:t>
            </a:r>
            <a:r>
              <a:rPr lang="en-GB" b="1" dirty="0"/>
              <a:t> </a:t>
            </a:r>
            <a:r>
              <a:rPr lang="en-GB" b="1" dirty="0" err="1"/>
              <a:t>crítico</a:t>
            </a:r>
            <a:r>
              <a:rPr lang="en-GB" b="1" dirty="0"/>
              <a:t> de Protección del JIAF (</a:t>
            </a:r>
            <a:r>
              <a:rPr lang="en-GB" b="1" dirty="0" err="1"/>
              <a:t>nivel</a:t>
            </a:r>
            <a:r>
              <a:rPr lang="en-GB" b="1" dirty="0"/>
              <a:t> 5 a </a:t>
            </a:r>
            <a:r>
              <a:rPr lang="en-GB" b="1" dirty="0" err="1"/>
              <a:t>partir</a:t>
            </a:r>
            <a:r>
              <a:rPr lang="en-GB" b="1" dirty="0"/>
              <a:t> del 50% del total).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podéis</a:t>
            </a:r>
            <a:r>
              <a:rPr lang="en-GB" dirty="0"/>
              <a:t> </a:t>
            </a:r>
            <a:r>
              <a:rPr lang="en-GB" dirty="0" err="1"/>
              <a:t>poneros</a:t>
            </a:r>
            <a:r>
              <a:rPr lang="en-GB" dirty="0"/>
              <a:t> en </a:t>
            </a:r>
            <a:r>
              <a:rPr lang="en-GB" dirty="0" err="1"/>
              <a:t>contacto</a:t>
            </a:r>
            <a:r>
              <a:rPr lang="en-GB" dirty="0"/>
              <a:t> con los </a:t>
            </a:r>
            <a:r>
              <a:rPr lang="en-GB" dirty="0" err="1"/>
              <a:t>equipos</a:t>
            </a:r>
            <a:r>
              <a:rPr lang="en-GB" dirty="0"/>
              <a:t> </a:t>
            </a:r>
            <a:r>
              <a:rPr lang="en-GB" dirty="0" err="1"/>
              <a:t>globales</a:t>
            </a:r>
            <a:r>
              <a:rPr lang="en-GB" dirty="0"/>
              <a:t> para </a:t>
            </a:r>
            <a:r>
              <a:rPr lang="en-GB" dirty="0" err="1"/>
              <a:t>asesoraros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5092388-857A-49D0-86F7-55BCD371581B}"/>
              </a:ext>
            </a:extLst>
          </p:cNvPr>
          <p:cNvSpPr txBox="1">
            <a:spLocks/>
          </p:cNvSpPr>
          <p:nvPr/>
        </p:nvSpPr>
        <p:spPr>
          <a:xfrm>
            <a:off x="2832100" y="93663"/>
            <a:ext cx="86264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en-GB" dirty="0"/>
            </a:br>
            <a:r>
              <a:rPr lang="en-GB" sz="2700" dirty="0"/>
              <a:t>¿ </a:t>
            </a:r>
            <a:r>
              <a:rPr lang="en-GB" sz="2700" dirty="0" err="1"/>
              <a:t>Dónde</a:t>
            </a:r>
            <a:r>
              <a:rPr lang="en-GB" sz="2700" dirty="0"/>
              <a:t> </a:t>
            </a:r>
            <a:r>
              <a:rPr lang="en-GB" sz="2700" dirty="0" err="1"/>
              <a:t>puedo</a:t>
            </a:r>
            <a:r>
              <a:rPr lang="en-GB" sz="2700" dirty="0"/>
              <a:t> </a:t>
            </a:r>
            <a:r>
              <a:rPr lang="en-GB" sz="2700" dirty="0" err="1"/>
              <a:t>encontrar</a:t>
            </a:r>
            <a:r>
              <a:rPr lang="en-GB" sz="2700" dirty="0"/>
              <a:t> los </a:t>
            </a:r>
            <a:r>
              <a:rPr lang="en-GB" sz="2700" dirty="0" err="1"/>
              <a:t>indicadores</a:t>
            </a:r>
            <a:r>
              <a:rPr lang="en-GB" sz="2700" dirty="0"/>
              <a:t> de Protección para producer las </a:t>
            </a:r>
            <a:r>
              <a:rPr lang="en-GB" sz="2700" dirty="0" err="1"/>
              <a:t>Escalas</a:t>
            </a:r>
            <a:r>
              <a:rPr lang="en-GB" sz="2700" dirty="0"/>
              <a:t> de </a:t>
            </a:r>
            <a:r>
              <a:rPr lang="en-GB" sz="2700" dirty="0" err="1"/>
              <a:t>Severidad</a:t>
            </a:r>
            <a:r>
              <a:rPr lang="en-GB" sz="2700" dirty="0"/>
              <a:t>? (2)</a:t>
            </a:r>
            <a:endParaRPr lang="en-GB" sz="49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47BCF24-EBE2-45F5-97D5-F4E6A124655B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Escalas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Severidad</a:t>
            </a:r>
            <a:r>
              <a:rPr lang="en-US" sz="2800" dirty="0">
                <a:solidFill>
                  <a:schemeClr val="bg1"/>
                </a:solidFill>
              </a:rPr>
              <a:t>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4F80FF-BF8C-403D-A60E-D78E2F700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05"/>
    </mc:Choice>
    <mc:Fallback>
      <p:transition spd="slow" advTm="2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HCR">
  <a:themeElements>
    <a:clrScheme name="Custom 3">
      <a:dk1>
        <a:srgbClr val="1D1D1B"/>
      </a:dk1>
      <a:lt1>
        <a:sysClr val="window" lastClr="FFFFFF"/>
      </a:lt1>
      <a:dk2>
        <a:srgbClr val="1D1D1B"/>
      </a:dk2>
      <a:lt2>
        <a:srgbClr val="FFFFFF"/>
      </a:lt2>
      <a:accent1>
        <a:srgbClr val="009FE3"/>
      </a:accent1>
      <a:accent2>
        <a:srgbClr val="E30613"/>
      </a:accent2>
      <a:accent3>
        <a:srgbClr val="F9B233"/>
      </a:accent3>
      <a:accent4>
        <a:srgbClr val="009640"/>
      </a:accent4>
      <a:accent5>
        <a:srgbClr val="1D1D1B"/>
      </a:accent5>
      <a:accent6>
        <a:srgbClr val="FFFFFF"/>
      </a:accent6>
      <a:hlink>
        <a:srgbClr val="009FE3"/>
      </a:hlink>
      <a:folHlink>
        <a:srgbClr val="E3061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C PPT Template" id="{1C6989A7-158A-4049-9EFD-4999F1C811DD}" vid="{94CD9980-CB35-794B-905A-C6CE4CAE1F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6FCB6397D05439725620BFF9521AA" ma:contentTypeVersion="7" ma:contentTypeDescription="Create a new document." ma:contentTypeScope="" ma:versionID="5bf51fff7d16d13aadc44234582e4bd7">
  <xsd:schema xmlns:xsd="http://www.w3.org/2001/XMLSchema" xmlns:xs="http://www.w3.org/2001/XMLSchema" xmlns:p="http://schemas.microsoft.com/office/2006/metadata/properties" xmlns:ns2="a85f706d-32b3-40e8-8698-cf3b614dd5ed" xmlns:ns3="42dc8b7c-a3a4-4954-b839-8aaf728b3968" targetNamespace="http://schemas.microsoft.com/office/2006/metadata/properties" ma:root="true" ma:fieldsID="a0585f8b810335d0e0697fb0ee58b64d" ns2:_="" ns3:_="">
    <xsd:import namespace="a85f706d-32b3-40e8-8698-cf3b614dd5ed"/>
    <xsd:import namespace="42dc8b7c-a3a4-4954-b839-8aaf728b39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f706d-32b3-40e8-8698-cf3b614dd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8b7c-a3a4-4954-b839-8aaf728b396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7F1A3C-B387-4069-9E6D-1BAD6279AAE5}"/>
</file>

<file path=customXml/itemProps2.xml><?xml version="1.0" encoding="utf-8"?>
<ds:datastoreItem xmlns:ds="http://schemas.openxmlformats.org/officeDocument/2006/customXml" ds:itemID="{34140819-800B-4726-BE7F-F287766F4ABB}">
  <ds:schemaRefs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3fa602b-0b7c-4821-8d20-b42c1df08404"/>
    <ds:schemaRef ds:uri="ab0fee74-9161-4a5a-b6f8-6345681408e3"/>
  </ds:schemaRefs>
</ds:datastoreItem>
</file>

<file path=customXml/itemProps3.xml><?xml version="1.0" encoding="utf-8"?>
<ds:datastoreItem xmlns:ds="http://schemas.openxmlformats.org/officeDocument/2006/customXml" ds:itemID="{5E7760CE-FF27-464D-9F7E-3D7F66004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GPC PPT Template (1)</Template>
  <TotalTime>4530</TotalTime>
  <Words>1770</Words>
  <Application>Microsoft Office PowerPoint</Application>
  <PresentationFormat>Widescreen</PresentationFormat>
  <Paragraphs>178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Wingdings</vt:lpstr>
      <vt:lpstr>UNHCR</vt:lpstr>
      <vt:lpstr>  Módulo 2 de la Guía del HPC.  ¿Qué es una Escala de Severidad de Protección y cómo se produce?  Presentador: Boris Aristín  </vt:lpstr>
      <vt:lpstr> </vt:lpstr>
      <vt:lpstr>¿Qué es la clasificación de Severidad en Protección? </vt:lpstr>
      <vt:lpstr>¿Qué es la Escala de Severidad General de Protección?  </vt:lpstr>
      <vt:lpstr> ¿Qué es la Escala de Severidad específica de las AdR?   </vt:lpstr>
      <vt:lpstr> ¿ Dónde puedes encontrar los indicadores de Protección para producir las Escalas de Severidad? (1)   </vt:lpstr>
      <vt:lpstr> ¿ Dónde puedo encontrar los indicadores de Protección para producir las Escalas de Severidad? (1)</vt:lpstr>
      <vt:lpstr>PowerPoint Presentation</vt:lpstr>
      <vt:lpstr>PowerPoint Presentation</vt:lpstr>
      <vt:lpstr>PowerPoint Presentation</vt:lpstr>
      <vt:lpstr>PowerPoint Presentation</vt:lpstr>
      <vt:lpstr>   ¿Puedo utilizar los grupos de población afectados como parte de la Escala de Severidad de Protección?     </vt:lpstr>
      <vt:lpstr>   ¿Dónde puedo encontrar las categorias de los grupos de población afectados? (1)      </vt:lpstr>
      <vt:lpstr>   ¿Dónde puedo encontrar las categoria de los grupos de población afectados? (2)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Aquí termina el módulo 2 de la Guía HPC:  ¿Qué es una Escala de Severidad de Protección y cómo se produce?  Os invitamos a seguir escuchando los módulos siguientes. Muchas gracias por vuestra atención.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Global  Protection Forum  2021</dc:title>
  <dc:creator>Sofia Khetib-Grundy</dc:creator>
  <cp:lastModifiedBy>Boris Carlos ARISTIN GONZALEZ</cp:lastModifiedBy>
  <cp:revision>39</cp:revision>
  <dcterms:created xsi:type="dcterms:W3CDTF">2021-04-06T09:07:38Z</dcterms:created>
  <dcterms:modified xsi:type="dcterms:W3CDTF">2021-07-27T11:54:39Z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0x0101009806FCB6397D05439725620BFF9521AA</vt:lpwstr>
  </property>
</Properties>
</file>