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sldIdLst>
    <p:sldId id="256" r:id="rId6"/>
    <p:sldId id="258" r:id="rId7"/>
    <p:sldId id="259" r:id="rId8"/>
    <p:sldId id="260" r:id="rId9"/>
    <p:sldId id="261" r:id="rId10"/>
    <p:sldId id="262" r:id="rId11"/>
    <p:sldId id="27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4E9"/>
    <a:srgbClr val="6FC5BC"/>
    <a:srgbClr val="195B71"/>
    <a:srgbClr val="ED6B4D"/>
    <a:srgbClr val="6FC5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D974E7-3817-4E5D-970A-8C940ECA022E}" v="14" dt="2022-06-17T07:56:31.1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5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624EB-36D9-4538-BB86-15A9F93F2A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964C2A-35F2-4B4B-8BB5-23C27EB6A3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CA13FA-A674-4970-BD68-6E1BA7DCC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34ECA-9375-4C39-8FB0-29B877E07502}" type="datetimeFigureOut">
              <a:rPr lang="en-GB" smtClean="0"/>
              <a:t>22/06/2022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5E8083-FF52-4B34-9961-8D487BB41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F2FC85-BA36-4944-8B1E-3600ABC70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A8CD-1A19-4890-BA64-D5B38BE662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8942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A017A-7A12-4897-807D-9BA2F5ACB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13FBEB-BA77-4D5A-97E5-342B4D159E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41DFA7-564E-4956-98B1-C4F4C70DA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34ECA-9375-4C39-8FB0-29B877E07502}" type="datetimeFigureOut">
              <a:rPr lang="en-GB" smtClean="0"/>
              <a:t>22/06/2022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0101B6-4058-4505-8FE9-F766606CA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5B7E25-80D2-4EEC-B40C-C7CCCAA8F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A8CD-1A19-4890-BA64-D5B38BE662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339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D9F0EA-7D55-41DC-BEFE-B26732074A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357522-820B-4D10-9321-E44AC8ECB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FAE50F-B75A-4B39-813C-2B0D7A848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34ECA-9375-4C39-8FB0-29B877E07502}" type="datetimeFigureOut">
              <a:rPr lang="en-GB" smtClean="0"/>
              <a:t>22/06/2022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F96A67-FAA2-4CF3-ACB0-827D0360A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D40528-CE9F-4C59-8072-3FC1888B5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A8CD-1A19-4890-BA64-D5B38BE662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84915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490C2-F635-CD4A-BA92-18FC49A19A32}" type="datetimeFigureOut">
              <a:rPr lang="en-GB" smtClean="0"/>
              <a:t>22/06/2022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EF99-7DF8-2D48-B966-D1AD0AF89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95445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490C2-F635-CD4A-BA92-18FC49A19A32}" type="datetimeFigureOut">
              <a:rPr lang="en-GB" smtClean="0"/>
              <a:t>22/06/2022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EF99-7DF8-2D48-B966-D1AD0AF89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3750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490C2-F635-CD4A-BA92-18FC49A19A32}" type="datetimeFigureOut">
              <a:rPr lang="en-GB" smtClean="0"/>
              <a:t>22/06/2022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EF99-7DF8-2D48-B966-D1AD0AF89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6431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490C2-F635-CD4A-BA92-18FC49A19A32}" type="datetimeFigureOut">
              <a:rPr lang="en-GB" smtClean="0"/>
              <a:t>22/06/2022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EF99-7DF8-2D48-B966-D1AD0AF89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8108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490C2-F635-CD4A-BA92-18FC49A19A32}" type="datetimeFigureOut">
              <a:rPr lang="en-GB" smtClean="0"/>
              <a:t>22/06/2022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EF99-7DF8-2D48-B966-D1AD0AF89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5301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490C2-F635-CD4A-BA92-18FC49A19A32}" type="datetimeFigureOut">
              <a:rPr lang="en-GB" smtClean="0"/>
              <a:t>22/06/2022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EF99-7DF8-2D48-B966-D1AD0AF89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47894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490C2-F635-CD4A-BA92-18FC49A19A32}" type="datetimeFigureOut">
              <a:rPr lang="en-GB" smtClean="0"/>
              <a:t>22/06/2022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EF99-7DF8-2D48-B966-D1AD0AF89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20309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490C2-F635-CD4A-BA92-18FC49A19A32}" type="datetimeFigureOut">
              <a:rPr lang="en-GB" smtClean="0"/>
              <a:t>22/06/2022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EF99-7DF8-2D48-B966-D1AD0AF89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3837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02445-B837-4DDF-938E-29CF8362D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B08B90-FF84-4837-AA39-EEA4587D42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849AAD-A0D3-490C-BD0B-98E82EFB1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34ECA-9375-4C39-8FB0-29B877E07502}" type="datetimeFigureOut">
              <a:rPr lang="en-GB" smtClean="0"/>
              <a:t>22/06/2022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8ABA40-1FAF-4034-ABBE-757A483AB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630706-8A44-4C45-BB5E-93CEBA984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A8CD-1A19-4890-BA64-D5B38BE662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10996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490C2-F635-CD4A-BA92-18FC49A19A32}" type="datetimeFigureOut">
              <a:rPr lang="en-GB" smtClean="0"/>
              <a:t>22/06/2022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EF99-7DF8-2D48-B966-D1AD0AF89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19089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490C2-F635-CD4A-BA92-18FC49A19A32}" type="datetimeFigureOut">
              <a:rPr lang="en-GB" smtClean="0"/>
              <a:t>22/06/2022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EF99-7DF8-2D48-B966-D1AD0AF89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0218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490C2-F635-CD4A-BA92-18FC49A19A32}" type="datetimeFigureOut">
              <a:rPr lang="en-GB" smtClean="0"/>
              <a:t>22/06/2022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9EF99-7DF8-2D48-B966-D1AD0AF89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351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BB42D-448B-415B-BDE3-0FDFC8C0B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A11E73-5E23-40C1-8C30-07E969E878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F00B78-3B54-48D4-95A0-6125A8C2A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34ECA-9375-4C39-8FB0-29B877E07502}" type="datetimeFigureOut">
              <a:rPr lang="en-GB" smtClean="0"/>
              <a:t>22/06/2022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1C021C-C099-4F5E-A46D-527D2D819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E5B71F-BBD1-4C04-9C85-BB9E549F0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A8CD-1A19-4890-BA64-D5B38BE662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325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6A396-B52F-43EE-9ACF-CA6F3CBC9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67DA5-CC20-480A-BA63-1AB00E5AF5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475F60-106D-4D47-A633-2F40352E9F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A0F793-C958-4F33-85FE-5F9C87733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34ECA-9375-4C39-8FB0-29B877E07502}" type="datetimeFigureOut">
              <a:rPr lang="en-GB" smtClean="0"/>
              <a:t>22/06/2022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D9523A-5D7B-4794-B70C-37185DEA4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F44D06-38EB-40DD-B3C2-7A6E753AD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A8CD-1A19-4890-BA64-D5B38BE662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260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08C49-B42B-4764-B02F-558E5F59D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AAA6B2-E503-444D-B720-5E38F0E106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28990-F050-4385-984E-0D71820107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F8B635-1147-441F-82A9-13B190C6F5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524D02-C028-4FF9-BB4E-8629601CA2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6AB506-3479-4F42-9681-F94E01E4E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34ECA-9375-4C39-8FB0-29B877E07502}" type="datetimeFigureOut">
              <a:rPr lang="en-GB" smtClean="0"/>
              <a:t>22/06/2022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4AF5FD-8C7A-437F-9C82-7004E802F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A45381-CBC1-4556-BDB1-D66DB70B9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A8CD-1A19-4890-BA64-D5B38BE662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6883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FC7E6-4E80-40FC-9D17-BC17B04A9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BBBB01-2477-486F-B306-7FCE5836F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34ECA-9375-4C39-8FB0-29B877E07502}" type="datetimeFigureOut">
              <a:rPr lang="en-GB" smtClean="0"/>
              <a:t>22/06/2022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579A5-913E-42A4-AC6A-353995733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953842-F341-43BA-9B50-1C2AFA599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A8CD-1A19-4890-BA64-D5B38BE662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8082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C86342-7794-438C-9DDB-9F8E89514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34ECA-9375-4C39-8FB0-29B877E07502}" type="datetimeFigureOut">
              <a:rPr lang="en-GB" smtClean="0"/>
              <a:t>22/06/2022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365A84-69FF-4C78-9253-3BF782AC0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9BF17F-868D-426A-BF44-349B07B56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A8CD-1A19-4890-BA64-D5B38BE662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924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41A24-F79B-4120-BB04-F55A18D8A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121A41-D644-4BFD-AB4F-925874826B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CEFAF4-44A9-429C-858F-2F2B4CC86C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420795-A810-4726-9B6B-3BF33F98C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34ECA-9375-4C39-8FB0-29B877E07502}" type="datetimeFigureOut">
              <a:rPr lang="en-GB" smtClean="0"/>
              <a:t>22/06/2022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406DFC-C4BF-4154-8B4A-0D3229E1D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E07ADA-ACBA-41C1-9FA5-36BCD3EF1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A8CD-1A19-4890-BA64-D5B38BE662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4230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595F3-924E-4BF2-AF61-8FAE44386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EC22CE-1C42-41E4-99BA-5B924EB642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C08DF7-EA45-4570-9EB7-0E4A60807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098C4E-D4C6-47D6-8CAD-F98FDA6D8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34ECA-9375-4C39-8FB0-29B877E07502}" type="datetimeFigureOut">
              <a:rPr lang="en-GB" smtClean="0"/>
              <a:t>22/06/2022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B5BA02-A2C8-408B-B4AF-BF7318F13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3B45B9-3ADB-47F9-9D50-82C649B30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A8CD-1A19-4890-BA64-D5B38BE662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682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A21892-12BA-4A48-8F1F-8EF9B0E99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AE3DA5-BA6F-4F06-9149-1A8A8E5F03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1D8AF8-83E4-4C10-9283-FB074D815E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34ECA-9375-4C39-8FB0-29B877E07502}" type="datetimeFigureOut">
              <a:rPr lang="en-GB" smtClean="0"/>
              <a:t>22/06/2022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EF96CA-9799-4305-8286-EFFCF2805B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B79F51-C54B-4244-AF6D-AE527532FC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0A8CD-1A19-4890-BA64-D5B38BE662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4042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490C2-F635-CD4A-BA92-18FC49A19A32}" type="datetimeFigureOut">
              <a:rPr lang="en-GB" smtClean="0"/>
              <a:t>22/06/2022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9EF99-7DF8-2D48-B966-D1AD0AF891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9508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4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794ED-3060-4A7C-90B6-9DFD2FD538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32803"/>
            <a:ext cx="9144000" cy="2387600"/>
          </a:xfrm>
        </p:spPr>
        <p:txBody>
          <a:bodyPr/>
          <a:lstStyle/>
          <a:p>
            <a:r>
              <a:rPr lang="en-US" dirty="0">
                <a:solidFill>
                  <a:srgbClr val="195B7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Social media guidelines to country clusters</a:t>
            </a:r>
            <a:endParaRPr lang="en-GB" dirty="0">
              <a:solidFill>
                <a:srgbClr val="195B7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0FE14D-0853-496B-BD16-21CF40FF80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195B7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May 2022</a:t>
            </a:r>
            <a:endParaRPr lang="en-GB" dirty="0">
              <a:solidFill>
                <a:srgbClr val="195B7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5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80CF0FFC-F883-4529-9815-0E93F760CA1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956" y="5088280"/>
            <a:ext cx="1817782" cy="606871"/>
          </a:xfrm>
          <a:prstGeom prst="rect">
            <a:avLst/>
          </a:prstGeom>
        </p:spPr>
      </p:pic>
      <p:pic>
        <p:nvPicPr>
          <p:cNvPr id="7" name="image1.jpg" descr="Text&#10;&#10;Description automatically generated">
            <a:extLst>
              <a:ext uri="{FF2B5EF4-FFF2-40B4-BE49-F238E27FC236}">
                <a16:creationId xmlns:a16="http://schemas.microsoft.com/office/drawing/2014/main" id="{9DFDD01B-A599-4541-B1ED-6360FDB87C37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5305425" y="5195888"/>
            <a:ext cx="2003127" cy="499263"/>
          </a:xfrm>
          <a:prstGeom prst="rect">
            <a:avLst/>
          </a:prstGeom>
          <a:ln/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937C6DE-785D-4D9A-975A-B24A6B512B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05375" y="5051509"/>
            <a:ext cx="1262625" cy="788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263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4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794ED-3060-4A7C-90B6-9DFD2FD538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3332" y="214983"/>
            <a:ext cx="9144000" cy="748382"/>
          </a:xfrm>
        </p:spPr>
        <p:txBody>
          <a:bodyPr>
            <a:normAutofit/>
          </a:bodyPr>
          <a:lstStyle/>
          <a:p>
            <a:r>
              <a:rPr lang="en-US" sz="4000" i="1" dirty="0">
                <a:solidFill>
                  <a:srgbClr val="195B7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Why communicating on social media?</a:t>
            </a:r>
            <a:endParaRPr lang="en-GB" sz="4000" i="1" dirty="0">
              <a:solidFill>
                <a:srgbClr val="195B7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0FE14D-0853-496B-BD16-21CF40FF80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3332" y="1328621"/>
            <a:ext cx="9144000" cy="4644339"/>
          </a:xfrm>
        </p:spPr>
        <p:txBody>
          <a:bodyPr>
            <a:noAutofit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en-US" sz="2500" dirty="0">
                <a:solidFill>
                  <a:srgbClr val="195B7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To </a:t>
            </a:r>
            <a:r>
              <a:rPr lang="en-US" sz="2500" b="1" u="sng" dirty="0">
                <a:solidFill>
                  <a:srgbClr val="195B7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inform</a:t>
            </a:r>
            <a:r>
              <a:rPr lang="en-US" sz="2500" dirty="0">
                <a:solidFill>
                  <a:srgbClr val="195B7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about the clusters and cluster partners work in the country of operations</a:t>
            </a:r>
          </a:p>
          <a:p>
            <a:pPr marL="742950" lvl="1" indent="-285750" algn="l">
              <a:buFont typeface="Symbol" panose="05050102010706020507" pitchFamily="18" charset="2"/>
              <a:buChar char="Þ"/>
            </a:pPr>
            <a:r>
              <a:rPr lang="en-US" sz="1800" dirty="0">
                <a:solidFill>
                  <a:srgbClr val="195B7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fact sheets, updates, sitreps, key documents, news, activities, missions, human stories</a:t>
            </a:r>
          </a:p>
          <a:p>
            <a:pPr lvl="1" algn="l"/>
            <a:endParaRPr lang="en-US" sz="1800" dirty="0">
              <a:solidFill>
                <a:srgbClr val="195B7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sz="2500" dirty="0">
                <a:solidFill>
                  <a:srgbClr val="195B7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To </a:t>
            </a:r>
            <a:r>
              <a:rPr lang="en-US" sz="2500" b="1" u="sng" dirty="0">
                <a:solidFill>
                  <a:srgbClr val="195B7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create engagement </a:t>
            </a:r>
            <a:r>
              <a:rPr lang="en-US" sz="2500" dirty="0">
                <a:solidFill>
                  <a:srgbClr val="195B7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with key stakeholders</a:t>
            </a:r>
          </a:p>
          <a:p>
            <a:pPr algn="l"/>
            <a:r>
              <a:rPr lang="en-US" sz="1800" dirty="0">
                <a:solidFill>
                  <a:srgbClr val="195B7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    =&gt; tagging (@) specific partners or stakeholders, liking and sharing posts of partners, or highlighting the work of cluster partners</a:t>
            </a:r>
          </a:p>
          <a:p>
            <a:pPr algn="l"/>
            <a:endParaRPr lang="en-US" sz="1800" dirty="0">
              <a:solidFill>
                <a:srgbClr val="195B7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l"/>
            <a:r>
              <a:rPr lang="en-US" sz="2500" dirty="0">
                <a:solidFill>
                  <a:srgbClr val="195B7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3. </a:t>
            </a:r>
            <a:r>
              <a:rPr lang="en-US" sz="2500" b="1" u="sng" dirty="0">
                <a:solidFill>
                  <a:srgbClr val="195B7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To contribute to the visibility</a:t>
            </a:r>
            <a:r>
              <a:rPr lang="en-US" sz="2500" dirty="0">
                <a:solidFill>
                  <a:srgbClr val="195B7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of the country operations and </a:t>
            </a:r>
            <a:r>
              <a:rPr lang="en-US" sz="2500" b="1" u="sng" dirty="0">
                <a:solidFill>
                  <a:srgbClr val="195B7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advocacy</a:t>
            </a:r>
            <a:r>
              <a:rPr lang="en-US" sz="2500" dirty="0">
                <a:solidFill>
                  <a:srgbClr val="195B7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on the humanitarian situation. </a:t>
            </a:r>
          </a:p>
        </p:txBody>
      </p:sp>
      <p:pic>
        <p:nvPicPr>
          <p:cNvPr id="5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80CF0FFC-F883-4529-9815-0E93F760CA1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467" y="6298250"/>
            <a:ext cx="1537233" cy="513209"/>
          </a:xfrm>
          <a:prstGeom prst="rect">
            <a:avLst/>
          </a:prstGeom>
        </p:spPr>
      </p:pic>
      <p:pic>
        <p:nvPicPr>
          <p:cNvPr id="7" name="image1.jpg" descr="Text&#10;&#10;Description automatically generated">
            <a:extLst>
              <a:ext uri="{FF2B5EF4-FFF2-40B4-BE49-F238E27FC236}">
                <a16:creationId xmlns:a16="http://schemas.microsoft.com/office/drawing/2014/main" id="{9DFDD01B-A599-4541-B1ED-6360FDB87C37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5241290" y="6525074"/>
            <a:ext cx="1709420" cy="286385"/>
          </a:xfrm>
          <a:prstGeom prst="rect">
            <a:avLst/>
          </a:prstGeom>
          <a:ln/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937C6DE-785D-4D9A-975A-B24A6B512B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32389" y="6321506"/>
            <a:ext cx="859611" cy="536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5097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4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794ED-3060-4A7C-90B6-9DFD2FD538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3332" y="214983"/>
            <a:ext cx="9144000" cy="748382"/>
          </a:xfrm>
        </p:spPr>
        <p:txBody>
          <a:bodyPr>
            <a:normAutofit/>
          </a:bodyPr>
          <a:lstStyle/>
          <a:p>
            <a:r>
              <a:rPr lang="en-US" sz="4000" i="1" dirty="0">
                <a:solidFill>
                  <a:srgbClr val="195B7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What are some good practices?</a:t>
            </a:r>
            <a:endParaRPr lang="en-GB" sz="4000" i="1" dirty="0">
              <a:solidFill>
                <a:srgbClr val="195B7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0FE14D-0853-496B-BD16-21CF40FF80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3332" y="1328621"/>
            <a:ext cx="9144000" cy="4969629"/>
          </a:xfrm>
        </p:spPr>
        <p:txBody>
          <a:bodyPr>
            <a:no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500" b="1" dirty="0">
                <a:solidFill>
                  <a:srgbClr val="195B7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Inclusive collaboration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95B7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Joint social media campaigns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95B7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Key international days and events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500" b="1" dirty="0">
                <a:solidFill>
                  <a:srgbClr val="195B7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Strengthening localization objectives</a:t>
            </a:r>
          </a:p>
          <a:p>
            <a:pPr lvl="1" algn="l"/>
            <a:r>
              <a:rPr lang="en-US" dirty="0">
                <a:solidFill>
                  <a:srgbClr val="195B7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by giving visibility to the work of local partners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500" b="1" dirty="0">
                <a:solidFill>
                  <a:srgbClr val="195B7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Reaching a wider public through: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95B7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avoiding the use of acronyms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95B7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conveying strong and crisp messages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95B7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aesthetically appealing with visuals, graphics and short videos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500" b="1" dirty="0">
                <a:solidFill>
                  <a:srgbClr val="195B7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Amplifying the voice of the affected populations</a:t>
            </a:r>
          </a:p>
          <a:p>
            <a:pPr algn="l"/>
            <a:r>
              <a:rPr lang="en-US" sz="2000" dirty="0">
                <a:solidFill>
                  <a:srgbClr val="195B7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     by sharing powerful video statements, testimonies and photographs</a:t>
            </a:r>
          </a:p>
        </p:txBody>
      </p:sp>
      <p:pic>
        <p:nvPicPr>
          <p:cNvPr id="5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80CF0FFC-F883-4529-9815-0E93F760CA1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467" y="6298250"/>
            <a:ext cx="1537233" cy="513209"/>
          </a:xfrm>
          <a:prstGeom prst="rect">
            <a:avLst/>
          </a:prstGeom>
        </p:spPr>
      </p:pic>
      <p:pic>
        <p:nvPicPr>
          <p:cNvPr id="7" name="image1.jpg" descr="Text&#10;&#10;Description automatically generated">
            <a:extLst>
              <a:ext uri="{FF2B5EF4-FFF2-40B4-BE49-F238E27FC236}">
                <a16:creationId xmlns:a16="http://schemas.microsoft.com/office/drawing/2014/main" id="{9DFDD01B-A599-4541-B1ED-6360FDB87C37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5241290" y="6525074"/>
            <a:ext cx="1709420" cy="286385"/>
          </a:xfrm>
          <a:prstGeom prst="rect">
            <a:avLst/>
          </a:prstGeom>
          <a:ln/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937C6DE-785D-4D9A-975A-B24A6B512B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32389" y="6321506"/>
            <a:ext cx="859611" cy="536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851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4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794ED-3060-4A7C-90B6-9DFD2FD538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3332" y="214983"/>
            <a:ext cx="9144000" cy="748382"/>
          </a:xfrm>
        </p:spPr>
        <p:txBody>
          <a:bodyPr>
            <a:normAutofit/>
          </a:bodyPr>
          <a:lstStyle/>
          <a:p>
            <a:r>
              <a:rPr lang="en-US" sz="4000" i="1" dirty="0">
                <a:solidFill>
                  <a:srgbClr val="195B7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What are the Do-s and Don’t-s?</a:t>
            </a:r>
            <a:endParaRPr lang="en-GB" sz="4000" i="1" dirty="0">
              <a:solidFill>
                <a:srgbClr val="195B7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5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80CF0FFC-F883-4529-9815-0E93F760CA1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467" y="6298250"/>
            <a:ext cx="1537233" cy="513209"/>
          </a:xfrm>
          <a:prstGeom prst="rect">
            <a:avLst/>
          </a:prstGeom>
        </p:spPr>
      </p:pic>
      <p:pic>
        <p:nvPicPr>
          <p:cNvPr id="7" name="image1.jpg" descr="Text&#10;&#10;Description automatically generated">
            <a:extLst>
              <a:ext uri="{FF2B5EF4-FFF2-40B4-BE49-F238E27FC236}">
                <a16:creationId xmlns:a16="http://schemas.microsoft.com/office/drawing/2014/main" id="{9DFDD01B-A599-4541-B1ED-6360FDB87C37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5241290" y="6525074"/>
            <a:ext cx="1709420" cy="286385"/>
          </a:xfrm>
          <a:prstGeom prst="rect">
            <a:avLst/>
          </a:prstGeom>
          <a:ln/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937C6DE-785D-4D9A-975A-B24A6B512B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32389" y="6321506"/>
            <a:ext cx="859611" cy="536494"/>
          </a:xfrm>
          <a:prstGeom prst="rect">
            <a:avLst/>
          </a:prstGeom>
        </p:spPr>
      </p:pic>
      <p:graphicFrame>
        <p:nvGraphicFramePr>
          <p:cNvPr id="8" name="Table 9">
            <a:extLst>
              <a:ext uri="{FF2B5EF4-FFF2-40B4-BE49-F238E27FC236}">
                <a16:creationId xmlns:a16="http://schemas.microsoft.com/office/drawing/2014/main" id="{50413448-F372-406D-A2AB-0C425669E6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7092378"/>
              </p:ext>
            </p:extLst>
          </p:nvPr>
        </p:nvGraphicFramePr>
        <p:xfrm>
          <a:off x="838899" y="1499842"/>
          <a:ext cx="10133902" cy="4217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66951">
                  <a:extLst>
                    <a:ext uri="{9D8B030D-6E8A-4147-A177-3AD203B41FA5}">
                      <a16:colId xmlns:a16="http://schemas.microsoft.com/office/drawing/2014/main" val="2681559606"/>
                    </a:ext>
                  </a:extLst>
                </a:gridCol>
                <a:gridCol w="5066951">
                  <a:extLst>
                    <a:ext uri="{9D8B030D-6E8A-4147-A177-3AD203B41FA5}">
                      <a16:colId xmlns:a16="http://schemas.microsoft.com/office/drawing/2014/main" val="29319633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Do-s</a:t>
                      </a:r>
                      <a:endParaRPr lang="en-GB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>
                    <a:solidFill>
                      <a:srgbClr val="195B7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Don’t-s</a:t>
                      </a:r>
                      <a:endParaRPr lang="en-GB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>
                    <a:solidFill>
                      <a:srgbClr val="195B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4881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200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Consent</a:t>
                      </a:r>
                    </a:p>
                    <a:p>
                      <a:pPr marL="285750" indent="-285750">
                        <a:lnSpc>
                          <a:spcPct val="200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Dignified photos</a:t>
                      </a:r>
                    </a:p>
                    <a:p>
                      <a:pPr marL="285750" indent="-285750">
                        <a:lnSpc>
                          <a:spcPct val="200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Credits</a:t>
                      </a:r>
                    </a:p>
                    <a:p>
                      <a:pPr marL="285750" indent="-285750">
                        <a:lnSpc>
                          <a:spcPct val="200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Validation process</a:t>
                      </a:r>
                    </a:p>
                    <a:p>
                      <a:pPr marL="285750" indent="-285750">
                        <a:lnSpc>
                          <a:spcPct val="200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Correct misrepresentation with</a:t>
                      </a:r>
                      <a:r>
                        <a:rPr lang="en-GB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factual info</a:t>
                      </a:r>
                    </a:p>
                    <a:p>
                      <a:pPr marL="285750" indent="-285750">
                        <a:lnSpc>
                          <a:spcPct val="200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en-GB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Verify sources</a:t>
                      </a:r>
                    </a:p>
                    <a:p>
                      <a:pPr marL="285750" indent="-285750">
                        <a:lnSpc>
                          <a:spcPct val="200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en-GB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Use hashtags (#) and tags (@)</a:t>
                      </a:r>
                      <a:endParaRPr lang="en-US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>
                    <a:solidFill>
                      <a:srgbClr val="6FC5BC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200000"/>
                        </a:lnSpc>
                        <a:buFont typeface="Helvetica" panose="020B0604020202020204" pitchFamily="34" charset="0"/>
                        <a:buChar char="‼"/>
                      </a:pPr>
                      <a:r>
                        <a:rPr lang="en-US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No hateful content</a:t>
                      </a:r>
                    </a:p>
                    <a:p>
                      <a:pPr marL="285750" indent="-285750">
                        <a:lnSpc>
                          <a:spcPct val="200000"/>
                        </a:lnSpc>
                        <a:buFont typeface="Helvetica" panose="020B0604020202020204" pitchFamily="34" charset="0"/>
                        <a:buChar char="‼"/>
                      </a:pPr>
                      <a:r>
                        <a:rPr lang="en-GB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No personal info / details</a:t>
                      </a:r>
                    </a:p>
                    <a:p>
                      <a:pPr marL="285750" indent="-285750">
                        <a:lnSpc>
                          <a:spcPct val="200000"/>
                        </a:lnSpc>
                        <a:buFont typeface="Helvetica" panose="020B0604020202020204" pitchFamily="34" charset="0"/>
                        <a:buChar char="‼"/>
                      </a:pPr>
                      <a:r>
                        <a:rPr lang="en-GB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No name-and-shame</a:t>
                      </a:r>
                    </a:p>
                    <a:p>
                      <a:pPr marL="285750" indent="-285750">
                        <a:lnSpc>
                          <a:spcPct val="200000"/>
                        </a:lnSpc>
                        <a:buFont typeface="Helvetica" panose="020B0604020202020204" pitchFamily="34" charset="0"/>
                        <a:buChar char="‼"/>
                      </a:pPr>
                      <a:r>
                        <a:rPr lang="en-GB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Don’t compromise security</a:t>
                      </a:r>
                    </a:p>
                    <a:p>
                      <a:pPr marL="285750" indent="-285750">
                        <a:lnSpc>
                          <a:spcPct val="200000"/>
                        </a:lnSpc>
                        <a:buFont typeface="Helvetica" panose="020B0604020202020204" pitchFamily="34" charset="0"/>
                        <a:buChar char="‼"/>
                      </a:pPr>
                      <a:r>
                        <a:rPr lang="en-GB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Don’t </a:t>
                      </a:r>
                      <a:r>
                        <a:rPr lang="en-US" dirty="0">
                          <a:solidFill>
                            <a:schemeClr val="bg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jeopardize neutrality and independence</a:t>
                      </a:r>
                      <a:endParaRPr lang="en-GB" dirty="0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>
                    <a:solidFill>
                      <a:srgbClr val="ED6B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075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1841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4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794ED-3060-4A7C-90B6-9DFD2FD538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3332" y="214983"/>
            <a:ext cx="9144000" cy="748382"/>
          </a:xfrm>
        </p:spPr>
        <p:txBody>
          <a:bodyPr>
            <a:normAutofit/>
          </a:bodyPr>
          <a:lstStyle/>
          <a:p>
            <a:r>
              <a:rPr lang="en-US" sz="4000" i="1" dirty="0">
                <a:solidFill>
                  <a:srgbClr val="195B7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Social media scheduling template</a:t>
            </a:r>
            <a:endParaRPr lang="en-GB" sz="4000" i="1" dirty="0">
              <a:solidFill>
                <a:srgbClr val="195B7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5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80CF0FFC-F883-4529-9815-0E93F760CA1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467" y="6298250"/>
            <a:ext cx="1537233" cy="513209"/>
          </a:xfrm>
          <a:prstGeom prst="rect">
            <a:avLst/>
          </a:prstGeom>
        </p:spPr>
      </p:pic>
      <p:pic>
        <p:nvPicPr>
          <p:cNvPr id="7" name="image1.jpg" descr="Text&#10;&#10;Description automatically generated">
            <a:extLst>
              <a:ext uri="{FF2B5EF4-FFF2-40B4-BE49-F238E27FC236}">
                <a16:creationId xmlns:a16="http://schemas.microsoft.com/office/drawing/2014/main" id="{9DFDD01B-A599-4541-B1ED-6360FDB87C37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5241290" y="6525074"/>
            <a:ext cx="1709420" cy="286385"/>
          </a:xfrm>
          <a:prstGeom prst="rect">
            <a:avLst/>
          </a:prstGeom>
          <a:ln/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937C6DE-785D-4D9A-975A-B24A6B512B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32389" y="6321506"/>
            <a:ext cx="859611" cy="536494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31BD768-8EA8-42FF-9C80-1D71EF61F5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7182230"/>
              </p:ext>
            </p:extLst>
          </p:nvPr>
        </p:nvGraphicFramePr>
        <p:xfrm>
          <a:off x="961936" y="1107347"/>
          <a:ext cx="9977307" cy="4832059"/>
        </p:xfrm>
        <a:graphic>
          <a:graphicData uri="http://schemas.openxmlformats.org/drawingml/2006/table">
            <a:tbl>
              <a:tblPr/>
              <a:tblGrid>
                <a:gridCol w="1845881">
                  <a:extLst>
                    <a:ext uri="{9D8B030D-6E8A-4147-A177-3AD203B41FA5}">
                      <a16:colId xmlns:a16="http://schemas.microsoft.com/office/drawing/2014/main" val="3374624254"/>
                    </a:ext>
                  </a:extLst>
                </a:gridCol>
                <a:gridCol w="1877706">
                  <a:extLst>
                    <a:ext uri="{9D8B030D-6E8A-4147-A177-3AD203B41FA5}">
                      <a16:colId xmlns:a16="http://schemas.microsoft.com/office/drawing/2014/main" val="1453681587"/>
                    </a:ext>
                  </a:extLst>
                </a:gridCol>
                <a:gridCol w="2227788">
                  <a:extLst>
                    <a:ext uri="{9D8B030D-6E8A-4147-A177-3AD203B41FA5}">
                      <a16:colId xmlns:a16="http://schemas.microsoft.com/office/drawing/2014/main" val="3260353900"/>
                    </a:ext>
                  </a:extLst>
                </a:gridCol>
                <a:gridCol w="2100486">
                  <a:extLst>
                    <a:ext uri="{9D8B030D-6E8A-4147-A177-3AD203B41FA5}">
                      <a16:colId xmlns:a16="http://schemas.microsoft.com/office/drawing/2014/main" val="3260211528"/>
                    </a:ext>
                  </a:extLst>
                </a:gridCol>
                <a:gridCol w="1925446">
                  <a:extLst>
                    <a:ext uri="{9D8B030D-6E8A-4147-A177-3AD203B41FA5}">
                      <a16:colId xmlns:a16="http://schemas.microsoft.com/office/drawing/2014/main" val="370296167"/>
                    </a:ext>
                  </a:extLst>
                </a:gridCol>
              </a:tblGrid>
              <a:tr h="3599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bg1"/>
                          </a:solidFill>
                          <a:effectLst/>
                          <a:latin typeface="Helvetica" panose="020B0604020202020204" pitchFamily="34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a:t>Date and Status</a:t>
                      </a:r>
                      <a:endParaRPr lang="en-GB" sz="1400" b="0">
                        <a:solidFill>
                          <a:schemeClr val="bg1"/>
                        </a:solidFill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1342" marR="61342" marT="61342" marB="6134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5B7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bg1"/>
                          </a:solidFill>
                          <a:effectLst/>
                          <a:latin typeface="Helvetica" panose="020B0604020202020204" pitchFamily="34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a:t>Text</a:t>
                      </a:r>
                      <a:endParaRPr lang="en-GB" sz="1400" b="0">
                        <a:solidFill>
                          <a:schemeClr val="bg1"/>
                        </a:solidFill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1342" marR="61342" marT="61342" marB="6134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5B7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bg1"/>
                          </a:solidFill>
                          <a:effectLst/>
                          <a:latin typeface="Helvetica" panose="020B0604020202020204" pitchFamily="34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a:t>Visual</a:t>
                      </a:r>
                      <a:endParaRPr lang="en-GB" sz="1400" b="0">
                        <a:solidFill>
                          <a:schemeClr val="bg1"/>
                        </a:solidFill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1342" marR="61342" marT="61342" marB="6134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5B7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chemeClr val="bg1"/>
                          </a:solidFill>
                          <a:effectLst/>
                          <a:latin typeface="Helvetica" panose="020B0604020202020204" pitchFamily="34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a:t>Tags and hashtags</a:t>
                      </a:r>
                      <a:endParaRPr lang="en-GB" sz="1400" b="0">
                        <a:solidFill>
                          <a:schemeClr val="bg1"/>
                        </a:solidFill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1342" marR="61342" marT="61342" marB="6134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5B7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bg1"/>
                          </a:solidFill>
                          <a:effectLst/>
                          <a:latin typeface="Helvetica" panose="020B0604020202020204" pitchFamily="34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a:t>Proposed by</a:t>
                      </a:r>
                      <a:endParaRPr lang="en-GB" sz="1400" b="0" dirty="0">
                        <a:solidFill>
                          <a:schemeClr val="bg1"/>
                        </a:solidFill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1342" marR="61342" marT="61342" marB="6134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5B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3190908"/>
                  </a:ext>
                </a:extLst>
              </a:tr>
              <a:tr h="447210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a:t>If the message is 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a:t>timebound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a:t> (for an event, campaign,…) mention the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a:t> ideal date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a:t> to be published</a:t>
                      </a:r>
                      <a:endParaRPr lang="en-GB" sz="1400" dirty="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1342" marR="61342" marT="61342" marB="6134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C5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a:t>Twitter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a:t>: Keep the messages short (1 to 3 sentences) 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Helvetica" panose="020B0604020202020204" pitchFamily="34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GB" sz="1400" dirty="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a:t>LinkedIn: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a:t> Longer texts are possible – better to provide simple explanations with relevant hashtags and account tags</a:t>
                      </a:r>
                      <a:endParaRPr lang="en-GB" sz="1400" dirty="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Helvetica" panose="020B0604020202020204" pitchFamily="34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GB" sz="1400" dirty="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a:t>Facebook &amp; Instagram: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a:t>Texts should not be too long. Messages should be crisp and catchy.</a:t>
                      </a:r>
                      <a:endParaRPr lang="en-GB" sz="1400" dirty="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1342" marR="61342" marT="61342" marB="6134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C5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a:t>If you have a visual in mind, share here a thumbnail or a link to a picture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a:t>To each social media corresponds a 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a:t>specific size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a:t> (i.e., for Twitter and LinkedIn, landscape pictures are strongly recommended)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a:t>Mention the copyright and/or tag the organization who holds the copyrights</a:t>
                      </a:r>
                      <a:endParaRPr lang="en-GB" sz="1400" dirty="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Helvetica" panose="020B0604020202020204" pitchFamily="34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GB" sz="1400" dirty="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1342" marR="61342" marT="61342" marB="6134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C5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a:t>Tags (@):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a:t>If any partners, organizations or individuals need to be tagged, mention them (depending on the social, you can tag the picture)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a:t>Hashtags (#): max 3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a:t>Events, topics, keywords etc.</a:t>
                      </a:r>
                      <a:endParaRPr lang="en-GB" sz="1400" dirty="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1342" marR="61342" marT="61342" marB="6134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C5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a:t>Person and organization proposing a message</a:t>
                      </a:r>
                      <a:endParaRPr lang="en-GB" sz="1400" dirty="0">
                        <a:effectLst/>
                        <a:latin typeface="Helvetica" panose="020B0604020202020204" pitchFamily="34" charset="0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1342" marR="61342" marT="61342" marB="6134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C5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696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5876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4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794ED-3060-4A7C-90B6-9DFD2FD538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1721" y="131093"/>
            <a:ext cx="9144000" cy="748382"/>
          </a:xfrm>
        </p:spPr>
        <p:txBody>
          <a:bodyPr>
            <a:normAutofit/>
          </a:bodyPr>
          <a:lstStyle/>
          <a:p>
            <a:r>
              <a:rPr lang="en-US" sz="4000" i="1" dirty="0">
                <a:solidFill>
                  <a:srgbClr val="195B7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Global VS country accounts</a:t>
            </a:r>
            <a:endParaRPr lang="en-GB" sz="4000" i="1" dirty="0">
              <a:solidFill>
                <a:srgbClr val="195B7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5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80CF0FFC-F883-4529-9815-0E93F760CA1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467" y="6298250"/>
            <a:ext cx="1537233" cy="513209"/>
          </a:xfrm>
          <a:prstGeom prst="rect">
            <a:avLst/>
          </a:prstGeom>
        </p:spPr>
      </p:pic>
      <p:pic>
        <p:nvPicPr>
          <p:cNvPr id="7" name="image1.jpg" descr="Text&#10;&#10;Description automatically generated">
            <a:extLst>
              <a:ext uri="{FF2B5EF4-FFF2-40B4-BE49-F238E27FC236}">
                <a16:creationId xmlns:a16="http://schemas.microsoft.com/office/drawing/2014/main" id="{9DFDD01B-A599-4541-B1ED-6360FDB87C37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5241290" y="6525074"/>
            <a:ext cx="1709420" cy="286385"/>
          </a:xfrm>
          <a:prstGeom prst="rect">
            <a:avLst/>
          </a:prstGeom>
          <a:ln/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937C6DE-785D-4D9A-975A-B24A6B512B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32389" y="6321506"/>
            <a:ext cx="859611" cy="536494"/>
          </a:xfrm>
          <a:prstGeom prst="rect">
            <a:avLst/>
          </a:prstGeom>
        </p:spPr>
      </p:pic>
      <p:graphicFrame>
        <p:nvGraphicFramePr>
          <p:cNvPr id="8" name="Table 9">
            <a:extLst>
              <a:ext uri="{FF2B5EF4-FFF2-40B4-BE49-F238E27FC236}">
                <a16:creationId xmlns:a16="http://schemas.microsoft.com/office/drawing/2014/main" id="{5DDA8EE8-75F3-4EB8-B8FB-677489F539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7100381"/>
              </p:ext>
            </p:extLst>
          </p:nvPr>
        </p:nvGraphicFramePr>
        <p:xfrm>
          <a:off x="592821" y="912816"/>
          <a:ext cx="10739568" cy="57554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69784">
                  <a:extLst>
                    <a:ext uri="{9D8B030D-6E8A-4147-A177-3AD203B41FA5}">
                      <a16:colId xmlns:a16="http://schemas.microsoft.com/office/drawing/2014/main" val="2681559606"/>
                    </a:ext>
                  </a:extLst>
                </a:gridCol>
                <a:gridCol w="5369784">
                  <a:extLst>
                    <a:ext uri="{9D8B030D-6E8A-4147-A177-3AD203B41FA5}">
                      <a16:colId xmlns:a16="http://schemas.microsoft.com/office/drawing/2014/main" val="2931963393"/>
                    </a:ext>
                  </a:extLst>
                </a:gridCol>
              </a:tblGrid>
              <a:tr h="357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Global accounts</a:t>
                      </a:r>
                      <a:endParaRPr lang="en-GB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>
                    <a:solidFill>
                      <a:srgbClr val="195B7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Country accounts</a:t>
                      </a:r>
                      <a:endParaRPr lang="en-GB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>
                    <a:solidFill>
                      <a:srgbClr val="195B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4881880"/>
                  </a:ext>
                </a:extLst>
              </a:tr>
              <a:tr h="5188547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20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Advantages</a:t>
                      </a:r>
                    </a:p>
                    <a:p>
                      <a:pPr marL="285750" indent="-285750">
                        <a:lnSpc>
                          <a:spcPct val="20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en-US" sz="1400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SM accounts / comms team already established</a:t>
                      </a:r>
                    </a:p>
                    <a:p>
                      <a:pPr marL="285750" indent="-285750">
                        <a:lnSpc>
                          <a:spcPct val="20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en-US" sz="1400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Global visibility</a:t>
                      </a:r>
                    </a:p>
                    <a:p>
                      <a:pPr marL="285750" indent="-285750">
                        <a:lnSpc>
                          <a:spcPct val="20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en-US" sz="1400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 uniform branding</a:t>
                      </a:r>
                    </a:p>
                    <a:p>
                      <a:pPr marL="0" indent="0" algn="ctr">
                        <a:lnSpc>
                          <a:spcPct val="20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en-US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Disadvantages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Increasing lines of communication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No personal branding</a:t>
                      </a:r>
                    </a:p>
                  </a:txBody>
                  <a:tcPr>
                    <a:solidFill>
                      <a:srgbClr val="6FC5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Advantages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Flexibility to plan and schedule posts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Own branding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Sharing partners’ activities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Disadvantages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Additional workload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Time to build audience reach (followers, impressions etc.)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Dedicating ample time to plan for social media posts and adequate content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Sometimes limited ability to balance among all cluster partners when publishing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>
                    <a:solidFill>
                      <a:srgbClr val="ED6B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075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4149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06FF69-88FB-FE99-7B18-644A5E117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i="1" dirty="0">
                <a:solidFill>
                  <a:srgbClr val="195B71"/>
                </a:solidFill>
                <a:latin typeface="Helvetica" pitchFamily="2" charset="0"/>
              </a:rPr>
              <a:t>Global cluster social media accounts</a:t>
            </a:r>
            <a:endParaRPr lang="en-CO" sz="4000" i="1" dirty="0">
              <a:solidFill>
                <a:srgbClr val="195B71"/>
              </a:solidFill>
              <a:latin typeface="Helvetica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CE8B8-7911-967F-16D5-F7EA7EF9FD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7156" y="1734774"/>
            <a:ext cx="816745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600" dirty="0">
              <a:solidFill>
                <a:srgbClr val="195B71"/>
              </a:solidFill>
              <a:latin typeface="Helvetica" pitchFamily="2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195B71"/>
                </a:solidFill>
                <a:latin typeface="Helvetica" pitchFamily="2" charset="0"/>
              </a:rPr>
              <a:t>@ProtectionClust</a:t>
            </a:r>
          </a:p>
          <a:p>
            <a:pPr marL="0" indent="0">
              <a:buNone/>
            </a:pPr>
            <a:endParaRPr lang="en-US" sz="1800" dirty="0">
              <a:solidFill>
                <a:srgbClr val="195B71"/>
              </a:solidFill>
              <a:latin typeface="Helvetica" pitchFamily="2" charset="0"/>
            </a:endParaRPr>
          </a:p>
          <a:p>
            <a:pPr marL="0" indent="0">
              <a:buNone/>
            </a:pPr>
            <a:r>
              <a:rPr lang="en-US" sz="2500" dirty="0">
                <a:solidFill>
                  <a:srgbClr val="195B71"/>
                </a:solidFill>
                <a:latin typeface="Helvetica" pitchFamily="2" charset="0"/>
              </a:rPr>
              <a:t>@Global Protection Cluster</a:t>
            </a:r>
          </a:p>
          <a:p>
            <a:pPr marL="0" indent="0">
              <a:buNone/>
            </a:pPr>
            <a:endParaRPr lang="en-US" sz="1400" dirty="0">
              <a:solidFill>
                <a:srgbClr val="195B71"/>
              </a:solidFill>
              <a:latin typeface="Helvetica" pitchFamily="2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195B71"/>
                </a:solidFill>
                <a:latin typeface="Helvetica" pitchFamily="2" charset="0"/>
              </a:rPr>
              <a:t>globalprotectioncluster.org</a:t>
            </a:r>
          </a:p>
        </p:txBody>
      </p:sp>
      <p:pic>
        <p:nvPicPr>
          <p:cNvPr id="11" name="Picture 5" descr="Screen Shot 2018-09-28 at 14.55.53.png">
            <a:extLst>
              <a:ext uri="{FF2B5EF4-FFF2-40B4-BE49-F238E27FC236}">
                <a16:creationId xmlns:a16="http://schemas.microsoft.com/office/drawing/2014/main" id="{CF3AAEF5-651E-402D-A2D7-2B91757529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8655" y="2010706"/>
            <a:ext cx="685800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 descr="Icon&#10;&#10;Description automatically generated">
            <a:extLst>
              <a:ext uri="{FF2B5EF4-FFF2-40B4-BE49-F238E27FC236}">
                <a16:creationId xmlns:a16="http://schemas.microsoft.com/office/drawing/2014/main" id="{6392754A-ABCD-4CCE-A6EC-56F36744BF2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8780" y="2850195"/>
            <a:ext cx="578805" cy="57880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419DB48-3122-4F67-9265-22778F95EE6C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8780" y="3607043"/>
            <a:ext cx="612059" cy="6067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70555AC-DB9A-4051-915A-0264FAB67889}"/>
              </a:ext>
            </a:extLst>
          </p:cNvPr>
          <p:cNvSpPr txBox="1"/>
          <p:nvPr/>
        </p:nvSpPr>
        <p:spPr>
          <a:xfrm>
            <a:off x="180975" y="5943600"/>
            <a:ext cx="5838825" cy="827655"/>
          </a:xfrm>
          <a:prstGeom prst="rect">
            <a:avLst/>
          </a:prstGeom>
          <a:solidFill>
            <a:srgbClr val="F5F4E9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4A3105-5BEF-4CB8-BB97-00704A6FFE7A}"/>
              </a:ext>
            </a:extLst>
          </p:cNvPr>
          <p:cNvSpPr txBox="1"/>
          <p:nvPr/>
        </p:nvSpPr>
        <p:spPr>
          <a:xfrm>
            <a:off x="9410700" y="5610225"/>
            <a:ext cx="2781300" cy="1247775"/>
          </a:xfrm>
          <a:prstGeom prst="rect">
            <a:avLst/>
          </a:prstGeom>
          <a:solidFill>
            <a:srgbClr val="F5F4E9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8" name="Picture 7" descr="A picture containing text, device&#10;&#10;Description automatically generated">
            <a:extLst>
              <a:ext uri="{FF2B5EF4-FFF2-40B4-BE49-F238E27FC236}">
                <a16:creationId xmlns:a16="http://schemas.microsoft.com/office/drawing/2014/main" id="{8CFFD55B-60A0-4B72-AD8E-6973858A297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4732" y="5338692"/>
            <a:ext cx="2154940" cy="1432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409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B050D803BE034CBEAE477B239A7EDF" ma:contentTypeVersion="16" ma:contentTypeDescription="Create a new document." ma:contentTypeScope="" ma:versionID="9d6d4b1bf0ddf4b4b598901eb5172bb6">
  <xsd:schema xmlns:xsd="http://www.w3.org/2001/XMLSchema" xmlns:xs="http://www.w3.org/2001/XMLSchema" xmlns:p="http://schemas.microsoft.com/office/2006/metadata/properties" xmlns:ns2="f9c27809-4287-4089-b372-ed66d4ae5532" xmlns:ns3="a7a6521e-3bb8-4ccc-a7e1-cb34b7e3d81d" targetNamespace="http://schemas.microsoft.com/office/2006/metadata/properties" ma:root="true" ma:fieldsID="d75914c7c1b02793fc54b38af3bcc159" ns2:_="" ns3:_="">
    <xsd:import namespace="f9c27809-4287-4089-b372-ed66d4ae5532"/>
    <xsd:import namespace="a7a6521e-3bb8-4ccc-a7e1-cb34b7e3d81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c27809-4287-4089-b372-ed66d4ae55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f5f3f4cc-79b9-4d17-b8fa-dd7577b1fbe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a6521e-3bb8-4ccc-a7e1-cb34b7e3d81d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0a163c4-7aef-45cf-802c-7e9ce6ac4ea5}" ma:internalName="TaxCatchAll" ma:showField="CatchAllData" ma:web="a7a6521e-3bb8-4ccc-a7e1-cb34b7e3d8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9c27809-4287-4089-b372-ed66d4ae5532">
      <Terms xmlns="http://schemas.microsoft.com/office/infopath/2007/PartnerControls"/>
    </lcf76f155ced4ddcb4097134ff3c332f>
    <TaxCatchAll xmlns="a7a6521e-3bb8-4ccc-a7e1-cb34b7e3d81d" xsi:nil="true"/>
    <SharedWithUsers xmlns="a7a6521e-3bb8-4ccc-a7e1-cb34b7e3d81d">
      <UserInfo>
        <DisplayName>Marie-Emilie Dozin</DisplayName>
        <AccountId>83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5059BD29-959D-4EEB-B263-9D691DCC2B0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7FAF4B8-261A-41B2-9F66-8DDD38383C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c27809-4287-4089-b372-ed66d4ae5532"/>
    <ds:schemaRef ds:uri="a7a6521e-3bb8-4ccc-a7e1-cb34b7e3d81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90B77A2-25EB-4765-8C2D-448B2727C8DD}">
  <ds:schemaRefs>
    <ds:schemaRef ds:uri="http://purl.org/dc/elements/1.1/"/>
    <ds:schemaRef ds:uri="http://www.w3.org/XML/1998/namespace"/>
    <ds:schemaRef ds:uri="http://schemas.openxmlformats.org/package/2006/metadata/core-properties"/>
    <ds:schemaRef ds:uri="a7a6521e-3bb8-4ccc-a7e1-cb34b7e3d81d"/>
    <ds:schemaRef ds:uri="http://purl.org/dc/dcmitype/"/>
    <ds:schemaRef ds:uri="http://purl.org/dc/terms/"/>
    <ds:schemaRef ds:uri="f9c27809-4287-4089-b372-ed66d4ae5532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442</Words>
  <Application>Microsoft Office PowerPoint</Application>
  <PresentationFormat>Widescreen</PresentationFormat>
  <Paragraphs>86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Helvetica</vt:lpstr>
      <vt:lpstr>Symbol</vt:lpstr>
      <vt:lpstr>Wingdings</vt:lpstr>
      <vt:lpstr>Office Theme</vt:lpstr>
      <vt:lpstr>1_Office Theme</vt:lpstr>
      <vt:lpstr>Social media guidelines to country clusters</vt:lpstr>
      <vt:lpstr>Why communicating on social media?</vt:lpstr>
      <vt:lpstr>What are some good practices?</vt:lpstr>
      <vt:lpstr>What are the Do-s and Don’t-s?</vt:lpstr>
      <vt:lpstr>Social media scheduling template</vt:lpstr>
      <vt:lpstr>Global VS country accounts</vt:lpstr>
      <vt:lpstr>Global cluster social media accounts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media guidelines to country clusters</dc:title>
  <dc:creator>Marco Rotunno</dc:creator>
  <cp:lastModifiedBy>Cecile</cp:lastModifiedBy>
  <cp:revision>3</cp:revision>
  <dcterms:created xsi:type="dcterms:W3CDTF">2022-06-16T14:54:06Z</dcterms:created>
  <dcterms:modified xsi:type="dcterms:W3CDTF">2022-06-22T13:23:30Z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0x0101008BB050D803BE034CBEAE477B239A7EDF</vt:lpwstr>
  </property>
  <property fmtid="{D5CDD505-2E9C-101B-9397-08002B2CF9AE}" pid="3" name="MediaServiceImageTags">
    <vt:lpwstr/>
  </property>
</Properties>
</file>