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9" r:id="rId5"/>
    <p:sldMasterId id="2147483689" r:id="rId6"/>
  </p:sldMasterIdLst>
  <p:notesMasterIdLst>
    <p:notesMasterId r:id="rId97"/>
  </p:notesMasterIdLst>
  <p:sldIdLst>
    <p:sldId id="492" r:id="rId7"/>
    <p:sldId id="493" r:id="rId8"/>
    <p:sldId id="502" r:id="rId9"/>
    <p:sldId id="495" r:id="rId10"/>
    <p:sldId id="504" r:id="rId11"/>
    <p:sldId id="497" r:id="rId12"/>
    <p:sldId id="541" r:id="rId13"/>
    <p:sldId id="496" r:id="rId14"/>
    <p:sldId id="542" r:id="rId15"/>
    <p:sldId id="543" r:id="rId16"/>
    <p:sldId id="461" r:id="rId17"/>
    <p:sldId id="456" r:id="rId18"/>
    <p:sldId id="460" r:id="rId19"/>
    <p:sldId id="458" r:id="rId20"/>
    <p:sldId id="459" r:id="rId21"/>
    <p:sldId id="545" r:id="rId22"/>
    <p:sldId id="544" r:id="rId23"/>
    <p:sldId id="457" r:id="rId24"/>
    <p:sldId id="462" r:id="rId25"/>
    <p:sldId id="463" r:id="rId26"/>
    <p:sldId id="473" r:id="rId27"/>
    <p:sldId id="464" r:id="rId28"/>
    <p:sldId id="474" r:id="rId29"/>
    <p:sldId id="465" r:id="rId30"/>
    <p:sldId id="475" r:id="rId31"/>
    <p:sldId id="466" r:id="rId32"/>
    <p:sldId id="476" r:id="rId33"/>
    <p:sldId id="467" r:id="rId34"/>
    <p:sldId id="477" r:id="rId35"/>
    <p:sldId id="468" r:id="rId36"/>
    <p:sldId id="478" r:id="rId37"/>
    <p:sldId id="469" r:id="rId38"/>
    <p:sldId id="479" r:id="rId39"/>
    <p:sldId id="470" r:id="rId40"/>
    <p:sldId id="480" r:id="rId41"/>
    <p:sldId id="471" r:id="rId42"/>
    <p:sldId id="481" r:id="rId43"/>
    <p:sldId id="472" r:id="rId44"/>
    <p:sldId id="482" r:id="rId45"/>
    <p:sldId id="484" r:id="rId46"/>
    <p:sldId id="490" r:id="rId47"/>
    <p:sldId id="487" r:id="rId48"/>
    <p:sldId id="488" r:id="rId49"/>
    <p:sldId id="489" r:id="rId50"/>
    <p:sldId id="485" r:id="rId51"/>
    <p:sldId id="448" r:id="rId52"/>
    <p:sldId id="507" r:id="rId53"/>
    <p:sldId id="508" r:id="rId54"/>
    <p:sldId id="509" r:id="rId55"/>
    <p:sldId id="534" r:id="rId56"/>
    <p:sldId id="449" r:id="rId57"/>
    <p:sldId id="510" r:id="rId58"/>
    <p:sldId id="511" r:id="rId59"/>
    <p:sldId id="512" r:id="rId60"/>
    <p:sldId id="513" r:id="rId61"/>
    <p:sldId id="514" r:id="rId62"/>
    <p:sldId id="515" r:id="rId63"/>
    <p:sldId id="450" r:id="rId64"/>
    <p:sldId id="451" r:id="rId65"/>
    <p:sldId id="516" r:id="rId66"/>
    <p:sldId id="539" r:id="rId67"/>
    <p:sldId id="540" r:id="rId68"/>
    <p:sldId id="552" r:id="rId69"/>
    <p:sldId id="453" r:id="rId70"/>
    <p:sldId id="517" r:id="rId71"/>
    <p:sldId id="530" r:id="rId72"/>
    <p:sldId id="518" r:id="rId73"/>
    <p:sldId id="519" r:id="rId74"/>
    <p:sldId id="520" r:id="rId75"/>
    <p:sldId id="521" r:id="rId76"/>
    <p:sldId id="522" r:id="rId77"/>
    <p:sldId id="523" r:id="rId78"/>
    <p:sldId id="524" r:id="rId79"/>
    <p:sldId id="525" r:id="rId80"/>
    <p:sldId id="526" r:id="rId81"/>
    <p:sldId id="527" r:id="rId82"/>
    <p:sldId id="528" r:id="rId83"/>
    <p:sldId id="531" r:id="rId84"/>
    <p:sldId id="533" r:id="rId85"/>
    <p:sldId id="454" r:id="rId86"/>
    <p:sldId id="536" r:id="rId87"/>
    <p:sldId id="553" r:id="rId88"/>
    <p:sldId id="455" r:id="rId89"/>
    <p:sldId id="535" r:id="rId90"/>
    <p:sldId id="546" r:id="rId91"/>
    <p:sldId id="548" r:id="rId92"/>
    <p:sldId id="554" r:id="rId93"/>
    <p:sldId id="491" r:id="rId94"/>
    <p:sldId id="549" r:id="rId95"/>
    <p:sldId id="550" r:id="rId9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E8201C3-2A77-4235-9825-FFD518DD7460}">
          <p14:sldIdLst>
            <p14:sldId id="492"/>
            <p14:sldId id="493"/>
            <p14:sldId id="502"/>
          </p14:sldIdLst>
        </p14:section>
        <p14:section name="Why referrals" id="{606F800D-793F-4948-949E-D03BB2C2C7A4}">
          <p14:sldIdLst>
            <p14:sldId id="495"/>
            <p14:sldId id="504"/>
            <p14:sldId id="497"/>
            <p14:sldId id="541"/>
            <p14:sldId id="496"/>
            <p14:sldId id="542"/>
            <p14:sldId id="543"/>
          </p14:sldIdLst>
        </p14:section>
        <p14:section name="Vulnerability" id="{677E0E51-8153-45D0-8965-E9C71BDEE436}">
          <p14:sldIdLst>
            <p14:sldId id="461"/>
            <p14:sldId id="456"/>
            <p14:sldId id="460"/>
            <p14:sldId id="458"/>
            <p14:sldId id="459"/>
            <p14:sldId id="545"/>
            <p14:sldId id="544"/>
          </p14:sldIdLst>
        </p14:section>
        <p14:section name="Guiding principles" id="{CABF2ABF-5693-438A-BD66-B911C4C0A04B}">
          <p14:sldIdLst>
            <p14:sldId id="457"/>
            <p14:sldId id="462"/>
            <p14:sldId id="463"/>
            <p14:sldId id="473"/>
            <p14:sldId id="464"/>
            <p14:sldId id="474"/>
            <p14:sldId id="465"/>
            <p14:sldId id="475"/>
            <p14:sldId id="466"/>
            <p14:sldId id="476"/>
            <p14:sldId id="467"/>
            <p14:sldId id="477"/>
            <p14:sldId id="468"/>
            <p14:sldId id="478"/>
            <p14:sldId id="469"/>
            <p14:sldId id="479"/>
            <p14:sldId id="470"/>
            <p14:sldId id="480"/>
            <p14:sldId id="471"/>
            <p14:sldId id="481"/>
            <p14:sldId id="472"/>
            <p14:sldId id="482"/>
            <p14:sldId id="484"/>
          </p14:sldIdLst>
        </p14:section>
        <p14:section name="Referral process" id="{348AE7DE-779C-4DD2-BD1A-D53DEB1F62D5}">
          <p14:sldIdLst>
            <p14:sldId id="490"/>
            <p14:sldId id="487"/>
            <p14:sldId id="488"/>
            <p14:sldId id="489"/>
            <p14:sldId id="485"/>
            <p14:sldId id="448"/>
            <p14:sldId id="507"/>
            <p14:sldId id="508"/>
            <p14:sldId id="509"/>
            <p14:sldId id="534"/>
            <p14:sldId id="449"/>
            <p14:sldId id="510"/>
            <p14:sldId id="511"/>
            <p14:sldId id="512"/>
            <p14:sldId id="513"/>
            <p14:sldId id="514"/>
            <p14:sldId id="515"/>
            <p14:sldId id="450"/>
            <p14:sldId id="451"/>
            <p14:sldId id="516"/>
            <p14:sldId id="539"/>
            <p14:sldId id="540"/>
            <p14:sldId id="552"/>
            <p14:sldId id="453"/>
            <p14:sldId id="517"/>
            <p14:sldId id="530"/>
            <p14:sldId id="518"/>
            <p14:sldId id="519"/>
            <p14:sldId id="520"/>
            <p14:sldId id="521"/>
            <p14:sldId id="522"/>
            <p14:sldId id="523"/>
            <p14:sldId id="524"/>
            <p14:sldId id="525"/>
            <p14:sldId id="526"/>
            <p14:sldId id="527"/>
            <p14:sldId id="528"/>
            <p14:sldId id="531"/>
            <p14:sldId id="533"/>
            <p14:sldId id="454"/>
            <p14:sldId id="536"/>
            <p14:sldId id="553"/>
            <p14:sldId id="455"/>
            <p14:sldId id="535"/>
            <p14:sldId id="546"/>
            <p14:sldId id="548"/>
            <p14:sldId id="554"/>
          </p14:sldIdLst>
        </p14:section>
        <p14:section name="Referral in Ukraine" id="{7454553B-E3FE-4B85-8015-BFC80424A231}">
          <p14:sldIdLst>
            <p14:sldId id="491"/>
            <p14:sldId id="549"/>
            <p14:sldId id="550"/>
          </p14:sldIdLst>
        </p14:section>
        <p14:section name="All other slides" id="{536CF8CD-DCF5-43B6-884F-1BCC6F10FEA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99"/>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309" autoAdjust="0"/>
    <p:restoredTop sz="84309" autoAdjust="0"/>
  </p:normalViewPr>
  <p:slideViewPr>
    <p:cSldViewPr snapToGrid="0">
      <p:cViewPr varScale="1">
        <p:scale>
          <a:sx n="57" d="100"/>
          <a:sy n="57" d="100"/>
        </p:scale>
        <p:origin x="736" y="-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slideMaster" Target="slideMasters/slideMaster2.xml"/><Relationship Id="rId90" Type="http://schemas.openxmlformats.org/officeDocument/2006/relationships/slide" Target="slides/slide84.xml"/><Relationship Id="rId95" Type="http://schemas.openxmlformats.org/officeDocument/2006/relationships/slide" Target="slides/slide8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80" Type="http://schemas.openxmlformats.org/officeDocument/2006/relationships/slide" Target="slides/slide74.xml"/><Relationship Id="rId85" Type="http://schemas.openxmlformats.org/officeDocument/2006/relationships/slide" Target="slides/slide79.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notesMaster" Target="notesMasters/notesMaster1.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presProps" Target="presProps.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74B82C-42C1-4234-8CD2-3DACD9674C1E}"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48D31098-B964-4145-8DFF-3A340094E8EF}">
      <dgm:prSet phldrT="[Text]"/>
      <dgm:spPr/>
      <dgm:t>
        <a:bodyPr/>
        <a:lstStyle/>
        <a:p>
          <a:r>
            <a:rPr lang="en-US" dirty="0" smtClean="0"/>
            <a:t>For IDPs </a:t>
          </a:r>
          <a:endParaRPr lang="en-US" dirty="0"/>
        </a:p>
      </dgm:t>
    </dgm:pt>
    <dgm:pt modelId="{81679295-27AF-4299-86DA-096ABFF8DA3C}" type="parTrans" cxnId="{9E2E425C-01F0-49A3-8BC6-47334264EB4C}">
      <dgm:prSet/>
      <dgm:spPr/>
      <dgm:t>
        <a:bodyPr/>
        <a:lstStyle/>
        <a:p>
          <a:endParaRPr lang="en-US"/>
        </a:p>
      </dgm:t>
    </dgm:pt>
    <dgm:pt modelId="{DEB49E89-2B1E-4E3F-95B8-FF1CF6A40AB2}" type="sibTrans" cxnId="{9E2E425C-01F0-49A3-8BC6-47334264EB4C}">
      <dgm:prSet/>
      <dgm:spPr/>
      <dgm:t>
        <a:bodyPr/>
        <a:lstStyle/>
        <a:p>
          <a:endParaRPr lang="en-US"/>
        </a:p>
      </dgm:t>
    </dgm:pt>
    <dgm:pt modelId="{A7C3869A-6458-407C-82FD-E1D0FB596888}">
      <dgm:prSet phldrT="[Text]" custT="1"/>
      <dgm:spPr/>
      <dgm:t>
        <a:bodyPr/>
        <a:lstStyle/>
        <a:p>
          <a:r>
            <a:rPr lang="en-US" sz="1400" dirty="0" smtClean="0"/>
            <a:t>Circumstances leading to displacement</a:t>
          </a:r>
          <a:endParaRPr lang="en-US" sz="1400" dirty="0"/>
        </a:p>
      </dgm:t>
    </dgm:pt>
    <dgm:pt modelId="{37ADAFE5-A037-4ED9-BB66-7F633B5D1327}" type="parTrans" cxnId="{E874A6AE-2ACA-4DDD-BA8F-254D920651D5}">
      <dgm:prSet/>
      <dgm:spPr/>
      <dgm:t>
        <a:bodyPr/>
        <a:lstStyle/>
        <a:p>
          <a:endParaRPr lang="en-US"/>
        </a:p>
      </dgm:t>
    </dgm:pt>
    <dgm:pt modelId="{6453B4E8-AD81-4029-AB2B-11541FD9A9C2}" type="sibTrans" cxnId="{E874A6AE-2ACA-4DDD-BA8F-254D920651D5}">
      <dgm:prSet/>
      <dgm:spPr/>
      <dgm:t>
        <a:bodyPr/>
        <a:lstStyle/>
        <a:p>
          <a:endParaRPr lang="en-US"/>
        </a:p>
      </dgm:t>
    </dgm:pt>
    <dgm:pt modelId="{3D070F8A-E10A-4728-A842-6C47C648F1F6}">
      <dgm:prSet phldrT="[Text]" custT="1"/>
      <dgm:spPr/>
      <dgm:t>
        <a:bodyPr/>
        <a:lstStyle/>
        <a:p>
          <a:r>
            <a:rPr lang="en-US" sz="1400" dirty="0" smtClean="0"/>
            <a:t>Primary needs (shelter, food, health)</a:t>
          </a:r>
          <a:endParaRPr lang="en-US" sz="1400" dirty="0"/>
        </a:p>
      </dgm:t>
    </dgm:pt>
    <dgm:pt modelId="{2F8E66A6-E310-41DC-84BE-E477441D662A}" type="parTrans" cxnId="{99EB4D42-F768-4582-94BF-035AFBA5CD6A}">
      <dgm:prSet/>
      <dgm:spPr/>
      <dgm:t>
        <a:bodyPr/>
        <a:lstStyle/>
        <a:p>
          <a:endParaRPr lang="en-US"/>
        </a:p>
      </dgm:t>
    </dgm:pt>
    <dgm:pt modelId="{FBB22A94-E85A-4CCE-9108-7DAD29FCDBEB}" type="sibTrans" cxnId="{99EB4D42-F768-4582-94BF-035AFBA5CD6A}">
      <dgm:prSet/>
      <dgm:spPr/>
      <dgm:t>
        <a:bodyPr/>
        <a:lstStyle/>
        <a:p>
          <a:endParaRPr lang="en-US"/>
        </a:p>
      </dgm:t>
    </dgm:pt>
    <dgm:pt modelId="{AFFCEE96-2FD7-42A1-A5A4-BC6BEED0802C}">
      <dgm:prSet phldrT="[Text]"/>
      <dgm:spPr/>
      <dgm:t>
        <a:bodyPr/>
        <a:lstStyle/>
        <a:p>
          <a:r>
            <a:rPr lang="en-US" dirty="0" smtClean="0"/>
            <a:t>For people in conflict areas</a:t>
          </a:r>
          <a:endParaRPr lang="en-US" dirty="0"/>
        </a:p>
      </dgm:t>
    </dgm:pt>
    <dgm:pt modelId="{639B1347-D90E-40AE-A353-138CA951129E}" type="parTrans" cxnId="{1950C10F-C00E-4436-96FE-452B8CB346CC}">
      <dgm:prSet/>
      <dgm:spPr/>
      <dgm:t>
        <a:bodyPr/>
        <a:lstStyle/>
        <a:p>
          <a:endParaRPr lang="en-US"/>
        </a:p>
      </dgm:t>
    </dgm:pt>
    <dgm:pt modelId="{07A6A289-D06D-4981-97E4-9ABC57E7DED6}" type="sibTrans" cxnId="{1950C10F-C00E-4436-96FE-452B8CB346CC}">
      <dgm:prSet/>
      <dgm:spPr/>
      <dgm:t>
        <a:bodyPr/>
        <a:lstStyle/>
        <a:p>
          <a:endParaRPr lang="en-US"/>
        </a:p>
      </dgm:t>
    </dgm:pt>
    <dgm:pt modelId="{1AE5BA10-ED70-4436-B70C-54D9D4A99697}">
      <dgm:prSet phldrT="[Text]" custT="1"/>
      <dgm:spPr/>
      <dgm:t>
        <a:bodyPr/>
        <a:lstStyle/>
        <a:p>
          <a:r>
            <a:rPr lang="en-US" sz="1200" dirty="0" smtClean="0"/>
            <a:t>Have family members been killed/injured during the conflict?</a:t>
          </a:r>
          <a:endParaRPr lang="en-US" sz="1200" dirty="0"/>
        </a:p>
      </dgm:t>
    </dgm:pt>
    <dgm:pt modelId="{38E4585B-BED6-4957-8E25-B8044D5A72B3}" type="parTrans" cxnId="{B9D8F82E-F5AA-4288-844A-66D71EDB7B56}">
      <dgm:prSet/>
      <dgm:spPr/>
      <dgm:t>
        <a:bodyPr/>
        <a:lstStyle/>
        <a:p>
          <a:endParaRPr lang="en-US"/>
        </a:p>
      </dgm:t>
    </dgm:pt>
    <dgm:pt modelId="{A9F84806-5A4E-4B9B-BACA-1B300ED027FC}" type="sibTrans" cxnId="{B9D8F82E-F5AA-4288-844A-66D71EDB7B56}">
      <dgm:prSet/>
      <dgm:spPr/>
      <dgm:t>
        <a:bodyPr/>
        <a:lstStyle/>
        <a:p>
          <a:endParaRPr lang="en-US"/>
        </a:p>
      </dgm:t>
    </dgm:pt>
    <dgm:pt modelId="{8146F5AE-E268-4A28-B7DA-BAFADA1239E9}">
      <dgm:prSet phldrT="[Text]" custT="1"/>
      <dgm:spPr/>
      <dgm:t>
        <a:bodyPr/>
        <a:lstStyle/>
        <a:p>
          <a:r>
            <a:rPr lang="en-US" sz="1200" dirty="0" smtClean="0"/>
            <a:t>Are the persons suffering from additional economic hardship, lost their job or cannot use their farmland due to mine contamination or proximity to conflict-affected areas?</a:t>
          </a:r>
          <a:endParaRPr lang="en-US" sz="1200" dirty="0"/>
        </a:p>
      </dgm:t>
    </dgm:pt>
    <dgm:pt modelId="{2E1DDE73-AA86-486C-A757-4C87C2B8AAC9}" type="parTrans" cxnId="{B52CD3DC-3734-4EFB-B4EC-EC737E9CD5F2}">
      <dgm:prSet/>
      <dgm:spPr/>
      <dgm:t>
        <a:bodyPr/>
        <a:lstStyle/>
        <a:p>
          <a:endParaRPr lang="en-US"/>
        </a:p>
      </dgm:t>
    </dgm:pt>
    <dgm:pt modelId="{ED589B55-2F7A-4D51-9B3F-DD7512F53FB9}" type="sibTrans" cxnId="{B52CD3DC-3734-4EFB-B4EC-EC737E9CD5F2}">
      <dgm:prSet/>
      <dgm:spPr/>
      <dgm:t>
        <a:bodyPr/>
        <a:lstStyle/>
        <a:p>
          <a:endParaRPr lang="en-US"/>
        </a:p>
      </dgm:t>
    </dgm:pt>
    <dgm:pt modelId="{5F497792-E70F-40EF-91AE-015FFBC1803A}">
      <dgm:prSet custT="1"/>
      <dgm:spPr/>
      <dgm:t>
        <a:bodyPr/>
        <a:lstStyle/>
        <a:p>
          <a:r>
            <a:rPr lang="en-US" sz="1400" dirty="0" smtClean="0"/>
            <a:t>Duration of displacement</a:t>
          </a:r>
          <a:endParaRPr lang="en-US" sz="1400" dirty="0"/>
        </a:p>
      </dgm:t>
    </dgm:pt>
    <dgm:pt modelId="{483F7437-5924-409C-A5DD-8AD8EA8B72DF}" type="parTrans" cxnId="{5EEA095B-A8BA-4FC7-9067-2DA965C50C1D}">
      <dgm:prSet/>
      <dgm:spPr/>
      <dgm:t>
        <a:bodyPr/>
        <a:lstStyle/>
        <a:p>
          <a:endParaRPr lang="en-US"/>
        </a:p>
      </dgm:t>
    </dgm:pt>
    <dgm:pt modelId="{13E06797-A146-44B9-A7E2-4363AF4A8634}" type="sibTrans" cxnId="{5EEA095B-A8BA-4FC7-9067-2DA965C50C1D}">
      <dgm:prSet/>
      <dgm:spPr/>
      <dgm:t>
        <a:bodyPr/>
        <a:lstStyle/>
        <a:p>
          <a:endParaRPr lang="en-US"/>
        </a:p>
      </dgm:t>
    </dgm:pt>
    <dgm:pt modelId="{D18C197F-3CC8-41E6-8339-E894D7D1189A}">
      <dgm:prSet phldrT="[Text]" custT="1"/>
      <dgm:spPr/>
      <dgm:t>
        <a:bodyPr/>
        <a:lstStyle/>
        <a:p>
          <a:r>
            <a:rPr lang="en-US" sz="1400" dirty="0" smtClean="0"/>
            <a:t>Do they have access to livelihoods or other sources of income in the host community?</a:t>
          </a:r>
          <a:endParaRPr lang="en-US" sz="1400" dirty="0"/>
        </a:p>
      </dgm:t>
    </dgm:pt>
    <dgm:pt modelId="{002EEB36-E3E5-4432-9F02-58EBA639ACCE}" type="parTrans" cxnId="{FD733D96-226D-41CE-ABED-4E7D464E5959}">
      <dgm:prSet/>
      <dgm:spPr/>
      <dgm:t>
        <a:bodyPr/>
        <a:lstStyle/>
        <a:p>
          <a:endParaRPr lang="en-US"/>
        </a:p>
      </dgm:t>
    </dgm:pt>
    <dgm:pt modelId="{FAF23593-27DC-4A62-AE52-4C4237BF62A5}" type="sibTrans" cxnId="{FD733D96-226D-41CE-ABED-4E7D464E5959}">
      <dgm:prSet/>
      <dgm:spPr/>
      <dgm:t>
        <a:bodyPr/>
        <a:lstStyle/>
        <a:p>
          <a:endParaRPr lang="en-US"/>
        </a:p>
      </dgm:t>
    </dgm:pt>
    <dgm:pt modelId="{1AEA7BFC-1003-4498-BF65-53EDF6E55373}">
      <dgm:prSet phldrT="[Text]" custT="1"/>
      <dgm:spPr/>
      <dgm:t>
        <a:bodyPr/>
        <a:lstStyle/>
        <a:p>
          <a:r>
            <a:rPr lang="en-US" sz="1400" dirty="0" smtClean="0"/>
            <a:t>Access to assistance</a:t>
          </a:r>
          <a:endParaRPr lang="en-US" sz="1400" dirty="0"/>
        </a:p>
      </dgm:t>
    </dgm:pt>
    <dgm:pt modelId="{B717051F-5651-42E5-9269-363338265ACD}" type="parTrans" cxnId="{13CFC8AF-735F-4E45-A2FD-70D48849F2D4}">
      <dgm:prSet/>
      <dgm:spPr/>
      <dgm:t>
        <a:bodyPr/>
        <a:lstStyle/>
        <a:p>
          <a:endParaRPr lang="en-US"/>
        </a:p>
      </dgm:t>
    </dgm:pt>
    <dgm:pt modelId="{D488B0AA-A516-48A5-A64D-CB7684D5A624}" type="sibTrans" cxnId="{13CFC8AF-735F-4E45-A2FD-70D48849F2D4}">
      <dgm:prSet/>
      <dgm:spPr/>
      <dgm:t>
        <a:bodyPr/>
        <a:lstStyle/>
        <a:p>
          <a:endParaRPr lang="en-US"/>
        </a:p>
      </dgm:t>
    </dgm:pt>
    <dgm:pt modelId="{86839DAE-BC00-4FA8-B8AF-CA09E0FEF276}">
      <dgm:prSet phldrT="[Text]" custT="1"/>
      <dgm:spPr/>
      <dgm:t>
        <a:bodyPr/>
        <a:lstStyle/>
        <a:p>
          <a:r>
            <a:rPr lang="en-US" sz="1400" dirty="0" smtClean="0"/>
            <a:t>Access to documentation</a:t>
          </a:r>
          <a:endParaRPr lang="en-US" sz="1400" dirty="0"/>
        </a:p>
      </dgm:t>
    </dgm:pt>
    <dgm:pt modelId="{81695E31-6B8A-4DA7-B4BB-2744DB73EB34}" type="parTrans" cxnId="{CC79C13C-52DF-483A-AF8E-5BCFA4DD9B69}">
      <dgm:prSet/>
      <dgm:spPr/>
      <dgm:t>
        <a:bodyPr/>
        <a:lstStyle/>
        <a:p>
          <a:endParaRPr lang="en-US"/>
        </a:p>
      </dgm:t>
    </dgm:pt>
    <dgm:pt modelId="{F25EBCA6-1AB7-4AA6-AD19-2987351C011D}" type="sibTrans" cxnId="{CC79C13C-52DF-483A-AF8E-5BCFA4DD9B69}">
      <dgm:prSet/>
      <dgm:spPr/>
      <dgm:t>
        <a:bodyPr/>
        <a:lstStyle/>
        <a:p>
          <a:endParaRPr lang="en-US"/>
        </a:p>
      </dgm:t>
    </dgm:pt>
    <dgm:pt modelId="{03767602-3978-441C-9901-034403DB9F6C}">
      <dgm:prSet phldrT="[Text]" custT="1"/>
      <dgm:spPr/>
      <dgm:t>
        <a:bodyPr/>
        <a:lstStyle/>
        <a:p>
          <a:r>
            <a:rPr lang="en-US" sz="1400" dirty="0" smtClean="0"/>
            <a:t>Psychosocial assistance</a:t>
          </a:r>
          <a:endParaRPr lang="en-US" sz="1400" dirty="0"/>
        </a:p>
      </dgm:t>
    </dgm:pt>
    <dgm:pt modelId="{5CDB6916-9AB8-4FCA-9D2F-41D5704A26FE}" type="parTrans" cxnId="{64EBC672-62FA-41EE-B4C7-994EEBEC1EC8}">
      <dgm:prSet/>
      <dgm:spPr/>
      <dgm:t>
        <a:bodyPr/>
        <a:lstStyle/>
        <a:p>
          <a:endParaRPr lang="en-US"/>
        </a:p>
      </dgm:t>
    </dgm:pt>
    <dgm:pt modelId="{2022E651-E3AD-4790-87C3-AC740F6EA9EA}" type="sibTrans" cxnId="{64EBC672-62FA-41EE-B4C7-994EEBEC1EC8}">
      <dgm:prSet/>
      <dgm:spPr/>
      <dgm:t>
        <a:bodyPr/>
        <a:lstStyle/>
        <a:p>
          <a:endParaRPr lang="en-US"/>
        </a:p>
      </dgm:t>
    </dgm:pt>
    <dgm:pt modelId="{A1A0B6C5-9390-49FA-87B2-9AE199C72EC3}">
      <dgm:prSet phldrT="[Text]" custT="1"/>
      <dgm:spPr/>
      <dgm:t>
        <a:bodyPr/>
        <a:lstStyle/>
        <a:p>
          <a:r>
            <a:rPr lang="en-US" sz="1400" dirty="0" smtClean="0"/>
            <a:t>Displaced persons at risk of eviction from communal sites or private accommodation</a:t>
          </a:r>
          <a:endParaRPr lang="en-US" sz="1400" dirty="0"/>
        </a:p>
      </dgm:t>
    </dgm:pt>
    <dgm:pt modelId="{280266CA-3DB1-4975-93A7-01CC66B036D9}" type="parTrans" cxnId="{D352D9D1-F8CB-4414-92FC-9EC544F8F5A8}">
      <dgm:prSet/>
      <dgm:spPr/>
      <dgm:t>
        <a:bodyPr/>
        <a:lstStyle/>
        <a:p>
          <a:endParaRPr lang="en-US"/>
        </a:p>
      </dgm:t>
    </dgm:pt>
    <dgm:pt modelId="{1DA1CDF9-A69F-4BFD-A3DA-83F7B65DA894}" type="sibTrans" cxnId="{D352D9D1-F8CB-4414-92FC-9EC544F8F5A8}">
      <dgm:prSet/>
      <dgm:spPr/>
      <dgm:t>
        <a:bodyPr/>
        <a:lstStyle/>
        <a:p>
          <a:endParaRPr lang="en-US"/>
        </a:p>
      </dgm:t>
    </dgm:pt>
    <dgm:pt modelId="{CAF85CA2-AC7D-411B-B18A-80A93CD782DC}">
      <dgm:prSet phldrT="[Text]" custT="1"/>
      <dgm:spPr/>
      <dgm:t>
        <a:bodyPr/>
        <a:lstStyle/>
        <a:p>
          <a:r>
            <a:rPr lang="en-US" sz="1200" dirty="0" smtClean="0"/>
            <a:t>Is there an access issue?</a:t>
          </a:r>
          <a:endParaRPr lang="en-US" sz="1200" dirty="0"/>
        </a:p>
      </dgm:t>
    </dgm:pt>
    <dgm:pt modelId="{289C2351-C3C3-4DE5-BDB0-AFAD13AF8334}" type="parTrans" cxnId="{A7163865-3C88-4CB0-B455-D45BEDB09E5C}">
      <dgm:prSet/>
      <dgm:spPr/>
      <dgm:t>
        <a:bodyPr/>
        <a:lstStyle/>
        <a:p>
          <a:endParaRPr lang="en-US"/>
        </a:p>
      </dgm:t>
    </dgm:pt>
    <dgm:pt modelId="{C9AC7AC5-B49B-4259-95B1-8F5FDE520D38}" type="sibTrans" cxnId="{A7163865-3C88-4CB0-B455-D45BEDB09E5C}">
      <dgm:prSet/>
      <dgm:spPr/>
      <dgm:t>
        <a:bodyPr/>
        <a:lstStyle/>
        <a:p>
          <a:endParaRPr lang="en-US"/>
        </a:p>
      </dgm:t>
    </dgm:pt>
    <dgm:pt modelId="{DDBB3652-1C12-450A-82FB-4ABF1753DB77}">
      <dgm:prSet phldrT="[Text]" custT="1"/>
      <dgm:spPr/>
      <dgm:t>
        <a:bodyPr/>
        <a:lstStyle/>
        <a:p>
          <a:r>
            <a:rPr lang="en-US" sz="1200" dirty="0" smtClean="0"/>
            <a:t>Are they receiving humanitarian assistance from other actors?</a:t>
          </a:r>
          <a:endParaRPr lang="en-US" sz="1200" dirty="0"/>
        </a:p>
      </dgm:t>
    </dgm:pt>
    <dgm:pt modelId="{8673D369-0905-4204-AC4D-72186BB4A4D3}" type="parTrans" cxnId="{CE76724B-2435-4D1F-BB04-6D71E6F2D155}">
      <dgm:prSet/>
      <dgm:spPr/>
      <dgm:t>
        <a:bodyPr/>
        <a:lstStyle/>
        <a:p>
          <a:endParaRPr lang="en-US"/>
        </a:p>
      </dgm:t>
    </dgm:pt>
    <dgm:pt modelId="{70966F4C-0019-4B79-937C-54DF965F77DC}" type="sibTrans" cxnId="{CE76724B-2435-4D1F-BB04-6D71E6F2D155}">
      <dgm:prSet/>
      <dgm:spPr/>
      <dgm:t>
        <a:bodyPr/>
        <a:lstStyle/>
        <a:p>
          <a:endParaRPr lang="en-US"/>
        </a:p>
      </dgm:t>
    </dgm:pt>
    <dgm:pt modelId="{4BAFA9EF-300A-4C0A-88D8-3356C547A139}">
      <dgm:prSet phldrT="[Text]" custT="1"/>
      <dgm:spPr/>
      <dgm:t>
        <a:bodyPr/>
        <a:lstStyle/>
        <a:p>
          <a:r>
            <a:rPr lang="en-US" sz="1200" dirty="0" smtClean="0"/>
            <a:t>Will your actions expose the people targeted to harm?</a:t>
          </a:r>
          <a:endParaRPr lang="en-US" sz="1200" dirty="0"/>
        </a:p>
      </dgm:t>
    </dgm:pt>
    <dgm:pt modelId="{ED2D0A77-A5C2-4966-8A65-FE9F11171ED9}" type="parTrans" cxnId="{B45767B3-DA2A-4366-94B4-717DFF742C58}">
      <dgm:prSet/>
      <dgm:spPr/>
      <dgm:t>
        <a:bodyPr/>
        <a:lstStyle/>
        <a:p>
          <a:endParaRPr lang="en-US"/>
        </a:p>
      </dgm:t>
    </dgm:pt>
    <dgm:pt modelId="{CDF2183E-1991-43C8-A99B-D2327CCD7CE9}" type="sibTrans" cxnId="{B45767B3-DA2A-4366-94B4-717DFF742C58}">
      <dgm:prSet/>
      <dgm:spPr/>
      <dgm:t>
        <a:bodyPr/>
        <a:lstStyle/>
        <a:p>
          <a:endParaRPr lang="en-US"/>
        </a:p>
      </dgm:t>
    </dgm:pt>
    <dgm:pt modelId="{5B1B6365-80BB-461B-B22A-3276C2C012F4}">
      <dgm:prSet phldrT="[Text]" custT="1"/>
      <dgm:spPr/>
      <dgm:t>
        <a:bodyPr/>
        <a:lstStyle/>
        <a:p>
          <a:r>
            <a:rPr lang="en-US" sz="1200" dirty="0" smtClean="0"/>
            <a:t>What is the situation of people who have been unable to move out of these areas due to disability, poverty or lack of support networks elsewhere, including those living in institutions?</a:t>
          </a:r>
          <a:endParaRPr lang="en-US" sz="1200" dirty="0"/>
        </a:p>
      </dgm:t>
    </dgm:pt>
    <dgm:pt modelId="{98402447-DF14-4261-8F2B-1A9189674AAD}" type="parTrans" cxnId="{19F77C41-7A14-4539-BB1A-20F95AB01817}">
      <dgm:prSet/>
      <dgm:spPr/>
      <dgm:t>
        <a:bodyPr/>
        <a:lstStyle/>
        <a:p>
          <a:endParaRPr lang="en-US"/>
        </a:p>
      </dgm:t>
    </dgm:pt>
    <dgm:pt modelId="{8D2EA061-3C0A-4B2D-8433-4A706A0EA718}" type="sibTrans" cxnId="{19F77C41-7A14-4539-BB1A-20F95AB01817}">
      <dgm:prSet/>
      <dgm:spPr/>
      <dgm:t>
        <a:bodyPr/>
        <a:lstStyle/>
        <a:p>
          <a:endParaRPr lang="en-US"/>
        </a:p>
      </dgm:t>
    </dgm:pt>
    <dgm:pt modelId="{DB7A2143-05D0-426F-A509-1E2145271D1F}">
      <dgm:prSet phldrT="[Text]" custT="1"/>
      <dgm:spPr/>
      <dgm:t>
        <a:bodyPr/>
        <a:lstStyle/>
        <a:p>
          <a:r>
            <a:rPr lang="en-US" sz="1200" dirty="0" smtClean="0"/>
            <a:t>Have members of the families been detained, abducted or are missing?</a:t>
          </a:r>
          <a:endParaRPr lang="en-US" sz="1200" dirty="0"/>
        </a:p>
      </dgm:t>
    </dgm:pt>
    <dgm:pt modelId="{8D3F3E68-1B40-413C-B6B9-C78D861F1955}" type="parTrans" cxnId="{2BFFE31D-70A1-4A78-8156-5A1C1324F73C}">
      <dgm:prSet/>
      <dgm:spPr/>
      <dgm:t>
        <a:bodyPr/>
        <a:lstStyle/>
        <a:p>
          <a:endParaRPr lang="en-US"/>
        </a:p>
      </dgm:t>
    </dgm:pt>
    <dgm:pt modelId="{E271E2C3-BA2D-4791-97D8-B29209E89B74}" type="sibTrans" cxnId="{2BFFE31D-70A1-4A78-8156-5A1C1324F73C}">
      <dgm:prSet/>
      <dgm:spPr/>
      <dgm:t>
        <a:bodyPr/>
        <a:lstStyle/>
        <a:p>
          <a:endParaRPr lang="en-US"/>
        </a:p>
      </dgm:t>
    </dgm:pt>
    <dgm:pt modelId="{59CBF171-67A3-45D1-AF35-176A48CD361B}">
      <dgm:prSet phldrT="[Text]" custT="1"/>
      <dgm:spPr/>
      <dgm:t>
        <a:bodyPr/>
        <a:lstStyle/>
        <a:p>
          <a:r>
            <a:rPr lang="en-US" sz="1200" dirty="0" smtClean="0"/>
            <a:t>Persons living in institutions which have been cut off from services and staff payments may need additional attention</a:t>
          </a:r>
          <a:endParaRPr lang="en-US" sz="1200" dirty="0"/>
        </a:p>
      </dgm:t>
    </dgm:pt>
    <dgm:pt modelId="{20E1EEE2-8AFE-42A7-A2D4-3C9A80ED74E1}" type="parTrans" cxnId="{356EA732-3018-460D-8EE8-660174565174}">
      <dgm:prSet/>
      <dgm:spPr/>
      <dgm:t>
        <a:bodyPr/>
        <a:lstStyle/>
        <a:p>
          <a:endParaRPr lang="en-US"/>
        </a:p>
      </dgm:t>
    </dgm:pt>
    <dgm:pt modelId="{F4480DEB-2E49-4E66-9A64-5E72C91AC558}" type="sibTrans" cxnId="{356EA732-3018-460D-8EE8-660174565174}">
      <dgm:prSet/>
      <dgm:spPr/>
      <dgm:t>
        <a:bodyPr/>
        <a:lstStyle/>
        <a:p>
          <a:endParaRPr lang="en-US"/>
        </a:p>
      </dgm:t>
    </dgm:pt>
    <dgm:pt modelId="{1963E55E-3EBB-4096-BAE0-AE5473399226}">
      <dgm:prSet custT="1"/>
      <dgm:spPr/>
      <dgm:t>
        <a:bodyPr/>
        <a:lstStyle/>
        <a:p>
          <a:r>
            <a:rPr lang="en-US" sz="1200" dirty="0" smtClean="0"/>
            <a:t>Have members of the families been exploited in any kind of forced labor including sexual exploitation?</a:t>
          </a:r>
        </a:p>
      </dgm:t>
    </dgm:pt>
    <dgm:pt modelId="{9FBC1A63-5074-402D-8570-3863A99955E0}" type="parTrans" cxnId="{50E528F1-E449-403E-B69B-69A8B109437B}">
      <dgm:prSet/>
      <dgm:spPr/>
      <dgm:t>
        <a:bodyPr/>
        <a:lstStyle/>
        <a:p>
          <a:endParaRPr lang="en-US"/>
        </a:p>
      </dgm:t>
    </dgm:pt>
    <dgm:pt modelId="{5A1668C9-77ED-4885-A2C0-00793063CFF8}" type="sibTrans" cxnId="{50E528F1-E449-403E-B69B-69A8B109437B}">
      <dgm:prSet/>
      <dgm:spPr/>
      <dgm:t>
        <a:bodyPr/>
        <a:lstStyle/>
        <a:p>
          <a:endParaRPr lang="en-US"/>
        </a:p>
      </dgm:t>
    </dgm:pt>
    <dgm:pt modelId="{F66AB2F1-5AB6-4E46-9F64-3DBC71B7E2B9}">
      <dgm:prSet phldrT="[Text]" custT="1"/>
      <dgm:spPr/>
      <dgm:t>
        <a:bodyPr/>
        <a:lstStyle/>
        <a:p>
          <a:r>
            <a:rPr lang="en-US" sz="1200" dirty="0" smtClean="0"/>
            <a:t>Do people have particular issues when it comes to housing, land and property (HLP) rights?</a:t>
          </a:r>
          <a:endParaRPr lang="en-US" sz="1200" dirty="0"/>
        </a:p>
      </dgm:t>
    </dgm:pt>
    <dgm:pt modelId="{93807867-793E-49CB-84FB-B5771AC3EF81}" type="parTrans" cxnId="{EE18D05B-B486-40C5-A0E8-86D9F6C94448}">
      <dgm:prSet/>
      <dgm:spPr/>
      <dgm:t>
        <a:bodyPr/>
        <a:lstStyle/>
        <a:p>
          <a:endParaRPr lang="en-US"/>
        </a:p>
      </dgm:t>
    </dgm:pt>
    <dgm:pt modelId="{3426E770-1128-4D47-A688-584861FBCBC5}" type="sibTrans" cxnId="{EE18D05B-B486-40C5-A0E8-86D9F6C94448}">
      <dgm:prSet/>
      <dgm:spPr/>
      <dgm:t>
        <a:bodyPr/>
        <a:lstStyle/>
        <a:p>
          <a:endParaRPr lang="en-US"/>
        </a:p>
      </dgm:t>
    </dgm:pt>
    <dgm:pt modelId="{55F54FF2-8320-4F97-BD42-AD97532B7E39}">
      <dgm:prSet custT="1"/>
      <dgm:spPr/>
      <dgm:t>
        <a:bodyPr/>
        <a:lstStyle/>
        <a:p>
          <a:r>
            <a:rPr lang="en-US" sz="1200" dirty="0" smtClean="0"/>
            <a:t>Do people have particular issues when it comes to housing, land and property (HLP) rights?</a:t>
          </a:r>
        </a:p>
      </dgm:t>
    </dgm:pt>
    <dgm:pt modelId="{1874CE59-75D5-4AF1-B567-EF8A4DBF8876}" type="parTrans" cxnId="{89C31E7E-6306-4E8B-B1DD-60CA1D5EECA2}">
      <dgm:prSet/>
      <dgm:spPr/>
      <dgm:t>
        <a:bodyPr/>
        <a:lstStyle/>
        <a:p>
          <a:endParaRPr lang="en-US"/>
        </a:p>
      </dgm:t>
    </dgm:pt>
    <dgm:pt modelId="{868DA9B0-A32B-4337-A890-2C3D3E736060}" type="sibTrans" cxnId="{89C31E7E-6306-4E8B-B1DD-60CA1D5EECA2}">
      <dgm:prSet/>
      <dgm:spPr/>
      <dgm:t>
        <a:bodyPr/>
        <a:lstStyle/>
        <a:p>
          <a:endParaRPr lang="en-US"/>
        </a:p>
      </dgm:t>
    </dgm:pt>
    <dgm:pt modelId="{84503B40-89EE-4C6E-AAC5-10C765522192}" type="pres">
      <dgm:prSet presAssocID="{5674B82C-42C1-4234-8CD2-3DACD9674C1E}" presName="Name0" presStyleCnt="0">
        <dgm:presLayoutVars>
          <dgm:dir/>
          <dgm:animLvl val="lvl"/>
          <dgm:resizeHandles val="exact"/>
        </dgm:presLayoutVars>
      </dgm:prSet>
      <dgm:spPr/>
      <dgm:t>
        <a:bodyPr/>
        <a:lstStyle/>
        <a:p>
          <a:endParaRPr lang="en-US"/>
        </a:p>
      </dgm:t>
    </dgm:pt>
    <dgm:pt modelId="{7C4884FD-A5B3-4E66-9671-3A8560444EB7}" type="pres">
      <dgm:prSet presAssocID="{48D31098-B964-4145-8DFF-3A340094E8EF}" presName="linNode" presStyleCnt="0"/>
      <dgm:spPr/>
    </dgm:pt>
    <dgm:pt modelId="{6A727A76-5636-4739-BED7-F72F4DB885A2}" type="pres">
      <dgm:prSet presAssocID="{48D31098-B964-4145-8DFF-3A340094E8EF}" presName="parentText" presStyleLbl="node1" presStyleIdx="0" presStyleCnt="2" custScaleX="42304" custScaleY="56296">
        <dgm:presLayoutVars>
          <dgm:chMax val="1"/>
          <dgm:bulletEnabled val="1"/>
        </dgm:presLayoutVars>
      </dgm:prSet>
      <dgm:spPr/>
      <dgm:t>
        <a:bodyPr/>
        <a:lstStyle/>
        <a:p>
          <a:endParaRPr lang="en-US"/>
        </a:p>
      </dgm:t>
    </dgm:pt>
    <dgm:pt modelId="{012F71D4-8420-4434-AC05-9EAFBE1D60F9}" type="pres">
      <dgm:prSet presAssocID="{48D31098-B964-4145-8DFF-3A340094E8EF}" presName="descendantText" presStyleLbl="alignAccFollowNode1" presStyleIdx="0" presStyleCnt="2" custScaleX="134390">
        <dgm:presLayoutVars>
          <dgm:bulletEnabled val="1"/>
        </dgm:presLayoutVars>
      </dgm:prSet>
      <dgm:spPr/>
      <dgm:t>
        <a:bodyPr/>
        <a:lstStyle/>
        <a:p>
          <a:endParaRPr lang="en-US"/>
        </a:p>
      </dgm:t>
    </dgm:pt>
    <dgm:pt modelId="{638A3C9F-8938-4EAA-A17C-5330FEB64A65}" type="pres">
      <dgm:prSet presAssocID="{DEB49E89-2B1E-4E3F-95B8-FF1CF6A40AB2}" presName="sp" presStyleCnt="0"/>
      <dgm:spPr/>
    </dgm:pt>
    <dgm:pt modelId="{776CA650-08B8-45D3-8D41-3B45AA958E07}" type="pres">
      <dgm:prSet presAssocID="{AFFCEE96-2FD7-42A1-A5A4-BC6BEED0802C}" presName="linNode" presStyleCnt="0"/>
      <dgm:spPr/>
    </dgm:pt>
    <dgm:pt modelId="{DDD000A0-2C5F-445A-9A07-AFC8584248E4}" type="pres">
      <dgm:prSet presAssocID="{AFFCEE96-2FD7-42A1-A5A4-BC6BEED0802C}" presName="parentText" presStyleLbl="node1" presStyleIdx="1" presStyleCnt="2" custScaleX="52958" custScaleY="47726">
        <dgm:presLayoutVars>
          <dgm:chMax val="1"/>
          <dgm:bulletEnabled val="1"/>
        </dgm:presLayoutVars>
      </dgm:prSet>
      <dgm:spPr/>
      <dgm:t>
        <a:bodyPr/>
        <a:lstStyle/>
        <a:p>
          <a:endParaRPr lang="en-US"/>
        </a:p>
      </dgm:t>
    </dgm:pt>
    <dgm:pt modelId="{458A48E1-B705-4604-931F-0A7052D7643B}" type="pres">
      <dgm:prSet presAssocID="{AFFCEE96-2FD7-42A1-A5A4-BC6BEED0802C}" presName="descendantText" presStyleLbl="alignAccFollowNode1" presStyleIdx="1" presStyleCnt="2" custScaleX="167476">
        <dgm:presLayoutVars>
          <dgm:bulletEnabled val="1"/>
        </dgm:presLayoutVars>
      </dgm:prSet>
      <dgm:spPr/>
      <dgm:t>
        <a:bodyPr/>
        <a:lstStyle/>
        <a:p>
          <a:endParaRPr lang="en-US"/>
        </a:p>
      </dgm:t>
    </dgm:pt>
  </dgm:ptLst>
  <dgm:cxnLst>
    <dgm:cxn modelId="{2DDBC5BF-677E-408A-B05D-6E7D9FCC0F9B}" type="presOf" srcId="{3D070F8A-E10A-4728-A842-6C47C648F1F6}" destId="{012F71D4-8420-4434-AC05-9EAFBE1D60F9}" srcOrd="0" destOrd="2" presId="urn:microsoft.com/office/officeart/2005/8/layout/vList5"/>
    <dgm:cxn modelId="{2F4BCADF-A0BE-4EF0-BE02-1A12C7485843}" type="presOf" srcId="{5F497792-E70F-40EF-91AE-015FFBC1803A}" destId="{012F71D4-8420-4434-AC05-9EAFBE1D60F9}" srcOrd="0" destOrd="1" presId="urn:microsoft.com/office/officeart/2005/8/layout/vList5"/>
    <dgm:cxn modelId="{665557F4-6B06-4929-A89F-CFF079C6547F}" type="presOf" srcId="{1963E55E-3EBB-4096-BAE0-AE5473399226}" destId="{458A48E1-B705-4604-931F-0A7052D7643B}" srcOrd="0" destOrd="2" presId="urn:microsoft.com/office/officeart/2005/8/layout/vList5"/>
    <dgm:cxn modelId="{CDB75182-368E-4595-8CBE-5A44AB68F606}" type="presOf" srcId="{1AE5BA10-ED70-4436-B70C-54D9D4A99697}" destId="{458A48E1-B705-4604-931F-0A7052D7643B}" srcOrd="0" destOrd="0" presId="urn:microsoft.com/office/officeart/2005/8/layout/vList5"/>
    <dgm:cxn modelId="{89C31E7E-6306-4E8B-B1DD-60CA1D5EECA2}" srcId="{AFFCEE96-2FD7-42A1-A5A4-BC6BEED0802C}" destId="{55F54FF2-8320-4F97-BD42-AD97532B7E39}" srcOrd="1" destOrd="0" parTransId="{1874CE59-75D5-4AF1-B567-EF8A4DBF8876}" sibTransId="{868DA9B0-A32B-4337-A890-2C3D3E736060}"/>
    <dgm:cxn modelId="{B9D8F82E-F5AA-4288-844A-66D71EDB7B56}" srcId="{AFFCEE96-2FD7-42A1-A5A4-BC6BEED0802C}" destId="{1AE5BA10-ED70-4436-B70C-54D9D4A99697}" srcOrd="0" destOrd="0" parTransId="{38E4585B-BED6-4957-8E25-B8044D5A72B3}" sibTransId="{A9F84806-5A4E-4B9B-BACA-1B300ED027FC}"/>
    <dgm:cxn modelId="{64EBC672-62FA-41EE-B4C7-994EEBEC1EC8}" srcId="{48D31098-B964-4145-8DFF-3A340094E8EF}" destId="{03767602-3978-441C-9901-034403DB9F6C}" srcOrd="6" destOrd="0" parTransId="{5CDB6916-9AB8-4FCA-9D2F-41D5704A26FE}" sibTransId="{2022E651-E3AD-4790-87C3-AC740F6EA9EA}"/>
    <dgm:cxn modelId="{12CCEE79-987D-4422-B5F7-AA360A78CCF4}" type="presOf" srcId="{48D31098-B964-4145-8DFF-3A340094E8EF}" destId="{6A727A76-5636-4739-BED7-F72F4DB885A2}" srcOrd="0" destOrd="0" presId="urn:microsoft.com/office/officeart/2005/8/layout/vList5"/>
    <dgm:cxn modelId="{4AAC10C5-B9C4-4C09-9DB4-A241B58102E0}" type="presOf" srcId="{8146F5AE-E268-4A28-B7DA-BAFADA1239E9}" destId="{458A48E1-B705-4604-931F-0A7052D7643B}" srcOrd="0" destOrd="3" presId="urn:microsoft.com/office/officeart/2005/8/layout/vList5"/>
    <dgm:cxn modelId="{D352D9D1-F8CB-4414-92FC-9EC544F8F5A8}" srcId="{48D31098-B964-4145-8DFF-3A340094E8EF}" destId="{A1A0B6C5-9390-49FA-87B2-9AE199C72EC3}" srcOrd="7" destOrd="0" parTransId="{280266CA-3DB1-4975-93A7-01CC66B036D9}" sibTransId="{1DA1CDF9-A69F-4BFD-A3DA-83F7B65DA894}"/>
    <dgm:cxn modelId="{5E870D85-22BA-4CA0-9B23-391DABD10421}" type="presOf" srcId="{4BAFA9EF-300A-4C0A-88D8-3356C547A139}" destId="{458A48E1-B705-4604-931F-0A7052D7643B}" srcOrd="0" destOrd="6" presId="urn:microsoft.com/office/officeart/2005/8/layout/vList5"/>
    <dgm:cxn modelId="{6B504F2C-0E23-49AB-B6CA-1C09D03E77EB}" type="presOf" srcId="{AFFCEE96-2FD7-42A1-A5A4-BC6BEED0802C}" destId="{DDD000A0-2C5F-445A-9A07-AFC8584248E4}" srcOrd="0" destOrd="0" presId="urn:microsoft.com/office/officeart/2005/8/layout/vList5"/>
    <dgm:cxn modelId="{9E2E425C-01F0-49A3-8BC6-47334264EB4C}" srcId="{5674B82C-42C1-4234-8CD2-3DACD9674C1E}" destId="{48D31098-B964-4145-8DFF-3A340094E8EF}" srcOrd="0" destOrd="0" parTransId="{81679295-27AF-4299-86DA-096ABFF8DA3C}" sibTransId="{DEB49E89-2B1E-4E3F-95B8-FF1CF6A40AB2}"/>
    <dgm:cxn modelId="{957D744B-12B3-4C6D-8966-A4859D80FC22}" type="presOf" srcId="{03767602-3978-441C-9901-034403DB9F6C}" destId="{012F71D4-8420-4434-AC05-9EAFBE1D60F9}" srcOrd="0" destOrd="6" presId="urn:microsoft.com/office/officeart/2005/8/layout/vList5"/>
    <dgm:cxn modelId="{71ED9346-5A25-4663-BBE8-2FD655ADB0CB}" type="presOf" srcId="{5B1B6365-80BB-461B-B22A-3276C2C012F4}" destId="{458A48E1-B705-4604-931F-0A7052D7643B}" srcOrd="0" destOrd="7" presId="urn:microsoft.com/office/officeart/2005/8/layout/vList5"/>
    <dgm:cxn modelId="{CE76724B-2435-4D1F-BB04-6D71E6F2D155}" srcId="{AFFCEE96-2FD7-42A1-A5A4-BC6BEED0802C}" destId="{DDBB3652-1C12-450A-82FB-4ABF1753DB77}" srcOrd="5" destOrd="0" parTransId="{8673D369-0905-4204-AC4D-72186BB4A4D3}" sibTransId="{70966F4C-0019-4B79-937C-54DF965F77DC}"/>
    <dgm:cxn modelId="{C3047F00-176D-41E4-BE90-24ED3F927DCD}" type="presOf" srcId="{1AEA7BFC-1003-4498-BF65-53EDF6E55373}" destId="{012F71D4-8420-4434-AC05-9EAFBE1D60F9}" srcOrd="0" destOrd="4" presId="urn:microsoft.com/office/officeart/2005/8/layout/vList5"/>
    <dgm:cxn modelId="{2E259003-3AD5-4AB8-8043-8FACDDAC5CC2}" type="presOf" srcId="{55F54FF2-8320-4F97-BD42-AD97532B7E39}" destId="{458A48E1-B705-4604-931F-0A7052D7643B}" srcOrd="0" destOrd="1" presId="urn:microsoft.com/office/officeart/2005/8/layout/vList5"/>
    <dgm:cxn modelId="{E874A6AE-2ACA-4DDD-BA8F-254D920651D5}" srcId="{48D31098-B964-4145-8DFF-3A340094E8EF}" destId="{A7C3869A-6458-407C-82FD-E1D0FB596888}" srcOrd="0" destOrd="0" parTransId="{37ADAFE5-A037-4ED9-BB66-7F633B5D1327}" sibTransId="{6453B4E8-AD81-4029-AB2B-11541FD9A9C2}"/>
    <dgm:cxn modelId="{5EEA095B-A8BA-4FC7-9067-2DA965C50C1D}" srcId="{48D31098-B964-4145-8DFF-3A340094E8EF}" destId="{5F497792-E70F-40EF-91AE-015FFBC1803A}" srcOrd="1" destOrd="0" parTransId="{483F7437-5924-409C-A5DD-8AD8EA8B72DF}" sibTransId="{13E06797-A146-44B9-A7E2-4363AF4A8634}"/>
    <dgm:cxn modelId="{87B69A9C-82C7-4F5E-AC3C-79DCF4B9413A}" type="presOf" srcId="{F66AB2F1-5AB6-4E46-9F64-3DBC71B7E2B9}" destId="{458A48E1-B705-4604-931F-0A7052D7643B}" srcOrd="0" destOrd="10" presId="urn:microsoft.com/office/officeart/2005/8/layout/vList5"/>
    <dgm:cxn modelId="{99EB4D42-F768-4582-94BF-035AFBA5CD6A}" srcId="{48D31098-B964-4145-8DFF-3A340094E8EF}" destId="{3D070F8A-E10A-4728-A842-6C47C648F1F6}" srcOrd="2" destOrd="0" parTransId="{2F8E66A6-E310-41DC-84BE-E477441D662A}" sibTransId="{FBB22A94-E85A-4CCE-9108-7DAD29FCDBEB}"/>
    <dgm:cxn modelId="{CC79C13C-52DF-483A-AF8E-5BCFA4DD9B69}" srcId="{48D31098-B964-4145-8DFF-3A340094E8EF}" destId="{86839DAE-BC00-4FA8-B8AF-CA09E0FEF276}" srcOrd="5" destOrd="0" parTransId="{81695E31-6B8A-4DA7-B4BB-2744DB73EB34}" sibTransId="{F25EBCA6-1AB7-4AA6-AD19-2987351C011D}"/>
    <dgm:cxn modelId="{6A274AAE-930D-4B07-893D-1A97384BB064}" type="presOf" srcId="{CAF85CA2-AC7D-411B-B18A-80A93CD782DC}" destId="{458A48E1-B705-4604-931F-0A7052D7643B}" srcOrd="0" destOrd="4" presId="urn:microsoft.com/office/officeart/2005/8/layout/vList5"/>
    <dgm:cxn modelId="{7DD99472-794C-40CC-8F99-3D23CA852386}" type="presOf" srcId="{5674B82C-42C1-4234-8CD2-3DACD9674C1E}" destId="{84503B40-89EE-4C6E-AAC5-10C765522192}" srcOrd="0" destOrd="0" presId="urn:microsoft.com/office/officeart/2005/8/layout/vList5"/>
    <dgm:cxn modelId="{66D93399-52E3-4928-8C9F-6EE8BF976154}" type="presOf" srcId="{DDBB3652-1C12-450A-82FB-4ABF1753DB77}" destId="{458A48E1-B705-4604-931F-0A7052D7643B}" srcOrd="0" destOrd="5" presId="urn:microsoft.com/office/officeart/2005/8/layout/vList5"/>
    <dgm:cxn modelId="{068FE4B3-5618-4E17-8D3C-AF0CBB669C33}" type="presOf" srcId="{86839DAE-BC00-4FA8-B8AF-CA09E0FEF276}" destId="{012F71D4-8420-4434-AC05-9EAFBE1D60F9}" srcOrd="0" destOrd="5" presId="urn:microsoft.com/office/officeart/2005/8/layout/vList5"/>
    <dgm:cxn modelId="{4EF2C0ED-EF94-40E4-813C-DFA0B1C549A4}" type="presOf" srcId="{A7C3869A-6458-407C-82FD-E1D0FB596888}" destId="{012F71D4-8420-4434-AC05-9EAFBE1D60F9}" srcOrd="0" destOrd="0" presId="urn:microsoft.com/office/officeart/2005/8/layout/vList5"/>
    <dgm:cxn modelId="{FD733D96-226D-41CE-ABED-4E7D464E5959}" srcId="{48D31098-B964-4145-8DFF-3A340094E8EF}" destId="{D18C197F-3CC8-41E6-8339-E894D7D1189A}" srcOrd="3" destOrd="0" parTransId="{002EEB36-E3E5-4432-9F02-58EBA639ACCE}" sibTransId="{FAF23593-27DC-4A62-AE52-4C4237BF62A5}"/>
    <dgm:cxn modelId="{95F5FF07-CB84-4ACC-9063-1E5C99DB8A73}" type="presOf" srcId="{59CBF171-67A3-45D1-AF35-176A48CD361B}" destId="{458A48E1-B705-4604-931F-0A7052D7643B}" srcOrd="0" destOrd="9" presId="urn:microsoft.com/office/officeart/2005/8/layout/vList5"/>
    <dgm:cxn modelId="{B52CD3DC-3734-4EFB-B4EC-EC737E9CD5F2}" srcId="{AFFCEE96-2FD7-42A1-A5A4-BC6BEED0802C}" destId="{8146F5AE-E268-4A28-B7DA-BAFADA1239E9}" srcOrd="3" destOrd="0" parTransId="{2E1DDE73-AA86-486C-A757-4C87C2B8AAC9}" sibTransId="{ED589B55-2F7A-4D51-9B3F-DD7512F53FB9}"/>
    <dgm:cxn modelId="{B45767B3-DA2A-4366-94B4-717DFF742C58}" srcId="{AFFCEE96-2FD7-42A1-A5A4-BC6BEED0802C}" destId="{4BAFA9EF-300A-4C0A-88D8-3356C547A139}" srcOrd="6" destOrd="0" parTransId="{ED2D0A77-A5C2-4966-8A65-FE9F11171ED9}" sibTransId="{CDF2183E-1991-43C8-A99B-D2327CCD7CE9}"/>
    <dgm:cxn modelId="{50E528F1-E449-403E-B69B-69A8B109437B}" srcId="{AFFCEE96-2FD7-42A1-A5A4-BC6BEED0802C}" destId="{1963E55E-3EBB-4096-BAE0-AE5473399226}" srcOrd="2" destOrd="0" parTransId="{9FBC1A63-5074-402D-8570-3863A99955E0}" sibTransId="{5A1668C9-77ED-4885-A2C0-00793063CFF8}"/>
    <dgm:cxn modelId="{EE18D05B-B486-40C5-A0E8-86D9F6C94448}" srcId="{AFFCEE96-2FD7-42A1-A5A4-BC6BEED0802C}" destId="{F66AB2F1-5AB6-4E46-9F64-3DBC71B7E2B9}" srcOrd="10" destOrd="0" parTransId="{93807867-793E-49CB-84FB-B5771AC3EF81}" sibTransId="{3426E770-1128-4D47-A688-584861FBCBC5}"/>
    <dgm:cxn modelId="{A7163865-3C88-4CB0-B455-D45BEDB09E5C}" srcId="{AFFCEE96-2FD7-42A1-A5A4-BC6BEED0802C}" destId="{CAF85CA2-AC7D-411B-B18A-80A93CD782DC}" srcOrd="4" destOrd="0" parTransId="{289C2351-C3C3-4DE5-BDB0-AFAD13AF8334}" sibTransId="{C9AC7AC5-B49B-4259-95B1-8F5FDE520D38}"/>
    <dgm:cxn modelId="{DD268BF0-0B6D-4469-9E95-E21DB8D7974D}" type="presOf" srcId="{D18C197F-3CC8-41E6-8339-E894D7D1189A}" destId="{012F71D4-8420-4434-AC05-9EAFBE1D60F9}" srcOrd="0" destOrd="3" presId="urn:microsoft.com/office/officeart/2005/8/layout/vList5"/>
    <dgm:cxn modelId="{356EA732-3018-460D-8EE8-660174565174}" srcId="{AFFCEE96-2FD7-42A1-A5A4-BC6BEED0802C}" destId="{59CBF171-67A3-45D1-AF35-176A48CD361B}" srcOrd="9" destOrd="0" parTransId="{20E1EEE2-8AFE-42A7-A2D4-3C9A80ED74E1}" sibTransId="{F4480DEB-2E49-4E66-9A64-5E72C91AC558}"/>
    <dgm:cxn modelId="{2BFFE31D-70A1-4A78-8156-5A1C1324F73C}" srcId="{AFFCEE96-2FD7-42A1-A5A4-BC6BEED0802C}" destId="{DB7A2143-05D0-426F-A509-1E2145271D1F}" srcOrd="8" destOrd="0" parTransId="{8D3F3E68-1B40-413C-B6B9-C78D861F1955}" sibTransId="{E271E2C3-BA2D-4791-97D8-B29209E89B74}"/>
    <dgm:cxn modelId="{13CFC8AF-735F-4E45-A2FD-70D48849F2D4}" srcId="{48D31098-B964-4145-8DFF-3A340094E8EF}" destId="{1AEA7BFC-1003-4498-BF65-53EDF6E55373}" srcOrd="4" destOrd="0" parTransId="{B717051F-5651-42E5-9269-363338265ACD}" sibTransId="{D488B0AA-A516-48A5-A64D-CB7684D5A624}"/>
    <dgm:cxn modelId="{19F77C41-7A14-4539-BB1A-20F95AB01817}" srcId="{AFFCEE96-2FD7-42A1-A5A4-BC6BEED0802C}" destId="{5B1B6365-80BB-461B-B22A-3276C2C012F4}" srcOrd="7" destOrd="0" parTransId="{98402447-DF14-4261-8F2B-1A9189674AAD}" sibTransId="{8D2EA061-3C0A-4B2D-8433-4A706A0EA718}"/>
    <dgm:cxn modelId="{24D61A30-906C-419A-AC72-D7E88D7EE49F}" type="presOf" srcId="{DB7A2143-05D0-426F-A509-1E2145271D1F}" destId="{458A48E1-B705-4604-931F-0A7052D7643B}" srcOrd="0" destOrd="8" presId="urn:microsoft.com/office/officeart/2005/8/layout/vList5"/>
    <dgm:cxn modelId="{1950C10F-C00E-4436-96FE-452B8CB346CC}" srcId="{5674B82C-42C1-4234-8CD2-3DACD9674C1E}" destId="{AFFCEE96-2FD7-42A1-A5A4-BC6BEED0802C}" srcOrd="1" destOrd="0" parTransId="{639B1347-D90E-40AE-A353-138CA951129E}" sibTransId="{07A6A289-D06D-4981-97E4-9ABC57E7DED6}"/>
    <dgm:cxn modelId="{85922389-6323-4C80-A784-1E76759D7353}" type="presOf" srcId="{A1A0B6C5-9390-49FA-87B2-9AE199C72EC3}" destId="{012F71D4-8420-4434-AC05-9EAFBE1D60F9}" srcOrd="0" destOrd="7" presId="urn:microsoft.com/office/officeart/2005/8/layout/vList5"/>
    <dgm:cxn modelId="{20AAF4E6-8E94-49AC-9FD4-F38C519B2DD2}" type="presParOf" srcId="{84503B40-89EE-4C6E-AAC5-10C765522192}" destId="{7C4884FD-A5B3-4E66-9671-3A8560444EB7}" srcOrd="0" destOrd="0" presId="urn:microsoft.com/office/officeart/2005/8/layout/vList5"/>
    <dgm:cxn modelId="{43B1A7FA-453F-45A6-AD37-7FC68D477EDA}" type="presParOf" srcId="{7C4884FD-A5B3-4E66-9671-3A8560444EB7}" destId="{6A727A76-5636-4739-BED7-F72F4DB885A2}" srcOrd="0" destOrd="0" presId="urn:microsoft.com/office/officeart/2005/8/layout/vList5"/>
    <dgm:cxn modelId="{F4ADA9B6-3854-442C-A126-4FAB125850A5}" type="presParOf" srcId="{7C4884FD-A5B3-4E66-9671-3A8560444EB7}" destId="{012F71D4-8420-4434-AC05-9EAFBE1D60F9}" srcOrd="1" destOrd="0" presId="urn:microsoft.com/office/officeart/2005/8/layout/vList5"/>
    <dgm:cxn modelId="{DD5D38C4-0F7B-4D76-89FC-35708E18D26D}" type="presParOf" srcId="{84503B40-89EE-4C6E-AAC5-10C765522192}" destId="{638A3C9F-8938-4EAA-A17C-5330FEB64A65}" srcOrd="1" destOrd="0" presId="urn:microsoft.com/office/officeart/2005/8/layout/vList5"/>
    <dgm:cxn modelId="{31038E91-0FFB-4445-B4DB-C0FA14B80B3C}" type="presParOf" srcId="{84503B40-89EE-4C6E-AAC5-10C765522192}" destId="{776CA650-08B8-45D3-8D41-3B45AA958E07}" srcOrd="2" destOrd="0" presId="urn:microsoft.com/office/officeart/2005/8/layout/vList5"/>
    <dgm:cxn modelId="{505C215C-981F-4C52-AD80-DAC78B50D259}" type="presParOf" srcId="{776CA650-08B8-45D3-8D41-3B45AA958E07}" destId="{DDD000A0-2C5F-445A-9A07-AFC8584248E4}" srcOrd="0" destOrd="0" presId="urn:microsoft.com/office/officeart/2005/8/layout/vList5"/>
    <dgm:cxn modelId="{C254B55F-0C60-4975-B772-8ED9673B8AB9}" type="presParOf" srcId="{776CA650-08B8-45D3-8D41-3B45AA958E07}" destId="{458A48E1-B705-4604-931F-0A7052D7643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476145-ABF1-48B7-A4C8-105E508ABB76}"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A4E107C5-4892-4ECC-9FF2-F6D4E72E5485}">
      <dgm:prSet phldrT="[Text]" custT="1"/>
      <dgm:spPr/>
      <dgm:t>
        <a:bodyPr/>
        <a:lstStyle/>
        <a:p>
          <a:r>
            <a:rPr lang="en-US" sz="2800" dirty="0" smtClean="0"/>
            <a:t>Persons with disability or injury</a:t>
          </a:r>
          <a:endParaRPr lang="en-US" sz="2800" dirty="0"/>
        </a:p>
      </dgm:t>
    </dgm:pt>
    <dgm:pt modelId="{E95D2D76-955E-42CC-8F56-50BAA4A81725}" type="parTrans" cxnId="{CC7F1C17-BD78-4220-98BF-1D86AA0277FE}">
      <dgm:prSet/>
      <dgm:spPr/>
      <dgm:t>
        <a:bodyPr/>
        <a:lstStyle/>
        <a:p>
          <a:endParaRPr lang="en-US"/>
        </a:p>
      </dgm:t>
    </dgm:pt>
    <dgm:pt modelId="{4707954E-59D8-44EA-82B2-0511550C400B}" type="sibTrans" cxnId="{CC7F1C17-BD78-4220-98BF-1D86AA0277FE}">
      <dgm:prSet/>
      <dgm:spPr/>
      <dgm:t>
        <a:bodyPr/>
        <a:lstStyle/>
        <a:p>
          <a:endParaRPr lang="en-US"/>
        </a:p>
      </dgm:t>
    </dgm:pt>
    <dgm:pt modelId="{D7C26FDD-B451-42D2-930F-13EDACCD497E}">
      <dgm:prSet phldrT="[Text]" custT="1"/>
      <dgm:spPr/>
      <dgm:t>
        <a:bodyPr/>
        <a:lstStyle/>
        <a:p>
          <a:r>
            <a:rPr lang="en-US" sz="2400" dirty="0" smtClean="0"/>
            <a:t>Person with chronic illness or medical condition</a:t>
          </a:r>
          <a:endParaRPr lang="en-US" sz="2400" dirty="0"/>
        </a:p>
      </dgm:t>
    </dgm:pt>
    <dgm:pt modelId="{D2532698-70DE-4153-8855-E4D3BDAFE55C}" type="parTrans" cxnId="{D4FC7017-5B36-4319-9088-CB8F9C9CD1C2}">
      <dgm:prSet/>
      <dgm:spPr/>
      <dgm:t>
        <a:bodyPr/>
        <a:lstStyle/>
        <a:p>
          <a:endParaRPr lang="en-US"/>
        </a:p>
      </dgm:t>
    </dgm:pt>
    <dgm:pt modelId="{8F8FD91C-8EAE-4D23-A2C0-A32D31B034DA}" type="sibTrans" cxnId="{D4FC7017-5B36-4319-9088-CB8F9C9CD1C2}">
      <dgm:prSet/>
      <dgm:spPr/>
      <dgm:t>
        <a:bodyPr/>
        <a:lstStyle/>
        <a:p>
          <a:endParaRPr lang="en-US"/>
        </a:p>
      </dgm:t>
    </dgm:pt>
    <dgm:pt modelId="{4CF59ECA-75FC-4209-BEBF-729BF46BD7BB}">
      <dgm:prSet phldrT="[Text]" custT="1"/>
      <dgm:spPr/>
      <dgm:t>
        <a:bodyPr/>
        <a:lstStyle/>
        <a:p>
          <a:r>
            <a:rPr lang="en-US" sz="3000" dirty="0" smtClean="0"/>
            <a:t>Older persons (60+)</a:t>
          </a:r>
          <a:endParaRPr lang="en-US" sz="3000" dirty="0"/>
        </a:p>
      </dgm:t>
    </dgm:pt>
    <dgm:pt modelId="{61ACF722-00D0-4D52-83F0-444851B4ACD1}" type="parTrans" cxnId="{BCFF9FC1-B07B-4162-9FA7-CE5869FFABE1}">
      <dgm:prSet/>
      <dgm:spPr/>
      <dgm:t>
        <a:bodyPr/>
        <a:lstStyle/>
        <a:p>
          <a:endParaRPr lang="en-US"/>
        </a:p>
      </dgm:t>
    </dgm:pt>
    <dgm:pt modelId="{1590EC8F-A3B8-4863-BC77-A96D65A9E2C0}" type="sibTrans" cxnId="{BCFF9FC1-B07B-4162-9FA7-CE5869FFABE1}">
      <dgm:prSet/>
      <dgm:spPr/>
      <dgm:t>
        <a:bodyPr/>
        <a:lstStyle/>
        <a:p>
          <a:endParaRPr lang="en-US"/>
        </a:p>
      </dgm:t>
    </dgm:pt>
    <dgm:pt modelId="{D4F62A3B-9281-4AE7-AB96-982D935BE4BD}">
      <dgm:prSet phldrT="[Text]" custT="1"/>
      <dgm:spPr/>
      <dgm:t>
        <a:bodyPr/>
        <a:lstStyle/>
        <a:p>
          <a:r>
            <a:rPr lang="en-US" sz="3000" dirty="0" smtClean="0"/>
            <a:t>Women and girls at risk</a:t>
          </a:r>
          <a:endParaRPr lang="en-US" sz="3000" dirty="0"/>
        </a:p>
      </dgm:t>
    </dgm:pt>
    <dgm:pt modelId="{29FAC457-4D71-4A0A-9903-0C326727998B}" type="parTrans" cxnId="{30E60B04-56D5-4D0B-8C39-1B4E09C8D9A8}">
      <dgm:prSet/>
      <dgm:spPr/>
      <dgm:t>
        <a:bodyPr/>
        <a:lstStyle/>
        <a:p>
          <a:endParaRPr lang="en-US"/>
        </a:p>
      </dgm:t>
    </dgm:pt>
    <dgm:pt modelId="{1C07E8A5-7554-49B0-90FC-6C34180E3ADA}" type="sibTrans" cxnId="{30E60B04-56D5-4D0B-8C39-1B4E09C8D9A8}">
      <dgm:prSet/>
      <dgm:spPr/>
      <dgm:t>
        <a:bodyPr/>
        <a:lstStyle/>
        <a:p>
          <a:endParaRPr lang="en-US"/>
        </a:p>
      </dgm:t>
    </dgm:pt>
    <dgm:pt modelId="{7374B51C-06BC-4B29-AECE-E64940751FE8}">
      <dgm:prSet phldrT="[Text]" custT="1"/>
      <dgm:spPr/>
      <dgm:t>
        <a:bodyPr/>
        <a:lstStyle/>
        <a:p>
          <a:r>
            <a:rPr lang="en-US" sz="3000" dirty="0" smtClean="0"/>
            <a:t>Children at risk</a:t>
          </a:r>
          <a:endParaRPr lang="en-US" sz="3000" dirty="0"/>
        </a:p>
      </dgm:t>
    </dgm:pt>
    <dgm:pt modelId="{824DA39B-EDE3-4DA4-8664-B27BDF61C92A}" type="parTrans" cxnId="{2003F3C5-12A2-4C7F-859D-48E5C090920C}">
      <dgm:prSet/>
      <dgm:spPr/>
      <dgm:t>
        <a:bodyPr/>
        <a:lstStyle/>
        <a:p>
          <a:endParaRPr lang="en-US"/>
        </a:p>
      </dgm:t>
    </dgm:pt>
    <dgm:pt modelId="{126AA50E-C0D0-4BB9-9A11-EB1491F9516E}" type="sibTrans" cxnId="{2003F3C5-12A2-4C7F-859D-48E5C090920C}">
      <dgm:prSet/>
      <dgm:spPr/>
      <dgm:t>
        <a:bodyPr/>
        <a:lstStyle/>
        <a:p>
          <a:endParaRPr lang="en-US"/>
        </a:p>
      </dgm:t>
    </dgm:pt>
    <dgm:pt modelId="{9A8BFB96-8837-43F3-8704-8F510D4E540B}">
      <dgm:prSet custT="1"/>
      <dgm:spPr/>
      <dgm:t>
        <a:bodyPr/>
        <a:lstStyle/>
        <a:p>
          <a:r>
            <a:rPr lang="en-US" sz="3000" dirty="0" smtClean="0"/>
            <a:t>Members of minority group</a:t>
          </a:r>
          <a:endParaRPr lang="en-US" sz="3000" dirty="0"/>
        </a:p>
      </dgm:t>
    </dgm:pt>
    <dgm:pt modelId="{D475EAFB-4763-42EA-A9B8-1F590D634A60}" type="parTrans" cxnId="{C24B822C-807A-44EF-9691-8D155A8A8F8B}">
      <dgm:prSet/>
      <dgm:spPr/>
      <dgm:t>
        <a:bodyPr/>
        <a:lstStyle/>
        <a:p>
          <a:endParaRPr lang="en-US"/>
        </a:p>
      </dgm:t>
    </dgm:pt>
    <dgm:pt modelId="{CB8BA565-8DD6-4468-AAAB-993E3D65DF7C}" type="sibTrans" cxnId="{C24B822C-807A-44EF-9691-8D155A8A8F8B}">
      <dgm:prSet/>
      <dgm:spPr/>
      <dgm:t>
        <a:bodyPr/>
        <a:lstStyle/>
        <a:p>
          <a:endParaRPr lang="en-US"/>
        </a:p>
      </dgm:t>
    </dgm:pt>
    <dgm:pt modelId="{146AD2E5-9AAD-4F76-B041-20315A2BA746}">
      <dgm:prSet custT="1"/>
      <dgm:spPr/>
      <dgm:t>
        <a:bodyPr/>
        <a:lstStyle/>
        <a:p>
          <a:r>
            <a:rPr lang="en-US" sz="2700" dirty="0" smtClean="0"/>
            <a:t>People with socio-economic hardship</a:t>
          </a:r>
          <a:endParaRPr lang="en-US" sz="2700" dirty="0"/>
        </a:p>
      </dgm:t>
    </dgm:pt>
    <dgm:pt modelId="{92F81BA7-B327-4513-9D76-390382E63153}" type="parTrans" cxnId="{18F73104-FF7F-42D9-AC25-71049C2198CC}">
      <dgm:prSet/>
      <dgm:spPr/>
      <dgm:t>
        <a:bodyPr/>
        <a:lstStyle/>
        <a:p>
          <a:endParaRPr lang="en-US"/>
        </a:p>
      </dgm:t>
    </dgm:pt>
    <dgm:pt modelId="{EF530BC6-2DAB-42D0-8C95-B3B3B47A7338}" type="sibTrans" cxnId="{18F73104-FF7F-42D9-AC25-71049C2198CC}">
      <dgm:prSet/>
      <dgm:spPr/>
      <dgm:t>
        <a:bodyPr/>
        <a:lstStyle/>
        <a:p>
          <a:endParaRPr lang="en-US"/>
        </a:p>
      </dgm:t>
    </dgm:pt>
    <dgm:pt modelId="{1874229A-311C-46D3-8411-81E88876749A}" type="pres">
      <dgm:prSet presAssocID="{F3476145-ABF1-48B7-A4C8-105E508ABB76}" presName="diagram" presStyleCnt="0">
        <dgm:presLayoutVars>
          <dgm:dir/>
          <dgm:resizeHandles val="exact"/>
        </dgm:presLayoutVars>
      </dgm:prSet>
      <dgm:spPr/>
      <dgm:t>
        <a:bodyPr/>
        <a:lstStyle/>
        <a:p>
          <a:endParaRPr lang="en-US"/>
        </a:p>
      </dgm:t>
    </dgm:pt>
    <dgm:pt modelId="{04ABB601-1431-49EA-BEB8-B119253F4BD9}" type="pres">
      <dgm:prSet presAssocID="{A4E107C5-4892-4ECC-9FF2-F6D4E72E5485}" presName="node" presStyleLbl="node1" presStyleIdx="0" presStyleCnt="7">
        <dgm:presLayoutVars>
          <dgm:bulletEnabled val="1"/>
        </dgm:presLayoutVars>
      </dgm:prSet>
      <dgm:spPr/>
      <dgm:t>
        <a:bodyPr/>
        <a:lstStyle/>
        <a:p>
          <a:endParaRPr lang="en-US"/>
        </a:p>
      </dgm:t>
    </dgm:pt>
    <dgm:pt modelId="{AE1BA77C-BA3A-4B9B-8050-41B52330762C}" type="pres">
      <dgm:prSet presAssocID="{4707954E-59D8-44EA-82B2-0511550C400B}" presName="sibTrans" presStyleCnt="0"/>
      <dgm:spPr/>
    </dgm:pt>
    <dgm:pt modelId="{6B85F0AC-DAA6-463F-9E18-3FBE80F92C0D}" type="pres">
      <dgm:prSet presAssocID="{D7C26FDD-B451-42D2-930F-13EDACCD497E}" presName="node" presStyleLbl="node1" presStyleIdx="1" presStyleCnt="7">
        <dgm:presLayoutVars>
          <dgm:bulletEnabled val="1"/>
        </dgm:presLayoutVars>
      </dgm:prSet>
      <dgm:spPr/>
      <dgm:t>
        <a:bodyPr/>
        <a:lstStyle/>
        <a:p>
          <a:endParaRPr lang="en-US"/>
        </a:p>
      </dgm:t>
    </dgm:pt>
    <dgm:pt modelId="{0ABBC501-5563-400C-8A73-781D25DA0EF3}" type="pres">
      <dgm:prSet presAssocID="{8F8FD91C-8EAE-4D23-A2C0-A32D31B034DA}" presName="sibTrans" presStyleCnt="0"/>
      <dgm:spPr/>
    </dgm:pt>
    <dgm:pt modelId="{F5543393-FCFB-4EC4-961F-31C6A2BF5826}" type="pres">
      <dgm:prSet presAssocID="{4CF59ECA-75FC-4209-BEBF-729BF46BD7BB}" presName="node" presStyleLbl="node1" presStyleIdx="2" presStyleCnt="7">
        <dgm:presLayoutVars>
          <dgm:bulletEnabled val="1"/>
        </dgm:presLayoutVars>
      </dgm:prSet>
      <dgm:spPr/>
      <dgm:t>
        <a:bodyPr/>
        <a:lstStyle/>
        <a:p>
          <a:endParaRPr lang="en-US"/>
        </a:p>
      </dgm:t>
    </dgm:pt>
    <dgm:pt modelId="{765BBA37-D662-45FD-ABFB-B8B2D54C7168}" type="pres">
      <dgm:prSet presAssocID="{1590EC8F-A3B8-4863-BC77-A96D65A9E2C0}" presName="sibTrans" presStyleCnt="0"/>
      <dgm:spPr/>
    </dgm:pt>
    <dgm:pt modelId="{7E19DAC5-0F15-4CC0-B1F8-9190CCF5CC7C}" type="pres">
      <dgm:prSet presAssocID="{D4F62A3B-9281-4AE7-AB96-982D935BE4BD}" presName="node" presStyleLbl="node1" presStyleIdx="3" presStyleCnt="7">
        <dgm:presLayoutVars>
          <dgm:bulletEnabled val="1"/>
        </dgm:presLayoutVars>
      </dgm:prSet>
      <dgm:spPr/>
      <dgm:t>
        <a:bodyPr/>
        <a:lstStyle/>
        <a:p>
          <a:endParaRPr lang="en-US"/>
        </a:p>
      </dgm:t>
    </dgm:pt>
    <dgm:pt modelId="{FE9C2DA0-7F1C-4188-8D48-C67A8D9AAF98}" type="pres">
      <dgm:prSet presAssocID="{1C07E8A5-7554-49B0-90FC-6C34180E3ADA}" presName="sibTrans" presStyleCnt="0"/>
      <dgm:spPr/>
    </dgm:pt>
    <dgm:pt modelId="{39A00ACC-DE16-43F3-AD83-14BED11DD6FD}" type="pres">
      <dgm:prSet presAssocID="{7374B51C-06BC-4B29-AECE-E64940751FE8}" presName="node" presStyleLbl="node1" presStyleIdx="4" presStyleCnt="7">
        <dgm:presLayoutVars>
          <dgm:bulletEnabled val="1"/>
        </dgm:presLayoutVars>
      </dgm:prSet>
      <dgm:spPr/>
      <dgm:t>
        <a:bodyPr/>
        <a:lstStyle/>
        <a:p>
          <a:endParaRPr lang="en-US"/>
        </a:p>
      </dgm:t>
    </dgm:pt>
    <dgm:pt modelId="{C38056C4-B8AD-43D5-BC48-4E3AFC361A85}" type="pres">
      <dgm:prSet presAssocID="{126AA50E-C0D0-4BB9-9A11-EB1491F9516E}" presName="sibTrans" presStyleCnt="0"/>
      <dgm:spPr/>
    </dgm:pt>
    <dgm:pt modelId="{4B15EFD7-8AA3-4BA1-9E54-065BAB056866}" type="pres">
      <dgm:prSet presAssocID="{9A8BFB96-8837-43F3-8704-8F510D4E540B}" presName="node" presStyleLbl="node1" presStyleIdx="5" presStyleCnt="7">
        <dgm:presLayoutVars>
          <dgm:bulletEnabled val="1"/>
        </dgm:presLayoutVars>
      </dgm:prSet>
      <dgm:spPr/>
      <dgm:t>
        <a:bodyPr/>
        <a:lstStyle/>
        <a:p>
          <a:endParaRPr lang="en-US"/>
        </a:p>
      </dgm:t>
    </dgm:pt>
    <dgm:pt modelId="{2A2B52A6-772F-4B37-93A0-169B80311E8B}" type="pres">
      <dgm:prSet presAssocID="{CB8BA565-8DD6-4468-AAAB-993E3D65DF7C}" presName="sibTrans" presStyleCnt="0"/>
      <dgm:spPr/>
    </dgm:pt>
    <dgm:pt modelId="{3E406B36-2284-4C76-8EE4-C96F8C1B5532}" type="pres">
      <dgm:prSet presAssocID="{146AD2E5-9AAD-4F76-B041-20315A2BA746}" presName="node" presStyleLbl="node1" presStyleIdx="6" presStyleCnt="7">
        <dgm:presLayoutVars>
          <dgm:bulletEnabled val="1"/>
        </dgm:presLayoutVars>
      </dgm:prSet>
      <dgm:spPr/>
      <dgm:t>
        <a:bodyPr/>
        <a:lstStyle/>
        <a:p>
          <a:endParaRPr lang="en-US"/>
        </a:p>
      </dgm:t>
    </dgm:pt>
  </dgm:ptLst>
  <dgm:cxnLst>
    <dgm:cxn modelId="{8B0ADB30-7DAF-43B1-99CC-17CD368B5155}" type="presOf" srcId="{9A8BFB96-8837-43F3-8704-8F510D4E540B}" destId="{4B15EFD7-8AA3-4BA1-9E54-065BAB056866}" srcOrd="0" destOrd="0" presId="urn:microsoft.com/office/officeart/2005/8/layout/default"/>
    <dgm:cxn modelId="{30E60B04-56D5-4D0B-8C39-1B4E09C8D9A8}" srcId="{F3476145-ABF1-48B7-A4C8-105E508ABB76}" destId="{D4F62A3B-9281-4AE7-AB96-982D935BE4BD}" srcOrd="3" destOrd="0" parTransId="{29FAC457-4D71-4A0A-9903-0C326727998B}" sibTransId="{1C07E8A5-7554-49B0-90FC-6C34180E3ADA}"/>
    <dgm:cxn modelId="{CC7F1C17-BD78-4220-98BF-1D86AA0277FE}" srcId="{F3476145-ABF1-48B7-A4C8-105E508ABB76}" destId="{A4E107C5-4892-4ECC-9FF2-F6D4E72E5485}" srcOrd="0" destOrd="0" parTransId="{E95D2D76-955E-42CC-8F56-50BAA4A81725}" sibTransId="{4707954E-59D8-44EA-82B2-0511550C400B}"/>
    <dgm:cxn modelId="{F74319DA-E270-45DD-9250-5F802659F99B}" type="presOf" srcId="{D4F62A3B-9281-4AE7-AB96-982D935BE4BD}" destId="{7E19DAC5-0F15-4CC0-B1F8-9190CCF5CC7C}" srcOrd="0" destOrd="0" presId="urn:microsoft.com/office/officeart/2005/8/layout/default"/>
    <dgm:cxn modelId="{4DF117B8-C9E1-4610-B6C3-C0C1C99EBF32}" type="presOf" srcId="{A4E107C5-4892-4ECC-9FF2-F6D4E72E5485}" destId="{04ABB601-1431-49EA-BEB8-B119253F4BD9}" srcOrd="0" destOrd="0" presId="urn:microsoft.com/office/officeart/2005/8/layout/default"/>
    <dgm:cxn modelId="{18F73104-FF7F-42D9-AC25-71049C2198CC}" srcId="{F3476145-ABF1-48B7-A4C8-105E508ABB76}" destId="{146AD2E5-9AAD-4F76-B041-20315A2BA746}" srcOrd="6" destOrd="0" parTransId="{92F81BA7-B327-4513-9D76-390382E63153}" sibTransId="{EF530BC6-2DAB-42D0-8C95-B3B3B47A7338}"/>
    <dgm:cxn modelId="{D4FC7017-5B36-4319-9088-CB8F9C9CD1C2}" srcId="{F3476145-ABF1-48B7-A4C8-105E508ABB76}" destId="{D7C26FDD-B451-42D2-930F-13EDACCD497E}" srcOrd="1" destOrd="0" parTransId="{D2532698-70DE-4153-8855-E4D3BDAFE55C}" sibTransId="{8F8FD91C-8EAE-4D23-A2C0-A32D31B034DA}"/>
    <dgm:cxn modelId="{FDA2518A-61E7-428B-AC32-7A4AE591A5E9}" type="presOf" srcId="{4CF59ECA-75FC-4209-BEBF-729BF46BD7BB}" destId="{F5543393-FCFB-4EC4-961F-31C6A2BF5826}" srcOrd="0" destOrd="0" presId="urn:microsoft.com/office/officeart/2005/8/layout/default"/>
    <dgm:cxn modelId="{BE34E36E-4680-4B1A-A6DF-E6B76F14E6F0}" type="presOf" srcId="{146AD2E5-9AAD-4F76-B041-20315A2BA746}" destId="{3E406B36-2284-4C76-8EE4-C96F8C1B5532}" srcOrd="0" destOrd="0" presId="urn:microsoft.com/office/officeart/2005/8/layout/default"/>
    <dgm:cxn modelId="{2003F3C5-12A2-4C7F-859D-48E5C090920C}" srcId="{F3476145-ABF1-48B7-A4C8-105E508ABB76}" destId="{7374B51C-06BC-4B29-AECE-E64940751FE8}" srcOrd="4" destOrd="0" parTransId="{824DA39B-EDE3-4DA4-8664-B27BDF61C92A}" sibTransId="{126AA50E-C0D0-4BB9-9A11-EB1491F9516E}"/>
    <dgm:cxn modelId="{D898CD3B-CEC5-41CF-A25C-9E06666280DE}" type="presOf" srcId="{7374B51C-06BC-4B29-AECE-E64940751FE8}" destId="{39A00ACC-DE16-43F3-AD83-14BED11DD6FD}" srcOrd="0" destOrd="0" presId="urn:microsoft.com/office/officeart/2005/8/layout/default"/>
    <dgm:cxn modelId="{F3D89ADA-FAF0-4533-ADC5-51ABDC6A3832}" type="presOf" srcId="{D7C26FDD-B451-42D2-930F-13EDACCD497E}" destId="{6B85F0AC-DAA6-463F-9E18-3FBE80F92C0D}" srcOrd="0" destOrd="0" presId="urn:microsoft.com/office/officeart/2005/8/layout/default"/>
    <dgm:cxn modelId="{50D146ED-9D3B-427A-90F6-5B6342839B47}" type="presOf" srcId="{F3476145-ABF1-48B7-A4C8-105E508ABB76}" destId="{1874229A-311C-46D3-8411-81E88876749A}" srcOrd="0" destOrd="0" presId="urn:microsoft.com/office/officeart/2005/8/layout/default"/>
    <dgm:cxn modelId="{BCFF9FC1-B07B-4162-9FA7-CE5869FFABE1}" srcId="{F3476145-ABF1-48B7-A4C8-105E508ABB76}" destId="{4CF59ECA-75FC-4209-BEBF-729BF46BD7BB}" srcOrd="2" destOrd="0" parTransId="{61ACF722-00D0-4D52-83F0-444851B4ACD1}" sibTransId="{1590EC8F-A3B8-4863-BC77-A96D65A9E2C0}"/>
    <dgm:cxn modelId="{C24B822C-807A-44EF-9691-8D155A8A8F8B}" srcId="{F3476145-ABF1-48B7-A4C8-105E508ABB76}" destId="{9A8BFB96-8837-43F3-8704-8F510D4E540B}" srcOrd="5" destOrd="0" parTransId="{D475EAFB-4763-42EA-A9B8-1F590D634A60}" sibTransId="{CB8BA565-8DD6-4468-AAAB-993E3D65DF7C}"/>
    <dgm:cxn modelId="{5FC347C4-DD7E-4240-A64D-A315BC43BD07}" type="presParOf" srcId="{1874229A-311C-46D3-8411-81E88876749A}" destId="{04ABB601-1431-49EA-BEB8-B119253F4BD9}" srcOrd="0" destOrd="0" presId="urn:microsoft.com/office/officeart/2005/8/layout/default"/>
    <dgm:cxn modelId="{9E6BF1CC-4730-4E67-B506-8F07929281A2}" type="presParOf" srcId="{1874229A-311C-46D3-8411-81E88876749A}" destId="{AE1BA77C-BA3A-4B9B-8050-41B52330762C}" srcOrd="1" destOrd="0" presId="urn:microsoft.com/office/officeart/2005/8/layout/default"/>
    <dgm:cxn modelId="{1AF3B0DF-8B23-4A7B-8D87-77A9DE370809}" type="presParOf" srcId="{1874229A-311C-46D3-8411-81E88876749A}" destId="{6B85F0AC-DAA6-463F-9E18-3FBE80F92C0D}" srcOrd="2" destOrd="0" presId="urn:microsoft.com/office/officeart/2005/8/layout/default"/>
    <dgm:cxn modelId="{F9D3E9BC-7500-40A2-91B0-14E46E6E0B37}" type="presParOf" srcId="{1874229A-311C-46D3-8411-81E88876749A}" destId="{0ABBC501-5563-400C-8A73-781D25DA0EF3}" srcOrd="3" destOrd="0" presId="urn:microsoft.com/office/officeart/2005/8/layout/default"/>
    <dgm:cxn modelId="{9F8A9ED4-32D0-46C1-B6B0-F18A6BE52034}" type="presParOf" srcId="{1874229A-311C-46D3-8411-81E88876749A}" destId="{F5543393-FCFB-4EC4-961F-31C6A2BF5826}" srcOrd="4" destOrd="0" presId="urn:microsoft.com/office/officeart/2005/8/layout/default"/>
    <dgm:cxn modelId="{FB2FA5AD-EFF7-4592-9D12-8EB892F72E3C}" type="presParOf" srcId="{1874229A-311C-46D3-8411-81E88876749A}" destId="{765BBA37-D662-45FD-ABFB-B8B2D54C7168}" srcOrd="5" destOrd="0" presId="urn:microsoft.com/office/officeart/2005/8/layout/default"/>
    <dgm:cxn modelId="{D0FAFA9D-6ED8-4624-B04D-4DA8773E23A5}" type="presParOf" srcId="{1874229A-311C-46D3-8411-81E88876749A}" destId="{7E19DAC5-0F15-4CC0-B1F8-9190CCF5CC7C}" srcOrd="6" destOrd="0" presId="urn:microsoft.com/office/officeart/2005/8/layout/default"/>
    <dgm:cxn modelId="{2056E4FE-7FF4-409F-9E59-5B9207BE6396}" type="presParOf" srcId="{1874229A-311C-46D3-8411-81E88876749A}" destId="{FE9C2DA0-7F1C-4188-8D48-C67A8D9AAF98}" srcOrd="7" destOrd="0" presId="urn:microsoft.com/office/officeart/2005/8/layout/default"/>
    <dgm:cxn modelId="{8133234C-A573-4086-BAA9-4067D96299CE}" type="presParOf" srcId="{1874229A-311C-46D3-8411-81E88876749A}" destId="{39A00ACC-DE16-43F3-AD83-14BED11DD6FD}" srcOrd="8" destOrd="0" presId="urn:microsoft.com/office/officeart/2005/8/layout/default"/>
    <dgm:cxn modelId="{A2F83E4B-B616-4539-BE1F-B032B400EE8F}" type="presParOf" srcId="{1874229A-311C-46D3-8411-81E88876749A}" destId="{C38056C4-B8AD-43D5-BC48-4E3AFC361A85}" srcOrd="9" destOrd="0" presId="urn:microsoft.com/office/officeart/2005/8/layout/default"/>
    <dgm:cxn modelId="{DF48364E-6507-4E5B-B036-97C089FDB518}" type="presParOf" srcId="{1874229A-311C-46D3-8411-81E88876749A}" destId="{4B15EFD7-8AA3-4BA1-9E54-065BAB056866}" srcOrd="10" destOrd="0" presId="urn:microsoft.com/office/officeart/2005/8/layout/default"/>
    <dgm:cxn modelId="{DAA942D9-940E-4D24-8094-154AB58033A4}" type="presParOf" srcId="{1874229A-311C-46D3-8411-81E88876749A}" destId="{2A2B52A6-772F-4B37-93A0-169B80311E8B}" srcOrd="11" destOrd="0" presId="urn:microsoft.com/office/officeart/2005/8/layout/default"/>
    <dgm:cxn modelId="{BCC70C91-1339-4D4D-971F-E9A2374D96EB}" type="presParOf" srcId="{1874229A-311C-46D3-8411-81E88876749A}" destId="{3E406B36-2284-4C76-8EE4-C96F8C1B5532}"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2464692-8CD7-4516-B87E-125E23BFE7BD}" type="doc">
      <dgm:prSet loTypeId="urn:microsoft.com/office/officeart/2005/8/layout/default" loCatId="list" qsTypeId="urn:microsoft.com/office/officeart/2005/8/quickstyle/simple4" qsCatId="simple" csTypeId="urn:microsoft.com/office/officeart/2005/8/colors/accent1_3" csCatId="accent1" phldr="1"/>
      <dgm:spPr/>
      <dgm:t>
        <a:bodyPr/>
        <a:lstStyle/>
        <a:p>
          <a:endParaRPr lang="en-US"/>
        </a:p>
      </dgm:t>
    </dgm:pt>
    <dgm:pt modelId="{2AB3A793-DA4D-4F5D-B357-4262DF117353}">
      <dgm:prSet phldrT="[Text]"/>
      <dgm:spPr>
        <a:xfrm>
          <a:off x="744" y="145603"/>
          <a:ext cx="2902148" cy="1741289"/>
        </a:xfrm>
        <a:prstGeom prst="rect">
          <a:avLst/>
        </a:prstGeom>
        <a:gradFill rotWithShape="0">
          <a:gsLst>
            <a:gs pos="0">
              <a:srgbClr val="EB2228">
                <a:shade val="80000"/>
                <a:hueOff val="0"/>
                <a:satOff val="0"/>
                <a:lumOff val="0"/>
                <a:alphaOff val="0"/>
                <a:shade val="51000"/>
                <a:satMod val="130000"/>
              </a:srgbClr>
            </a:gs>
            <a:gs pos="80000">
              <a:srgbClr val="EB2228">
                <a:shade val="80000"/>
                <a:hueOff val="0"/>
                <a:satOff val="0"/>
                <a:lumOff val="0"/>
                <a:alphaOff val="0"/>
                <a:shade val="93000"/>
                <a:satMod val="130000"/>
              </a:srgbClr>
            </a:gs>
            <a:gs pos="100000">
              <a:srgbClr val="EB2228">
                <a:shade val="8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en-US" dirty="0" smtClean="0">
              <a:solidFill>
                <a:srgbClr val="FFFFFF"/>
              </a:solidFill>
              <a:latin typeface="Verdana"/>
              <a:ea typeface="+mn-ea"/>
              <a:cs typeface="+mn-cs"/>
            </a:rPr>
            <a:t>Minimum Standards </a:t>
          </a:r>
          <a:endParaRPr lang="en-US" dirty="0">
            <a:solidFill>
              <a:srgbClr val="FFFFFF"/>
            </a:solidFill>
            <a:latin typeface="Verdana"/>
            <a:ea typeface="+mn-ea"/>
            <a:cs typeface="+mn-cs"/>
          </a:endParaRPr>
        </a:p>
      </dgm:t>
    </dgm:pt>
    <dgm:pt modelId="{ED8611E1-8406-4FED-BFFE-1E144251081B}" type="parTrans" cxnId="{EBB1D598-D274-4878-AFE0-D1EB5B0CBD63}">
      <dgm:prSet/>
      <dgm:spPr/>
      <dgm:t>
        <a:bodyPr/>
        <a:lstStyle/>
        <a:p>
          <a:endParaRPr lang="en-US"/>
        </a:p>
      </dgm:t>
    </dgm:pt>
    <dgm:pt modelId="{05BCE8C1-1AD8-448E-974E-7C7677CA211B}" type="sibTrans" cxnId="{EBB1D598-D274-4878-AFE0-D1EB5B0CBD63}">
      <dgm:prSet/>
      <dgm:spPr/>
      <dgm:t>
        <a:bodyPr/>
        <a:lstStyle/>
        <a:p>
          <a:endParaRPr lang="en-US"/>
        </a:p>
      </dgm:t>
    </dgm:pt>
    <dgm:pt modelId="{50F10D65-8428-4BC8-9DCD-8DA0438ECD44}">
      <dgm:prSet phldrT="[Text]"/>
      <dgm:spPr>
        <a:xfrm>
          <a:off x="3193107" y="145603"/>
          <a:ext cx="2902148" cy="1741289"/>
        </a:xfrm>
        <a:prstGeom prst="rect">
          <a:avLst/>
        </a:prstGeom>
        <a:gradFill rotWithShape="0">
          <a:gsLst>
            <a:gs pos="0">
              <a:srgbClr val="EB2228">
                <a:shade val="80000"/>
                <a:hueOff val="25072"/>
                <a:satOff val="352"/>
                <a:lumOff val="9803"/>
                <a:alphaOff val="0"/>
                <a:shade val="51000"/>
                <a:satMod val="130000"/>
              </a:srgbClr>
            </a:gs>
            <a:gs pos="80000">
              <a:srgbClr val="EB2228">
                <a:shade val="80000"/>
                <a:hueOff val="25072"/>
                <a:satOff val="352"/>
                <a:lumOff val="9803"/>
                <a:alphaOff val="0"/>
                <a:shade val="93000"/>
                <a:satMod val="130000"/>
              </a:srgbClr>
            </a:gs>
            <a:gs pos="100000">
              <a:srgbClr val="EB2228">
                <a:shade val="80000"/>
                <a:hueOff val="25072"/>
                <a:satOff val="352"/>
                <a:lumOff val="9803"/>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en-US" dirty="0" smtClean="0">
              <a:solidFill>
                <a:srgbClr val="FFFFFF"/>
              </a:solidFill>
              <a:latin typeface="Verdana"/>
              <a:ea typeface="+mn-ea"/>
              <a:cs typeface="+mn-cs"/>
            </a:rPr>
            <a:t>Annex 1 - GBV Look-Listen-Link Protocol</a:t>
          </a:r>
          <a:endParaRPr lang="en-US" dirty="0">
            <a:solidFill>
              <a:srgbClr val="FFFFFF"/>
            </a:solidFill>
            <a:latin typeface="Verdana"/>
            <a:ea typeface="+mn-ea"/>
            <a:cs typeface="+mn-cs"/>
          </a:endParaRPr>
        </a:p>
      </dgm:t>
    </dgm:pt>
    <dgm:pt modelId="{D29565C6-EED4-4D42-B440-018E78808CB2}" type="parTrans" cxnId="{8C885BDA-527C-41DB-81C5-A84A72BE4CAF}">
      <dgm:prSet/>
      <dgm:spPr/>
      <dgm:t>
        <a:bodyPr/>
        <a:lstStyle/>
        <a:p>
          <a:endParaRPr lang="en-US"/>
        </a:p>
      </dgm:t>
    </dgm:pt>
    <dgm:pt modelId="{2FDEB9F7-1C3E-4749-AC7E-C80B98676338}" type="sibTrans" cxnId="{8C885BDA-527C-41DB-81C5-A84A72BE4CAF}">
      <dgm:prSet/>
      <dgm:spPr/>
      <dgm:t>
        <a:bodyPr/>
        <a:lstStyle/>
        <a:p>
          <a:endParaRPr lang="en-US"/>
        </a:p>
      </dgm:t>
    </dgm:pt>
    <dgm:pt modelId="{F1042DC9-08FC-4548-B02B-AA9408888780}">
      <dgm:prSet phldrT="[Text]"/>
      <dgm:spPr>
        <a:xfrm>
          <a:off x="744" y="2177107"/>
          <a:ext cx="2902148" cy="1741289"/>
        </a:xfrm>
        <a:prstGeom prst="rect">
          <a:avLst/>
        </a:prstGeom>
        <a:gradFill rotWithShape="0">
          <a:gsLst>
            <a:gs pos="0">
              <a:srgbClr val="EB2228">
                <a:shade val="80000"/>
                <a:hueOff val="50144"/>
                <a:satOff val="704"/>
                <a:lumOff val="19605"/>
                <a:alphaOff val="0"/>
                <a:shade val="51000"/>
                <a:satMod val="130000"/>
              </a:srgbClr>
            </a:gs>
            <a:gs pos="80000">
              <a:srgbClr val="EB2228">
                <a:shade val="80000"/>
                <a:hueOff val="50144"/>
                <a:satOff val="704"/>
                <a:lumOff val="19605"/>
                <a:alphaOff val="0"/>
                <a:shade val="93000"/>
                <a:satMod val="130000"/>
              </a:srgbClr>
            </a:gs>
            <a:gs pos="100000">
              <a:srgbClr val="EB2228">
                <a:shade val="80000"/>
                <a:hueOff val="50144"/>
                <a:satOff val="704"/>
                <a:lumOff val="19605"/>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en-US" dirty="0" smtClean="0">
              <a:solidFill>
                <a:srgbClr val="FFFFFF"/>
              </a:solidFill>
              <a:latin typeface="Verdana"/>
              <a:ea typeface="+mn-ea"/>
              <a:cs typeface="+mn-cs"/>
            </a:rPr>
            <a:t>Annex 2 -State Social and Administrative Services at local level </a:t>
          </a:r>
          <a:endParaRPr lang="en-US" dirty="0">
            <a:solidFill>
              <a:srgbClr val="FFFFFF"/>
            </a:solidFill>
            <a:latin typeface="Verdana"/>
            <a:ea typeface="+mn-ea"/>
            <a:cs typeface="+mn-cs"/>
          </a:endParaRPr>
        </a:p>
      </dgm:t>
    </dgm:pt>
    <dgm:pt modelId="{5A14A3F7-D180-4622-BC15-89C0D959DC6A}" type="parTrans" cxnId="{6CFA1BAC-6513-4C25-9C16-0615679E30D2}">
      <dgm:prSet/>
      <dgm:spPr/>
      <dgm:t>
        <a:bodyPr/>
        <a:lstStyle/>
        <a:p>
          <a:endParaRPr lang="en-US"/>
        </a:p>
      </dgm:t>
    </dgm:pt>
    <dgm:pt modelId="{01B92690-7977-42AF-AC9D-047282CAEEE6}" type="sibTrans" cxnId="{6CFA1BAC-6513-4C25-9C16-0615679E30D2}">
      <dgm:prSet/>
      <dgm:spPr/>
      <dgm:t>
        <a:bodyPr/>
        <a:lstStyle/>
        <a:p>
          <a:endParaRPr lang="en-US"/>
        </a:p>
      </dgm:t>
    </dgm:pt>
    <dgm:pt modelId="{A2E9C3C7-9FC0-4C66-92C9-A2A60DA022D8}">
      <dgm:prSet phldrT="[Text]"/>
      <dgm:spPr>
        <a:xfrm>
          <a:off x="3193107" y="2177107"/>
          <a:ext cx="2902148" cy="1741289"/>
        </a:xfrm>
        <a:prstGeom prst="rect">
          <a:avLst/>
        </a:prstGeom>
        <a:gradFill rotWithShape="0">
          <a:gsLst>
            <a:gs pos="0">
              <a:srgbClr val="EB2228">
                <a:shade val="80000"/>
                <a:hueOff val="75216"/>
                <a:satOff val="1056"/>
                <a:lumOff val="29408"/>
                <a:alphaOff val="0"/>
                <a:shade val="51000"/>
                <a:satMod val="130000"/>
              </a:srgbClr>
            </a:gs>
            <a:gs pos="80000">
              <a:srgbClr val="EB2228">
                <a:shade val="80000"/>
                <a:hueOff val="75216"/>
                <a:satOff val="1056"/>
                <a:lumOff val="29408"/>
                <a:alphaOff val="0"/>
                <a:shade val="93000"/>
                <a:satMod val="130000"/>
              </a:srgbClr>
            </a:gs>
            <a:gs pos="100000">
              <a:srgbClr val="EB2228">
                <a:shade val="80000"/>
                <a:hueOff val="75216"/>
                <a:satOff val="1056"/>
                <a:lumOff val="29408"/>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en-US" dirty="0" smtClean="0">
              <a:solidFill>
                <a:srgbClr val="FFFFFF"/>
              </a:solidFill>
              <a:latin typeface="Verdana"/>
              <a:ea typeface="+mn-ea"/>
              <a:cs typeface="+mn-cs"/>
            </a:rPr>
            <a:t>Inter-Agency Referral Form (IRF)</a:t>
          </a:r>
          <a:endParaRPr lang="en-US" dirty="0">
            <a:solidFill>
              <a:srgbClr val="FFFFFF"/>
            </a:solidFill>
            <a:latin typeface="Verdana"/>
            <a:ea typeface="+mn-ea"/>
            <a:cs typeface="+mn-cs"/>
          </a:endParaRPr>
        </a:p>
      </dgm:t>
    </dgm:pt>
    <dgm:pt modelId="{A136AD72-B3D1-4A61-8D2C-94D84E284A48}" type="parTrans" cxnId="{E835A369-6514-4FE5-AE0D-8CA8D081F6B3}">
      <dgm:prSet/>
      <dgm:spPr/>
      <dgm:t>
        <a:bodyPr/>
        <a:lstStyle/>
        <a:p>
          <a:endParaRPr lang="en-US"/>
        </a:p>
      </dgm:t>
    </dgm:pt>
    <dgm:pt modelId="{22F43909-BE24-4784-B6E2-11E836396A60}" type="sibTrans" cxnId="{E835A369-6514-4FE5-AE0D-8CA8D081F6B3}">
      <dgm:prSet/>
      <dgm:spPr/>
      <dgm:t>
        <a:bodyPr/>
        <a:lstStyle/>
        <a:p>
          <a:endParaRPr lang="en-US"/>
        </a:p>
      </dgm:t>
    </dgm:pt>
    <dgm:pt modelId="{AD42E89E-1D2E-4DE3-B6E2-4571C2C4ED55}" type="pres">
      <dgm:prSet presAssocID="{42464692-8CD7-4516-B87E-125E23BFE7BD}" presName="diagram" presStyleCnt="0">
        <dgm:presLayoutVars>
          <dgm:dir/>
          <dgm:resizeHandles val="exact"/>
        </dgm:presLayoutVars>
      </dgm:prSet>
      <dgm:spPr/>
      <dgm:t>
        <a:bodyPr/>
        <a:lstStyle/>
        <a:p>
          <a:endParaRPr lang="en-US"/>
        </a:p>
      </dgm:t>
    </dgm:pt>
    <dgm:pt modelId="{D3739DA8-5554-43D0-9556-54984718C922}" type="pres">
      <dgm:prSet presAssocID="{2AB3A793-DA4D-4F5D-B357-4262DF117353}" presName="node" presStyleLbl="node1" presStyleIdx="0" presStyleCnt="4">
        <dgm:presLayoutVars>
          <dgm:bulletEnabled val="1"/>
        </dgm:presLayoutVars>
      </dgm:prSet>
      <dgm:spPr/>
      <dgm:t>
        <a:bodyPr/>
        <a:lstStyle/>
        <a:p>
          <a:endParaRPr lang="en-US"/>
        </a:p>
      </dgm:t>
    </dgm:pt>
    <dgm:pt modelId="{32330CB2-569A-4C65-9ECC-4403A5577FF5}" type="pres">
      <dgm:prSet presAssocID="{05BCE8C1-1AD8-448E-974E-7C7677CA211B}" presName="sibTrans" presStyleCnt="0"/>
      <dgm:spPr/>
    </dgm:pt>
    <dgm:pt modelId="{E06CD7A3-7B52-4F61-AAFC-AEE42625F9B6}" type="pres">
      <dgm:prSet presAssocID="{50F10D65-8428-4BC8-9DCD-8DA0438ECD44}" presName="node" presStyleLbl="node1" presStyleIdx="1" presStyleCnt="4">
        <dgm:presLayoutVars>
          <dgm:bulletEnabled val="1"/>
        </dgm:presLayoutVars>
      </dgm:prSet>
      <dgm:spPr/>
      <dgm:t>
        <a:bodyPr/>
        <a:lstStyle/>
        <a:p>
          <a:endParaRPr lang="en-US"/>
        </a:p>
      </dgm:t>
    </dgm:pt>
    <dgm:pt modelId="{354B7285-16BB-44FC-8322-2FEBCAF148C8}" type="pres">
      <dgm:prSet presAssocID="{2FDEB9F7-1C3E-4749-AC7E-C80B98676338}" presName="sibTrans" presStyleCnt="0"/>
      <dgm:spPr/>
    </dgm:pt>
    <dgm:pt modelId="{C8738192-57CD-4FBD-9252-7C40F28F25D9}" type="pres">
      <dgm:prSet presAssocID="{F1042DC9-08FC-4548-B02B-AA9408888780}" presName="node" presStyleLbl="node1" presStyleIdx="2" presStyleCnt="4">
        <dgm:presLayoutVars>
          <dgm:bulletEnabled val="1"/>
        </dgm:presLayoutVars>
      </dgm:prSet>
      <dgm:spPr/>
      <dgm:t>
        <a:bodyPr/>
        <a:lstStyle/>
        <a:p>
          <a:endParaRPr lang="en-US"/>
        </a:p>
      </dgm:t>
    </dgm:pt>
    <dgm:pt modelId="{E6FF3F2C-EAD4-42FA-A561-3469F5EB2BF6}" type="pres">
      <dgm:prSet presAssocID="{01B92690-7977-42AF-AC9D-047282CAEEE6}" presName="sibTrans" presStyleCnt="0"/>
      <dgm:spPr/>
    </dgm:pt>
    <dgm:pt modelId="{ED2336D3-8444-4449-A5C6-AAADE285F553}" type="pres">
      <dgm:prSet presAssocID="{A2E9C3C7-9FC0-4C66-92C9-A2A60DA022D8}" presName="node" presStyleLbl="node1" presStyleIdx="3" presStyleCnt="4">
        <dgm:presLayoutVars>
          <dgm:bulletEnabled val="1"/>
        </dgm:presLayoutVars>
      </dgm:prSet>
      <dgm:spPr/>
      <dgm:t>
        <a:bodyPr/>
        <a:lstStyle/>
        <a:p>
          <a:endParaRPr lang="en-US"/>
        </a:p>
      </dgm:t>
    </dgm:pt>
  </dgm:ptLst>
  <dgm:cxnLst>
    <dgm:cxn modelId="{06567B00-9D05-437D-AAF1-0BA3EFABB484}" type="presOf" srcId="{A2E9C3C7-9FC0-4C66-92C9-A2A60DA022D8}" destId="{ED2336D3-8444-4449-A5C6-AAADE285F553}" srcOrd="0" destOrd="0" presId="urn:microsoft.com/office/officeart/2005/8/layout/default"/>
    <dgm:cxn modelId="{868364C8-C400-4621-AE2A-BB411B190CA5}" type="presOf" srcId="{50F10D65-8428-4BC8-9DCD-8DA0438ECD44}" destId="{E06CD7A3-7B52-4F61-AAFC-AEE42625F9B6}" srcOrd="0" destOrd="0" presId="urn:microsoft.com/office/officeart/2005/8/layout/default"/>
    <dgm:cxn modelId="{EBB1D598-D274-4878-AFE0-D1EB5B0CBD63}" srcId="{42464692-8CD7-4516-B87E-125E23BFE7BD}" destId="{2AB3A793-DA4D-4F5D-B357-4262DF117353}" srcOrd="0" destOrd="0" parTransId="{ED8611E1-8406-4FED-BFFE-1E144251081B}" sibTransId="{05BCE8C1-1AD8-448E-974E-7C7677CA211B}"/>
    <dgm:cxn modelId="{8C885BDA-527C-41DB-81C5-A84A72BE4CAF}" srcId="{42464692-8CD7-4516-B87E-125E23BFE7BD}" destId="{50F10D65-8428-4BC8-9DCD-8DA0438ECD44}" srcOrd="1" destOrd="0" parTransId="{D29565C6-EED4-4D42-B440-018E78808CB2}" sibTransId="{2FDEB9F7-1C3E-4749-AC7E-C80B98676338}"/>
    <dgm:cxn modelId="{E835A369-6514-4FE5-AE0D-8CA8D081F6B3}" srcId="{42464692-8CD7-4516-B87E-125E23BFE7BD}" destId="{A2E9C3C7-9FC0-4C66-92C9-A2A60DA022D8}" srcOrd="3" destOrd="0" parTransId="{A136AD72-B3D1-4A61-8D2C-94D84E284A48}" sibTransId="{22F43909-BE24-4784-B6E2-11E836396A60}"/>
    <dgm:cxn modelId="{EA537681-EAFB-419D-AC1B-38C74AE35E9B}" type="presOf" srcId="{F1042DC9-08FC-4548-B02B-AA9408888780}" destId="{C8738192-57CD-4FBD-9252-7C40F28F25D9}" srcOrd="0" destOrd="0" presId="urn:microsoft.com/office/officeart/2005/8/layout/default"/>
    <dgm:cxn modelId="{C564D683-5370-492B-9946-771DDD9F08FA}" type="presOf" srcId="{2AB3A793-DA4D-4F5D-B357-4262DF117353}" destId="{D3739DA8-5554-43D0-9556-54984718C922}" srcOrd="0" destOrd="0" presId="urn:microsoft.com/office/officeart/2005/8/layout/default"/>
    <dgm:cxn modelId="{FEB5EE66-8A11-4365-9801-77992F13DA02}" type="presOf" srcId="{42464692-8CD7-4516-B87E-125E23BFE7BD}" destId="{AD42E89E-1D2E-4DE3-B6E2-4571C2C4ED55}" srcOrd="0" destOrd="0" presId="urn:microsoft.com/office/officeart/2005/8/layout/default"/>
    <dgm:cxn modelId="{6CFA1BAC-6513-4C25-9C16-0615679E30D2}" srcId="{42464692-8CD7-4516-B87E-125E23BFE7BD}" destId="{F1042DC9-08FC-4548-B02B-AA9408888780}" srcOrd="2" destOrd="0" parTransId="{5A14A3F7-D180-4622-BC15-89C0D959DC6A}" sibTransId="{01B92690-7977-42AF-AC9D-047282CAEEE6}"/>
    <dgm:cxn modelId="{4C7DEFC9-98B4-4DB3-BACA-8F601EE6B34A}" type="presParOf" srcId="{AD42E89E-1D2E-4DE3-B6E2-4571C2C4ED55}" destId="{D3739DA8-5554-43D0-9556-54984718C922}" srcOrd="0" destOrd="0" presId="urn:microsoft.com/office/officeart/2005/8/layout/default"/>
    <dgm:cxn modelId="{F0181ED3-96AE-4B3C-96CE-EA142AA40B98}" type="presParOf" srcId="{AD42E89E-1D2E-4DE3-B6E2-4571C2C4ED55}" destId="{32330CB2-569A-4C65-9ECC-4403A5577FF5}" srcOrd="1" destOrd="0" presId="urn:microsoft.com/office/officeart/2005/8/layout/default"/>
    <dgm:cxn modelId="{4F6AC34D-EF5A-4839-8719-B5D9F4E73470}" type="presParOf" srcId="{AD42E89E-1D2E-4DE3-B6E2-4571C2C4ED55}" destId="{E06CD7A3-7B52-4F61-AAFC-AEE42625F9B6}" srcOrd="2" destOrd="0" presId="urn:microsoft.com/office/officeart/2005/8/layout/default"/>
    <dgm:cxn modelId="{487CACA2-FEFE-494E-9310-A4B5BFA94C40}" type="presParOf" srcId="{AD42E89E-1D2E-4DE3-B6E2-4571C2C4ED55}" destId="{354B7285-16BB-44FC-8322-2FEBCAF148C8}" srcOrd="3" destOrd="0" presId="urn:microsoft.com/office/officeart/2005/8/layout/default"/>
    <dgm:cxn modelId="{C3FDC5BE-8539-4ED9-8845-E47D9E6B1154}" type="presParOf" srcId="{AD42E89E-1D2E-4DE3-B6E2-4571C2C4ED55}" destId="{C8738192-57CD-4FBD-9252-7C40F28F25D9}" srcOrd="4" destOrd="0" presId="urn:microsoft.com/office/officeart/2005/8/layout/default"/>
    <dgm:cxn modelId="{8940E3C6-59ED-4085-9034-1FEE1FDE1153}" type="presParOf" srcId="{AD42E89E-1D2E-4DE3-B6E2-4571C2C4ED55}" destId="{E6FF3F2C-EAD4-42FA-A561-3469F5EB2BF6}" srcOrd="5" destOrd="0" presId="urn:microsoft.com/office/officeart/2005/8/layout/default"/>
    <dgm:cxn modelId="{5F8D6821-6E97-4610-8BA8-ADBBC30067F4}" type="presParOf" srcId="{AD42E89E-1D2E-4DE3-B6E2-4571C2C4ED55}" destId="{ED2336D3-8444-4449-A5C6-AAADE285F553}"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14A369E-ACA8-4532-B515-26AEBC45BEAC}"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n-US"/>
        </a:p>
      </dgm:t>
    </dgm:pt>
    <dgm:pt modelId="{6EE6755C-74C9-4070-8DEE-B36AF8CB72D1}">
      <dgm:prSet phldrT="[Text]"/>
      <dgm:spPr/>
      <dgm:t>
        <a:bodyPr/>
        <a:lstStyle/>
        <a:p>
          <a:r>
            <a:rPr lang="en-US" dirty="0"/>
            <a:t>Referral	</a:t>
          </a:r>
        </a:p>
      </dgm:t>
    </dgm:pt>
    <dgm:pt modelId="{D80784FA-F3F5-4C28-B8D9-78703DC10456}" type="parTrans" cxnId="{739368B8-2119-49EB-823E-FBB1F3D1EF86}">
      <dgm:prSet/>
      <dgm:spPr/>
      <dgm:t>
        <a:bodyPr/>
        <a:lstStyle/>
        <a:p>
          <a:endParaRPr lang="en-US"/>
        </a:p>
      </dgm:t>
    </dgm:pt>
    <dgm:pt modelId="{BBE9B7A1-C59F-486C-85C6-D15CECEAC064}" type="sibTrans" cxnId="{739368B8-2119-49EB-823E-FBB1F3D1EF86}">
      <dgm:prSet/>
      <dgm:spPr/>
      <dgm:t>
        <a:bodyPr/>
        <a:lstStyle/>
        <a:p>
          <a:endParaRPr lang="en-US"/>
        </a:p>
      </dgm:t>
    </dgm:pt>
    <dgm:pt modelId="{A6BEC2FE-F427-4243-B22E-02C7CC8D6ADF}">
      <dgm:prSet phldrT="[Text]" custT="1"/>
      <dgm:spPr/>
      <dgm:t>
        <a:bodyPr/>
        <a:lstStyle/>
        <a:p>
          <a:r>
            <a:rPr lang="en-US" sz="1800" dirty="0"/>
            <a:t>Two-way communication between two humanitarian staff</a:t>
          </a:r>
        </a:p>
      </dgm:t>
    </dgm:pt>
    <dgm:pt modelId="{808B5FCD-EC4B-4458-80D2-0A9EBFB6BD05}" type="parTrans" cxnId="{E4E42CF1-BC64-4047-8D9C-E2882EE633B9}">
      <dgm:prSet/>
      <dgm:spPr/>
      <dgm:t>
        <a:bodyPr/>
        <a:lstStyle/>
        <a:p>
          <a:endParaRPr lang="en-US"/>
        </a:p>
      </dgm:t>
    </dgm:pt>
    <dgm:pt modelId="{686E4E8E-37EA-4333-A48B-1860C9F9A6BB}" type="sibTrans" cxnId="{E4E42CF1-BC64-4047-8D9C-E2882EE633B9}">
      <dgm:prSet/>
      <dgm:spPr/>
      <dgm:t>
        <a:bodyPr/>
        <a:lstStyle/>
        <a:p>
          <a:endParaRPr lang="en-US"/>
        </a:p>
      </dgm:t>
    </dgm:pt>
    <dgm:pt modelId="{5BF04D82-178F-4FA0-8019-CF97FF4E1479}">
      <dgm:prSet phldrT="[Text]" custT="1"/>
      <dgm:spPr/>
      <dgm:t>
        <a:bodyPr/>
        <a:lstStyle/>
        <a:p>
          <a:r>
            <a:rPr lang="en-US" sz="1800" dirty="0" smtClean="0"/>
            <a:t>Brief </a:t>
          </a:r>
          <a:r>
            <a:rPr lang="en-US" sz="1800" dirty="0"/>
            <a:t>assessment of the person’s Protection need</a:t>
          </a:r>
        </a:p>
      </dgm:t>
    </dgm:pt>
    <dgm:pt modelId="{63457E0D-3720-4749-BF33-E04BBD7B5795}" type="parTrans" cxnId="{4BBEDC75-1FDC-4A51-9398-1C4A0FA5D96E}">
      <dgm:prSet/>
      <dgm:spPr/>
      <dgm:t>
        <a:bodyPr/>
        <a:lstStyle/>
        <a:p>
          <a:endParaRPr lang="en-US"/>
        </a:p>
      </dgm:t>
    </dgm:pt>
    <dgm:pt modelId="{B2614B8A-592D-48C1-B57D-75EE2774953A}" type="sibTrans" cxnId="{4BBEDC75-1FDC-4A51-9398-1C4A0FA5D96E}">
      <dgm:prSet/>
      <dgm:spPr/>
      <dgm:t>
        <a:bodyPr/>
        <a:lstStyle/>
        <a:p>
          <a:endParaRPr lang="en-US"/>
        </a:p>
      </dgm:t>
    </dgm:pt>
    <dgm:pt modelId="{020AF502-5C73-4D58-8419-6D3E39175490}">
      <dgm:prSet phldrT="[Text]"/>
      <dgm:spPr/>
      <dgm:t>
        <a:bodyPr/>
        <a:lstStyle/>
        <a:p>
          <a:r>
            <a:rPr lang="en-US" dirty="0"/>
            <a:t>Re-direction</a:t>
          </a:r>
        </a:p>
      </dgm:t>
    </dgm:pt>
    <dgm:pt modelId="{9D1C5360-B8BE-4A84-8BA5-70FA173C9AA7}" type="parTrans" cxnId="{2E51AD92-9631-49A7-9A54-F3FD03BBD911}">
      <dgm:prSet/>
      <dgm:spPr/>
      <dgm:t>
        <a:bodyPr/>
        <a:lstStyle/>
        <a:p>
          <a:endParaRPr lang="en-US"/>
        </a:p>
      </dgm:t>
    </dgm:pt>
    <dgm:pt modelId="{A69CD0BC-403A-4B5C-932F-B7D4E5E27C8F}" type="sibTrans" cxnId="{2E51AD92-9631-49A7-9A54-F3FD03BBD911}">
      <dgm:prSet/>
      <dgm:spPr/>
      <dgm:t>
        <a:bodyPr/>
        <a:lstStyle/>
        <a:p>
          <a:endParaRPr lang="en-US"/>
        </a:p>
      </dgm:t>
    </dgm:pt>
    <dgm:pt modelId="{8847F222-58FC-475A-A3B3-6894FA2E2E18}">
      <dgm:prSet phldrT="[Text]" custT="1"/>
      <dgm:spPr/>
      <dgm:t>
        <a:bodyPr/>
        <a:lstStyle/>
        <a:p>
          <a:r>
            <a:rPr lang="en-US" sz="1800" dirty="0"/>
            <a:t>Two-way communication between two humanitarian staff</a:t>
          </a:r>
        </a:p>
      </dgm:t>
    </dgm:pt>
    <dgm:pt modelId="{A324BA77-E251-467E-ADDF-721CAB57E847}" type="parTrans" cxnId="{9426F0E9-2A2A-49B2-AE02-A0C6BBD035ED}">
      <dgm:prSet/>
      <dgm:spPr/>
      <dgm:t>
        <a:bodyPr/>
        <a:lstStyle/>
        <a:p>
          <a:endParaRPr lang="en-US"/>
        </a:p>
      </dgm:t>
    </dgm:pt>
    <dgm:pt modelId="{DBB8218E-722F-4C64-8051-984B23CC13F0}" type="sibTrans" cxnId="{9426F0E9-2A2A-49B2-AE02-A0C6BBD035ED}">
      <dgm:prSet/>
      <dgm:spPr/>
      <dgm:t>
        <a:bodyPr/>
        <a:lstStyle/>
        <a:p>
          <a:endParaRPr lang="en-US"/>
        </a:p>
      </dgm:t>
    </dgm:pt>
    <dgm:pt modelId="{1FAAF127-FF8D-4DCA-B5DB-E6F24FDECC0E}">
      <dgm:prSet phldrT="[Text]" custT="1"/>
      <dgm:spPr/>
      <dgm:t>
        <a:bodyPr/>
        <a:lstStyle/>
        <a:p>
          <a:r>
            <a:rPr lang="en-US" sz="1800" dirty="0"/>
            <a:t>Collection of the person’s contact details only</a:t>
          </a:r>
        </a:p>
      </dgm:t>
    </dgm:pt>
    <dgm:pt modelId="{116F9121-A430-41ED-975E-FE765015ED83}" type="parTrans" cxnId="{A733CC0B-7AEB-43C7-BA72-1521411059EC}">
      <dgm:prSet/>
      <dgm:spPr/>
      <dgm:t>
        <a:bodyPr/>
        <a:lstStyle/>
        <a:p>
          <a:endParaRPr lang="en-US"/>
        </a:p>
      </dgm:t>
    </dgm:pt>
    <dgm:pt modelId="{17BF783C-8A1F-4271-9221-8A9B0C50610B}" type="sibTrans" cxnId="{A733CC0B-7AEB-43C7-BA72-1521411059EC}">
      <dgm:prSet/>
      <dgm:spPr/>
      <dgm:t>
        <a:bodyPr/>
        <a:lstStyle/>
        <a:p>
          <a:endParaRPr lang="en-US"/>
        </a:p>
      </dgm:t>
    </dgm:pt>
    <dgm:pt modelId="{15EB9FF2-F7F2-4808-A5AD-0B8969DD4D53}">
      <dgm:prSet phldrT="[Text]"/>
      <dgm:spPr/>
      <dgm:t>
        <a:bodyPr/>
        <a:lstStyle/>
        <a:p>
          <a:r>
            <a:rPr lang="en-US" dirty="0"/>
            <a:t>Counselling</a:t>
          </a:r>
        </a:p>
      </dgm:t>
    </dgm:pt>
    <dgm:pt modelId="{D6595872-6FF9-4183-8AFB-41FE0EF6A324}" type="parTrans" cxnId="{E1A5304C-CF6F-46BB-8450-0A3BD3726881}">
      <dgm:prSet/>
      <dgm:spPr/>
      <dgm:t>
        <a:bodyPr/>
        <a:lstStyle/>
        <a:p>
          <a:endParaRPr lang="en-US"/>
        </a:p>
      </dgm:t>
    </dgm:pt>
    <dgm:pt modelId="{CD59ABDF-DEF3-4309-BD4F-4549F559E5C5}" type="sibTrans" cxnId="{E1A5304C-CF6F-46BB-8450-0A3BD3726881}">
      <dgm:prSet/>
      <dgm:spPr/>
      <dgm:t>
        <a:bodyPr/>
        <a:lstStyle/>
        <a:p>
          <a:endParaRPr lang="en-US"/>
        </a:p>
      </dgm:t>
    </dgm:pt>
    <dgm:pt modelId="{64421E01-8399-4B90-950D-664F1B39E63F}">
      <dgm:prSet phldrT="[Text]" custT="1"/>
      <dgm:spPr/>
      <dgm:t>
        <a:bodyPr/>
        <a:lstStyle/>
        <a:p>
          <a:r>
            <a:rPr lang="en-US" sz="1800" dirty="0"/>
            <a:t>No direct contact with other humanitarian staff</a:t>
          </a:r>
        </a:p>
      </dgm:t>
    </dgm:pt>
    <dgm:pt modelId="{3DBE1752-69A5-444D-A38F-41A0301DA744}" type="parTrans" cxnId="{9EAC1132-0F55-4778-8C5B-2D7B95B9FC8F}">
      <dgm:prSet/>
      <dgm:spPr/>
      <dgm:t>
        <a:bodyPr/>
        <a:lstStyle/>
        <a:p>
          <a:endParaRPr lang="en-US"/>
        </a:p>
      </dgm:t>
    </dgm:pt>
    <dgm:pt modelId="{7814DB18-17DA-480C-90D4-C413DA3B6588}" type="sibTrans" cxnId="{9EAC1132-0F55-4778-8C5B-2D7B95B9FC8F}">
      <dgm:prSet/>
      <dgm:spPr/>
      <dgm:t>
        <a:bodyPr/>
        <a:lstStyle/>
        <a:p>
          <a:endParaRPr lang="en-US"/>
        </a:p>
      </dgm:t>
    </dgm:pt>
    <dgm:pt modelId="{27BF40FF-D91B-4D9D-9DF1-A74C4A94E314}">
      <dgm:prSet phldrT="[Text]" custT="1"/>
      <dgm:spPr/>
      <dgm:t>
        <a:bodyPr/>
        <a:lstStyle/>
        <a:p>
          <a:r>
            <a:rPr lang="en-US" sz="1800" dirty="0"/>
            <a:t>Technical specialist in Protection</a:t>
          </a:r>
        </a:p>
      </dgm:t>
    </dgm:pt>
    <dgm:pt modelId="{AC53F6ED-F740-4E25-9158-44708E8106D4}" type="parTrans" cxnId="{2B0B8A7E-9ACF-427F-9B29-4DB2B4D83C48}">
      <dgm:prSet/>
      <dgm:spPr/>
      <dgm:t>
        <a:bodyPr/>
        <a:lstStyle/>
        <a:p>
          <a:endParaRPr lang="en-US"/>
        </a:p>
      </dgm:t>
    </dgm:pt>
    <dgm:pt modelId="{077AD7F3-F8CF-4C93-B5F0-A570D0F7F093}" type="sibTrans" cxnId="{2B0B8A7E-9ACF-427F-9B29-4DB2B4D83C48}">
      <dgm:prSet/>
      <dgm:spPr/>
      <dgm:t>
        <a:bodyPr/>
        <a:lstStyle/>
        <a:p>
          <a:endParaRPr lang="en-US"/>
        </a:p>
      </dgm:t>
    </dgm:pt>
    <dgm:pt modelId="{E3F64BDA-B4F7-498B-9B82-0720FF498D7E}">
      <dgm:prSet phldrT="[Text]" custT="1"/>
      <dgm:spPr/>
      <dgm:t>
        <a:bodyPr/>
        <a:lstStyle/>
        <a:p>
          <a:r>
            <a:rPr lang="en-US" sz="1800" dirty="0"/>
            <a:t>Non-technical specialist in Protection</a:t>
          </a:r>
        </a:p>
      </dgm:t>
    </dgm:pt>
    <dgm:pt modelId="{FAB43292-3068-45FE-921F-C560FAB224F4}" type="parTrans" cxnId="{0AF9BD90-1131-4BAC-A0F7-C2C50AE9892E}">
      <dgm:prSet/>
      <dgm:spPr/>
      <dgm:t>
        <a:bodyPr/>
        <a:lstStyle/>
        <a:p>
          <a:endParaRPr lang="en-US"/>
        </a:p>
      </dgm:t>
    </dgm:pt>
    <dgm:pt modelId="{EC52A72D-62D3-4F56-BD52-F71BD0D8EF3D}" type="sibTrans" cxnId="{0AF9BD90-1131-4BAC-A0F7-C2C50AE9892E}">
      <dgm:prSet/>
      <dgm:spPr/>
      <dgm:t>
        <a:bodyPr/>
        <a:lstStyle/>
        <a:p>
          <a:endParaRPr lang="en-US"/>
        </a:p>
      </dgm:t>
    </dgm:pt>
    <dgm:pt modelId="{E9F8E6A7-E110-472A-A879-3F8828C0B8F9}">
      <dgm:prSet phldrT="[Text]" custT="1"/>
      <dgm:spPr/>
      <dgm:t>
        <a:bodyPr/>
        <a:lstStyle/>
        <a:p>
          <a:r>
            <a:rPr lang="en-US" sz="1800" dirty="0"/>
            <a:t>Information provision on service details/contact</a:t>
          </a:r>
        </a:p>
      </dgm:t>
    </dgm:pt>
    <dgm:pt modelId="{ABABC4D1-AB95-4B76-8B3A-ABE3432431ED}" type="parTrans" cxnId="{93070B96-9AE4-42D9-8516-A48EF6B93219}">
      <dgm:prSet/>
      <dgm:spPr/>
      <dgm:t>
        <a:bodyPr/>
        <a:lstStyle/>
        <a:p>
          <a:endParaRPr lang="en-US"/>
        </a:p>
      </dgm:t>
    </dgm:pt>
    <dgm:pt modelId="{97FBAFD1-2304-4371-BEDA-7F005698033A}" type="sibTrans" cxnId="{93070B96-9AE4-42D9-8516-A48EF6B93219}">
      <dgm:prSet/>
      <dgm:spPr/>
      <dgm:t>
        <a:bodyPr/>
        <a:lstStyle/>
        <a:p>
          <a:endParaRPr lang="en-US"/>
        </a:p>
      </dgm:t>
    </dgm:pt>
    <dgm:pt modelId="{EFEA91BD-3F04-4097-8203-02F8BCF4D859}">
      <dgm:prSet phldrT="[Text]" custT="1"/>
      <dgm:spPr/>
      <dgm:t>
        <a:bodyPr/>
        <a:lstStyle/>
        <a:p>
          <a:r>
            <a:rPr lang="en-US" sz="1800" dirty="0"/>
            <a:t>Technical and non-technical specialist in Protection</a:t>
          </a:r>
        </a:p>
      </dgm:t>
    </dgm:pt>
    <dgm:pt modelId="{EC340B45-66FD-4E83-8F58-0601800BF188}" type="parTrans" cxnId="{22CCFAE8-046B-49C2-950C-EBDD5A507797}">
      <dgm:prSet/>
      <dgm:spPr/>
      <dgm:t>
        <a:bodyPr/>
        <a:lstStyle/>
        <a:p>
          <a:endParaRPr lang="en-US"/>
        </a:p>
      </dgm:t>
    </dgm:pt>
    <dgm:pt modelId="{550CAF47-CB61-4AEC-8193-2D9C803EEDAB}" type="sibTrans" cxnId="{22CCFAE8-046B-49C2-950C-EBDD5A507797}">
      <dgm:prSet/>
      <dgm:spPr/>
      <dgm:t>
        <a:bodyPr/>
        <a:lstStyle/>
        <a:p>
          <a:endParaRPr lang="en-US"/>
        </a:p>
      </dgm:t>
    </dgm:pt>
    <dgm:pt modelId="{F21ED06D-6FFB-4765-9A21-19C061F5D970}" type="pres">
      <dgm:prSet presAssocID="{E14A369E-ACA8-4532-B515-26AEBC45BEAC}" presName="Name0" presStyleCnt="0">
        <dgm:presLayoutVars>
          <dgm:dir/>
          <dgm:animLvl val="lvl"/>
          <dgm:resizeHandles val="exact"/>
        </dgm:presLayoutVars>
      </dgm:prSet>
      <dgm:spPr/>
      <dgm:t>
        <a:bodyPr/>
        <a:lstStyle/>
        <a:p>
          <a:endParaRPr lang="en-US"/>
        </a:p>
      </dgm:t>
    </dgm:pt>
    <dgm:pt modelId="{EA4922F9-B77C-4BF7-9EDB-85879CBD304B}" type="pres">
      <dgm:prSet presAssocID="{6EE6755C-74C9-4070-8DEE-B36AF8CB72D1}" presName="composite" presStyleCnt="0"/>
      <dgm:spPr/>
    </dgm:pt>
    <dgm:pt modelId="{69849177-8AB3-4F01-B568-497443EC1D50}" type="pres">
      <dgm:prSet presAssocID="{6EE6755C-74C9-4070-8DEE-B36AF8CB72D1}" presName="parTx" presStyleLbl="alignNode1" presStyleIdx="0" presStyleCnt="3">
        <dgm:presLayoutVars>
          <dgm:chMax val="0"/>
          <dgm:chPref val="0"/>
          <dgm:bulletEnabled val="1"/>
        </dgm:presLayoutVars>
      </dgm:prSet>
      <dgm:spPr/>
      <dgm:t>
        <a:bodyPr/>
        <a:lstStyle/>
        <a:p>
          <a:endParaRPr lang="en-US"/>
        </a:p>
      </dgm:t>
    </dgm:pt>
    <dgm:pt modelId="{5FF37013-571E-49AF-B385-7671809460CD}" type="pres">
      <dgm:prSet presAssocID="{6EE6755C-74C9-4070-8DEE-B36AF8CB72D1}" presName="desTx" presStyleLbl="alignAccFollowNode1" presStyleIdx="0" presStyleCnt="3">
        <dgm:presLayoutVars>
          <dgm:bulletEnabled val="1"/>
        </dgm:presLayoutVars>
      </dgm:prSet>
      <dgm:spPr/>
      <dgm:t>
        <a:bodyPr/>
        <a:lstStyle/>
        <a:p>
          <a:endParaRPr lang="en-US"/>
        </a:p>
      </dgm:t>
    </dgm:pt>
    <dgm:pt modelId="{8BC18652-6176-4AE0-B67F-001BE97E3D8A}" type="pres">
      <dgm:prSet presAssocID="{BBE9B7A1-C59F-486C-85C6-D15CECEAC064}" presName="space" presStyleCnt="0"/>
      <dgm:spPr/>
    </dgm:pt>
    <dgm:pt modelId="{0228F529-E54D-4FD3-A386-0D1F892F394C}" type="pres">
      <dgm:prSet presAssocID="{020AF502-5C73-4D58-8419-6D3E39175490}" presName="composite" presStyleCnt="0"/>
      <dgm:spPr/>
    </dgm:pt>
    <dgm:pt modelId="{61F09A64-DC77-4BC7-A633-A8F47FB5EC39}" type="pres">
      <dgm:prSet presAssocID="{020AF502-5C73-4D58-8419-6D3E39175490}" presName="parTx" presStyleLbl="alignNode1" presStyleIdx="1" presStyleCnt="3">
        <dgm:presLayoutVars>
          <dgm:chMax val="0"/>
          <dgm:chPref val="0"/>
          <dgm:bulletEnabled val="1"/>
        </dgm:presLayoutVars>
      </dgm:prSet>
      <dgm:spPr/>
      <dgm:t>
        <a:bodyPr/>
        <a:lstStyle/>
        <a:p>
          <a:endParaRPr lang="en-US"/>
        </a:p>
      </dgm:t>
    </dgm:pt>
    <dgm:pt modelId="{3DE1CC42-28A8-48B6-9121-6D62590C827F}" type="pres">
      <dgm:prSet presAssocID="{020AF502-5C73-4D58-8419-6D3E39175490}" presName="desTx" presStyleLbl="alignAccFollowNode1" presStyleIdx="1" presStyleCnt="3">
        <dgm:presLayoutVars>
          <dgm:bulletEnabled val="1"/>
        </dgm:presLayoutVars>
      </dgm:prSet>
      <dgm:spPr/>
      <dgm:t>
        <a:bodyPr/>
        <a:lstStyle/>
        <a:p>
          <a:endParaRPr lang="en-US"/>
        </a:p>
      </dgm:t>
    </dgm:pt>
    <dgm:pt modelId="{168C022A-E6AC-4DC8-B2DD-F179F110CFC1}" type="pres">
      <dgm:prSet presAssocID="{A69CD0BC-403A-4B5C-932F-B7D4E5E27C8F}" presName="space" presStyleCnt="0"/>
      <dgm:spPr/>
    </dgm:pt>
    <dgm:pt modelId="{6F19DCDB-ABAD-41C5-AA98-B71BD007E850}" type="pres">
      <dgm:prSet presAssocID="{15EB9FF2-F7F2-4808-A5AD-0B8969DD4D53}" presName="composite" presStyleCnt="0"/>
      <dgm:spPr/>
    </dgm:pt>
    <dgm:pt modelId="{E4CCA0A6-2F7E-4F19-9F61-5694223FA033}" type="pres">
      <dgm:prSet presAssocID="{15EB9FF2-F7F2-4808-A5AD-0B8969DD4D53}" presName="parTx" presStyleLbl="alignNode1" presStyleIdx="2" presStyleCnt="3">
        <dgm:presLayoutVars>
          <dgm:chMax val="0"/>
          <dgm:chPref val="0"/>
          <dgm:bulletEnabled val="1"/>
        </dgm:presLayoutVars>
      </dgm:prSet>
      <dgm:spPr/>
      <dgm:t>
        <a:bodyPr/>
        <a:lstStyle/>
        <a:p>
          <a:endParaRPr lang="en-US"/>
        </a:p>
      </dgm:t>
    </dgm:pt>
    <dgm:pt modelId="{889C14D6-0BC5-42AA-8DCF-C82C2FB2E799}" type="pres">
      <dgm:prSet presAssocID="{15EB9FF2-F7F2-4808-A5AD-0B8969DD4D53}" presName="desTx" presStyleLbl="alignAccFollowNode1" presStyleIdx="2" presStyleCnt="3">
        <dgm:presLayoutVars>
          <dgm:bulletEnabled val="1"/>
        </dgm:presLayoutVars>
      </dgm:prSet>
      <dgm:spPr/>
      <dgm:t>
        <a:bodyPr/>
        <a:lstStyle/>
        <a:p>
          <a:endParaRPr lang="en-US"/>
        </a:p>
      </dgm:t>
    </dgm:pt>
  </dgm:ptLst>
  <dgm:cxnLst>
    <dgm:cxn modelId="{E1A5304C-CF6F-46BB-8450-0A3BD3726881}" srcId="{E14A369E-ACA8-4532-B515-26AEBC45BEAC}" destId="{15EB9FF2-F7F2-4808-A5AD-0B8969DD4D53}" srcOrd="2" destOrd="0" parTransId="{D6595872-6FF9-4183-8AFB-41FE0EF6A324}" sibTransId="{CD59ABDF-DEF3-4309-BD4F-4549F559E5C5}"/>
    <dgm:cxn modelId="{051B841C-4819-49EF-8F23-75B3D2C7967E}" type="presOf" srcId="{E14A369E-ACA8-4532-B515-26AEBC45BEAC}" destId="{F21ED06D-6FFB-4765-9A21-19C061F5D970}" srcOrd="0" destOrd="0" presId="urn:microsoft.com/office/officeart/2005/8/layout/hList1"/>
    <dgm:cxn modelId="{E4BCA06B-E14C-4359-B2FD-F185D1206090}" type="presOf" srcId="{020AF502-5C73-4D58-8419-6D3E39175490}" destId="{61F09A64-DC77-4BC7-A633-A8F47FB5EC39}" srcOrd="0" destOrd="0" presId="urn:microsoft.com/office/officeart/2005/8/layout/hList1"/>
    <dgm:cxn modelId="{2F48D128-9E15-40C3-8B8D-723D3133A683}" type="presOf" srcId="{1FAAF127-FF8D-4DCA-B5DB-E6F24FDECC0E}" destId="{3DE1CC42-28A8-48B6-9121-6D62590C827F}" srcOrd="0" destOrd="1" presId="urn:microsoft.com/office/officeart/2005/8/layout/hList1"/>
    <dgm:cxn modelId="{4BBEDC75-1FDC-4A51-9398-1C4A0FA5D96E}" srcId="{6EE6755C-74C9-4070-8DEE-B36AF8CB72D1}" destId="{5BF04D82-178F-4FA0-8019-CF97FF4E1479}" srcOrd="1" destOrd="0" parTransId="{63457E0D-3720-4749-BF33-E04BBD7B5795}" sibTransId="{B2614B8A-592D-48C1-B57D-75EE2774953A}"/>
    <dgm:cxn modelId="{9426F0E9-2A2A-49B2-AE02-A0C6BBD035ED}" srcId="{020AF502-5C73-4D58-8419-6D3E39175490}" destId="{8847F222-58FC-475A-A3B3-6894FA2E2E18}" srcOrd="0" destOrd="0" parTransId="{A324BA77-E251-467E-ADDF-721CAB57E847}" sibTransId="{DBB8218E-722F-4C64-8051-984B23CC13F0}"/>
    <dgm:cxn modelId="{93070B96-9AE4-42D9-8516-A48EF6B93219}" srcId="{15EB9FF2-F7F2-4808-A5AD-0B8969DD4D53}" destId="{E9F8E6A7-E110-472A-A879-3F8828C0B8F9}" srcOrd="1" destOrd="0" parTransId="{ABABC4D1-AB95-4B76-8B3A-ABE3432431ED}" sibTransId="{97FBAFD1-2304-4371-BEDA-7F005698033A}"/>
    <dgm:cxn modelId="{2E51AD92-9631-49A7-9A54-F3FD03BBD911}" srcId="{E14A369E-ACA8-4532-B515-26AEBC45BEAC}" destId="{020AF502-5C73-4D58-8419-6D3E39175490}" srcOrd="1" destOrd="0" parTransId="{9D1C5360-B8BE-4A84-8BA5-70FA173C9AA7}" sibTransId="{A69CD0BC-403A-4B5C-932F-B7D4E5E27C8F}"/>
    <dgm:cxn modelId="{E4E42CF1-BC64-4047-8D9C-E2882EE633B9}" srcId="{6EE6755C-74C9-4070-8DEE-B36AF8CB72D1}" destId="{A6BEC2FE-F427-4243-B22E-02C7CC8D6ADF}" srcOrd="0" destOrd="0" parTransId="{808B5FCD-EC4B-4458-80D2-0A9EBFB6BD05}" sibTransId="{686E4E8E-37EA-4333-A48B-1860C9F9A6BB}"/>
    <dgm:cxn modelId="{F99835AC-ECE4-46AB-86A9-6787F45BA98F}" type="presOf" srcId="{6EE6755C-74C9-4070-8DEE-B36AF8CB72D1}" destId="{69849177-8AB3-4F01-B568-497443EC1D50}" srcOrd="0" destOrd="0" presId="urn:microsoft.com/office/officeart/2005/8/layout/hList1"/>
    <dgm:cxn modelId="{A4D596DA-0695-4B7A-A5CC-6642DD7E33A5}" type="presOf" srcId="{27BF40FF-D91B-4D9D-9DF1-A74C4A94E314}" destId="{5FF37013-571E-49AF-B385-7671809460CD}" srcOrd="0" destOrd="2" presId="urn:microsoft.com/office/officeart/2005/8/layout/hList1"/>
    <dgm:cxn modelId="{22CCFAE8-046B-49C2-950C-EBDD5A507797}" srcId="{15EB9FF2-F7F2-4808-A5AD-0B8969DD4D53}" destId="{EFEA91BD-3F04-4097-8203-02F8BCF4D859}" srcOrd="2" destOrd="0" parTransId="{EC340B45-66FD-4E83-8F58-0601800BF188}" sibTransId="{550CAF47-CB61-4AEC-8193-2D9C803EEDAB}"/>
    <dgm:cxn modelId="{A733CC0B-7AEB-43C7-BA72-1521411059EC}" srcId="{020AF502-5C73-4D58-8419-6D3E39175490}" destId="{1FAAF127-FF8D-4DCA-B5DB-E6F24FDECC0E}" srcOrd="1" destOrd="0" parTransId="{116F9121-A430-41ED-975E-FE765015ED83}" sibTransId="{17BF783C-8A1F-4271-9221-8A9B0C50610B}"/>
    <dgm:cxn modelId="{CBB9C7E3-1CD7-42C9-B0B2-2FEA63BEE4A7}" type="presOf" srcId="{E9F8E6A7-E110-472A-A879-3F8828C0B8F9}" destId="{889C14D6-0BC5-42AA-8DCF-C82C2FB2E799}" srcOrd="0" destOrd="1" presId="urn:microsoft.com/office/officeart/2005/8/layout/hList1"/>
    <dgm:cxn modelId="{2B0B8A7E-9ACF-427F-9B29-4DB2B4D83C48}" srcId="{6EE6755C-74C9-4070-8DEE-B36AF8CB72D1}" destId="{27BF40FF-D91B-4D9D-9DF1-A74C4A94E314}" srcOrd="2" destOrd="0" parTransId="{AC53F6ED-F740-4E25-9158-44708E8106D4}" sibTransId="{077AD7F3-F8CF-4C93-B5F0-A570D0F7F093}"/>
    <dgm:cxn modelId="{AE0C9170-6852-4631-95FD-0AD8F8BAADB7}" type="presOf" srcId="{EFEA91BD-3F04-4097-8203-02F8BCF4D859}" destId="{889C14D6-0BC5-42AA-8DCF-C82C2FB2E799}" srcOrd="0" destOrd="2" presId="urn:microsoft.com/office/officeart/2005/8/layout/hList1"/>
    <dgm:cxn modelId="{491BA594-9AB8-4ABC-A77F-5C7B6ED83759}" type="presOf" srcId="{8847F222-58FC-475A-A3B3-6894FA2E2E18}" destId="{3DE1CC42-28A8-48B6-9121-6D62590C827F}" srcOrd="0" destOrd="0" presId="urn:microsoft.com/office/officeart/2005/8/layout/hList1"/>
    <dgm:cxn modelId="{F87594D0-082A-4395-972E-36F706165D29}" type="presOf" srcId="{64421E01-8399-4B90-950D-664F1B39E63F}" destId="{889C14D6-0BC5-42AA-8DCF-C82C2FB2E799}" srcOrd="0" destOrd="0" presId="urn:microsoft.com/office/officeart/2005/8/layout/hList1"/>
    <dgm:cxn modelId="{1E1A04AE-B1A2-46FC-ADF5-EF2E90B61214}" type="presOf" srcId="{15EB9FF2-F7F2-4808-A5AD-0B8969DD4D53}" destId="{E4CCA0A6-2F7E-4F19-9F61-5694223FA033}" srcOrd="0" destOrd="0" presId="urn:microsoft.com/office/officeart/2005/8/layout/hList1"/>
    <dgm:cxn modelId="{739368B8-2119-49EB-823E-FBB1F3D1EF86}" srcId="{E14A369E-ACA8-4532-B515-26AEBC45BEAC}" destId="{6EE6755C-74C9-4070-8DEE-B36AF8CB72D1}" srcOrd="0" destOrd="0" parTransId="{D80784FA-F3F5-4C28-B8D9-78703DC10456}" sibTransId="{BBE9B7A1-C59F-486C-85C6-D15CECEAC064}"/>
    <dgm:cxn modelId="{029D92BB-342E-426B-B27B-9D6E4943A86E}" type="presOf" srcId="{A6BEC2FE-F427-4243-B22E-02C7CC8D6ADF}" destId="{5FF37013-571E-49AF-B385-7671809460CD}" srcOrd="0" destOrd="0" presId="urn:microsoft.com/office/officeart/2005/8/layout/hList1"/>
    <dgm:cxn modelId="{8D59E263-8C10-41C0-862E-D6A6DC62D9F9}" type="presOf" srcId="{E3F64BDA-B4F7-498B-9B82-0720FF498D7E}" destId="{3DE1CC42-28A8-48B6-9121-6D62590C827F}" srcOrd="0" destOrd="2" presId="urn:microsoft.com/office/officeart/2005/8/layout/hList1"/>
    <dgm:cxn modelId="{0AF9BD90-1131-4BAC-A0F7-C2C50AE9892E}" srcId="{020AF502-5C73-4D58-8419-6D3E39175490}" destId="{E3F64BDA-B4F7-498B-9B82-0720FF498D7E}" srcOrd="2" destOrd="0" parTransId="{FAB43292-3068-45FE-921F-C560FAB224F4}" sibTransId="{EC52A72D-62D3-4F56-BD52-F71BD0D8EF3D}"/>
    <dgm:cxn modelId="{9EAC1132-0F55-4778-8C5B-2D7B95B9FC8F}" srcId="{15EB9FF2-F7F2-4808-A5AD-0B8969DD4D53}" destId="{64421E01-8399-4B90-950D-664F1B39E63F}" srcOrd="0" destOrd="0" parTransId="{3DBE1752-69A5-444D-A38F-41A0301DA744}" sibTransId="{7814DB18-17DA-480C-90D4-C413DA3B6588}"/>
    <dgm:cxn modelId="{514209E5-B0D9-46A1-93F8-586EC943890B}" type="presOf" srcId="{5BF04D82-178F-4FA0-8019-CF97FF4E1479}" destId="{5FF37013-571E-49AF-B385-7671809460CD}" srcOrd="0" destOrd="1" presId="urn:microsoft.com/office/officeart/2005/8/layout/hList1"/>
    <dgm:cxn modelId="{19B09256-C2FC-4464-A4C9-DECB708C43DB}" type="presParOf" srcId="{F21ED06D-6FFB-4765-9A21-19C061F5D970}" destId="{EA4922F9-B77C-4BF7-9EDB-85879CBD304B}" srcOrd="0" destOrd="0" presId="urn:microsoft.com/office/officeart/2005/8/layout/hList1"/>
    <dgm:cxn modelId="{4F362E11-E74A-4249-8C18-4072BCAAB4CD}" type="presParOf" srcId="{EA4922F9-B77C-4BF7-9EDB-85879CBD304B}" destId="{69849177-8AB3-4F01-B568-497443EC1D50}" srcOrd="0" destOrd="0" presId="urn:microsoft.com/office/officeart/2005/8/layout/hList1"/>
    <dgm:cxn modelId="{CEE67833-92EE-4FC2-ACE4-DBC446B21B60}" type="presParOf" srcId="{EA4922F9-B77C-4BF7-9EDB-85879CBD304B}" destId="{5FF37013-571E-49AF-B385-7671809460CD}" srcOrd="1" destOrd="0" presId="urn:microsoft.com/office/officeart/2005/8/layout/hList1"/>
    <dgm:cxn modelId="{7DC33DE2-49C2-436D-A358-D1B9B8898E7A}" type="presParOf" srcId="{F21ED06D-6FFB-4765-9A21-19C061F5D970}" destId="{8BC18652-6176-4AE0-B67F-001BE97E3D8A}" srcOrd="1" destOrd="0" presId="urn:microsoft.com/office/officeart/2005/8/layout/hList1"/>
    <dgm:cxn modelId="{9220A3C5-7966-4C4B-B825-5B832A5D0CCF}" type="presParOf" srcId="{F21ED06D-6FFB-4765-9A21-19C061F5D970}" destId="{0228F529-E54D-4FD3-A386-0D1F892F394C}" srcOrd="2" destOrd="0" presId="urn:microsoft.com/office/officeart/2005/8/layout/hList1"/>
    <dgm:cxn modelId="{27F1AFFB-D39D-49AD-B3B4-5E948ADC0CC1}" type="presParOf" srcId="{0228F529-E54D-4FD3-A386-0D1F892F394C}" destId="{61F09A64-DC77-4BC7-A633-A8F47FB5EC39}" srcOrd="0" destOrd="0" presId="urn:microsoft.com/office/officeart/2005/8/layout/hList1"/>
    <dgm:cxn modelId="{21D68C4F-EAA7-4E05-9573-06519A0D0F93}" type="presParOf" srcId="{0228F529-E54D-4FD3-A386-0D1F892F394C}" destId="{3DE1CC42-28A8-48B6-9121-6D62590C827F}" srcOrd="1" destOrd="0" presId="urn:microsoft.com/office/officeart/2005/8/layout/hList1"/>
    <dgm:cxn modelId="{4B530DA2-5CBB-4BD0-8EB9-7E97CF77D5DC}" type="presParOf" srcId="{F21ED06D-6FFB-4765-9A21-19C061F5D970}" destId="{168C022A-E6AC-4DC8-B2DD-F179F110CFC1}" srcOrd="3" destOrd="0" presId="urn:microsoft.com/office/officeart/2005/8/layout/hList1"/>
    <dgm:cxn modelId="{1CC55534-BE36-4957-BD44-11DD97EF6A7D}" type="presParOf" srcId="{F21ED06D-6FFB-4765-9A21-19C061F5D970}" destId="{6F19DCDB-ABAD-41C5-AA98-B71BD007E850}" srcOrd="4" destOrd="0" presId="urn:microsoft.com/office/officeart/2005/8/layout/hList1"/>
    <dgm:cxn modelId="{849AC7D4-B034-4DCA-BE11-1907BD91E38A}" type="presParOf" srcId="{6F19DCDB-ABAD-41C5-AA98-B71BD007E850}" destId="{E4CCA0A6-2F7E-4F19-9F61-5694223FA033}" srcOrd="0" destOrd="0" presId="urn:microsoft.com/office/officeart/2005/8/layout/hList1"/>
    <dgm:cxn modelId="{65CDF1BD-533D-4B6D-83E7-AC17DF84837E}" type="presParOf" srcId="{6F19DCDB-ABAD-41C5-AA98-B71BD007E850}" destId="{889C14D6-0BC5-42AA-8DCF-C82C2FB2E79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E224B3D-FCB8-4F1B-BF0E-C4D914345C39}" type="doc">
      <dgm:prSet loTypeId="urn:microsoft.com/office/officeart/2005/8/layout/lProcess2" loCatId="list" qsTypeId="urn:microsoft.com/office/officeart/2005/8/quickstyle/simple1" qsCatId="simple" csTypeId="urn:microsoft.com/office/officeart/2005/8/colors/colorful4" csCatId="colorful" phldr="1"/>
      <dgm:spPr/>
      <dgm:t>
        <a:bodyPr/>
        <a:lstStyle/>
        <a:p>
          <a:endParaRPr lang="en-US"/>
        </a:p>
      </dgm:t>
    </dgm:pt>
    <dgm:pt modelId="{4D0A85A4-AB45-4AE5-BF67-0AAE424904FF}">
      <dgm:prSet phldrT="[Text]" custT="1"/>
      <dgm:spPr/>
      <dgm:t>
        <a:bodyPr/>
        <a:lstStyle/>
        <a:p>
          <a:r>
            <a:rPr lang="en-US" sz="4800" b="1" dirty="0" smtClean="0"/>
            <a:t>Look</a:t>
          </a:r>
          <a:br>
            <a:rPr lang="en-US" sz="4800" b="1" dirty="0" smtClean="0"/>
          </a:br>
          <a:endParaRPr lang="en-US" sz="4800" b="1" dirty="0" smtClean="0"/>
        </a:p>
      </dgm:t>
    </dgm:pt>
    <dgm:pt modelId="{5EAF7998-6B72-4BE3-8BB9-70A3BDAD514F}" type="parTrans" cxnId="{BA55B3AF-7D84-445D-A018-1A82679233CB}">
      <dgm:prSet/>
      <dgm:spPr/>
      <dgm:t>
        <a:bodyPr/>
        <a:lstStyle/>
        <a:p>
          <a:endParaRPr lang="en-US"/>
        </a:p>
      </dgm:t>
    </dgm:pt>
    <dgm:pt modelId="{127B2915-944A-4512-B684-24E9093F93C5}" type="sibTrans" cxnId="{BA55B3AF-7D84-445D-A018-1A82679233CB}">
      <dgm:prSet/>
      <dgm:spPr/>
      <dgm:t>
        <a:bodyPr/>
        <a:lstStyle/>
        <a:p>
          <a:endParaRPr lang="en-US"/>
        </a:p>
      </dgm:t>
    </dgm:pt>
    <dgm:pt modelId="{A0978873-90EE-45A7-A08C-66D347B304AC}">
      <dgm:prSet phldrT="[Text]"/>
      <dgm:spPr/>
      <dgm:t>
        <a:bodyPr/>
        <a:lstStyle/>
        <a:p>
          <a:r>
            <a:rPr lang="en-US" dirty="0" smtClean="0"/>
            <a:t>Check for safety</a:t>
          </a:r>
          <a:endParaRPr lang="en-US" dirty="0"/>
        </a:p>
      </dgm:t>
    </dgm:pt>
    <dgm:pt modelId="{7F1A9A10-0088-4F58-9FFB-2499C4385215}" type="parTrans" cxnId="{46B1E0FF-36F4-40F2-8FFA-997B9784F2C3}">
      <dgm:prSet/>
      <dgm:spPr/>
      <dgm:t>
        <a:bodyPr/>
        <a:lstStyle/>
        <a:p>
          <a:endParaRPr lang="en-US"/>
        </a:p>
      </dgm:t>
    </dgm:pt>
    <dgm:pt modelId="{AC15CF03-D516-4376-9166-D82F38AB1582}" type="sibTrans" cxnId="{46B1E0FF-36F4-40F2-8FFA-997B9784F2C3}">
      <dgm:prSet/>
      <dgm:spPr/>
      <dgm:t>
        <a:bodyPr/>
        <a:lstStyle/>
        <a:p>
          <a:endParaRPr lang="en-US"/>
        </a:p>
      </dgm:t>
    </dgm:pt>
    <dgm:pt modelId="{F6DA2E0A-4884-40F6-81FA-37F89C13420C}">
      <dgm:prSet phldrT="[Text]"/>
      <dgm:spPr/>
      <dgm:t>
        <a:bodyPr/>
        <a:lstStyle/>
        <a:p>
          <a:r>
            <a:rPr lang="en-US" dirty="0" smtClean="0"/>
            <a:t>Check for people with obvious urgent basic needs</a:t>
          </a:r>
          <a:endParaRPr lang="en-US" dirty="0"/>
        </a:p>
      </dgm:t>
    </dgm:pt>
    <dgm:pt modelId="{8A9CE117-A8A8-4548-AEDC-117AA50E7835}" type="parTrans" cxnId="{F77C46B6-8220-4BD5-A8C5-176AAA4740C4}">
      <dgm:prSet/>
      <dgm:spPr/>
      <dgm:t>
        <a:bodyPr/>
        <a:lstStyle/>
        <a:p>
          <a:endParaRPr lang="en-US"/>
        </a:p>
      </dgm:t>
    </dgm:pt>
    <dgm:pt modelId="{A239F5E4-D288-4EA4-AEAA-2552B7A5EAFD}" type="sibTrans" cxnId="{F77C46B6-8220-4BD5-A8C5-176AAA4740C4}">
      <dgm:prSet/>
      <dgm:spPr/>
      <dgm:t>
        <a:bodyPr/>
        <a:lstStyle/>
        <a:p>
          <a:endParaRPr lang="en-US"/>
        </a:p>
      </dgm:t>
    </dgm:pt>
    <dgm:pt modelId="{A08F6059-2B1D-4B2B-9B3A-BFA0D4E50BC1}">
      <dgm:prSet phldrT="[Text]" custT="1"/>
      <dgm:spPr/>
      <dgm:t>
        <a:bodyPr/>
        <a:lstStyle/>
        <a:p>
          <a:r>
            <a:rPr lang="en-US" sz="4800" b="1" dirty="0" smtClean="0"/>
            <a:t>  </a:t>
          </a:r>
        </a:p>
        <a:p>
          <a:r>
            <a:rPr lang="en-US" sz="4800" b="1" dirty="0" smtClean="0"/>
            <a:t>  </a:t>
          </a:r>
        </a:p>
        <a:p>
          <a:r>
            <a:rPr lang="en-US" sz="4800" b="1" dirty="0" smtClean="0"/>
            <a:t>Listen</a:t>
          </a:r>
          <a:br>
            <a:rPr lang="en-US" sz="4800" b="1" dirty="0" smtClean="0"/>
          </a:br>
          <a:endParaRPr lang="en-US" sz="4800" b="1" dirty="0" smtClean="0"/>
        </a:p>
        <a:p>
          <a:endParaRPr lang="en-US" sz="4800" b="1" dirty="0" smtClean="0"/>
        </a:p>
        <a:p>
          <a:r>
            <a:rPr lang="en-US" sz="4800" b="1" dirty="0" smtClean="0"/>
            <a:t>	</a:t>
          </a:r>
          <a:endParaRPr lang="en-US" sz="4800" b="1" dirty="0"/>
        </a:p>
      </dgm:t>
    </dgm:pt>
    <dgm:pt modelId="{07EEBCD1-1FEE-4ED8-9D42-C491E271A0D6}" type="parTrans" cxnId="{F77B7CBA-AF3F-4A72-A7DA-853134479EAE}">
      <dgm:prSet/>
      <dgm:spPr/>
      <dgm:t>
        <a:bodyPr/>
        <a:lstStyle/>
        <a:p>
          <a:endParaRPr lang="en-US"/>
        </a:p>
      </dgm:t>
    </dgm:pt>
    <dgm:pt modelId="{3FCCA233-8A24-4020-8DD7-AB00FB6D7D85}" type="sibTrans" cxnId="{F77B7CBA-AF3F-4A72-A7DA-853134479EAE}">
      <dgm:prSet/>
      <dgm:spPr/>
      <dgm:t>
        <a:bodyPr/>
        <a:lstStyle/>
        <a:p>
          <a:endParaRPr lang="en-US"/>
        </a:p>
      </dgm:t>
    </dgm:pt>
    <dgm:pt modelId="{73162298-C0E5-46E5-9B93-A88E72F60F3E}">
      <dgm:prSet phldrT="[Text]"/>
      <dgm:spPr/>
      <dgm:t>
        <a:bodyPr/>
        <a:lstStyle/>
        <a:p>
          <a:r>
            <a:rPr lang="en-US" dirty="0" smtClean="0"/>
            <a:t>Approach people who may need support</a:t>
          </a:r>
          <a:endParaRPr lang="en-US" dirty="0"/>
        </a:p>
      </dgm:t>
    </dgm:pt>
    <dgm:pt modelId="{60EABEB2-1050-4331-8C7C-E078BDE412FD}" type="parTrans" cxnId="{BA9295A9-AEBE-463A-83EB-E16604659692}">
      <dgm:prSet/>
      <dgm:spPr/>
      <dgm:t>
        <a:bodyPr/>
        <a:lstStyle/>
        <a:p>
          <a:endParaRPr lang="en-US"/>
        </a:p>
      </dgm:t>
    </dgm:pt>
    <dgm:pt modelId="{52550289-D618-492B-9441-47B6420D42DF}" type="sibTrans" cxnId="{BA9295A9-AEBE-463A-83EB-E16604659692}">
      <dgm:prSet/>
      <dgm:spPr/>
      <dgm:t>
        <a:bodyPr/>
        <a:lstStyle/>
        <a:p>
          <a:endParaRPr lang="en-US"/>
        </a:p>
      </dgm:t>
    </dgm:pt>
    <dgm:pt modelId="{FCA0A933-1D03-4B9A-9B32-EBB222D8206D}">
      <dgm:prSet phldrT="[Text]"/>
      <dgm:spPr/>
      <dgm:t>
        <a:bodyPr/>
        <a:lstStyle/>
        <a:p>
          <a:r>
            <a:rPr lang="en-US" dirty="0" smtClean="0"/>
            <a:t>Listen to people and help them to feel calm</a:t>
          </a:r>
          <a:endParaRPr lang="en-US" dirty="0"/>
        </a:p>
      </dgm:t>
    </dgm:pt>
    <dgm:pt modelId="{CAA7CBC3-BCEC-4E78-B4CA-4C8B6644E5B3}" type="parTrans" cxnId="{65B504FE-4BCF-4830-81E2-F8966057B665}">
      <dgm:prSet/>
      <dgm:spPr/>
      <dgm:t>
        <a:bodyPr/>
        <a:lstStyle/>
        <a:p>
          <a:endParaRPr lang="en-US"/>
        </a:p>
      </dgm:t>
    </dgm:pt>
    <dgm:pt modelId="{EE757FF9-B0A2-4A88-AE98-B7500FB1EC12}" type="sibTrans" cxnId="{65B504FE-4BCF-4830-81E2-F8966057B665}">
      <dgm:prSet/>
      <dgm:spPr/>
      <dgm:t>
        <a:bodyPr/>
        <a:lstStyle/>
        <a:p>
          <a:endParaRPr lang="en-US"/>
        </a:p>
      </dgm:t>
    </dgm:pt>
    <dgm:pt modelId="{340C49B1-C560-4569-A1FC-C0C0E5929B79}">
      <dgm:prSet phldrT="[Text]" custT="1"/>
      <dgm:spPr/>
      <dgm:t>
        <a:bodyPr/>
        <a:lstStyle/>
        <a:p>
          <a:endParaRPr lang="en-US" sz="4800" b="1" dirty="0" smtClean="0"/>
        </a:p>
        <a:p>
          <a:r>
            <a:rPr lang="en-US" sz="4800" b="1" dirty="0" smtClean="0"/>
            <a:t>Link</a:t>
          </a:r>
          <a:br>
            <a:rPr lang="en-US" sz="4800" b="1" dirty="0" smtClean="0"/>
          </a:br>
          <a:endParaRPr lang="en-US" sz="4800" b="1" dirty="0" smtClean="0"/>
        </a:p>
        <a:p>
          <a:endParaRPr lang="en-US" sz="4800" b="1" dirty="0"/>
        </a:p>
      </dgm:t>
    </dgm:pt>
    <dgm:pt modelId="{2310D732-787E-4922-BAF6-49D7E81D0B20}" type="parTrans" cxnId="{6CCC4B55-A88F-4D19-8BA9-31E414289C93}">
      <dgm:prSet/>
      <dgm:spPr/>
      <dgm:t>
        <a:bodyPr/>
        <a:lstStyle/>
        <a:p>
          <a:endParaRPr lang="en-US"/>
        </a:p>
      </dgm:t>
    </dgm:pt>
    <dgm:pt modelId="{DEBADFAA-A615-4572-AD48-544B2003989E}" type="sibTrans" cxnId="{6CCC4B55-A88F-4D19-8BA9-31E414289C93}">
      <dgm:prSet/>
      <dgm:spPr/>
      <dgm:t>
        <a:bodyPr/>
        <a:lstStyle/>
        <a:p>
          <a:endParaRPr lang="en-US"/>
        </a:p>
      </dgm:t>
    </dgm:pt>
    <dgm:pt modelId="{13945710-6F19-4146-B008-AE2F28CA6F29}">
      <dgm:prSet phldrT="[Text]"/>
      <dgm:spPr/>
      <dgm:t>
        <a:bodyPr/>
        <a:lstStyle/>
        <a:p>
          <a:r>
            <a:rPr lang="en-US" dirty="0" smtClean="0"/>
            <a:t>Help people address basic needs and access services</a:t>
          </a:r>
          <a:endParaRPr lang="en-US" dirty="0"/>
        </a:p>
      </dgm:t>
    </dgm:pt>
    <dgm:pt modelId="{CB7BDC3F-69A0-44B8-8846-B1649E0A9CF1}" type="parTrans" cxnId="{1D8163A8-6F30-4516-85E0-AB774C790532}">
      <dgm:prSet/>
      <dgm:spPr/>
      <dgm:t>
        <a:bodyPr/>
        <a:lstStyle/>
        <a:p>
          <a:endParaRPr lang="en-US"/>
        </a:p>
      </dgm:t>
    </dgm:pt>
    <dgm:pt modelId="{EB7DA259-B01C-41DB-BA3C-4AB69AAE7F33}" type="sibTrans" cxnId="{1D8163A8-6F30-4516-85E0-AB774C790532}">
      <dgm:prSet/>
      <dgm:spPr/>
      <dgm:t>
        <a:bodyPr/>
        <a:lstStyle/>
        <a:p>
          <a:endParaRPr lang="en-US"/>
        </a:p>
      </dgm:t>
    </dgm:pt>
    <dgm:pt modelId="{F34468AE-03A9-4D5F-98F6-D2AC50EA0180}">
      <dgm:prSet phldrT="[Text]"/>
      <dgm:spPr/>
      <dgm:t>
        <a:bodyPr/>
        <a:lstStyle/>
        <a:p>
          <a:r>
            <a:rPr lang="en-US" dirty="0" smtClean="0"/>
            <a:t>Connect people with loved ones and social support</a:t>
          </a:r>
          <a:endParaRPr lang="en-US" dirty="0"/>
        </a:p>
      </dgm:t>
    </dgm:pt>
    <dgm:pt modelId="{0B2399FE-B799-4BB0-B418-CFE2AF375581}" type="parTrans" cxnId="{5CC346C9-A51D-4BD1-B1BA-AFEB622A0C26}">
      <dgm:prSet/>
      <dgm:spPr/>
      <dgm:t>
        <a:bodyPr/>
        <a:lstStyle/>
        <a:p>
          <a:endParaRPr lang="en-US"/>
        </a:p>
      </dgm:t>
    </dgm:pt>
    <dgm:pt modelId="{29B36E83-A68E-4D1A-9954-D57458585186}" type="sibTrans" cxnId="{5CC346C9-A51D-4BD1-B1BA-AFEB622A0C26}">
      <dgm:prSet/>
      <dgm:spPr/>
      <dgm:t>
        <a:bodyPr/>
        <a:lstStyle/>
        <a:p>
          <a:endParaRPr lang="en-US"/>
        </a:p>
      </dgm:t>
    </dgm:pt>
    <dgm:pt modelId="{C8576A39-AB0E-456D-85CB-4CD54FA78793}">
      <dgm:prSet/>
      <dgm:spPr/>
      <dgm:t>
        <a:bodyPr/>
        <a:lstStyle/>
        <a:p>
          <a:r>
            <a:rPr lang="en-US" dirty="0" smtClean="0"/>
            <a:t>Check for people with serious distress reactions</a:t>
          </a:r>
          <a:endParaRPr lang="en-US" dirty="0"/>
        </a:p>
      </dgm:t>
    </dgm:pt>
    <dgm:pt modelId="{540E029D-B8B4-4A90-95A8-E2645534755C}" type="parTrans" cxnId="{4C0EFFC0-0A93-47B8-A21E-36A6560C46F1}">
      <dgm:prSet/>
      <dgm:spPr/>
      <dgm:t>
        <a:bodyPr/>
        <a:lstStyle/>
        <a:p>
          <a:endParaRPr lang="en-US"/>
        </a:p>
      </dgm:t>
    </dgm:pt>
    <dgm:pt modelId="{A2BA8A38-1856-4848-9C96-B752D26E6647}" type="sibTrans" cxnId="{4C0EFFC0-0A93-47B8-A21E-36A6560C46F1}">
      <dgm:prSet/>
      <dgm:spPr/>
      <dgm:t>
        <a:bodyPr/>
        <a:lstStyle/>
        <a:p>
          <a:endParaRPr lang="en-US"/>
        </a:p>
      </dgm:t>
    </dgm:pt>
    <dgm:pt modelId="{4244812C-A77D-49A0-B38A-0C6AE83D526A}">
      <dgm:prSet/>
      <dgm:spPr/>
      <dgm:t>
        <a:bodyPr/>
        <a:lstStyle/>
        <a:p>
          <a:r>
            <a:rPr lang="en-US" dirty="0" smtClean="0"/>
            <a:t>Ask about people’s needs and concerns</a:t>
          </a:r>
          <a:endParaRPr lang="en-US" dirty="0"/>
        </a:p>
      </dgm:t>
    </dgm:pt>
    <dgm:pt modelId="{C0B54E25-2756-4D7A-AE74-44607E217083}" type="parTrans" cxnId="{BD6913C8-0621-4628-8D55-DF2311E11807}">
      <dgm:prSet/>
      <dgm:spPr/>
      <dgm:t>
        <a:bodyPr/>
        <a:lstStyle/>
        <a:p>
          <a:endParaRPr lang="en-US"/>
        </a:p>
      </dgm:t>
    </dgm:pt>
    <dgm:pt modelId="{C91D4CEF-F825-4576-A540-82D73E680F2C}" type="sibTrans" cxnId="{BD6913C8-0621-4628-8D55-DF2311E11807}">
      <dgm:prSet/>
      <dgm:spPr/>
      <dgm:t>
        <a:bodyPr/>
        <a:lstStyle/>
        <a:p>
          <a:endParaRPr lang="en-US"/>
        </a:p>
      </dgm:t>
    </dgm:pt>
    <dgm:pt modelId="{0763F957-DBF6-438F-982D-1A42C8ECAF04}">
      <dgm:prSet/>
      <dgm:spPr/>
      <dgm:t>
        <a:bodyPr/>
        <a:lstStyle/>
        <a:p>
          <a:r>
            <a:rPr lang="en-US" dirty="0" smtClean="0"/>
            <a:t>Help people cope with problem</a:t>
          </a:r>
          <a:endParaRPr lang="en-US" dirty="0"/>
        </a:p>
      </dgm:t>
    </dgm:pt>
    <dgm:pt modelId="{AC692C46-0997-4B92-B7F4-EC1C4EA53F37}" type="parTrans" cxnId="{3A45C4AE-3683-4218-A433-5C84386E5342}">
      <dgm:prSet/>
      <dgm:spPr/>
      <dgm:t>
        <a:bodyPr/>
        <a:lstStyle/>
        <a:p>
          <a:endParaRPr lang="en-US"/>
        </a:p>
      </dgm:t>
    </dgm:pt>
    <dgm:pt modelId="{B5CDAFA5-31FD-4EA5-B0A5-0D2235DB32C7}" type="sibTrans" cxnId="{3A45C4AE-3683-4218-A433-5C84386E5342}">
      <dgm:prSet/>
      <dgm:spPr/>
      <dgm:t>
        <a:bodyPr/>
        <a:lstStyle/>
        <a:p>
          <a:endParaRPr lang="en-US"/>
        </a:p>
      </dgm:t>
    </dgm:pt>
    <dgm:pt modelId="{7FCD46B6-D11B-4392-9376-349EE9F3CEA5}">
      <dgm:prSet/>
      <dgm:spPr/>
      <dgm:t>
        <a:bodyPr/>
        <a:lstStyle/>
        <a:p>
          <a:r>
            <a:rPr lang="en-US" dirty="0" smtClean="0"/>
            <a:t>Give information</a:t>
          </a:r>
          <a:endParaRPr lang="en-US" dirty="0"/>
        </a:p>
      </dgm:t>
    </dgm:pt>
    <dgm:pt modelId="{9C8B9510-8E5C-4EED-9F2E-B9FBB9224B4A}" type="parTrans" cxnId="{D055BAF6-0DDA-42BA-A53D-FEE620EA2B88}">
      <dgm:prSet/>
      <dgm:spPr/>
      <dgm:t>
        <a:bodyPr/>
        <a:lstStyle/>
        <a:p>
          <a:endParaRPr lang="en-US"/>
        </a:p>
      </dgm:t>
    </dgm:pt>
    <dgm:pt modelId="{CAB08DA2-4B01-42A1-805A-34FC01F1FFCF}" type="sibTrans" cxnId="{D055BAF6-0DDA-42BA-A53D-FEE620EA2B88}">
      <dgm:prSet/>
      <dgm:spPr/>
      <dgm:t>
        <a:bodyPr/>
        <a:lstStyle/>
        <a:p>
          <a:endParaRPr lang="en-US"/>
        </a:p>
      </dgm:t>
    </dgm:pt>
    <dgm:pt modelId="{EBB8D55C-FC9D-4235-B1CA-2A19F18490E8}" type="pres">
      <dgm:prSet presAssocID="{AE224B3D-FCB8-4F1B-BF0E-C4D914345C39}" presName="theList" presStyleCnt="0">
        <dgm:presLayoutVars>
          <dgm:dir/>
          <dgm:animLvl val="lvl"/>
          <dgm:resizeHandles val="exact"/>
        </dgm:presLayoutVars>
      </dgm:prSet>
      <dgm:spPr/>
      <dgm:t>
        <a:bodyPr/>
        <a:lstStyle/>
        <a:p>
          <a:endParaRPr lang="en-US"/>
        </a:p>
      </dgm:t>
    </dgm:pt>
    <dgm:pt modelId="{36125ABD-DE23-462D-AAD0-D845EA521DED}" type="pres">
      <dgm:prSet presAssocID="{4D0A85A4-AB45-4AE5-BF67-0AAE424904FF}" presName="compNode" presStyleCnt="0"/>
      <dgm:spPr/>
    </dgm:pt>
    <dgm:pt modelId="{E3325FEB-B759-4F7A-A1B4-CDB3BF3D9DC7}" type="pres">
      <dgm:prSet presAssocID="{4D0A85A4-AB45-4AE5-BF67-0AAE424904FF}" presName="aNode" presStyleLbl="bgShp" presStyleIdx="0" presStyleCnt="3"/>
      <dgm:spPr/>
      <dgm:t>
        <a:bodyPr/>
        <a:lstStyle/>
        <a:p>
          <a:endParaRPr lang="en-US"/>
        </a:p>
      </dgm:t>
    </dgm:pt>
    <dgm:pt modelId="{5C3A1E9B-5045-497F-804D-51F953195D15}" type="pres">
      <dgm:prSet presAssocID="{4D0A85A4-AB45-4AE5-BF67-0AAE424904FF}" presName="textNode" presStyleLbl="bgShp" presStyleIdx="0" presStyleCnt="3"/>
      <dgm:spPr/>
      <dgm:t>
        <a:bodyPr/>
        <a:lstStyle/>
        <a:p>
          <a:endParaRPr lang="en-US"/>
        </a:p>
      </dgm:t>
    </dgm:pt>
    <dgm:pt modelId="{7E8C460A-602A-4D85-B575-E36BC9CF0CF9}" type="pres">
      <dgm:prSet presAssocID="{4D0A85A4-AB45-4AE5-BF67-0AAE424904FF}" presName="compChildNode" presStyleCnt="0"/>
      <dgm:spPr/>
    </dgm:pt>
    <dgm:pt modelId="{E28672C5-8390-4BB0-972F-0865E0BDEA7B}" type="pres">
      <dgm:prSet presAssocID="{4D0A85A4-AB45-4AE5-BF67-0AAE424904FF}" presName="theInnerList" presStyleCnt="0"/>
      <dgm:spPr/>
    </dgm:pt>
    <dgm:pt modelId="{6CDEE983-F482-4783-88EA-D066C843E99D}" type="pres">
      <dgm:prSet presAssocID="{A0978873-90EE-45A7-A08C-66D347B304AC}" presName="childNode" presStyleLbl="node1" presStyleIdx="0" presStyleCnt="10">
        <dgm:presLayoutVars>
          <dgm:bulletEnabled val="1"/>
        </dgm:presLayoutVars>
      </dgm:prSet>
      <dgm:spPr/>
      <dgm:t>
        <a:bodyPr/>
        <a:lstStyle/>
        <a:p>
          <a:endParaRPr lang="en-US"/>
        </a:p>
      </dgm:t>
    </dgm:pt>
    <dgm:pt modelId="{F72C75C8-A822-42E6-BC4F-5E7D7630DB32}" type="pres">
      <dgm:prSet presAssocID="{A0978873-90EE-45A7-A08C-66D347B304AC}" presName="aSpace2" presStyleCnt="0"/>
      <dgm:spPr/>
    </dgm:pt>
    <dgm:pt modelId="{30721C43-DF8D-4FC2-B15D-9CA21C0ACB2E}" type="pres">
      <dgm:prSet presAssocID="{F6DA2E0A-4884-40F6-81FA-37F89C13420C}" presName="childNode" presStyleLbl="node1" presStyleIdx="1" presStyleCnt="10">
        <dgm:presLayoutVars>
          <dgm:bulletEnabled val="1"/>
        </dgm:presLayoutVars>
      </dgm:prSet>
      <dgm:spPr/>
      <dgm:t>
        <a:bodyPr/>
        <a:lstStyle/>
        <a:p>
          <a:endParaRPr lang="en-US"/>
        </a:p>
      </dgm:t>
    </dgm:pt>
    <dgm:pt modelId="{DDC05493-A61F-4ADF-817C-D9846E35716F}" type="pres">
      <dgm:prSet presAssocID="{F6DA2E0A-4884-40F6-81FA-37F89C13420C}" presName="aSpace2" presStyleCnt="0"/>
      <dgm:spPr/>
    </dgm:pt>
    <dgm:pt modelId="{DCFB2359-A7C8-4FBB-9520-5B0BC2DFFC91}" type="pres">
      <dgm:prSet presAssocID="{C8576A39-AB0E-456D-85CB-4CD54FA78793}" presName="childNode" presStyleLbl="node1" presStyleIdx="2" presStyleCnt="10">
        <dgm:presLayoutVars>
          <dgm:bulletEnabled val="1"/>
        </dgm:presLayoutVars>
      </dgm:prSet>
      <dgm:spPr/>
      <dgm:t>
        <a:bodyPr/>
        <a:lstStyle/>
        <a:p>
          <a:endParaRPr lang="en-US"/>
        </a:p>
      </dgm:t>
    </dgm:pt>
    <dgm:pt modelId="{95739985-4539-4F0E-AB4C-E9C69D6AEC70}" type="pres">
      <dgm:prSet presAssocID="{4D0A85A4-AB45-4AE5-BF67-0AAE424904FF}" presName="aSpace" presStyleCnt="0"/>
      <dgm:spPr/>
    </dgm:pt>
    <dgm:pt modelId="{25B9C3AB-5F99-48B2-88B6-210328A4D520}" type="pres">
      <dgm:prSet presAssocID="{A08F6059-2B1D-4B2B-9B3A-BFA0D4E50BC1}" presName="compNode" presStyleCnt="0"/>
      <dgm:spPr/>
    </dgm:pt>
    <dgm:pt modelId="{C86910B2-9E10-47E1-BE07-C2A453730CE9}" type="pres">
      <dgm:prSet presAssocID="{A08F6059-2B1D-4B2B-9B3A-BFA0D4E50BC1}" presName="aNode" presStyleLbl="bgShp" presStyleIdx="1" presStyleCnt="3"/>
      <dgm:spPr/>
      <dgm:t>
        <a:bodyPr/>
        <a:lstStyle/>
        <a:p>
          <a:endParaRPr lang="en-US"/>
        </a:p>
      </dgm:t>
    </dgm:pt>
    <dgm:pt modelId="{96C8B6C3-FC1C-40B5-B6F9-13AC062516B9}" type="pres">
      <dgm:prSet presAssocID="{A08F6059-2B1D-4B2B-9B3A-BFA0D4E50BC1}" presName="textNode" presStyleLbl="bgShp" presStyleIdx="1" presStyleCnt="3"/>
      <dgm:spPr/>
      <dgm:t>
        <a:bodyPr/>
        <a:lstStyle/>
        <a:p>
          <a:endParaRPr lang="en-US"/>
        </a:p>
      </dgm:t>
    </dgm:pt>
    <dgm:pt modelId="{65C37A5C-A569-430B-A6D5-7B35BDA49DC7}" type="pres">
      <dgm:prSet presAssocID="{A08F6059-2B1D-4B2B-9B3A-BFA0D4E50BC1}" presName="compChildNode" presStyleCnt="0"/>
      <dgm:spPr/>
    </dgm:pt>
    <dgm:pt modelId="{E482AC96-2AF3-4B87-A2E0-FBE8A453CFF1}" type="pres">
      <dgm:prSet presAssocID="{A08F6059-2B1D-4B2B-9B3A-BFA0D4E50BC1}" presName="theInnerList" presStyleCnt="0"/>
      <dgm:spPr/>
    </dgm:pt>
    <dgm:pt modelId="{55014A7F-EFE8-4F1B-94C5-EB9EBD6D279D}" type="pres">
      <dgm:prSet presAssocID="{73162298-C0E5-46E5-9B93-A88E72F60F3E}" presName="childNode" presStyleLbl="node1" presStyleIdx="3" presStyleCnt="10">
        <dgm:presLayoutVars>
          <dgm:bulletEnabled val="1"/>
        </dgm:presLayoutVars>
      </dgm:prSet>
      <dgm:spPr/>
      <dgm:t>
        <a:bodyPr/>
        <a:lstStyle/>
        <a:p>
          <a:endParaRPr lang="en-US"/>
        </a:p>
      </dgm:t>
    </dgm:pt>
    <dgm:pt modelId="{E15FA648-9AE0-48FF-822F-9E128620909E}" type="pres">
      <dgm:prSet presAssocID="{73162298-C0E5-46E5-9B93-A88E72F60F3E}" presName="aSpace2" presStyleCnt="0"/>
      <dgm:spPr/>
    </dgm:pt>
    <dgm:pt modelId="{BDCBBDB9-C735-4FF7-9339-9179284ACF7C}" type="pres">
      <dgm:prSet presAssocID="{4244812C-A77D-49A0-B38A-0C6AE83D526A}" presName="childNode" presStyleLbl="node1" presStyleIdx="4" presStyleCnt="10">
        <dgm:presLayoutVars>
          <dgm:bulletEnabled val="1"/>
        </dgm:presLayoutVars>
      </dgm:prSet>
      <dgm:spPr/>
      <dgm:t>
        <a:bodyPr/>
        <a:lstStyle/>
        <a:p>
          <a:endParaRPr lang="en-US"/>
        </a:p>
      </dgm:t>
    </dgm:pt>
    <dgm:pt modelId="{248BDD50-3397-4559-AB48-BA54887DF784}" type="pres">
      <dgm:prSet presAssocID="{4244812C-A77D-49A0-B38A-0C6AE83D526A}" presName="aSpace2" presStyleCnt="0"/>
      <dgm:spPr/>
    </dgm:pt>
    <dgm:pt modelId="{CEC26FD7-7D2E-4C0E-85EB-57E3F82C271A}" type="pres">
      <dgm:prSet presAssocID="{FCA0A933-1D03-4B9A-9B32-EBB222D8206D}" presName="childNode" presStyleLbl="node1" presStyleIdx="5" presStyleCnt="10">
        <dgm:presLayoutVars>
          <dgm:bulletEnabled val="1"/>
        </dgm:presLayoutVars>
      </dgm:prSet>
      <dgm:spPr/>
      <dgm:t>
        <a:bodyPr/>
        <a:lstStyle/>
        <a:p>
          <a:endParaRPr lang="en-US"/>
        </a:p>
      </dgm:t>
    </dgm:pt>
    <dgm:pt modelId="{7F5949A6-3199-4256-BBC8-0A1BD61DB8E1}" type="pres">
      <dgm:prSet presAssocID="{A08F6059-2B1D-4B2B-9B3A-BFA0D4E50BC1}" presName="aSpace" presStyleCnt="0"/>
      <dgm:spPr/>
    </dgm:pt>
    <dgm:pt modelId="{8DA153FC-DDFC-4670-9F9F-80A7CEBDFCB6}" type="pres">
      <dgm:prSet presAssocID="{340C49B1-C560-4569-A1FC-C0C0E5929B79}" presName="compNode" presStyleCnt="0"/>
      <dgm:spPr/>
    </dgm:pt>
    <dgm:pt modelId="{64A05182-A173-4D00-B4DB-37F19DDB31BB}" type="pres">
      <dgm:prSet presAssocID="{340C49B1-C560-4569-A1FC-C0C0E5929B79}" presName="aNode" presStyleLbl="bgShp" presStyleIdx="2" presStyleCnt="3"/>
      <dgm:spPr/>
      <dgm:t>
        <a:bodyPr/>
        <a:lstStyle/>
        <a:p>
          <a:endParaRPr lang="en-US"/>
        </a:p>
      </dgm:t>
    </dgm:pt>
    <dgm:pt modelId="{7AF37D30-7724-4F74-B664-E80FCCAFFD37}" type="pres">
      <dgm:prSet presAssocID="{340C49B1-C560-4569-A1FC-C0C0E5929B79}" presName="textNode" presStyleLbl="bgShp" presStyleIdx="2" presStyleCnt="3"/>
      <dgm:spPr/>
      <dgm:t>
        <a:bodyPr/>
        <a:lstStyle/>
        <a:p>
          <a:endParaRPr lang="en-US"/>
        </a:p>
      </dgm:t>
    </dgm:pt>
    <dgm:pt modelId="{7A24F15A-AD65-4C36-B95F-BF960EDB4506}" type="pres">
      <dgm:prSet presAssocID="{340C49B1-C560-4569-A1FC-C0C0E5929B79}" presName="compChildNode" presStyleCnt="0"/>
      <dgm:spPr/>
    </dgm:pt>
    <dgm:pt modelId="{BBAA08DF-2D14-457D-98E1-8605AFC5B2DF}" type="pres">
      <dgm:prSet presAssocID="{340C49B1-C560-4569-A1FC-C0C0E5929B79}" presName="theInnerList" presStyleCnt="0"/>
      <dgm:spPr/>
    </dgm:pt>
    <dgm:pt modelId="{93C63F89-0B00-401F-B5ED-89416B99C0D8}" type="pres">
      <dgm:prSet presAssocID="{13945710-6F19-4146-B008-AE2F28CA6F29}" presName="childNode" presStyleLbl="node1" presStyleIdx="6" presStyleCnt="10">
        <dgm:presLayoutVars>
          <dgm:bulletEnabled val="1"/>
        </dgm:presLayoutVars>
      </dgm:prSet>
      <dgm:spPr/>
      <dgm:t>
        <a:bodyPr/>
        <a:lstStyle/>
        <a:p>
          <a:endParaRPr lang="en-US"/>
        </a:p>
      </dgm:t>
    </dgm:pt>
    <dgm:pt modelId="{28B6AF7D-5337-4212-8B41-6C5895530A69}" type="pres">
      <dgm:prSet presAssocID="{13945710-6F19-4146-B008-AE2F28CA6F29}" presName="aSpace2" presStyleCnt="0"/>
      <dgm:spPr/>
    </dgm:pt>
    <dgm:pt modelId="{ABF49268-16E9-4D36-B74B-EF0D50C33DBF}" type="pres">
      <dgm:prSet presAssocID="{0763F957-DBF6-438F-982D-1A42C8ECAF04}" presName="childNode" presStyleLbl="node1" presStyleIdx="7" presStyleCnt="10">
        <dgm:presLayoutVars>
          <dgm:bulletEnabled val="1"/>
        </dgm:presLayoutVars>
      </dgm:prSet>
      <dgm:spPr/>
      <dgm:t>
        <a:bodyPr/>
        <a:lstStyle/>
        <a:p>
          <a:endParaRPr lang="en-US"/>
        </a:p>
      </dgm:t>
    </dgm:pt>
    <dgm:pt modelId="{B2D457C3-B877-4711-BD79-E9412ED71930}" type="pres">
      <dgm:prSet presAssocID="{0763F957-DBF6-438F-982D-1A42C8ECAF04}" presName="aSpace2" presStyleCnt="0"/>
      <dgm:spPr/>
    </dgm:pt>
    <dgm:pt modelId="{B527A8D3-9652-4F65-93BE-7D3EBBFB96BB}" type="pres">
      <dgm:prSet presAssocID="{7FCD46B6-D11B-4392-9376-349EE9F3CEA5}" presName="childNode" presStyleLbl="node1" presStyleIdx="8" presStyleCnt="10">
        <dgm:presLayoutVars>
          <dgm:bulletEnabled val="1"/>
        </dgm:presLayoutVars>
      </dgm:prSet>
      <dgm:spPr/>
      <dgm:t>
        <a:bodyPr/>
        <a:lstStyle/>
        <a:p>
          <a:endParaRPr lang="en-US"/>
        </a:p>
      </dgm:t>
    </dgm:pt>
    <dgm:pt modelId="{13375373-A07C-474F-BD99-02B58FBB985F}" type="pres">
      <dgm:prSet presAssocID="{7FCD46B6-D11B-4392-9376-349EE9F3CEA5}" presName="aSpace2" presStyleCnt="0"/>
      <dgm:spPr/>
    </dgm:pt>
    <dgm:pt modelId="{DBC55A9B-95AB-4386-AF58-F129DF507D38}" type="pres">
      <dgm:prSet presAssocID="{F34468AE-03A9-4D5F-98F6-D2AC50EA0180}" presName="childNode" presStyleLbl="node1" presStyleIdx="9" presStyleCnt="10">
        <dgm:presLayoutVars>
          <dgm:bulletEnabled val="1"/>
        </dgm:presLayoutVars>
      </dgm:prSet>
      <dgm:spPr/>
      <dgm:t>
        <a:bodyPr/>
        <a:lstStyle/>
        <a:p>
          <a:endParaRPr lang="en-US"/>
        </a:p>
      </dgm:t>
    </dgm:pt>
  </dgm:ptLst>
  <dgm:cxnLst>
    <dgm:cxn modelId="{923A359B-BD69-4ABA-B1C7-10BBB1AD65A3}" type="presOf" srcId="{4244812C-A77D-49A0-B38A-0C6AE83D526A}" destId="{BDCBBDB9-C735-4FF7-9339-9179284ACF7C}" srcOrd="0" destOrd="0" presId="urn:microsoft.com/office/officeart/2005/8/layout/lProcess2"/>
    <dgm:cxn modelId="{391F3B20-DA90-4723-8164-7AB491BC7010}" type="presOf" srcId="{0763F957-DBF6-438F-982D-1A42C8ECAF04}" destId="{ABF49268-16E9-4D36-B74B-EF0D50C33DBF}" srcOrd="0" destOrd="0" presId="urn:microsoft.com/office/officeart/2005/8/layout/lProcess2"/>
    <dgm:cxn modelId="{DCC6A16A-344B-4CF1-A38C-4E1F76DE47D5}" type="presOf" srcId="{73162298-C0E5-46E5-9B93-A88E72F60F3E}" destId="{55014A7F-EFE8-4F1B-94C5-EB9EBD6D279D}" srcOrd="0" destOrd="0" presId="urn:microsoft.com/office/officeart/2005/8/layout/lProcess2"/>
    <dgm:cxn modelId="{BD6913C8-0621-4628-8D55-DF2311E11807}" srcId="{A08F6059-2B1D-4B2B-9B3A-BFA0D4E50BC1}" destId="{4244812C-A77D-49A0-B38A-0C6AE83D526A}" srcOrd="1" destOrd="0" parTransId="{C0B54E25-2756-4D7A-AE74-44607E217083}" sibTransId="{C91D4CEF-F825-4576-A540-82D73E680F2C}"/>
    <dgm:cxn modelId="{65B504FE-4BCF-4830-81E2-F8966057B665}" srcId="{A08F6059-2B1D-4B2B-9B3A-BFA0D4E50BC1}" destId="{FCA0A933-1D03-4B9A-9B32-EBB222D8206D}" srcOrd="2" destOrd="0" parTransId="{CAA7CBC3-BCEC-4E78-B4CA-4C8B6644E5B3}" sibTransId="{EE757FF9-B0A2-4A88-AE98-B7500FB1EC12}"/>
    <dgm:cxn modelId="{EFB939BE-D478-42C3-B95B-93E75EFF0E5B}" type="presOf" srcId="{13945710-6F19-4146-B008-AE2F28CA6F29}" destId="{93C63F89-0B00-401F-B5ED-89416B99C0D8}" srcOrd="0" destOrd="0" presId="urn:microsoft.com/office/officeart/2005/8/layout/lProcess2"/>
    <dgm:cxn modelId="{33A6B977-AFF1-43A1-920E-75410BA2412E}" type="presOf" srcId="{AE224B3D-FCB8-4F1B-BF0E-C4D914345C39}" destId="{EBB8D55C-FC9D-4235-B1CA-2A19F18490E8}" srcOrd="0" destOrd="0" presId="urn:microsoft.com/office/officeart/2005/8/layout/lProcess2"/>
    <dgm:cxn modelId="{BA55B3AF-7D84-445D-A018-1A82679233CB}" srcId="{AE224B3D-FCB8-4F1B-BF0E-C4D914345C39}" destId="{4D0A85A4-AB45-4AE5-BF67-0AAE424904FF}" srcOrd="0" destOrd="0" parTransId="{5EAF7998-6B72-4BE3-8BB9-70A3BDAD514F}" sibTransId="{127B2915-944A-4512-B684-24E9093F93C5}"/>
    <dgm:cxn modelId="{3A45C4AE-3683-4218-A433-5C84386E5342}" srcId="{340C49B1-C560-4569-A1FC-C0C0E5929B79}" destId="{0763F957-DBF6-438F-982D-1A42C8ECAF04}" srcOrd="1" destOrd="0" parTransId="{AC692C46-0997-4B92-B7F4-EC1C4EA53F37}" sibTransId="{B5CDAFA5-31FD-4EA5-B0A5-0D2235DB32C7}"/>
    <dgm:cxn modelId="{6CCC4B55-A88F-4D19-8BA9-31E414289C93}" srcId="{AE224B3D-FCB8-4F1B-BF0E-C4D914345C39}" destId="{340C49B1-C560-4569-A1FC-C0C0E5929B79}" srcOrd="2" destOrd="0" parTransId="{2310D732-787E-4922-BAF6-49D7E81D0B20}" sibTransId="{DEBADFAA-A615-4572-AD48-544B2003989E}"/>
    <dgm:cxn modelId="{1D8163A8-6F30-4516-85E0-AB774C790532}" srcId="{340C49B1-C560-4569-A1FC-C0C0E5929B79}" destId="{13945710-6F19-4146-B008-AE2F28CA6F29}" srcOrd="0" destOrd="0" parTransId="{CB7BDC3F-69A0-44B8-8846-B1649E0A9CF1}" sibTransId="{EB7DA259-B01C-41DB-BA3C-4AB69AAE7F33}"/>
    <dgm:cxn modelId="{9D33219B-EE9A-4C19-9C8B-5354D31979CA}" type="presOf" srcId="{4D0A85A4-AB45-4AE5-BF67-0AAE424904FF}" destId="{5C3A1E9B-5045-497F-804D-51F953195D15}" srcOrd="1" destOrd="0" presId="urn:microsoft.com/office/officeart/2005/8/layout/lProcess2"/>
    <dgm:cxn modelId="{42B87D54-DEC3-4698-A359-87095CB266D7}" type="presOf" srcId="{FCA0A933-1D03-4B9A-9B32-EBB222D8206D}" destId="{CEC26FD7-7D2E-4C0E-85EB-57E3F82C271A}" srcOrd="0" destOrd="0" presId="urn:microsoft.com/office/officeart/2005/8/layout/lProcess2"/>
    <dgm:cxn modelId="{6271CC10-25E9-4C70-942D-C4B67B810833}" type="presOf" srcId="{A08F6059-2B1D-4B2B-9B3A-BFA0D4E50BC1}" destId="{C86910B2-9E10-47E1-BE07-C2A453730CE9}" srcOrd="0" destOrd="0" presId="urn:microsoft.com/office/officeart/2005/8/layout/lProcess2"/>
    <dgm:cxn modelId="{D055BAF6-0DDA-42BA-A53D-FEE620EA2B88}" srcId="{340C49B1-C560-4569-A1FC-C0C0E5929B79}" destId="{7FCD46B6-D11B-4392-9376-349EE9F3CEA5}" srcOrd="2" destOrd="0" parTransId="{9C8B9510-8E5C-4EED-9F2E-B9FBB9224B4A}" sibTransId="{CAB08DA2-4B01-42A1-805A-34FC01F1FFCF}"/>
    <dgm:cxn modelId="{5CC346C9-A51D-4BD1-B1BA-AFEB622A0C26}" srcId="{340C49B1-C560-4569-A1FC-C0C0E5929B79}" destId="{F34468AE-03A9-4D5F-98F6-D2AC50EA0180}" srcOrd="3" destOrd="0" parTransId="{0B2399FE-B799-4BB0-B418-CFE2AF375581}" sibTransId="{29B36E83-A68E-4D1A-9954-D57458585186}"/>
    <dgm:cxn modelId="{F77B7CBA-AF3F-4A72-A7DA-853134479EAE}" srcId="{AE224B3D-FCB8-4F1B-BF0E-C4D914345C39}" destId="{A08F6059-2B1D-4B2B-9B3A-BFA0D4E50BC1}" srcOrd="1" destOrd="0" parTransId="{07EEBCD1-1FEE-4ED8-9D42-C491E271A0D6}" sibTransId="{3FCCA233-8A24-4020-8DD7-AB00FB6D7D85}"/>
    <dgm:cxn modelId="{DECDDABF-59CF-43FC-8008-7E250085F020}" type="presOf" srcId="{A0978873-90EE-45A7-A08C-66D347B304AC}" destId="{6CDEE983-F482-4783-88EA-D066C843E99D}" srcOrd="0" destOrd="0" presId="urn:microsoft.com/office/officeart/2005/8/layout/lProcess2"/>
    <dgm:cxn modelId="{BA9295A9-AEBE-463A-83EB-E16604659692}" srcId="{A08F6059-2B1D-4B2B-9B3A-BFA0D4E50BC1}" destId="{73162298-C0E5-46E5-9B93-A88E72F60F3E}" srcOrd="0" destOrd="0" parTransId="{60EABEB2-1050-4331-8C7C-E078BDE412FD}" sibTransId="{52550289-D618-492B-9441-47B6420D42DF}"/>
    <dgm:cxn modelId="{4979B5EF-67D7-4878-A32F-F63859E4D2AC}" type="presOf" srcId="{7FCD46B6-D11B-4392-9376-349EE9F3CEA5}" destId="{B527A8D3-9652-4F65-93BE-7D3EBBFB96BB}" srcOrd="0" destOrd="0" presId="urn:microsoft.com/office/officeart/2005/8/layout/lProcess2"/>
    <dgm:cxn modelId="{B1754B81-EE76-4F6F-8BCD-1A42513A329B}" type="presOf" srcId="{C8576A39-AB0E-456D-85CB-4CD54FA78793}" destId="{DCFB2359-A7C8-4FBB-9520-5B0BC2DFFC91}" srcOrd="0" destOrd="0" presId="urn:microsoft.com/office/officeart/2005/8/layout/lProcess2"/>
    <dgm:cxn modelId="{4C0EFFC0-0A93-47B8-A21E-36A6560C46F1}" srcId="{4D0A85A4-AB45-4AE5-BF67-0AAE424904FF}" destId="{C8576A39-AB0E-456D-85CB-4CD54FA78793}" srcOrd="2" destOrd="0" parTransId="{540E029D-B8B4-4A90-95A8-E2645534755C}" sibTransId="{A2BA8A38-1856-4848-9C96-B752D26E6647}"/>
    <dgm:cxn modelId="{BFFB3EBD-4A3F-4EF0-BEB5-9365B5A4EA41}" type="presOf" srcId="{340C49B1-C560-4569-A1FC-C0C0E5929B79}" destId="{7AF37D30-7724-4F74-B664-E80FCCAFFD37}" srcOrd="1" destOrd="0" presId="urn:microsoft.com/office/officeart/2005/8/layout/lProcess2"/>
    <dgm:cxn modelId="{D2CAF0F3-8F66-4BE1-AC76-D1BBE85EB066}" type="presOf" srcId="{A08F6059-2B1D-4B2B-9B3A-BFA0D4E50BC1}" destId="{96C8B6C3-FC1C-40B5-B6F9-13AC062516B9}" srcOrd="1" destOrd="0" presId="urn:microsoft.com/office/officeart/2005/8/layout/lProcess2"/>
    <dgm:cxn modelId="{9ACA3520-CF42-422A-B2FF-BF8D68142CEE}" type="presOf" srcId="{F6DA2E0A-4884-40F6-81FA-37F89C13420C}" destId="{30721C43-DF8D-4FC2-B15D-9CA21C0ACB2E}" srcOrd="0" destOrd="0" presId="urn:microsoft.com/office/officeart/2005/8/layout/lProcess2"/>
    <dgm:cxn modelId="{1640E5B5-9F6E-4449-B1F3-34E3AA5309AF}" type="presOf" srcId="{F34468AE-03A9-4D5F-98F6-D2AC50EA0180}" destId="{DBC55A9B-95AB-4386-AF58-F129DF507D38}" srcOrd="0" destOrd="0" presId="urn:microsoft.com/office/officeart/2005/8/layout/lProcess2"/>
    <dgm:cxn modelId="{46B1E0FF-36F4-40F2-8FFA-997B9784F2C3}" srcId="{4D0A85A4-AB45-4AE5-BF67-0AAE424904FF}" destId="{A0978873-90EE-45A7-A08C-66D347B304AC}" srcOrd="0" destOrd="0" parTransId="{7F1A9A10-0088-4F58-9FFB-2499C4385215}" sibTransId="{AC15CF03-D516-4376-9166-D82F38AB1582}"/>
    <dgm:cxn modelId="{4CF78D02-70A7-4C6B-B7B7-DD33B156CB1C}" type="presOf" srcId="{4D0A85A4-AB45-4AE5-BF67-0AAE424904FF}" destId="{E3325FEB-B759-4F7A-A1B4-CDB3BF3D9DC7}" srcOrd="0" destOrd="0" presId="urn:microsoft.com/office/officeart/2005/8/layout/lProcess2"/>
    <dgm:cxn modelId="{F77C46B6-8220-4BD5-A8C5-176AAA4740C4}" srcId="{4D0A85A4-AB45-4AE5-BF67-0AAE424904FF}" destId="{F6DA2E0A-4884-40F6-81FA-37F89C13420C}" srcOrd="1" destOrd="0" parTransId="{8A9CE117-A8A8-4548-AEDC-117AA50E7835}" sibTransId="{A239F5E4-D288-4EA4-AEAA-2552B7A5EAFD}"/>
    <dgm:cxn modelId="{3A7E0484-8EAB-40C8-A4F3-AB180788AE3D}" type="presOf" srcId="{340C49B1-C560-4569-A1FC-C0C0E5929B79}" destId="{64A05182-A173-4D00-B4DB-37F19DDB31BB}" srcOrd="0" destOrd="0" presId="urn:microsoft.com/office/officeart/2005/8/layout/lProcess2"/>
    <dgm:cxn modelId="{598E45B2-CD41-4CFB-8769-3954621B772A}" type="presParOf" srcId="{EBB8D55C-FC9D-4235-B1CA-2A19F18490E8}" destId="{36125ABD-DE23-462D-AAD0-D845EA521DED}" srcOrd="0" destOrd="0" presId="urn:microsoft.com/office/officeart/2005/8/layout/lProcess2"/>
    <dgm:cxn modelId="{34E312D0-0579-4588-B17E-E0647FFD15DC}" type="presParOf" srcId="{36125ABD-DE23-462D-AAD0-D845EA521DED}" destId="{E3325FEB-B759-4F7A-A1B4-CDB3BF3D9DC7}" srcOrd="0" destOrd="0" presId="urn:microsoft.com/office/officeart/2005/8/layout/lProcess2"/>
    <dgm:cxn modelId="{AF9FAF9E-2A55-406C-A031-BC8261C418C3}" type="presParOf" srcId="{36125ABD-DE23-462D-AAD0-D845EA521DED}" destId="{5C3A1E9B-5045-497F-804D-51F953195D15}" srcOrd="1" destOrd="0" presId="urn:microsoft.com/office/officeart/2005/8/layout/lProcess2"/>
    <dgm:cxn modelId="{6563880A-9AEA-4377-B8B1-77DB94F032AA}" type="presParOf" srcId="{36125ABD-DE23-462D-AAD0-D845EA521DED}" destId="{7E8C460A-602A-4D85-B575-E36BC9CF0CF9}" srcOrd="2" destOrd="0" presId="urn:microsoft.com/office/officeart/2005/8/layout/lProcess2"/>
    <dgm:cxn modelId="{F299780F-7708-4E04-B15D-58AB19D3CB65}" type="presParOf" srcId="{7E8C460A-602A-4D85-B575-E36BC9CF0CF9}" destId="{E28672C5-8390-4BB0-972F-0865E0BDEA7B}" srcOrd="0" destOrd="0" presId="urn:microsoft.com/office/officeart/2005/8/layout/lProcess2"/>
    <dgm:cxn modelId="{41523A1A-7C9F-4DBA-A6AE-EAA945B1E660}" type="presParOf" srcId="{E28672C5-8390-4BB0-972F-0865E0BDEA7B}" destId="{6CDEE983-F482-4783-88EA-D066C843E99D}" srcOrd="0" destOrd="0" presId="urn:microsoft.com/office/officeart/2005/8/layout/lProcess2"/>
    <dgm:cxn modelId="{4692A336-2F4D-44E0-A84E-7DEC81FCE202}" type="presParOf" srcId="{E28672C5-8390-4BB0-972F-0865E0BDEA7B}" destId="{F72C75C8-A822-42E6-BC4F-5E7D7630DB32}" srcOrd="1" destOrd="0" presId="urn:microsoft.com/office/officeart/2005/8/layout/lProcess2"/>
    <dgm:cxn modelId="{D21A75A3-C263-4AA4-AFCD-70CF43470AF5}" type="presParOf" srcId="{E28672C5-8390-4BB0-972F-0865E0BDEA7B}" destId="{30721C43-DF8D-4FC2-B15D-9CA21C0ACB2E}" srcOrd="2" destOrd="0" presId="urn:microsoft.com/office/officeart/2005/8/layout/lProcess2"/>
    <dgm:cxn modelId="{6D546C1D-9E51-4199-BF3D-275A1D011998}" type="presParOf" srcId="{E28672C5-8390-4BB0-972F-0865E0BDEA7B}" destId="{DDC05493-A61F-4ADF-817C-D9846E35716F}" srcOrd="3" destOrd="0" presId="urn:microsoft.com/office/officeart/2005/8/layout/lProcess2"/>
    <dgm:cxn modelId="{E04D3FB5-9444-45CD-B5C8-2BDAD39A93DA}" type="presParOf" srcId="{E28672C5-8390-4BB0-972F-0865E0BDEA7B}" destId="{DCFB2359-A7C8-4FBB-9520-5B0BC2DFFC91}" srcOrd="4" destOrd="0" presId="urn:microsoft.com/office/officeart/2005/8/layout/lProcess2"/>
    <dgm:cxn modelId="{2AB3363C-E136-4C18-B130-6FB1A44B1967}" type="presParOf" srcId="{EBB8D55C-FC9D-4235-B1CA-2A19F18490E8}" destId="{95739985-4539-4F0E-AB4C-E9C69D6AEC70}" srcOrd="1" destOrd="0" presId="urn:microsoft.com/office/officeart/2005/8/layout/lProcess2"/>
    <dgm:cxn modelId="{87012A77-78C7-4602-A75F-A882FBE8839C}" type="presParOf" srcId="{EBB8D55C-FC9D-4235-B1CA-2A19F18490E8}" destId="{25B9C3AB-5F99-48B2-88B6-210328A4D520}" srcOrd="2" destOrd="0" presId="urn:microsoft.com/office/officeart/2005/8/layout/lProcess2"/>
    <dgm:cxn modelId="{7C9EB5EE-4AAB-441F-9DD6-85C9C5692E47}" type="presParOf" srcId="{25B9C3AB-5F99-48B2-88B6-210328A4D520}" destId="{C86910B2-9E10-47E1-BE07-C2A453730CE9}" srcOrd="0" destOrd="0" presId="urn:microsoft.com/office/officeart/2005/8/layout/lProcess2"/>
    <dgm:cxn modelId="{5B0C99EF-3FF8-4644-B138-3B1CDF595053}" type="presParOf" srcId="{25B9C3AB-5F99-48B2-88B6-210328A4D520}" destId="{96C8B6C3-FC1C-40B5-B6F9-13AC062516B9}" srcOrd="1" destOrd="0" presId="urn:microsoft.com/office/officeart/2005/8/layout/lProcess2"/>
    <dgm:cxn modelId="{E87ED3D9-3C28-452E-9C0C-C420F90A924C}" type="presParOf" srcId="{25B9C3AB-5F99-48B2-88B6-210328A4D520}" destId="{65C37A5C-A569-430B-A6D5-7B35BDA49DC7}" srcOrd="2" destOrd="0" presId="urn:microsoft.com/office/officeart/2005/8/layout/lProcess2"/>
    <dgm:cxn modelId="{C5178FF1-A030-4E5A-A0EF-B63F3BF590A9}" type="presParOf" srcId="{65C37A5C-A569-430B-A6D5-7B35BDA49DC7}" destId="{E482AC96-2AF3-4B87-A2E0-FBE8A453CFF1}" srcOrd="0" destOrd="0" presId="urn:microsoft.com/office/officeart/2005/8/layout/lProcess2"/>
    <dgm:cxn modelId="{D60A7C90-C74A-4953-B20E-EE86B05AE136}" type="presParOf" srcId="{E482AC96-2AF3-4B87-A2E0-FBE8A453CFF1}" destId="{55014A7F-EFE8-4F1B-94C5-EB9EBD6D279D}" srcOrd="0" destOrd="0" presId="urn:microsoft.com/office/officeart/2005/8/layout/lProcess2"/>
    <dgm:cxn modelId="{7AB73D06-A6F1-4220-AE84-3E89426DAF74}" type="presParOf" srcId="{E482AC96-2AF3-4B87-A2E0-FBE8A453CFF1}" destId="{E15FA648-9AE0-48FF-822F-9E128620909E}" srcOrd="1" destOrd="0" presId="urn:microsoft.com/office/officeart/2005/8/layout/lProcess2"/>
    <dgm:cxn modelId="{DC4B6567-9FA7-4027-9F6C-85FBF25F8F9C}" type="presParOf" srcId="{E482AC96-2AF3-4B87-A2E0-FBE8A453CFF1}" destId="{BDCBBDB9-C735-4FF7-9339-9179284ACF7C}" srcOrd="2" destOrd="0" presId="urn:microsoft.com/office/officeart/2005/8/layout/lProcess2"/>
    <dgm:cxn modelId="{EA9DFFC3-0B3C-46D5-9097-D9545AB6E56D}" type="presParOf" srcId="{E482AC96-2AF3-4B87-A2E0-FBE8A453CFF1}" destId="{248BDD50-3397-4559-AB48-BA54887DF784}" srcOrd="3" destOrd="0" presId="urn:microsoft.com/office/officeart/2005/8/layout/lProcess2"/>
    <dgm:cxn modelId="{9F3837B9-8E9E-479E-8252-AA1B9DCFD7A6}" type="presParOf" srcId="{E482AC96-2AF3-4B87-A2E0-FBE8A453CFF1}" destId="{CEC26FD7-7D2E-4C0E-85EB-57E3F82C271A}" srcOrd="4" destOrd="0" presId="urn:microsoft.com/office/officeart/2005/8/layout/lProcess2"/>
    <dgm:cxn modelId="{7F7857CD-218E-4905-8FD9-2C6E24153CDC}" type="presParOf" srcId="{EBB8D55C-FC9D-4235-B1CA-2A19F18490E8}" destId="{7F5949A6-3199-4256-BBC8-0A1BD61DB8E1}" srcOrd="3" destOrd="0" presId="urn:microsoft.com/office/officeart/2005/8/layout/lProcess2"/>
    <dgm:cxn modelId="{5442F99C-CD47-4CBB-97ED-BA7FBF4C1CD0}" type="presParOf" srcId="{EBB8D55C-FC9D-4235-B1CA-2A19F18490E8}" destId="{8DA153FC-DDFC-4670-9F9F-80A7CEBDFCB6}" srcOrd="4" destOrd="0" presId="urn:microsoft.com/office/officeart/2005/8/layout/lProcess2"/>
    <dgm:cxn modelId="{3F74C4AB-8295-4E3E-BD23-FC241AE5F3B0}" type="presParOf" srcId="{8DA153FC-DDFC-4670-9F9F-80A7CEBDFCB6}" destId="{64A05182-A173-4D00-B4DB-37F19DDB31BB}" srcOrd="0" destOrd="0" presId="urn:microsoft.com/office/officeart/2005/8/layout/lProcess2"/>
    <dgm:cxn modelId="{052A8D67-C16F-4A42-B378-E0030BDE1922}" type="presParOf" srcId="{8DA153FC-DDFC-4670-9F9F-80A7CEBDFCB6}" destId="{7AF37D30-7724-4F74-B664-E80FCCAFFD37}" srcOrd="1" destOrd="0" presId="urn:microsoft.com/office/officeart/2005/8/layout/lProcess2"/>
    <dgm:cxn modelId="{4D3577C7-200D-4C87-AF07-D8AE823A27DB}" type="presParOf" srcId="{8DA153FC-DDFC-4670-9F9F-80A7CEBDFCB6}" destId="{7A24F15A-AD65-4C36-B95F-BF960EDB4506}" srcOrd="2" destOrd="0" presId="urn:microsoft.com/office/officeart/2005/8/layout/lProcess2"/>
    <dgm:cxn modelId="{E67C5DFA-9A1B-429D-B6D1-DD4752B672DA}" type="presParOf" srcId="{7A24F15A-AD65-4C36-B95F-BF960EDB4506}" destId="{BBAA08DF-2D14-457D-98E1-8605AFC5B2DF}" srcOrd="0" destOrd="0" presId="urn:microsoft.com/office/officeart/2005/8/layout/lProcess2"/>
    <dgm:cxn modelId="{411F1E1B-D0E7-4040-8C2A-E0E74F25CC7C}" type="presParOf" srcId="{BBAA08DF-2D14-457D-98E1-8605AFC5B2DF}" destId="{93C63F89-0B00-401F-B5ED-89416B99C0D8}" srcOrd="0" destOrd="0" presId="urn:microsoft.com/office/officeart/2005/8/layout/lProcess2"/>
    <dgm:cxn modelId="{2D02A894-55A0-4ECF-870B-D43F9B8400A8}" type="presParOf" srcId="{BBAA08DF-2D14-457D-98E1-8605AFC5B2DF}" destId="{28B6AF7D-5337-4212-8B41-6C5895530A69}" srcOrd="1" destOrd="0" presId="urn:microsoft.com/office/officeart/2005/8/layout/lProcess2"/>
    <dgm:cxn modelId="{D24A6D27-F5AE-40EB-BB49-A5A854499C64}" type="presParOf" srcId="{BBAA08DF-2D14-457D-98E1-8605AFC5B2DF}" destId="{ABF49268-16E9-4D36-B74B-EF0D50C33DBF}" srcOrd="2" destOrd="0" presId="urn:microsoft.com/office/officeart/2005/8/layout/lProcess2"/>
    <dgm:cxn modelId="{ECD012D8-972B-47AA-9BFE-69E1903E0D7D}" type="presParOf" srcId="{BBAA08DF-2D14-457D-98E1-8605AFC5B2DF}" destId="{B2D457C3-B877-4711-BD79-E9412ED71930}" srcOrd="3" destOrd="0" presId="urn:microsoft.com/office/officeart/2005/8/layout/lProcess2"/>
    <dgm:cxn modelId="{22D566F7-3508-4EB0-9C3F-EB8FBD81BBB8}" type="presParOf" srcId="{BBAA08DF-2D14-457D-98E1-8605AFC5B2DF}" destId="{B527A8D3-9652-4F65-93BE-7D3EBBFB96BB}" srcOrd="4" destOrd="0" presId="urn:microsoft.com/office/officeart/2005/8/layout/lProcess2"/>
    <dgm:cxn modelId="{384476D0-4E73-4B96-9E11-C8173C62EC54}" type="presParOf" srcId="{BBAA08DF-2D14-457D-98E1-8605AFC5B2DF}" destId="{13375373-A07C-474F-BD99-02B58FBB985F}" srcOrd="5" destOrd="0" presId="urn:microsoft.com/office/officeart/2005/8/layout/lProcess2"/>
    <dgm:cxn modelId="{9E4A5FFA-9636-4168-AE42-2F8CBB49E6FD}" type="presParOf" srcId="{BBAA08DF-2D14-457D-98E1-8605AFC5B2DF}" destId="{DBC55A9B-95AB-4386-AF58-F129DF507D38}" srcOrd="6"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4B51D4C-3986-4CB4-94BF-A3030AB8217C}" type="doc">
      <dgm:prSet loTypeId="urn:microsoft.com/office/officeart/2008/layout/VerticalCurvedList" loCatId="list" qsTypeId="urn:microsoft.com/office/officeart/2005/8/quickstyle/simple4" qsCatId="simple" csTypeId="urn:microsoft.com/office/officeart/2005/8/colors/accent0_2" csCatId="mainScheme" phldr="1"/>
      <dgm:spPr/>
      <dgm:t>
        <a:bodyPr/>
        <a:lstStyle/>
        <a:p>
          <a:endParaRPr lang="en-US"/>
        </a:p>
      </dgm:t>
    </dgm:pt>
    <dgm:pt modelId="{CF4FFB30-F8CB-4CB5-82BD-BD1CD0BE214F}">
      <dgm:prSet phldrT="[Text]"/>
      <dgm:spPr/>
      <dgm:t>
        <a:bodyPr/>
        <a:lstStyle/>
        <a:p>
          <a:r>
            <a:rPr lang="en-US" dirty="0"/>
            <a:t>Location	</a:t>
          </a:r>
        </a:p>
      </dgm:t>
    </dgm:pt>
    <dgm:pt modelId="{3EB32761-3FBD-4A16-8B91-B204EB95CA23}" type="parTrans" cxnId="{B420A957-2DF2-4369-9C5D-E654387609EC}">
      <dgm:prSet/>
      <dgm:spPr/>
      <dgm:t>
        <a:bodyPr/>
        <a:lstStyle/>
        <a:p>
          <a:endParaRPr lang="en-US"/>
        </a:p>
      </dgm:t>
    </dgm:pt>
    <dgm:pt modelId="{09E3E470-F6F4-4DA8-A8F5-78967A287CAB}" type="sibTrans" cxnId="{B420A957-2DF2-4369-9C5D-E654387609EC}">
      <dgm:prSet/>
      <dgm:spPr/>
      <dgm:t>
        <a:bodyPr/>
        <a:lstStyle/>
        <a:p>
          <a:endParaRPr lang="en-US"/>
        </a:p>
      </dgm:t>
    </dgm:pt>
    <dgm:pt modelId="{2A9385B2-FC8A-4B2B-84ED-70CDCC133B25}">
      <dgm:prSet phldrT="[Text]"/>
      <dgm:spPr/>
      <dgm:t>
        <a:bodyPr/>
        <a:lstStyle/>
        <a:p>
          <a:r>
            <a:rPr lang="en-US" dirty="0"/>
            <a:t>Types of services</a:t>
          </a:r>
        </a:p>
      </dgm:t>
    </dgm:pt>
    <dgm:pt modelId="{4FADDC66-7DB7-4854-8FE9-1C9E685F50AA}" type="parTrans" cxnId="{C332B3B8-5972-427F-A2B6-BDDC3839D3C6}">
      <dgm:prSet/>
      <dgm:spPr/>
      <dgm:t>
        <a:bodyPr/>
        <a:lstStyle/>
        <a:p>
          <a:endParaRPr lang="en-US"/>
        </a:p>
      </dgm:t>
    </dgm:pt>
    <dgm:pt modelId="{27AF9F60-2235-4BC6-A48F-F0D61ACDC2E1}" type="sibTrans" cxnId="{C332B3B8-5972-427F-A2B6-BDDC3839D3C6}">
      <dgm:prSet/>
      <dgm:spPr/>
      <dgm:t>
        <a:bodyPr/>
        <a:lstStyle/>
        <a:p>
          <a:endParaRPr lang="en-US"/>
        </a:p>
      </dgm:t>
    </dgm:pt>
    <dgm:pt modelId="{26510698-1A62-437F-ACB7-6B1E1E9BE59F}">
      <dgm:prSet phldrT="[Text]"/>
      <dgm:spPr/>
      <dgm:t>
        <a:bodyPr/>
        <a:lstStyle/>
        <a:p>
          <a:r>
            <a:rPr lang="en-US" dirty="0"/>
            <a:t>Population groups</a:t>
          </a:r>
        </a:p>
      </dgm:t>
    </dgm:pt>
    <dgm:pt modelId="{E446354E-E3C8-4B7D-8D11-9E03367161D1}" type="parTrans" cxnId="{A6E47398-C459-4592-AF98-EB7FC60C99F1}">
      <dgm:prSet/>
      <dgm:spPr/>
      <dgm:t>
        <a:bodyPr/>
        <a:lstStyle/>
        <a:p>
          <a:endParaRPr lang="en-US"/>
        </a:p>
      </dgm:t>
    </dgm:pt>
    <dgm:pt modelId="{262E53E4-8472-4F3C-AB83-E513E6AA5F51}" type="sibTrans" cxnId="{A6E47398-C459-4592-AF98-EB7FC60C99F1}">
      <dgm:prSet/>
      <dgm:spPr/>
      <dgm:t>
        <a:bodyPr/>
        <a:lstStyle/>
        <a:p>
          <a:endParaRPr lang="en-US"/>
        </a:p>
      </dgm:t>
    </dgm:pt>
    <dgm:pt modelId="{5DFA62A5-638D-45AD-BD89-188946EC1F3F}" type="pres">
      <dgm:prSet presAssocID="{F4B51D4C-3986-4CB4-94BF-A3030AB8217C}" presName="Name0" presStyleCnt="0">
        <dgm:presLayoutVars>
          <dgm:chMax val="7"/>
          <dgm:chPref val="7"/>
          <dgm:dir/>
        </dgm:presLayoutVars>
      </dgm:prSet>
      <dgm:spPr/>
      <dgm:t>
        <a:bodyPr/>
        <a:lstStyle/>
        <a:p>
          <a:endParaRPr lang="en-US"/>
        </a:p>
      </dgm:t>
    </dgm:pt>
    <dgm:pt modelId="{54C2EFB1-5432-4809-A93D-C85AF9562605}" type="pres">
      <dgm:prSet presAssocID="{F4B51D4C-3986-4CB4-94BF-A3030AB8217C}" presName="Name1" presStyleCnt="0"/>
      <dgm:spPr/>
    </dgm:pt>
    <dgm:pt modelId="{04DBC46E-F886-48B9-A2FF-38E8B80FF603}" type="pres">
      <dgm:prSet presAssocID="{F4B51D4C-3986-4CB4-94BF-A3030AB8217C}" presName="cycle" presStyleCnt="0"/>
      <dgm:spPr/>
    </dgm:pt>
    <dgm:pt modelId="{7B77C36C-7C96-4E6D-9733-65EC0BD21C5F}" type="pres">
      <dgm:prSet presAssocID="{F4B51D4C-3986-4CB4-94BF-A3030AB8217C}" presName="srcNode" presStyleLbl="node1" presStyleIdx="0" presStyleCnt="3"/>
      <dgm:spPr/>
    </dgm:pt>
    <dgm:pt modelId="{93DF448F-E938-4CD2-84A1-3E40FA8E27B9}" type="pres">
      <dgm:prSet presAssocID="{F4B51D4C-3986-4CB4-94BF-A3030AB8217C}" presName="conn" presStyleLbl="parChTrans1D2" presStyleIdx="0" presStyleCnt="1"/>
      <dgm:spPr/>
      <dgm:t>
        <a:bodyPr/>
        <a:lstStyle/>
        <a:p>
          <a:endParaRPr lang="en-US"/>
        </a:p>
      </dgm:t>
    </dgm:pt>
    <dgm:pt modelId="{957CB5A1-99AF-4AFF-806F-3B9E6C88CCB2}" type="pres">
      <dgm:prSet presAssocID="{F4B51D4C-3986-4CB4-94BF-A3030AB8217C}" presName="extraNode" presStyleLbl="node1" presStyleIdx="0" presStyleCnt="3"/>
      <dgm:spPr/>
    </dgm:pt>
    <dgm:pt modelId="{ED30FCB6-4F79-477C-A36C-448464E2A0C7}" type="pres">
      <dgm:prSet presAssocID="{F4B51D4C-3986-4CB4-94BF-A3030AB8217C}" presName="dstNode" presStyleLbl="node1" presStyleIdx="0" presStyleCnt="3"/>
      <dgm:spPr/>
    </dgm:pt>
    <dgm:pt modelId="{5DA853A0-62E5-42D7-936C-78451A7EE4FF}" type="pres">
      <dgm:prSet presAssocID="{CF4FFB30-F8CB-4CB5-82BD-BD1CD0BE214F}" presName="text_1" presStyleLbl="node1" presStyleIdx="0" presStyleCnt="3">
        <dgm:presLayoutVars>
          <dgm:bulletEnabled val="1"/>
        </dgm:presLayoutVars>
      </dgm:prSet>
      <dgm:spPr/>
      <dgm:t>
        <a:bodyPr/>
        <a:lstStyle/>
        <a:p>
          <a:endParaRPr lang="en-US"/>
        </a:p>
      </dgm:t>
    </dgm:pt>
    <dgm:pt modelId="{FE8ADD68-7A56-463B-A857-230A0E050E22}" type="pres">
      <dgm:prSet presAssocID="{CF4FFB30-F8CB-4CB5-82BD-BD1CD0BE214F}" presName="accent_1" presStyleCnt="0"/>
      <dgm:spPr/>
    </dgm:pt>
    <dgm:pt modelId="{B84AE7BD-039C-40CA-BBB6-DD487414B392}" type="pres">
      <dgm:prSet presAssocID="{CF4FFB30-F8CB-4CB5-82BD-BD1CD0BE214F}" presName="accentRepeatNode" presStyleLbl="solidFgAcc1" presStyleIdx="0" presStyleCnt="3"/>
      <dgm:spPr/>
    </dgm:pt>
    <dgm:pt modelId="{B9745103-6CFB-4DDA-9244-33DB266DC0ED}" type="pres">
      <dgm:prSet presAssocID="{2A9385B2-FC8A-4B2B-84ED-70CDCC133B25}" presName="text_2" presStyleLbl="node1" presStyleIdx="1" presStyleCnt="3">
        <dgm:presLayoutVars>
          <dgm:bulletEnabled val="1"/>
        </dgm:presLayoutVars>
      </dgm:prSet>
      <dgm:spPr/>
      <dgm:t>
        <a:bodyPr/>
        <a:lstStyle/>
        <a:p>
          <a:endParaRPr lang="en-US"/>
        </a:p>
      </dgm:t>
    </dgm:pt>
    <dgm:pt modelId="{1A39E5CB-0054-4899-AEBA-469C2F9B4E8E}" type="pres">
      <dgm:prSet presAssocID="{2A9385B2-FC8A-4B2B-84ED-70CDCC133B25}" presName="accent_2" presStyleCnt="0"/>
      <dgm:spPr/>
    </dgm:pt>
    <dgm:pt modelId="{73CCC2C3-7F81-4D84-B425-94CE8333EED8}" type="pres">
      <dgm:prSet presAssocID="{2A9385B2-FC8A-4B2B-84ED-70CDCC133B25}" presName="accentRepeatNode" presStyleLbl="solidFgAcc1" presStyleIdx="1" presStyleCnt="3"/>
      <dgm:spPr/>
    </dgm:pt>
    <dgm:pt modelId="{EAF459BC-1606-48C9-BFAD-902B0A9B3C51}" type="pres">
      <dgm:prSet presAssocID="{26510698-1A62-437F-ACB7-6B1E1E9BE59F}" presName="text_3" presStyleLbl="node1" presStyleIdx="2" presStyleCnt="3">
        <dgm:presLayoutVars>
          <dgm:bulletEnabled val="1"/>
        </dgm:presLayoutVars>
      </dgm:prSet>
      <dgm:spPr/>
      <dgm:t>
        <a:bodyPr/>
        <a:lstStyle/>
        <a:p>
          <a:endParaRPr lang="en-US"/>
        </a:p>
      </dgm:t>
    </dgm:pt>
    <dgm:pt modelId="{7CDDB6B5-74B4-4F59-973C-675745FF5143}" type="pres">
      <dgm:prSet presAssocID="{26510698-1A62-437F-ACB7-6B1E1E9BE59F}" presName="accent_3" presStyleCnt="0"/>
      <dgm:spPr/>
    </dgm:pt>
    <dgm:pt modelId="{4023C5BF-1C46-4610-B5F9-B7644AD03019}" type="pres">
      <dgm:prSet presAssocID="{26510698-1A62-437F-ACB7-6B1E1E9BE59F}" presName="accentRepeatNode" presStyleLbl="solidFgAcc1" presStyleIdx="2" presStyleCnt="3"/>
      <dgm:spPr/>
    </dgm:pt>
  </dgm:ptLst>
  <dgm:cxnLst>
    <dgm:cxn modelId="{49913012-0B88-49AE-8A7A-90D3F83B2706}" type="presOf" srcId="{09E3E470-F6F4-4DA8-A8F5-78967A287CAB}" destId="{93DF448F-E938-4CD2-84A1-3E40FA8E27B9}" srcOrd="0" destOrd="0" presId="urn:microsoft.com/office/officeart/2008/layout/VerticalCurvedList"/>
    <dgm:cxn modelId="{C332B3B8-5972-427F-A2B6-BDDC3839D3C6}" srcId="{F4B51D4C-3986-4CB4-94BF-A3030AB8217C}" destId="{2A9385B2-FC8A-4B2B-84ED-70CDCC133B25}" srcOrd="1" destOrd="0" parTransId="{4FADDC66-7DB7-4854-8FE9-1C9E685F50AA}" sibTransId="{27AF9F60-2235-4BC6-A48F-F0D61ACDC2E1}"/>
    <dgm:cxn modelId="{F989D985-34EB-4C42-BFAA-552129F3FF4E}" type="presOf" srcId="{2A9385B2-FC8A-4B2B-84ED-70CDCC133B25}" destId="{B9745103-6CFB-4DDA-9244-33DB266DC0ED}" srcOrd="0" destOrd="0" presId="urn:microsoft.com/office/officeart/2008/layout/VerticalCurvedList"/>
    <dgm:cxn modelId="{6A6800EC-E09F-43F2-8890-1EDF7F893897}" type="presOf" srcId="{26510698-1A62-437F-ACB7-6B1E1E9BE59F}" destId="{EAF459BC-1606-48C9-BFAD-902B0A9B3C51}" srcOrd="0" destOrd="0" presId="urn:microsoft.com/office/officeart/2008/layout/VerticalCurvedList"/>
    <dgm:cxn modelId="{A6E47398-C459-4592-AF98-EB7FC60C99F1}" srcId="{F4B51D4C-3986-4CB4-94BF-A3030AB8217C}" destId="{26510698-1A62-437F-ACB7-6B1E1E9BE59F}" srcOrd="2" destOrd="0" parTransId="{E446354E-E3C8-4B7D-8D11-9E03367161D1}" sibTransId="{262E53E4-8472-4F3C-AB83-E513E6AA5F51}"/>
    <dgm:cxn modelId="{E3FFE97E-56C2-45C5-853D-8D936D0C0170}" type="presOf" srcId="{CF4FFB30-F8CB-4CB5-82BD-BD1CD0BE214F}" destId="{5DA853A0-62E5-42D7-936C-78451A7EE4FF}" srcOrd="0" destOrd="0" presId="urn:microsoft.com/office/officeart/2008/layout/VerticalCurvedList"/>
    <dgm:cxn modelId="{D6217421-EDB5-4BC2-8A73-BA79B0CDF74E}" type="presOf" srcId="{F4B51D4C-3986-4CB4-94BF-A3030AB8217C}" destId="{5DFA62A5-638D-45AD-BD89-188946EC1F3F}" srcOrd="0" destOrd="0" presId="urn:microsoft.com/office/officeart/2008/layout/VerticalCurvedList"/>
    <dgm:cxn modelId="{B420A957-2DF2-4369-9C5D-E654387609EC}" srcId="{F4B51D4C-3986-4CB4-94BF-A3030AB8217C}" destId="{CF4FFB30-F8CB-4CB5-82BD-BD1CD0BE214F}" srcOrd="0" destOrd="0" parTransId="{3EB32761-3FBD-4A16-8B91-B204EB95CA23}" sibTransId="{09E3E470-F6F4-4DA8-A8F5-78967A287CAB}"/>
    <dgm:cxn modelId="{D6DEAEA8-1D98-4BE8-9929-C0E0FAE153FA}" type="presParOf" srcId="{5DFA62A5-638D-45AD-BD89-188946EC1F3F}" destId="{54C2EFB1-5432-4809-A93D-C85AF9562605}" srcOrd="0" destOrd="0" presId="urn:microsoft.com/office/officeart/2008/layout/VerticalCurvedList"/>
    <dgm:cxn modelId="{4B449E10-0D29-44CD-A6BA-7CF19A81E358}" type="presParOf" srcId="{54C2EFB1-5432-4809-A93D-C85AF9562605}" destId="{04DBC46E-F886-48B9-A2FF-38E8B80FF603}" srcOrd="0" destOrd="0" presId="urn:microsoft.com/office/officeart/2008/layout/VerticalCurvedList"/>
    <dgm:cxn modelId="{55167403-090C-4F93-B268-F1CA3CED4CF3}" type="presParOf" srcId="{04DBC46E-F886-48B9-A2FF-38E8B80FF603}" destId="{7B77C36C-7C96-4E6D-9733-65EC0BD21C5F}" srcOrd="0" destOrd="0" presId="urn:microsoft.com/office/officeart/2008/layout/VerticalCurvedList"/>
    <dgm:cxn modelId="{A2ED19D6-AB66-4DA4-9975-EC247AF2A597}" type="presParOf" srcId="{04DBC46E-F886-48B9-A2FF-38E8B80FF603}" destId="{93DF448F-E938-4CD2-84A1-3E40FA8E27B9}" srcOrd="1" destOrd="0" presId="urn:microsoft.com/office/officeart/2008/layout/VerticalCurvedList"/>
    <dgm:cxn modelId="{A429B9FA-A71F-4EE2-AFFE-997B21F5B53F}" type="presParOf" srcId="{04DBC46E-F886-48B9-A2FF-38E8B80FF603}" destId="{957CB5A1-99AF-4AFF-806F-3B9E6C88CCB2}" srcOrd="2" destOrd="0" presId="urn:microsoft.com/office/officeart/2008/layout/VerticalCurvedList"/>
    <dgm:cxn modelId="{9A9A6658-5F83-4681-9146-C0EDA9CEEC7C}" type="presParOf" srcId="{04DBC46E-F886-48B9-A2FF-38E8B80FF603}" destId="{ED30FCB6-4F79-477C-A36C-448464E2A0C7}" srcOrd="3" destOrd="0" presId="urn:microsoft.com/office/officeart/2008/layout/VerticalCurvedList"/>
    <dgm:cxn modelId="{47ED6E00-2834-45E4-B2D1-82EFD1883CD8}" type="presParOf" srcId="{54C2EFB1-5432-4809-A93D-C85AF9562605}" destId="{5DA853A0-62E5-42D7-936C-78451A7EE4FF}" srcOrd="1" destOrd="0" presId="urn:microsoft.com/office/officeart/2008/layout/VerticalCurvedList"/>
    <dgm:cxn modelId="{24A0A41F-0383-4FD8-856A-164F2E2D1C53}" type="presParOf" srcId="{54C2EFB1-5432-4809-A93D-C85AF9562605}" destId="{FE8ADD68-7A56-463B-A857-230A0E050E22}" srcOrd="2" destOrd="0" presId="urn:microsoft.com/office/officeart/2008/layout/VerticalCurvedList"/>
    <dgm:cxn modelId="{8285EB79-CBDA-4932-87A3-4F09EF337A5A}" type="presParOf" srcId="{FE8ADD68-7A56-463B-A857-230A0E050E22}" destId="{B84AE7BD-039C-40CA-BBB6-DD487414B392}" srcOrd="0" destOrd="0" presId="urn:microsoft.com/office/officeart/2008/layout/VerticalCurvedList"/>
    <dgm:cxn modelId="{7D51248A-4A59-4C4A-AFF2-B3CE22D12BD7}" type="presParOf" srcId="{54C2EFB1-5432-4809-A93D-C85AF9562605}" destId="{B9745103-6CFB-4DDA-9244-33DB266DC0ED}" srcOrd="3" destOrd="0" presId="urn:microsoft.com/office/officeart/2008/layout/VerticalCurvedList"/>
    <dgm:cxn modelId="{5BB3679C-6611-491B-9EDE-C0A854884CA6}" type="presParOf" srcId="{54C2EFB1-5432-4809-A93D-C85AF9562605}" destId="{1A39E5CB-0054-4899-AEBA-469C2F9B4E8E}" srcOrd="4" destOrd="0" presId="urn:microsoft.com/office/officeart/2008/layout/VerticalCurvedList"/>
    <dgm:cxn modelId="{1B62BDC8-C538-477D-B434-DEA2994BD5C0}" type="presParOf" srcId="{1A39E5CB-0054-4899-AEBA-469C2F9B4E8E}" destId="{73CCC2C3-7F81-4D84-B425-94CE8333EED8}" srcOrd="0" destOrd="0" presId="urn:microsoft.com/office/officeart/2008/layout/VerticalCurvedList"/>
    <dgm:cxn modelId="{51B4140B-1F3F-433E-A09B-BBBB68F62320}" type="presParOf" srcId="{54C2EFB1-5432-4809-A93D-C85AF9562605}" destId="{EAF459BC-1606-48C9-BFAD-902B0A9B3C51}" srcOrd="5" destOrd="0" presId="urn:microsoft.com/office/officeart/2008/layout/VerticalCurvedList"/>
    <dgm:cxn modelId="{A223C68E-F093-4546-986B-8067104EE080}" type="presParOf" srcId="{54C2EFB1-5432-4809-A93D-C85AF9562605}" destId="{7CDDB6B5-74B4-4F59-973C-675745FF5143}" srcOrd="6" destOrd="0" presId="urn:microsoft.com/office/officeart/2008/layout/VerticalCurvedList"/>
    <dgm:cxn modelId="{A225E34B-9DFF-4D51-9E4C-1B7B08094691}" type="presParOf" srcId="{7CDDB6B5-74B4-4F59-973C-675745FF5143}" destId="{4023C5BF-1C46-4610-B5F9-B7644AD0301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2F71D4-8420-4434-AC05-9EAFBE1D60F9}">
      <dsp:nvSpPr>
        <dsp:cNvPr id="0" name=""/>
        <dsp:cNvSpPr/>
      </dsp:nvSpPr>
      <dsp:spPr>
        <a:xfrm rot="5400000">
          <a:off x="5028205" y="-3375403"/>
          <a:ext cx="2560277" cy="9316247"/>
        </a:xfrm>
        <a:prstGeom prst="round2Same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Circumstances leading to displacement</a:t>
          </a:r>
          <a:endParaRPr lang="en-US" sz="1400" kern="1200" dirty="0"/>
        </a:p>
        <a:p>
          <a:pPr marL="114300" lvl="1" indent="-114300" algn="l" defTabSz="622300">
            <a:lnSpc>
              <a:spcPct val="90000"/>
            </a:lnSpc>
            <a:spcBef>
              <a:spcPct val="0"/>
            </a:spcBef>
            <a:spcAft>
              <a:spcPct val="15000"/>
            </a:spcAft>
            <a:buChar char="••"/>
          </a:pPr>
          <a:r>
            <a:rPr lang="en-US" sz="1400" kern="1200" dirty="0" smtClean="0"/>
            <a:t>Duration of displacement</a:t>
          </a:r>
          <a:endParaRPr lang="en-US" sz="1400" kern="1200" dirty="0"/>
        </a:p>
        <a:p>
          <a:pPr marL="114300" lvl="1" indent="-114300" algn="l" defTabSz="622300">
            <a:lnSpc>
              <a:spcPct val="90000"/>
            </a:lnSpc>
            <a:spcBef>
              <a:spcPct val="0"/>
            </a:spcBef>
            <a:spcAft>
              <a:spcPct val="15000"/>
            </a:spcAft>
            <a:buChar char="••"/>
          </a:pPr>
          <a:r>
            <a:rPr lang="en-US" sz="1400" kern="1200" dirty="0" smtClean="0"/>
            <a:t>Primary needs (shelter, food, health)</a:t>
          </a:r>
          <a:endParaRPr lang="en-US" sz="1400" kern="1200" dirty="0"/>
        </a:p>
        <a:p>
          <a:pPr marL="114300" lvl="1" indent="-114300" algn="l" defTabSz="622300">
            <a:lnSpc>
              <a:spcPct val="90000"/>
            </a:lnSpc>
            <a:spcBef>
              <a:spcPct val="0"/>
            </a:spcBef>
            <a:spcAft>
              <a:spcPct val="15000"/>
            </a:spcAft>
            <a:buChar char="••"/>
          </a:pPr>
          <a:r>
            <a:rPr lang="en-US" sz="1400" kern="1200" dirty="0" smtClean="0"/>
            <a:t>Do they have access to livelihoods or other sources of income in the host community?</a:t>
          </a:r>
          <a:endParaRPr lang="en-US" sz="1400" kern="1200" dirty="0"/>
        </a:p>
        <a:p>
          <a:pPr marL="114300" lvl="1" indent="-114300" algn="l" defTabSz="622300">
            <a:lnSpc>
              <a:spcPct val="90000"/>
            </a:lnSpc>
            <a:spcBef>
              <a:spcPct val="0"/>
            </a:spcBef>
            <a:spcAft>
              <a:spcPct val="15000"/>
            </a:spcAft>
            <a:buChar char="••"/>
          </a:pPr>
          <a:r>
            <a:rPr lang="en-US" sz="1400" kern="1200" dirty="0" smtClean="0"/>
            <a:t>Access to assistance</a:t>
          </a:r>
          <a:endParaRPr lang="en-US" sz="1400" kern="1200" dirty="0"/>
        </a:p>
        <a:p>
          <a:pPr marL="114300" lvl="1" indent="-114300" algn="l" defTabSz="622300">
            <a:lnSpc>
              <a:spcPct val="90000"/>
            </a:lnSpc>
            <a:spcBef>
              <a:spcPct val="0"/>
            </a:spcBef>
            <a:spcAft>
              <a:spcPct val="15000"/>
            </a:spcAft>
            <a:buChar char="••"/>
          </a:pPr>
          <a:r>
            <a:rPr lang="en-US" sz="1400" kern="1200" dirty="0" smtClean="0"/>
            <a:t>Access to documentation</a:t>
          </a:r>
          <a:endParaRPr lang="en-US" sz="1400" kern="1200" dirty="0"/>
        </a:p>
        <a:p>
          <a:pPr marL="114300" lvl="1" indent="-114300" algn="l" defTabSz="622300">
            <a:lnSpc>
              <a:spcPct val="90000"/>
            </a:lnSpc>
            <a:spcBef>
              <a:spcPct val="0"/>
            </a:spcBef>
            <a:spcAft>
              <a:spcPct val="15000"/>
            </a:spcAft>
            <a:buChar char="••"/>
          </a:pPr>
          <a:r>
            <a:rPr lang="en-US" sz="1400" kern="1200" dirty="0" smtClean="0"/>
            <a:t>Psychosocial assistance</a:t>
          </a:r>
          <a:endParaRPr lang="en-US" sz="1400" kern="1200" dirty="0"/>
        </a:p>
        <a:p>
          <a:pPr marL="114300" lvl="1" indent="-114300" algn="l" defTabSz="622300">
            <a:lnSpc>
              <a:spcPct val="90000"/>
            </a:lnSpc>
            <a:spcBef>
              <a:spcPct val="0"/>
            </a:spcBef>
            <a:spcAft>
              <a:spcPct val="15000"/>
            </a:spcAft>
            <a:buChar char="••"/>
          </a:pPr>
          <a:r>
            <a:rPr lang="en-US" sz="1400" kern="1200" dirty="0" smtClean="0"/>
            <a:t>Displaced persons at risk of eviction from communal sites or private accommodation</a:t>
          </a:r>
          <a:endParaRPr lang="en-US" sz="1400" kern="1200" dirty="0"/>
        </a:p>
      </dsp:txBody>
      <dsp:txXfrm rot="-5400000">
        <a:off x="1650220" y="127564"/>
        <a:ext cx="9191265" cy="2310313"/>
      </dsp:txXfrm>
    </dsp:sp>
    <dsp:sp modelId="{6A727A76-5636-4739-BED7-F72F4DB885A2}">
      <dsp:nvSpPr>
        <dsp:cNvPr id="0" name=""/>
        <dsp:cNvSpPr/>
      </dsp:nvSpPr>
      <dsp:spPr>
        <a:xfrm>
          <a:off x="623" y="381886"/>
          <a:ext cx="1649597" cy="1801667"/>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US" sz="2200" kern="1200" dirty="0" smtClean="0"/>
            <a:t>For IDPs </a:t>
          </a:r>
          <a:endParaRPr lang="en-US" sz="2200" kern="1200" dirty="0"/>
        </a:p>
      </dsp:txBody>
      <dsp:txXfrm>
        <a:off x="81150" y="462413"/>
        <a:ext cx="1488543" cy="1640613"/>
      </dsp:txXfrm>
    </dsp:sp>
    <dsp:sp modelId="{458A48E1-B705-4604-931F-0A7052D7643B}">
      <dsp:nvSpPr>
        <dsp:cNvPr id="0" name=""/>
        <dsp:cNvSpPr/>
      </dsp:nvSpPr>
      <dsp:spPr>
        <a:xfrm rot="5400000">
          <a:off x="5033581" y="-653557"/>
          <a:ext cx="2560277" cy="9313144"/>
        </a:xfrm>
        <a:prstGeom prst="round2SameRect">
          <a:avLst/>
        </a:prstGeom>
        <a:solidFill>
          <a:schemeClr val="accent5">
            <a:tint val="40000"/>
            <a:alpha val="90000"/>
            <a:hueOff val="-19381613"/>
            <a:satOff val="-6768"/>
            <a:lumOff val="-5443"/>
            <a:alphaOff val="0"/>
          </a:schemeClr>
        </a:solidFill>
        <a:ln w="25400" cap="flat" cmpd="sng" algn="ctr">
          <a:solidFill>
            <a:schemeClr val="accent5">
              <a:tint val="40000"/>
              <a:alpha val="90000"/>
              <a:hueOff val="-19381613"/>
              <a:satOff val="-6768"/>
              <a:lumOff val="-544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Have family members been killed/injured during the conflict?</a:t>
          </a:r>
          <a:endParaRPr lang="en-US" sz="1200" kern="1200" dirty="0"/>
        </a:p>
        <a:p>
          <a:pPr marL="114300" lvl="1" indent="-114300" algn="l" defTabSz="533400">
            <a:lnSpc>
              <a:spcPct val="90000"/>
            </a:lnSpc>
            <a:spcBef>
              <a:spcPct val="0"/>
            </a:spcBef>
            <a:spcAft>
              <a:spcPct val="15000"/>
            </a:spcAft>
            <a:buChar char="••"/>
          </a:pPr>
          <a:r>
            <a:rPr lang="en-US" sz="1200" kern="1200" dirty="0" smtClean="0"/>
            <a:t>Do people have particular issues when it comes to housing, land and property (HLP) rights?</a:t>
          </a:r>
        </a:p>
        <a:p>
          <a:pPr marL="114300" lvl="1" indent="-114300" algn="l" defTabSz="533400">
            <a:lnSpc>
              <a:spcPct val="90000"/>
            </a:lnSpc>
            <a:spcBef>
              <a:spcPct val="0"/>
            </a:spcBef>
            <a:spcAft>
              <a:spcPct val="15000"/>
            </a:spcAft>
            <a:buChar char="••"/>
          </a:pPr>
          <a:r>
            <a:rPr lang="en-US" sz="1200" kern="1200" dirty="0" smtClean="0"/>
            <a:t>Have members of the families been exploited in any kind of forced labor including sexual exploitation?</a:t>
          </a:r>
        </a:p>
        <a:p>
          <a:pPr marL="114300" lvl="1" indent="-114300" algn="l" defTabSz="533400">
            <a:lnSpc>
              <a:spcPct val="90000"/>
            </a:lnSpc>
            <a:spcBef>
              <a:spcPct val="0"/>
            </a:spcBef>
            <a:spcAft>
              <a:spcPct val="15000"/>
            </a:spcAft>
            <a:buChar char="••"/>
          </a:pPr>
          <a:r>
            <a:rPr lang="en-US" sz="1200" kern="1200" dirty="0" smtClean="0"/>
            <a:t>Are the persons suffering from additional economic hardship, lost their job or cannot use their farmland due to mine contamination or proximity to conflict-affected areas?</a:t>
          </a:r>
          <a:endParaRPr lang="en-US" sz="1200" kern="1200" dirty="0"/>
        </a:p>
        <a:p>
          <a:pPr marL="114300" lvl="1" indent="-114300" algn="l" defTabSz="533400">
            <a:lnSpc>
              <a:spcPct val="90000"/>
            </a:lnSpc>
            <a:spcBef>
              <a:spcPct val="0"/>
            </a:spcBef>
            <a:spcAft>
              <a:spcPct val="15000"/>
            </a:spcAft>
            <a:buChar char="••"/>
          </a:pPr>
          <a:r>
            <a:rPr lang="en-US" sz="1200" kern="1200" dirty="0" smtClean="0"/>
            <a:t>Is there an access issue?</a:t>
          </a:r>
          <a:endParaRPr lang="en-US" sz="1200" kern="1200" dirty="0"/>
        </a:p>
        <a:p>
          <a:pPr marL="114300" lvl="1" indent="-114300" algn="l" defTabSz="533400">
            <a:lnSpc>
              <a:spcPct val="90000"/>
            </a:lnSpc>
            <a:spcBef>
              <a:spcPct val="0"/>
            </a:spcBef>
            <a:spcAft>
              <a:spcPct val="15000"/>
            </a:spcAft>
            <a:buChar char="••"/>
          </a:pPr>
          <a:r>
            <a:rPr lang="en-US" sz="1200" kern="1200" dirty="0" smtClean="0"/>
            <a:t>Are they receiving humanitarian assistance from other actors?</a:t>
          </a:r>
          <a:endParaRPr lang="en-US" sz="1200" kern="1200" dirty="0"/>
        </a:p>
        <a:p>
          <a:pPr marL="114300" lvl="1" indent="-114300" algn="l" defTabSz="533400">
            <a:lnSpc>
              <a:spcPct val="90000"/>
            </a:lnSpc>
            <a:spcBef>
              <a:spcPct val="0"/>
            </a:spcBef>
            <a:spcAft>
              <a:spcPct val="15000"/>
            </a:spcAft>
            <a:buChar char="••"/>
          </a:pPr>
          <a:r>
            <a:rPr lang="en-US" sz="1200" kern="1200" dirty="0" smtClean="0"/>
            <a:t>Will your actions expose the people targeted to harm?</a:t>
          </a:r>
          <a:endParaRPr lang="en-US" sz="1200" kern="1200" dirty="0"/>
        </a:p>
        <a:p>
          <a:pPr marL="114300" lvl="1" indent="-114300" algn="l" defTabSz="533400">
            <a:lnSpc>
              <a:spcPct val="90000"/>
            </a:lnSpc>
            <a:spcBef>
              <a:spcPct val="0"/>
            </a:spcBef>
            <a:spcAft>
              <a:spcPct val="15000"/>
            </a:spcAft>
            <a:buChar char="••"/>
          </a:pPr>
          <a:r>
            <a:rPr lang="en-US" sz="1200" kern="1200" dirty="0" smtClean="0"/>
            <a:t>What is the situation of people who have been unable to move out of these areas due to disability, poverty or lack of support networks elsewhere, including those living in institutions?</a:t>
          </a:r>
          <a:endParaRPr lang="en-US" sz="1200" kern="1200" dirty="0"/>
        </a:p>
        <a:p>
          <a:pPr marL="114300" lvl="1" indent="-114300" algn="l" defTabSz="533400">
            <a:lnSpc>
              <a:spcPct val="90000"/>
            </a:lnSpc>
            <a:spcBef>
              <a:spcPct val="0"/>
            </a:spcBef>
            <a:spcAft>
              <a:spcPct val="15000"/>
            </a:spcAft>
            <a:buChar char="••"/>
          </a:pPr>
          <a:r>
            <a:rPr lang="en-US" sz="1200" kern="1200" dirty="0" smtClean="0"/>
            <a:t>Have members of the families been detained, abducted or are missing?</a:t>
          </a:r>
          <a:endParaRPr lang="en-US" sz="1200" kern="1200" dirty="0"/>
        </a:p>
        <a:p>
          <a:pPr marL="114300" lvl="1" indent="-114300" algn="l" defTabSz="533400">
            <a:lnSpc>
              <a:spcPct val="90000"/>
            </a:lnSpc>
            <a:spcBef>
              <a:spcPct val="0"/>
            </a:spcBef>
            <a:spcAft>
              <a:spcPct val="15000"/>
            </a:spcAft>
            <a:buChar char="••"/>
          </a:pPr>
          <a:r>
            <a:rPr lang="en-US" sz="1200" kern="1200" dirty="0" smtClean="0"/>
            <a:t>Persons living in institutions which have been cut off from services and staff payments may need additional attention</a:t>
          </a:r>
          <a:endParaRPr lang="en-US" sz="1200" kern="1200" dirty="0"/>
        </a:p>
        <a:p>
          <a:pPr marL="114300" lvl="1" indent="-114300" algn="l" defTabSz="533400">
            <a:lnSpc>
              <a:spcPct val="90000"/>
            </a:lnSpc>
            <a:spcBef>
              <a:spcPct val="0"/>
            </a:spcBef>
            <a:spcAft>
              <a:spcPct val="15000"/>
            </a:spcAft>
            <a:buChar char="••"/>
          </a:pPr>
          <a:r>
            <a:rPr lang="en-US" sz="1200" kern="1200" dirty="0" smtClean="0"/>
            <a:t>Do people have particular issues when it comes to housing, land and property (HLP) rights?</a:t>
          </a:r>
          <a:endParaRPr lang="en-US" sz="1200" kern="1200" dirty="0"/>
        </a:p>
      </dsp:txBody>
      <dsp:txXfrm rot="-5400000">
        <a:off x="1657148" y="2847858"/>
        <a:ext cx="9188162" cy="2310313"/>
      </dsp:txXfrm>
    </dsp:sp>
    <dsp:sp modelId="{DDD000A0-2C5F-445A-9A07-AFC8584248E4}">
      <dsp:nvSpPr>
        <dsp:cNvPr id="0" name=""/>
        <dsp:cNvSpPr/>
      </dsp:nvSpPr>
      <dsp:spPr>
        <a:xfrm>
          <a:off x="623" y="3239316"/>
          <a:ext cx="1656524" cy="1527397"/>
        </a:xfrm>
        <a:prstGeom prst="roundRect">
          <a:avLst/>
        </a:prstGeom>
        <a:solidFill>
          <a:schemeClr val="accent5">
            <a:hueOff val="-18859479"/>
            <a:satOff val="2236"/>
            <a:lumOff val="-2941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US" sz="2200" kern="1200" dirty="0" smtClean="0"/>
            <a:t>For people in conflict areas</a:t>
          </a:r>
          <a:endParaRPr lang="en-US" sz="2200" kern="1200" dirty="0"/>
        </a:p>
      </dsp:txBody>
      <dsp:txXfrm>
        <a:off x="75184" y="3313877"/>
        <a:ext cx="1507402" cy="13782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ABB601-1431-49EA-BEB8-B119253F4BD9}">
      <dsp:nvSpPr>
        <dsp:cNvPr id="0" name=""/>
        <dsp:cNvSpPr/>
      </dsp:nvSpPr>
      <dsp:spPr>
        <a:xfrm>
          <a:off x="0" y="169333"/>
          <a:ext cx="2539999" cy="1524000"/>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Persons with disability or injury</a:t>
          </a:r>
          <a:endParaRPr lang="en-US" sz="2800" kern="1200" dirty="0"/>
        </a:p>
      </dsp:txBody>
      <dsp:txXfrm>
        <a:off x="0" y="169333"/>
        <a:ext cx="2539999" cy="1524000"/>
      </dsp:txXfrm>
    </dsp:sp>
    <dsp:sp modelId="{6B85F0AC-DAA6-463F-9E18-3FBE80F92C0D}">
      <dsp:nvSpPr>
        <dsp:cNvPr id="0" name=""/>
        <dsp:cNvSpPr/>
      </dsp:nvSpPr>
      <dsp:spPr>
        <a:xfrm>
          <a:off x="2794000" y="169333"/>
          <a:ext cx="2539999" cy="1524000"/>
        </a:xfrm>
        <a:prstGeom prst="rect">
          <a:avLst/>
        </a:prstGeom>
        <a:solidFill>
          <a:schemeClr val="accent5">
            <a:hueOff val="-3143247"/>
            <a:satOff val="373"/>
            <a:lumOff val="-49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Person with chronic illness or medical condition</a:t>
          </a:r>
          <a:endParaRPr lang="en-US" sz="2400" kern="1200" dirty="0"/>
        </a:p>
      </dsp:txBody>
      <dsp:txXfrm>
        <a:off x="2794000" y="169333"/>
        <a:ext cx="2539999" cy="1524000"/>
      </dsp:txXfrm>
    </dsp:sp>
    <dsp:sp modelId="{F5543393-FCFB-4EC4-961F-31C6A2BF5826}">
      <dsp:nvSpPr>
        <dsp:cNvPr id="0" name=""/>
        <dsp:cNvSpPr/>
      </dsp:nvSpPr>
      <dsp:spPr>
        <a:xfrm>
          <a:off x="5587999" y="169333"/>
          <a:ext cx="2539999" cy="1524000"/>
        </a:xfrm>
        <a:prstGeom prst="rect">
          <a:avLst/>
        </a:prstGeom>
        <a:solidFill>
          <a:schemeClr val="accent5">
            <a:hueOff val="-6286493"/>
            <a:satOff val="745"/>
            <a:lumOff val="-980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Older persons (60+)</a:t>
          </a:r>
          <a:endParaRPr lang="en-US" sz="3000" kern="1200" dirty="0"/>
        </a:p>
      </dsp:txBody>
      <dsp:txXfrm>
        <a:off x="5587999" y="169333"/>
        <a:ext cx="2539999" cy="1524000"/>
      </dsp:txXfrm>
    </dsp:sp>
    <dsp:sp modelId="{7E19DAC5-0F15-4CC0-B1F8-9190CCF5CC7C}">
      <dsp:nvSpPr>
        <dsp:cNvPr id="0" name=""/>
        <dsp:cNvSpPr/>
      </dsp:nvSpPr>
      <dsp:spPr>
        <a:xfrm>
          <a:off x="0" y="1947333"/>
          <a:ext cx="2539999" cy="1524000"/>
        </a:xfrm>
        <a:prstGeom prst="rect">
          <a:avLst/>
        </a:prstGeom>
        <a:solidFill>
          <a:schemeClr val="accent5">
            <a:hueOff val="-9429739"/>
            <a:satOff val="1118"/>
            <a:lumOff val="-147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Women and girls at risk</a:t>
          </a:r>
          <a:endParaRPr lang="en-US" sz="3000" kern="1200" dirty="0"/>
        </a:p>
      </dsp:txBody>
      <dsp:txXfrm>
        <a:off x="0" y="1947333"/>
        <a:ext cx="2539999" cy="1524000"/>
      </dsp:txXfrm>
    </dsp:sp>
    <dsp:sp modelId="{39A00ACC-DE16-43F3-AD83-14BED11DD6FD}">
      <dsp:nvSpPr>
        <dsp:cNvPr id="0" name=""/>
        <dsp:cNvSpPr/>
      </dsp:nvSpPr>
      <dsp:spPr>
        <a:xfrm>
          <a:off x="2794000" y="1947333"/>
          <a:ext cx="2539999" cy="1524000"/>
        </a:xfrm>
        <a:prstGeom prst="rect">
          <a:avLst/>
        </a:prstGeom>
        <a:solidFill>
          <a:schemeClr val="accent5">
            <a:hueOff val="-12572986"/>
            <a:satOff val="1491"/>
            <a:lumOff val="-196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Children at risk</a:t>
          </a:r>
          <a:endParaRPr lang="en-US" sz="3000" kern="1200" dirty="0"/>
        </a:p>
      </dsp:txBody>
      <dsp:txXfrm>
        <a:off x="2794000" y="1947333"/>
        <a:ext cx="2539999" cy="1524000"/>
      </dsp:txXfrm>
    </dsp:sp>
    <dsp:sp modelId="{4B15EFD7-8AA3-4BA1-9E54-065BAB056866}">
      <dsp:nvSpPr>
        <dsp:cNvPr id="0" name=""/>
        <dsp:cNvSpPr/>
      </dsp:nvSpPr>
      <dsp:spPr>
        <a:xfrm>
          <a:off x="5587999" y="1947333"/>
          <a:ext cx="2539999" cy="1524000"/>
        </a:xfrm>
        <a:prstGeom prst="rect">
          <a:avLst/>
        </a:prstGeom>
        <a:solidFill>
          <a:schemeClr val="accent5">
            <a:hueOff val="-15716232"/>
            <a:satOff val="1863"/>
            <a:lumOff val="-2450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Members of minority group</a:t>
          </a:r>
          <a:endParaRPr lang="en-US" sz="3000" kern="1200" dirty="0"/>
        </a:p>
      </dsp:txBody>
      <dsp:txXfrm>
        <a:off x="5587999" y="1947333"/>
        <a:ext cx="2539999" cy="1524000"/>
      </dsp:txXfrm>
    </dsp:sp>
    <dsp:sp modelId="{3E406B36-2284-4C76-8EE4-C96F8C1B5532}">
      <dsp:nvSpPr>
        <dsp:cNvPr id="0" name=""/>
        <dsp:cNvSpPr/>
      </dsp:nvSpPr>
      <dsp:spPr>
        <a:xfrm>
          <a:off x="2794000" y="3725333"/>
          <a:ext cx="2539999" cy="1524000"/>
        </a:xfrm>
        <a:prstGeom prst="rect">
          <a:avLst/>
        </a:prstGeom>
        <a:solidFill>
          <a:schemeClr val="accent5">
            <a:hueOff val="-18859479"/>
            <a:satOff val="2236"/>
            <a:lumOff val="-2941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People with socio-economic hardship</a:t>
          </a:r>
          <a:endParaRPr lang="en-US" sz="2700" kern="1200" dirty="0"/>
        </a:p>
      </dsp:txBody>
      <dsp:txXfrm>
        <a:off x="2794000" y="3725333"/>
        <a:ext cx="2539999" cy="1524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739DA8-5554-43D0-9556-54984718C922}">
      <dsp:nvSpPr>
        <dsp:cNvPr id="0" name=""/>
        <dsp:cNvSpPr/>
      </dsp:nvSpPr>
      <dsp:spPr>
        <a:xfrm>
          <a:off x="744" y="145603"/>
          <a:ext cx="2902148" cy="1741289"/>
        </a:xfrm>
        <a:prstGeom prst="rect">
          <a:avLst/>
        </a:prstGeom>
        <a:gradFill rotWithShape="0">
          <a:gsLst>
            <a:gs pos="0">
              <a:srgbClr val="EB2228">
                <a:shade val="80000"/>
                <a:hueOff val="0"/>
                <a:satOff val="0"/>
                <a:lumOff val="0"/>
                <a:alphaOff val="0"/>
                <a:shade val="51000"/>
                <a:satMod val="130000"/>
              </a:srgbClr>
            </a:gs>
            <a:gs pos="80000">
              <a:srgbClr val="EB2228">
                <a:shade val="80000"/>
                <a:hueOff val="0"/>
                <a:satOff val="0"/>
                <a:lumOff val="0"/>
                <a:alphaOff val="0"/>
                <a:shade val="93000"/>
                <a:satMod val="130000"/>
              </a:srgbClr>
            </a:gs>
            <a:gs pos="100000">
              <a:srgbClr val="EB2228">
                <a:shade val="8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solidFill>
                <a:srgbClr val="FFFFFF"/>
              </a:solidFill>
              <a:latin typeface="Verdana"/>
              <a:ea typeface="+mn-ea"/>
              <a:cs typeface="+mn-cs"/>
            </a:rPr>
            <a:t>Minimum Standards </a:t>
          </a:r>
          <a:endParaRPr lang="en-US" sz="2200" kern="1200" dirty="0">
            <a:solidFill>
              <a:srgbClr val="FFFFFF"/>
            </a:solidFill>
            <a:latin typeface="Verdana"/>
            <a:ea typeface="+mn-ea"/>
            <a:cs typeface="+mn-cs"/>
          </a:endParaRPr>
        </a:p>
      </dsp:txBody>
      <dsp:txXfrm>
        <a:off x="744" y="145603"/>
        <a:ext cx="2902148" cy="1741289"/>
      </dsp:txXfrm>
    </dsp:sp>
    <dsp:sp modelId="{E06CD7A3-7B52-4F61-AAFC-AEE42625F9B6}">
      <dsp:nvSpPr>
        <dsp:cNvPr id="0" name=""/>
        <dsp:cNvSpPr/>
      </dsp:nvSpPr>
      <dsp:spPr>
        <a:xfrm>
          <a:off x="3193107" y="145603"/>
          <a:ext cx="2902148" cy="1741289"/>
        </a:xfrm>
        <a:prstGeom prst="rect">
          <a:avLst/>
        </a:prstGeom>
        <a:gradFill rotWithShape="0">
          <a:gsLst>
            <a:gs pos="0">
              <a:srgbClr val="EB2228">
                <a:shade val="80000"/>
                <a:hueOff val="25072"/>
                <a:satOff val="352"/>
                <a:lumOff val="9803"/>
                <a:alphaOff val="0"/>
                <a:shade val="51000"/>
                <a:satMod val="130000"/>
              </a:srgbClr>
            </a:gs>
            <a:gs pos="80000">
              <a:srgbClr val="EB2228">
                <a:shade val="80000"/>
                <a:hueOff val="25072"/>
                <a:satOff val="352"/>
                <a:lumOff val="9803"/>
                <a:alphaOff val="0"/>
                <a:shade val="93000"/>
                <a:satMod val="130000"/>
              </a:srgbClr>
            </a:gs>
            <a:gs pos="100000">
              <a:srgbClr val="EB2228">
                <a:shade val="80000"/>
                <a:hueOff val="25072"/>
                <a:satOff val="352"/>
                <a:lumOff val="9803"/>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solidFill>
                <a:srgbClr val="FFFFFF"/>
              </a:solidFill>
              <a:latin typeface="Verdana"/>
              <a:ea typeface="+mn-ea"/>
              <a:cs typeface="+mn-cs"/>
            </a:rPr>
            <a:t>Annex 1 - GBV Look-Listen-Link Protocol</a:t>
          </a:r>
          <a:endParaRPr lang="en-US" sz="2200" kern="1200" dirty="0">
            <a:solidFill>
              <a:srgbClr val="FFFFFF"/>
            </a:solidFill>
            <a:latin typeface="Verdana"/>
            <a:ea typeface="+mn-ea"/>
            <a:cs typeface="+mn-cs"/>
          </a:endParaRPr>
        </a:p>
      </dsp:txBody>
      <dsp:txXfrm>
        <a:off x="3193107" y="145603"/>
        <a:ext cx="2902148" cy="1741289"/>
      </dsp:txXfrm>
    </dsp:sp>
    <dsp:sp modelId="{C8738192-57CD-4FBD-9252-7C40F28F25D9}">
      <dsp:nvSpPr>
        <dsp:cNvPr id="0" name=""/>
        <dsp:cNvSpPr/>
      </dsp:nvSpPr>
      <dsp:spPr>
        <a:xfrm>
          <a:off x="744" y="2177107"/>
          <a:ext cx="2902148" cy="1741289"/>
        </a:xfrm>
        <a:prstGeom prst="rect">
          <a:avLst/>
        </a:prstGeom>
        <a:gradFill rotWithShape="0">
          <a:gsLst>
            <a:gs pos="0">
              <a:srgbClr val="EB2228">
                <a:shade val="80000"/>
                <a:hueOff val="50144"/>
                <a:satOff val="704"/>
                <a:lumOff val="19605"/>
                <a:alphaOff val="0"/>
                <a:shade val="51000"/>
                <a:satMod val="130000"/>
              </a:srgbClr>
            </a:gs>
            <a:gs pos="80000">
              <a:srgbClr val="EB2228">
                <a:shade val="80000"/>
                <a:hueOff val="50144"/>
                <a:satOff val="704"/>
                <a:lumOff val="19605"/>
                <a:alphaOff val="0"/>
                <a:shade val="93000"/>
                <a:satMod val="130000"/>
              </a:srgbClr>
            </a:gs>
            <a:gs pos="100000">
              <a:srgbClr val="EB2228">
                <a:shade val="80000"/>
                <a:hueOff val="50144"/>
                <a:satOff val="704"/>
                <a:lumOff val="19605"/>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solidFill>
                <a:srgbClr val="FFFFFF"/>
              </a:solidFill>
              <a:latin typeface="Verdana"/>
              <a:ea typeface="+mn-ea"/>
              <a:cs typeface="+mn-cs"/>
            </a:rPr>
            <a:t>Annex 2 -State Social and Administrative Services at local level </a:t>
          </a:r>
          <a:endParaRPr lang="en-US" sz="2200" kern="1200" dirty="0">
            <a:solidFill>
              <a:srgbClr val="FFFFFF"/>
            </a:solidFill>
            <a:latin typeface="Verdana"/>
            <a:ea typeface="+mn-ea"/>
            <a:cs typeface="+mn-cs"/>
          </a:endParaRPr>
        </a:p>
      </dsp:txBody>
      <dsp:txXfrm>
        <a:off x="744" y="2177107"/>
        <a:ext cx="2902148" cy="1741289"/>
      </dsp:txXfrm>
    </dsp:sp>
    <dsp:sp modelId="{ED2336D3-8444-4449-A5C6-AAADE285F553}">
      <dsp:nvSpPr>
        <dsp:cNvPr id="0" name=""/>
        <dsp:cNvSpPr/>
      </dsp:nvSpPr>
      <dsp:spPr>
        <a:xfrm>
          <a:off x="3193107" y="2177107"/>
          <a:ext cx="2902148" cy="1741289"/>
        </a:xfrm>
        <a:prstGeom prst="rect">
          <a:avLst/>
        </a:prstGeom>
        <a:gradFill rotWithShape="0">
          <a:gsLst>
            <a:gs pos="0">
              <a:srgbClr val="EB2228">
                <a:shade val="80000"/>
                <a:hueOff val="75216"/>
                <a:satOff val="1056"/>
                <a:lumOff val="29408"/>
                <a:alphaOff val="0"/>
                <a:shade val="51000"/>
                <a:satMod val="130000"/>
              </a:srgbClr>
            </a:gs>
            <a:gs pos="80000">
              <a:srgbClr val="EB2228">
                <a:shade val="80000"/>
                <a:hueOff val="75216"/>
                <a:satOff val="1056"/>
                <a:lumOff val="29408"/>
                <a:alphaOff val="0"/>
                <a:shade val="93000"/>
                <a:satMod val="130000"/>
              </a:srgbClr>
            </a:gs>
            <a:gs pos="100000">
              <a:srgbClr val="EB2228">
                <a:shade val="80000"/>
                <a:hueOff val="75216"/>
                <a:satOff val="1056"/>
                <a:lumOff val="29408"/>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solidFill>
                <a:srgbClr val="FFFFFF"/>
              </a:solidFill>
              <a:latin typeface="Verdana"/>
              <a:ea typeface="+mn-ea"/>
              <a:cs typeface="+mn-cs"/>
            </a:rPr>
            <a:t>Inter-Agency Referral Form (IRF)</a:t>
          </a:r>
          <a:endParaRPr lang="en-US" sz="2200" kern="1200" dirty="0">
            <a:solidFill>
              <a:srgbClr val="FFFFFF"/>
            </a:solidFill>
            <a:latin typeface="Verdana"/>
            <a:ea typeface="+mn-ea"/>
            <a:cs typeface="+mn-cs"/>
          </a:endParaRPr>
        </a:p>
      </dsp:txBody>
      <dsp:txXfrm>
        <a:off x="3193107" y="2177107"/>
        <a:ext cx="2902148" cy="17412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849177-8AB3-4F01-B568-497443EC1D50}">
      <dsp:nvSpPr>
        <dsp:cNvPr id="0" name=""/>
        <dsp:cNvSpPr/>
      </dsp:nvSpPr>
      <dsp:spPr>
        <a:xfrm>
          <a:off x="2626" y="615152"/>
          <a:ext cx="2560605" cy="95040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134112" rIns="234696" bIns="134112" numCol="1" spcCol="1270" anchor="ctr" anchorCtr="0">
          <a:noAutofit/>
        </a:bodyPr>
        <a:lstStyle/>
        <a:p>
          <a:pPr lvl="0" algn="ctr" defTabSz="1466850">
            <a:lnSpc>
              <a:spcPct val="90000"/>
            </a:lnSpc>
            <a:spcBef>
              <a:spcPct val="0"/>
            </a:spcBef>
            <a:spcAft>
              <a:spcPct val="35000"/>
            </a:spcAft>
          </a:pPr>
          <a:r>
            <a:rPr lang="en-US" sz="3300" kern="1200" dirty="0"/>
            <a:t>Referral	</a:t>
          </a:r>
        </a:p>
      </dsp:txBody>
      <dsp:txXfrm>
        <a:off x="2626" y="615152"/>
        <a:ext cx="2560605" cy="950400"/>
      </dsp:txXfrm>
    </dsp:sp>
    <dsp:sp modelId="{5FF37013-571E-49AF-B385-7671809460CD}">
      <dsp:nvSpPr>
        <dsp:cNvPr id="0" name=""/>
        <dsp:cNvSpPr/>
      </dsp:nvSpPr>
      <dsp:spPr>
        <a:xfrm>
          <a:off x="2626" y="1565553"/>
          <a:ext cx="2560605" cy="2626965"/>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Two-way communication between two humanitarian staff</a:t>
          </a:r>
        </a:p>
        <a:p>
          <a:pPr marL="171450" lvl="1" indent="-171450" algn="l" defTabSz="800100">
            <a:lnSpc>
              <a:spcPct val="90000"/>
            </a:lnSpc>
            <a:spcBef>
              <a:spcPct val="0"/>
            </a:spcBef>
            <a:spcAft>
              <a:spcPct val="15000"/>
            </a:spcAft>
            <a:buChar char="••"/>
          </a:pPr>
          <a:r>
            <a:rPr lang="en-US" sz="1800" kern="1200" dirty="0" smtClean="0"/>
            <a:t>Brief </a:t>
          </a:r>
          <a:r>
            <a:rPr lang="en-US" sz="1800" kern="1200" dirty="0"/>
            <a:t>assessment of the person’s Protection need</a:t>
          </a:r>
        </a:p>
        <a:p>
          <a:pPr marL="171450" lvl="1" indent="-171450" algn="l" defTabSz="800100">
            <a:lnSpc>
              <a:spcPct val="90000"/>
            </a:lnSpc>
            <a:spcBef>
              <a:spcPct val="0"/>
            </a:spcBef>
            <a:spcAft>
              <a:spcPct val="15000"/>
            </a:spcAft>
            <a:buChar char="••"/>
          </a:pPr>
          <a:r>
            <a:rPr lang="en-US" sz="1800" kern="1200" dirty="0"/>
            <a:t>Technical specialist in Protection</a:t>
          </a:r>
        </a:p>
      </dsp:txBody>
      <dsp:txXfrm>
        <a:off x="2626" y="1565553"/>
        <a:ext cx="2560605" cy="2626965"/>
      </dsp:txXfrm>
    </dsp:sp>
    <dsp:sp modelId="{61F09A64-DC77-4BC7-A633-A8F47FB5EC39}">
      <dsp:nvSpPr>
        <dsp:cNvPr id="0" name=""/>
        <dsp:cNvSpPr/>
      </dsp:nvSpPr>
      <dsp:spPr>
        <a:xfrm>
          <a:off x="2921717" y="615152"/>
          <a:ext cx="2560605" cy="950400"/>
        </a:xfrm>
        <a:prstGeom prst="rect">
          <a:avLst/>
        </a:prstGeom>
        <a:solidFill>
          <a:schemeClr val="accent4">
            <a:hueOff val="5197846"/>
            <a:satOff val="-23984"/>
            <a:lumOff val="883"/>
            <a:alphaOff val="0"/>
          </a:schemeClr>
        </a:solidFill>
        <a:ln w="12700" cap="flat" cmpd="sng" algn="ctr">
          <a:solidFill>
            <a:schemeClr val="accent4">
              <a:hueOff val="5197846"/>
              <a:satOff val="-23984"/>
              <a:lumOff val="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134112" rIns="234696" bIns="134112" numCol="1" spcCol="1270" anchor="ctr" anchorCtr="0">
          <a:noAutofit/>
        </a:bodyPr>
        <a:lstStyle/>
        <a:p>
          <a:pPr lvl="0" algn="ctr" defTabSz="1466850">
            <a:lnSpc>
              <a:spcPct val="90000"/>
            </a:lnSpc>
            <a:spcBef>
              <a:spcPct val="0"/>
            </a:spcBef>
            <a:spcAft>
              <a:spcPct val="35000"/>
            </a:spcAft>
          </a:pPr>
          <a:r>
            <a:rPr lang="en-US" sz="3300" kern="1200" dirty="0"/>
            <a:t>Re-direction</a:t>
          </a:r>
        </a:p>
      </dsp:txBody>
      <dsp:txXfrm>
        <a:off x="2921717" y="615152"/>
        <a:ext cx="2560605" cy="950400"/>
      </dsp:txXfrm>
    </dsp:sp>
    <dsp:sp modelId="{3DE1CC42-28A8-48B6-9121-6D62590C827F}">
      <dsp:nvSpPr>
        <dsp:cNvPr id="0" name=""/>
        <dsp:cNvSpPr/>
      </dsp:nvSpPr>
      <dsp:spPr>
        <a:xfrm>
          <a:off x="2921717" y="1565553"/>
          <a:ext cx="2560605" cy="2626965"/>
        </a:xfrm>
        <a:prstGeom prst="rect">
          <a:avLst/>
        </a:prstGeom>
        <a:solidFill>
          <a:schemeClr val="accent4">
            <a:tint val="40000"/>
            <a:alpha val="90000"/>
            <a:hueOff val="5756959"/>
            <a:satOff val="-30630"/>
            <a:lumOff val="-1745"/>
            <a:alphaOff val="0"/>
          </a:schemeClr>
        </a:solidFill>
        <a:ln w="12700" cap="flat" cmpd="sng" algn="ctr">
          <a:solidFill>
            <a:schemeClr val="accent4">
              <a:tint val="40000"/>
              <a:alpha val="90000"/>
              <a:hueOff val="5756959"/>
              <a:satOff val="-30630"/>
              <a:lumOff val="-174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Two-way communication between two humanitarian staff</a:t>
          </a:r>
        </a:p>
        <a:p>
          <a:pPr marL="171450" lvl="1" indent="-171450" algn="l" defTabSz="800100">
            <a:lnSpc>
              <a:spcPct val="90000"/>
            </a:lnSpc>
            <a:spcBef>
              <a:spcPct val="0"/>
            </a:spcBef>
            <a:spcAft>
              <a:spcPct val="15000"/>
            </a:spcAft>
            <a:buChar char="••"/>
          </a:pPr>
          <a:r>
            <a:rPr lang="en-US" sz="1800" kern="1200" dirty="0"/>
            <a:t>Collection of the person’s contact details only</a:t>
          </a:r>
        </a:p>
        <a:p>
          <a:pPr marL="171450" lvl="1" indent="-171450" algn="l" defTabSz="800100">
            <a:lnSpc>
              <a:spcPct val="90000"/>
            </a:lnSpc>
            <a:spcBef>
              <a:spcPct val="0"/>
            </a:spcBef>
            <a:spcAft>
              <a:spcPct val="15000"/>
            </a:spcAft>
            <a:buChar char="••"/>
          </a:pPr>
          <a:r>
            <a:rPr lang="en-US" sz="1800" kern="1200" dirty="0"/>
            <a:t>Non-technical specialist in Protection</a:t>
          </a:r>
        </a:p>
      </dsp:txBody>
      <dsp:txXfrm>
        <a:off x="2921717" y="1565553"/>
        <a:ext cx="2560605" cy="2626965"/>
      </dsp:txXfrm>
    </dsp:sp>
    <dsp:sp modelId="{E4CCA0A6-2F7E-4F19-9F61-5694223FA033}">
      <dsp:nvSpPr>
        <dsp:cNvPr id="0" name=""/>
        <dsp:cNvSpPr/>
      </dsp:nvSpPr>
      <dsp:spPr>
        <a:xfrm>
          <a:off x="5840807" y="615152"/>
          <a:ext cx="2560605" cy="950400"/>
        </a:xfrm>
        <a:prstGeom prst="rect">
          <a:avLst/>
        </a:prstGeom>
        <a:solidFill>
          <a:schemeClr val="accent4">
            <a:hueOff val="10395692"/>
            <a:satOff val="-47968"/>
            <a:lumOff val="1765"/>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134112" rIns="234696" bIns="134112" numCol="1" spcCol="1270" anchor="ctr" anchorCtr="0">
          <a:noAutofit/>
        </a:bodyPr>
        <a:lstStyle/>
        <a:p>
          <a:pPr lvl="0" algn="ctr" defTabSz="1466850">
            <a:lnSpc>
              <a:spcPct val="90000"/>
            </a:lnSpc>
            <a:spcBef>
              <a:spcPct val="0"/>
            </a:spcBef>
            <a:spcAft>
              <a:spcPct val="35000"/>
            </a:spcAft>
          </a:pPr>
          <a:r>
            <a:rPr lang="en-US" sz="3300" kern="1200" dirty="0"/>
            <a:t>Counselling</a:t>
          </a:r>
        </a:p>
      </dsp:txBody>
      <dsp:txXfrm>
        <a:off x="5840807" y="615152"/>
        <a:ext cx="2560605" cy="950400"/>
      </dsp:txXfrm>
    </dsp:sp>
    <dsp:sp modelId="{889C14D6-0BC5-42AA-8DCF-C82C2FB2E799}">
      <dsp:nvSpPr>
        <dsp:cNvPr id="0" name=""/>
        <dsp:cNvSpPr/>
      </dsp:nvSpPr>
      <dsp:spPr>
        <a:xfrm>
          <a:off x="5840807" y="1565553"/>
          <a:ext cx="2560605" cy="2626965"/>
        </a:xfrm>
        <a:prstGeom prst="rect">
          <a:avLst/>
        </a:prstGeom>
        <a:solidFill>
          <a:schemeClr val="accent4">
            <a:tint val="40000"/>
            <a:alpha val="90000"/>
            <a:hueOff val="11513918"/>
            <a:satOff val="-61261"/>
            <a:lumOff val="-3490"/>
            <a:alphaOff val="0"/>
          </a:schemeClr>
        </a:solidFill>
        <a:ln w="12700" cap="flat" cmpd="sng" algn="ctr">
          <a:solidFill>
            <a:schemeClr val="accent4">
              <a:tint val="40000"/>
              <a:alpha val="90000"/>
              <a:hueOff val="11513918"/>
              <a:satOff val="-61261"/>
              <a:lumOff val="-349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No direct contact with other humanitarian staff</a:t>
          </a:r>
        </a:p>
        <a:p>
          <a:pPr marL="171450" lvl="1" indent="-171450" algn="l" defTabSz="800100">
            <a:lnSpc>
              <a:spcPct val="90000"/>
            </a:lnSpc>
            <a:spcBef>
              <a:spcPct val="0"/>
            </a:spcBef>
            <a:spcAft>
              <a:spcPct val="15000"/>
            </a:spcAft>
            <a:buChar char="••"/>
          </a:pPr>
          <a:r>
            <a:rPr lang="en-US" sz="1800" kern="1200" dirty="0"/>
            <a:t>Information provision on service details/contact</a:t>
          </a:r>
        </a:p>
        <a:p>
          <a:pPr marL="171450" lvl="1" indent="-171450" algn="l" defTabSz="800100">
            <a:lnSpc>
              <a:spcPct val="90000"/>
            </a:lnSpc>
            <a:spcBef>
              <a:spcPct val="0"/>
            </a:spcBef>
            <a:spcAft>
              <a:spcPct val="15000"/>
            </a:spcAft>
            <a:buChar char="••"/>
          </a:pPr>
          <a:r>
            <a:rPr lang="en-US" sz="1800" kern="1200" dirty="0"/>
            <a:t>Technical and non-technical specialist in Protection</a:t>
          </a:r>
        </a:p>
      </dsp:txBody>
      <dsp:txXfrm>
        <a:off x="5840807" y="1565553"/>
        <a:ext cx="2560605" cy="262696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325FEB-B759-4F7A-A1B4-CDB3BF3D9DC7}">
      <dsp:nvSpPr>
        <dsp:cNvPr id="0" name=""/>
        <dsp:cNvSpPr/>
      </dsp:nvSpPr>
      <dsp:spPr>
        <a:xfrm>
          <a:off x="1203" y="0"/>
          <a:ext cx="3127871" cy="4752975"/>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en-US" sz="4800" b="1" kern="1200" dirty="0" smtClean="0"/>
            <a:t>Look</a:t>
          </a:r>
          <a:br>
            <a:rPr lang="en-US" sz="4800" b="1" kern="1200" dirty="0" smtClean="0"/>
          </a:br>
          <a:endParaRPr lang="en-US" sz="4800" b="1" kern="1200" dirty="0" smtClean="0"/>
        </a:p>
      </dsp:txBody>
      <dsp:txXfrm>
        <a:off x="1203" y="0"/>
        <a:ext cx="3127871" cy="1425892"/>
      </dsp:txXfrm>
    </dsp:sp>
    <dsp:sp modelId="{6CDEE983-F482-4783-88EA-D066C843E99D}">
      <dsp:nvSpPr>
        <dsp:cNvPr id="0" name=""/>
        <dsp:cNvSpPr/>
      </dsp:nvSpPr>
      <dsp:spPr>
        <a:xfrm>
          <a:off x="313990" y="1426298"/>
          <a:ext cx="2502296" cy="933769"/>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Check for safety</a:t>
          </a:r>
          <a:endParaRPr lang="en-US" sz="1400" kern="1200" dirty="0"/>
        </a:p>
      </dsp:txBody>
      <dsp:txXfrm>
        <a:off x="341339" y="1453647"/>
        <a:ext cx="2447598" cy="879071"/>
      </dsp:txXfrm>
    </dsp:sp>
    <dsp:sp modelId="{30721C43-DF8D-4FC2-B15D-9CA21C0ACB2E}">
      <dsp:nvSpPr>
        <dsp:cNvPr id="0" name=""/>
        <dsp:cNvSpPr/>
      </dsp:nvSpPr>
      <dsp:spPr>
        <a:xfrm>
          <a:off x="313990" y="2503724"/>
          <a:ext cx="2502296" cy="933769"/>
        </a:xfrm>
        <a:prstGeom prst="roundRect">
          <a:avLst>
            <a:gd name="adj" fmla="val 10000"/>
          </a:avLst>
        </a:prstGeom>
        <a:solidFill>
          <a:schemeClr val="accent4">
            <a:hueOff val="2394447"/>
            <a:satOff val="8333"/>
            <a:lumOff val="902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Check for people with obvious urgent basic needs</a:t>
          </a:r>
          <a:endParaRPr lang="en-US" sz="1400" kern="1200" dirty="0"/>
        </a:p>
      </dsp:txBody>
      <dsp:txXfrm>
        <a:off x="341339" y="2531073"/>
        <a:ext cx="2447598" cy="879071"/>
      </dsp:txXfrm>
    </dsp:sp>
    <dsp:sp modelId="{DCFB2359-A7C8-4FBB-9520-5B0BC2DFFC91}">
      <dsp:nvSpPr>
        <dsp:cNvPr id="0" name=""/>
        <dsp:cNvSpPr/>
      </dsp:nvSpPr>
      <dsp:spPr>
        <a:xfrm>
          <a:off x="313990" y="3581150"/>
          <a:ext cx="2502296" cy="933769"/>
        </a:xfrm>
        <a:prstGeom prst="roundRect">
          <a:avLst>
            <a:gd name="adj" fmla="val 10000"/>
          </a:avLst>
        </a:prstGeom>
        <a:solidFill>
          <a:schemeClr val="accent4">
            <a:hueOff val="4788894"/>
            <a:satOff val="16667"/>
            <a:lumOff val="180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Check for people with serious distress reactions</a:t>
          </a:r>
          <a:endParaRPr lang="en-US" sz="1400" kern="1200" dirty="0"/>
        </a:p>
      </dsp:txBody>
      <dsp:txXfrm>
        <a:off x="341339" y="3608499"/>
        <a:ext cx="2447598" cy="879071"/>
      </dsp:txXfrm>
    </dsp:sp>
    <dsp:sp modelId="{C86910B2-9E10-47E1-BE07-C2A453730CE9}">
      <dsp:nvSpPr>
        <dsp:cNvPr id="0" name=""/>
        <dsp:cNvSpPr/>
      </dsp:nvSpPr>
      <dsp:spPr>
        <a:xfrm>
          <a:off x="3363664" y="0"/>
          <a:ext cx="3127871" cy="4752975"/>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en-US" sz="4800" b="1" kern="1200" dirty="0" smtClean="0"/>
            <a:t>  </a:t>
          </a:r>
        </a:p>
        <a:p>
          <a:pPr lvl="0" algn="ctr" defTabSz="2133600">
            <a:lnSpc>
              <a:spcPct val="90000"/>
            </a:lnSpc>
            <a:spcBef>
              <a:spcPct val="0"/>
            </a:spcBef>
            <a:spcAft>
              <a:spcPct val="35000"/>
            </a:spcAft>
          </a:pPr>
          <a:r>
            <a:rPr lang="en-US" sz="4800" b="1" kern="1200" dirty="0" smtClean="0"/>
            <a:t>  </a:t>
          </a:r>
        </a:p>
        <a:p>
          <a:pPr lvl="0" algn="ctr" defTabSz="2133600">
            <a:lnSpc>
              <a:spcPct val="90000"/>
            </a:lnSpc>
            <a:spcBef>
              <a:spcPct val="0"/>
            </a:spcBef>
            <a:spcAft>
              <a:spcPct val="35000"/>
            </a:spcAft>
          </a:pPr>
          <a:r>
            <a:rPr lang="en-US" sz="4800" b="1" kern="1200" dirty="0" smtClean="0"/>
            <a:t>Listen</a:t>
          </a:r>
          <a:br>
            <a:rPr lang="en-US" sz="4800" b="1" kern="1200" dirty="0" smtClean="0"/>
          </a:br>
          <a:endParaRPr lang="en-US" sz="4800" b="1" kern="1200" dirty="0" smtClean="0"/>
        </a:p>
        <a:p>
          <a:pPr lvl="0" algn="ctr" defTabSz="2133600">
            <a:lnSpc>
              <a:spcPct val="90000"/>
            </a:lnSpc>
            <a:spcBef>
              <a:spcPct val="0"/>
            </a:spcBef>
            <a:spcAft>
              <a:spcPct val="35000"/>
            </a:spcAft>
          </a:pPr>
          <a:endParaRPr lang="en-US" sz="4800" b="1" kern="1200" dirty="0" smtClean="0"/>
        </a:p>
        <a:p>
          <a:pPr lvl="0" algn="ctr" defTabSz="2133600">
            <a:lnSpc>
              <a:spcPct val="90000"/>
            </a:lnSpc>
            <a:spcBef>
              <a:spcPct val="0"/>
            </a:spcBef>
            <a:spcAft>
              <a:spcPct val="35000"/>
            </a:spcAft>
          </a:pPr>
          <a:r>
            <a:rPr lang="en-US" sz="4800" b="1" kern="1200" dirty="0" smtClean="0"/>
            <a:t>	</a:t>
          </a:r>
          <a:endParaRPr lang="en-US" sz="4800" b="1" kern="1200" dirty="0"/>
        </a:p>
      </dsp:txBody>
      <dsp:txXfrm>
        <a:off x="3363664" y="0"/>
        <a:ext cx="3127871" cy="1425892"/>
      </dsp:txXfrm>
    </dsp:sp>
    <dsp:sp modelId="{55014A7F-EFE8-4F1B-94C5-EB9EBD6D279D}">
      <dsp:nvSpPr>
        <dsp:cNvPr id="0" name=""/>
        <dsp:cNvSpPr/>
      </dsp:nvSpPr>
      <dsp:spPr>
        <a:xfrm>
          <a:off x="3676451" y="1426298"/>
          <a:ext cx="2502296" cy="933769"/>
        </a:xfrm>
        <a:prstGeom prst="roundRect">
          <a:avLst>
            <a:gd name="adj" fmla="val 10000"/>
          </a:avLst>
        </a:prstGeom>
        <a:solidFill>
          <a:schemeClr val="accent4">
            <a:hueOff val="7183341"/>
            <a:satOff val="25000"/>
            <a:lumOff val="27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Approach people who may need support</a:t>
          </a:r>
          <a:endParaRPr lang="en-US" sz="1400" kern="1200" dirty="0"/>
        </a:p>
      </dsp:txBody>
      <dsp:txXfrm>
        <a:off x="3703800" y="1453647"/>
        <a:ext cx="2447598" cy="879071"/>
      </dsp:txXfrm>
    </dsp:sp>
    <dsp:sp modelId="{BDCBBDB9-C735-4FF7-9339-9179284ACF7C}">
      <dsp:nvSpPr>
        <dsp:cNvPr id="0" name=""/>
        <dsp:cNvSpPr/>
      </dsp:nvSpPr>
      <dsp:spPr>
        <a:xfrm>
          <a:off x="3676451" y="2503724"/>
          <a:ext cx="2502296" cy="933769"/>
        </a:xfrm>
        <a:prstGeom prst="roundRect">
          <a:avLst>
            <a:gd name="adj" fmla="val 10000"/>
          </a:avLst>
        </a:prstGeom>
        <a:solidFill>
          <a:schemeClr val="accent4">
            <a:hueOff val="9577788"/>
            <a:satOff val="33333"/>
            <a:lumOff val="36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Ask about people’s needs and concerns</a:t>
          </a:r>
          <a:endParaRPr lang="en-US" sz="1400" kern="1200" dirty="0"/>
        </a:p>
      </dsp:txBody>
      <dsp:txXfrm>
        <a:off x="3703800" y="2531073"/>
        <a:ext cx="2447598" cy="879071"/>
      </dsp:txXfrm>
    </dsp:sp>
    <dsp:sp modelId="{CEC26FD7-7D2E-4C0E-85EB-57E3F82C271A}">
      <dsp:nvSpPr>
        <dsp:cNvPr id="0" name=""/>
        <dsp:cNvSpPr/>
      </dsp:nvSpPr>
      <dsp:spPr>
        <a:xfrm>
          <a:off x="3676451" y="3581150"/>
          <a:ext cx="2502296" cy="933769"/>
        </a:xfrm>
        <a:prstGeom prst="roundRect">
          <a:avLst>
            <a:gd name="adj" fmla="val 10000"/>
          </a:avLst>
        </a:prstGeom>
        <a:solidFill>
          <a:schemeClr val="accent4">
            <a:hueOff val="11972236"/>
            <a:satOff val="41667"/>
            <a:lumOff val="45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Listen to people and help them to feel calm</a:t>
          </a:r>
          <a:endParaRPr lang="en-US" sz="1400" kern="1200" dirty="0"/>
        </a:p>
      </dsp:txBody>
      <dsp:txXfrm>
        <a:off x="3703800" y="3608499"/>
        <a:ext cx="2447598" cy="879071"/>
      </dsp:txXfrm>
    </dsp:sp>
    <dsp:sp modelId="{64A05182-A173-4D00-B4DB-37F19DDB31BB}">
      <dsp:nvSpPr>
        <dsp:cNvPr id="0" name=""/>
        <dsp:cNvSpPr/>
      </dsp:nvSpPr>
      <dsp:spPr>
        <a:xfrm>
          <a:off x="6726125" y="0"/>
          <a:ext cx="3127871" cy="4752975"/>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endParaRPr lang="en-US" sz="4800" b="1" kern="1200" dirty="0" smtClean="0"/>
        </a:p>
        <a:p>
          <a:pPr lvl="0" algn="ctr" defTabSz="2133600">
            <a:lnSpc>
              <a:spcPct val="90000"/>
            </a:lnSpc>
            <a:spcBef>
              <a:spcPct val="0"/>
            </a:spcBef>
            <a:spcAft>
              <a:spcPct val="35000"/>
            </a:spcAft>
          </a:pPr>
          <a:r>
            <a:rPr lang="en-US" sz="4800" b="1" kern="1200" dirty="0" smtClean="0"/>
            <a:t>Link</a:t>
          </a:r>
          <a:br>
            <a:rPr lang="en-US" sz="4800" b="1" kern="1200" dirty="0" smtClean="0"/>
          </a:br>
          <a:endParaRPr lang="en-US" sz="4800" b="1" kern="1200" dirty="0" smtClean="0"/>
        </a:p>
        <a:p>
          <a:pPr lvl="0" algn="ctr" defTabSz="2133600">
            <a:lnSpc>
              <a:spcPct val="90000"/>
            </a:lnSpc>
            <a:spcBef>
              <a:spcPct val="0"/>
            </a:spcBef>
            <a:spcAft>
              <a:spcPct val="35000"/>
            </a:spcAft>
          </a:pPr>
          <a:endParaRPr lang="en-US" sz="4800" b="1" kern="1200" dirty="0"/>
        </a:p>
      </dsp:txBody>
      <dsp:txXfrm>
        <a:off x="6726125" y="0"/>
        <a:ext cx="3127871" cy="1425892"/>
      </dsp:txXfrm>
    </dsp:sp>
    <dsp:sp modelId="{93C63F89-0B00-401F-B5ED-89416B99C0D8}">
      <dsp:nvSpPr>
        <dsp:cNvPr id="0" name=""/>
        <dsp:cNvSpPr/>
      </dsp:nvSpPr>
      <dsp:spPr>
        <a:xfrm>
          <a:off x="7038912" y="1426008"/>
          <a:ext cx="2502296" cy="692407"/>
        </a:xfrm>
        <a:prstGeom prst="roundRect">
          <a:avLst>
            <a:gd name="adj" fmla="val 10000"/>
          </a:avLst>
        </a:prstGeom>
        <a:solidFill>
          <a:schemeClr val="accent4">
            <a:hueOff val="14366682"/>
            <a:satOff val="50000"/>
            <a:lumOff val="541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Help people address basic needs and access services</a:t>
          </a:r>
          <a:endParaRPr lang="en-US" sz="1400" kern="1200" dirty="0"/>
        </a:p>
      </dsp:txBody>
      <dsp:txXfrm>
        <a:off x="7059192" y="1446288"/>
        <a:ext cx="2461736" cy="651847"/>
      </dsp:txXfrm>
    </dsp:sp>
    <dsp:sp modelId="{ABF49268-16E9-4D36-B74B-EF0D50C33DBF}">
      <dsp:nvSpPr>
        <dsp:cNvPr id="0" name=""/>
        <dsp:cNvSpPr/>
      </dsp:nvSpPr>
      <dsp:spPr>
        <a:xfrm>
          <a:off x="7038912" y="2224940"/>
          <a:ext cx="2502296" cy="692407"/>
        </a:xfrm>
        <a:prstGeom prst="roundRect">
          <a:avLst>
            <a:gd name="adj" fmla="val 10000"/>
          </a:avLst>
        </a:prstGeom>
        <a:solidFill>
          <a:schemeClr val="accent4">
            <a:hueOff val="16761129"/>
            <a:satOff val="58333"/>
            <a:lumOff val="631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Help people cope with problem</a:t>
          </a:r>
          <a:endParaRPr lang="en-US" sz="1400" kern="1200" dirty="0"/>
        </a:p>
      </dsp:txBody>
      <dsp:txXfrm>
        <a:off x="7059192" y="2245220"/>
        <a:ext cx="2461736" cy="651847"/>
      </dsp:txXfrm>
    </dsp:sp>
    <dsp:sp modelId="{B527A8D3-9652-4F65-93BE-7D3EBBFB96BB}">
      <dsp:nvSpPr>
        <dsp:cNvPr id="0" name=""/>
        <dsp:cNvSpPr/>
      </dsp:nvSpPr>
      <dsp:spPr>
        <a:xfrm>
          <a:off x="7038912" y="3023871"/>
          <a:ext cx="2502296" cy="692407"/>
        </a:xfrm>
        <a:prstGeom prst="roundRect">
          <a:avLst>
            <a:gd name="adj" fmla="val 10000"/>
          </a:avLst>
        </a:prstGeom>
        <a:solidFill>
          <a:schemeClr val="accent4">
            <a:hueOff val="19155577"/>
            <a:satOff val="66667"/>
            <a:lumOff val="7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Give information</a:t>
          </a:r>
          <a:endParaRPr lang="en-US" sz="1400" kern="1200" dirty="0"/>
        </a:p>
      </dsp:txBody>
      <dsp:txXfrm>
        <a:off x="7059192" y="3044151"/>
        <a:ext cx="2461736" cy="651847"/>
      </dsp:txXfrm>
    </dsp:sp>
    <dsp:sp modelId="{DBC55A9B-95AB-4386-AF58-F129DF507D38}">
      <dsp:nvSpPr>
        <dsp:cNvPr id="0" name=""/>
        <dsp:cNvSpPr/>
      </dsp:nvSpPr>
      <dsp:spPr>
        <a:xfrm>
          <a:off x="7038912" y="3822802"/>
          <a:ext cx="2502296" cy="692407"/>
        </a:xfrm>
        <a:prstGeom prst="roundRect">
          <a:avLst>
            <a:gd name="adj" fmla="val 10000"/>
          </a:avLst>
        </a:prstGeom>
        <a:solidFill>
          <a:schemeClr val="accent4">
            <a:hueOff val="21550023"/>
            <a:satOff val="75000"/>
            <a:lumOff val="811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Connect people with loved ones and social support</a:t>
          </a:r>
          <a:endParaRPr lang="en-US" sz="1400" kern="1200" dirty="0"/>
        </a:p>
      </dsp:txBody>
      <dsp:txXfrm>
        <a:off x="7059192" y="3843082"/>
        <a:ext cx="2461736" cy="65184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DF448F-E938-4CD2-84A1-3E40FA8E27B9}">
      <dsp:nvSpPr>
        <dsp:cNvPr id="0" name=""/>
        <dsp:cNvSpPr/>
      </dsp:nvSpPr>
      <dsp:spPr>
        <a:xfrm>
          <a:off x="-3513879" y="-540150"/>
          <a:ext cx="4189312" cy="4189312"/>
        </a:xfrm>
        <a:prstGeom prst="blockArc">
          <a:avLst>
            <a:gd name="adj1" fmla="val 18900000"/>
            <a:gd name="adj2" fmla="val 2700000"/>
            <a:gd name="adj3" fmla="val 516"/>
          </a:avLst>
        </a:prstGeom>
        <a:noFill/>
        <a:ln w="6350" cap="flat" cmpd="sng" algn="ctr">
          <a:solidFill>
            <a:schemeClr val="dk2">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DA853A0-62E5-42D7-936C-78451A7EE4FF}">
      <dsp:nvSpPr>
        <dsp:cNvPr id="0" name=""/>
        <dsp:cNvSpPr/>
      </dsp:nvSpPr>
      <dsp:spPr>
        <a:xfrm>
          <a:off x="434331" y="310901"/>
          <a:ext cx="5062240" cy="621802"/>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3556" tIns="81280" rIns="81280" bIns="81280" numCol="1" spcCol="1270" anchor="ctr" anchorCtr="0">
          <a:noAutofit/>
        </a:bodyPr>
        <a:lstStyle/>
        <a:p>
          <a:pPr lvl="0" algn="l" defTabSz="1422400">
            <a:lnSpc>
              <a:spcPct val="90000"/>
            </a:lnSpc>
            <a:spcBef>
              <a:spcPct val="0"/>
            </a:spcBef>
            <a:spcAft>
              <a:spcPct val="35000"/>
            </a:spcAft>
          </a:pPr>
          <a:r>
            <a:rPr lang="en-US" sz="3200" kern="1200" dirty="0"/>
            <a:t>Location	</a:t>
          </a:r>
        </a:p>
      </dsp:txBody>
      <dsp:txXfrm>
        <a:off x="434331" y="310901"/>
        <a:ext cx="5062240" cy="621802"/>
      </dsp:txXfrm>
    </dsp:sp>
    <dsp:sp modelId="{B84AE7BD-039C-40CA-BBB6-DD487414B392}">
      <dsp:nvSpPr>
        <dsp:cNvPr id="0" name=""/>
        <dsp:cNvSpPr/>
      </dsp:nvSpPr>
      <dsp:spPr>
        <a:xfrm>
          <a:off x="45705" y="233175"/>
          <a:ext cx="777253" cy="777253"/>
        </a:xfrm>
        <a:prstGeom prst="ellipse">
          <a:avLst/>
        </a:prstGeom>
        <a:solidFill>
          <a:schemeClr val="lt1">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B9745103-6CFB-4DDA-9244-33DB266DC0ED}">
      <dsp:nvSpPr>
        <dsp:cNvPr id="0" name=""/>
        <dsp:cNvSpPr/>
      </dsp:nvSpPr>
      <dsp:spPr>
        <a:xfrm>
          <a:off x="660356" y="1243604"/>
          <a:ext cx="4836215" cy="621802"/>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3556" tIns="81280" rIns="81280" bIns="81280" numCol="1" spcCol="1270" anchor="ctr" anchorCtr="0">
          <a:noAutofit/>
        </a:bodyPr>
        <a:lstStyle/>
        <a:p>
          <a:pPr lvl="0" algn="l" defTabSz="1422400">
            <a:lnSpc>
              <a:spcPct val="90000"/>
            </a:lnSpc>
            <a:spcBef>
              <a:spcPct val="0"/>
            </a:spcBef>
            <a:spcAft>
              <a:spcPct val="35000"/>
            </a:spcAft>
          </a:pPr>
          <a:r>
            <a:rPr lang="en-US" sz="3200" kern="1200" dirty="0"/>
            <a:t>Types of services</a:t>
          </a:r>
        </a:p>
      </dsp:txBody>
      <dsp:txXfrm>
        <a:off x="660356" y="1243604"/>
        <a:ext cx="4836215" cy="621802"/>
      </dsp:txXfrm>
    </dsp:sp>
    <dsp:sp modelId="{73CCC2C3-7F81-4D84-B425-94CE8333EED8}">
      <dsp:nvSpPr>
        <dsp:cNvPr id="0" name=""/>
        <dsp:cNvSpPr/>
      </dsp:nvSpPr>
      <dsp:spPr>
        <a:xfrm>
          <a:off x="271730" y="1165879"/>
          <a:ext cx="777253" cy="777253"/>
        </a:xfrm>
        <a:prstGeom prst="ellipse">
          <a:avLst/>
        </a:prstGeom>
        <a:solidFill>
          <a:schemeClr val="lt1">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EAF459BC-1606-48C9-BFAD-902B0A9B3C51}">
      <dsp:nvSpPr>
        <dsp:cNvPr id="0" name=""/>
        <dsp:cNvSpPr/>
      </dsp:nvSpPr>
      <dsp:spPr>
        <a:xfrm>
          <a:off x="434331" y="2176308"/>
          <a:ext cx="5062240" cy="621802"/>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3556" tIns="81280" rIns="81280" bIns="81280" numCol="1" spcCol="1270" anchor="ctr" anchorCtr="0">
          <a:noAutofit/>
        </a:bodyPr>
        <a:lstStyle/>
        <a:p>
          <a:pPr lvl="0" algn="l" defTabSz="1422400">
            <a:lnSpc>
              <a:spcPct val="90000"/>
            </a:lnSpc>
            <a:spcBef>
              <a:spcPct val="0"/>
            </a:spcBef>
            <a:spcAft>
              <a:spcPct val="35000"/>
            </a:spcAft>
          </a:pPr>
          <a:r>
            <a:rPr lang="en-US" sz="3200" kern="1200" dirty="0"/>
            <a:t>Population groups</a:t>
          </a:r>
        </a:p>
      </dsp:txBody>
      <dsp:txXfrm>
        <a:off x="434331" y="2176308"/>
        <a:ext cx="5062240" cy="621802"/>
      </dsp:txXfrm>
    </dsp:sp>
    <dsp:sp modelId="{4023C5BF-1C46-4610-B5F9-B7644AD03019}">
      <dsp:nvSpPr>
        <dsp:cNvPr id="0" name=""/>
        <dsp:cNvSpPr/>
      </dsp:nvSpPr>
      <dsp:spPr>
        <a:xfrm>
          <a:off x="45705" y="2098583"/>
          <a:ext cx="777253" cy="777253"/>
        </a:xfrm>
        <a:prstGeom prst="ellipse">
          <a:avLst/>
        </a:prstGeom>
        <a:solidFill>
          <a:schemeClr val="lt1">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ADD90F-1B74-4F8A-975A-5EDEB09BC779}" type="datetimeFigureOut">
              <a:rPr lang="en-US" smtClean="0"/>
              <a:t>7/14/2022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5175BA-6100-453D-A833-4D4D42DF17E1}" type="slidenum">
              <a:rPr lang="en-US" smtClean="0"/>
              <a:t>‹#›</a:t>
            </a:fld>
            <a:endParaRPr lang="en-US"/>
          </a:p>
        </p:txBody>
      </p:sp>
    </p:spTree>
    <p:extLst>
      <p:ext uri="{BB962C8B-B14F-4D97-AF65-F5344CB8AC3E}">
        <p14:creationId xmlns:p14="http://schemas.microsoft.com/office/powerpoint/2010/main" val="3075873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B25D9F-C85E-49A2-92D7-A9DEAF83A33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39115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sz="2000" baseline="0" dirty="0" smtClean="0"/>
          </a:p>
        </p:txBody>
      </p:sp>
      <p:sp>
        <p:nvSpPr>
          <p:cNvPr id="4" name="Slide Number Placeholder 3"/>
          <p:cNvSpPr>
            <a:spLocks noGrp="1"/>
          </p:cNvSpPr>
          <p:nvPr>
            <p:ph type="sldNum" sz="quarter" idx="10"/>
          </p:nvPr>
        </p:nvSpPr>
        <p:spPr/>
        <p:txBody>
          <a:bodyPr/>
          <a:lstStyle/>
          <a:p>
            <a:fld id="{285175BA-6100-453D-A833-4D4D42DF17E1}" type="slidenum">
              <a:rPr lang="en-US" smtClean="0"/>
              <a:t>10</a:t>
            </a:fld>
            <a:endParaRPr lang="en-US"/>
          </a:p>
        </p:txBody>
      </p:sp>
    </p:spTree>
    <p:extLst>
      <p:ext uri="{BB962C8B-B14F-4D97-AF65-F5344CB8AC3E}">
        <p14:creationId xmlns:p14="http://schemas.microsoft.com/office/powerpoint/2010/main" val="181278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section</a:t>
            </a:r>
            <a:r>
              <a:rPr lang="en-US" baseline="0" dirty="0" smtClean="0"/>
              <a:t> focuses on how to prioritize people with specific needs when planning for and delivering assistance. This includes understanding who is in a vulnerable situation and who is most at risk. It is important to know for when an organization receives a referral, given the high demand for services and the stretched capacity for organizations to deliver those services. </a:t>
            </a:r>
          </a:p>
          <a:p>
            <a:r>
              <a:rPr lang="en-US" baseline="0" dirty="0" smtClean="0"/>
              <a:t>The Protection Cluster in Ukraine developed a guidance note on this.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B25D9F-C85E-49A2-92D7-A9DEAF83A33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92346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 by</a:t>
            </a:r>
            <a:r>
              <a:rPr lang="en-US" baseline="0" dirty="0" smtClean="0"/>
              <a:t> explaining that people with specific needs are people who find themselves in a ‘’vulnerable situation’’:</a:t>
            </a:r>
          </a:p>
          <a:p>
            <a:pPr marL="171450" indent="-171450">
              <a:buFontTx/>
              <a:buChar char="-"/>
            </a:pPr>
            <a:r>
              <a:rPr lang="en-US" baseline="0" dirty="0" smtClean="0"/>
              <a:t>Vulnerability depends on circumstances (gender, age etc.)</a:t>
            </a:r>
          </a:p>
          <a:p>
            <a:pPr marL="171450" indent="-171450">
              <a:buFontTx/>
              <a:buChar char="-"/>
            </a:pPr>
            <a:r>
              <a:rPr lang="en-US" baseline="0" dirty="0" smtClean="0"/>
              <a:t>And on internal and external factors</a:t>
            </a:r>
          </a:p>
          <a:p>
            <a:endParaRPr lang="en-US" baseline="0" dirty="0" smtClean="0"/>
          </a:p>
          <a:p>
            <a:r>
              <a:rPr lang="en-US" dirty="0" smtClean="0"/>
              <a:t>People are, or become, more vulnerable due to a combination of physical, social, environmental, economical and political factors. </a:t>
            </a:r>
          </a:p>
          <a:p>
            <a:endParaRPr lang="en-US" dirty="0" smtClean="0"/>
          </a:p>
          <a:p>
            <a:r>
              <a:rPr lang="en-US" dirty="0" smtClean="0"/>
              <a:t>Vulnerability is not a fixed category and can change over time with changing circumstances. </a:t>
            </a:r>
          </a:p>
          <a:p>
            <a:endParaRPr lang="en-US" dirty="0" smtClean="0"/>
          </a:p>
          <a:p>
            <a:r>
              <a:rPr lang="en-US" dirty="0" smtClean="0"/>
              <a:t>Not everyone with the same characteristics will experience the same level of vulnerability, i.e. being a woman does not make the person vulnerable per se but a pregnant woman whose husband was killed and whose house has been damaged will have protection concerns.</a:t>
            </a:r>
          </a:p>
          <a:p>
            <a:endParaRPr lang="en-US" dirty="0" smtClean="0"/>
          </a:p>
          <a:p>
            <a:r>
              <a:rPr lang="en-US" dirty="0" smtClean="0"/>
              <a:t>The consequence</a:t>
            </a:r>
            <a:r>
              <a:rPr lang="en-US" baseline="0" dirty="0" smtClean="0"/>
              <a:t> of being in a vulnerable situation is that people may not be able to enjoy equal access to human rights and may be more exposed to certain risks/threats. This leads humanitarian actors sometimes to have more focus on specific individuals/groups. </a:t>
            </a:r>
            <a:endParaRPr lang="en-US" dirty="0"/>
          </a:p>
        </p:txBody>
      </p:sp>
      <p:sp>
        <p:nvSpPr>
          <p:cNvPr id="4" name="Slide Number Placeholder 3"/>
          <p:cNvSpPr>
            <a:spLocks noGrp="1"/>
          </p:cNvSpPr>
          <p:nvPr>
            <p:ph type="sldNum" sz="quarter" idx="10"/>
          </p:nvPr>
        </p:nvSpPr>
        <p:spPr/>
        <p:txBody>
          <a:bodyPr/>
          <a:lstStyle/>
          <a:p>
            <a:fld id="{285175BA-6100-453D-A833-4D4D42DF17E1}" type="slidenum">
              <a:rPr lang="en-US" smtClean="0"/>
              <a:t>12</a:t>
            </a:fld>
            <a:endParaRPr lang="en-US"/>
          </a:p>
        </p:txBody>
      </p:sp>
    </p:spTree>
    <p:extLst>
      <p:ext uri="{BB962C8B-B14F-4D97-AF65-F5344CB8AC3E}">
        <p14:creationId xmlns:p14="http://schemas.microsoft.com/office/powerpoint/2010/main" val="28725566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that it is essential</a:t>
            </a:r>
            <a:r>
              <a:rPr lang="en-US" baseline="0" dirty="0" smtClean="0"/>
              <a:t> to prioritize because:</a:t>
            </a:r>
          </a:p>
          <a:p>
            <a:pPr marL="171450" indent="-171450">
              <a:buFontTx/>
              <a:buChar char="-"/>
            </a:pPr>
            <a:r>
              <a:rPr lang="en-US" dirty="0" smtClean="0"/>
              <a:t>The conflict in</a:t>
            </a:r>
            <a:r>
              <a:rPr lang="en-US" baseline="0" dirty="0" smtClean="0"/>
              <a:t> Ukraine does not affect all in the same manner: some people may be particularly affected due to their specific situations</a:t>
            </a:r>
          </a:p>
          <a:p>
            <a:pPr marL="171450" indent="-171450">
              <a:buFontTx/>
              <a:buChar char="-"/>
            </a:pPr>
            <a:r>
              <a:rPr lang="en-US" dirty="0" smtClean="0"/>
              <a:t>Due to stretched resources and funding,</a:t>
            </a:r>
            <a:r>
              <a:rPr lang="en-US" baseline="0" dirty="0" smtClean="0"/>
              <a:t> it is essential to ensure that assistance is targeted and goes to those most affected</a:t>
            </a:r>
          </a:p>
          <a:p>
            <a:pPr marL="171450" indent="-171450">
              <a:buFontTx/>
              <a:buChar char="-"/>
            </a:pPr>
            <a:r>
              <a:rPr lang="en-US" baseline="0" dirty="0" smtClean="0"/>
              <a:t>It will help mitigate potential risks and avoid tensions if communities understand why aid is allocated as it is – </a:t>
            </a:r>
            <a:r>
              <a:rPr lang="en-US" b="1" baseline="0" dirty="0" smtClean="0"/>
              <a:t>complaints and feedback mechanisms are particularly essential for this</a:t>
            </a:r>
          </a:p>
          <a:p>
            <a:pPr marL="171450" indent="-171450">
              <a:buFontTx/>
              <a:buChar char="-"/>
            </a:pPr>
            <a:r>
              <a:rPr lang="en-US" b="0" baseline="0" dirty="0" smtClean="0"/>
              <a:t>To prioritize assistance, we need to develop criteria. These criteria should not be arbitrarily developed but based on human rights, evidence, and must be relevant to the context and accurate</a:t>
            </a:r>
          </a:p>
          <a:p>
            <a:pPr marL="171450" indent="-171450">
              <a:buFontTx/>
              <a:buChar char="-"/>
            </a:pPr>
            <a:r>
              <a:rPr lang="en-US" b="0" baseline="0" dirty="0" smtClean="0"/>
              <a:t>For this we need proper data to be collected on people’s profiles and needs, with disaggregated data (gender, age, marital status, serious medical conditions) to have a full picture</a:t>
            </a:r>
          </a:p>
          <a:p>
            <a:pPr marL="171450" indent="-171450">
              <a:buFontTx/>
              <a:buChar char="-"/>
            </a:pPr>
            <a:r>
              <a:rPr lang="en-US" b="0" baseline="0" dirty="0" smtClean="0"/>
              <a:t>In all phases of targeting, the community must be involved (assessment, deciding type of assistance, sharing of information with beneficiaries etc.)</a:t>
            </a:r>
          </a:p>
          <a:p>
            <a:pPr marL="171450" indent="-171450">
              <a:buFontTx/>
              <a:buChar char="-"/>
            </a:pPr>
            <a:endParaRPr lang="en-US" dirty="0" smtClean="0"/>
          </a:p>
          <a:p>
            <a:pPr marL="0" indent="0">
              <a:buFontTx/>
              <a:buNone/>
            </a:pPr>
            <a:r>
              <a:rPr lang="en-US" dirty="0" smtClean="0"/>
              <a:t>It is therefore importance</a:t>
            </a:r>
            <a:r>
              <a:rPr lang="en-US" baseline="0" dirty="0" smtClean="0"/>
              <a:t> to prioritize assistance when we come across someone in need of services/receive a referral of someone in need of a service.</a:t>
            </a:r>
            <a:endParaRPr lang="en-US" dirty="0"/>
          </a:p>
        </p:txBody>
      </p:sp>
      <p:sp>
        <p:nvSpPr>
          <p:cNvPr id="4" name="Slide Number Placeholder 3"/>
          <p:cNvSpPr>
            <a:spLocks noGrp="1"/>
          </p:cNvSpPr>
          <p:nvPr>
            <p:ph type="sldNum" sz="quarter" idx="10"/>
          </p:nvPr>
        </p:nvSpPr>
        <p:spPr/>
        <p:txBody>
          <a:bodyPr/>
          <a:lstStyle/>
          <a:p>
            <a:fld id="{285175BA-6100-453D-A833-4D4D42DF17E1}" type="slidenum">
              <a:rPr lang="en-US" smtClean="0"/>
              <a:t>13</a:t>
            </a:fld>
            <a:endParaRPr lang="en-US"/>
          </a:p>
        </p:txBody>
      </p:sp>
    </p:spTree>
    <p:extLst>
      <p:ext uri="{BB962C8B-B14F-4D97-AF65-F5344CB8AC3E}">
        <p14:creationId xmlns:p14="http://schemas.microsoft.com/office/powerpoint/2010/main" val="41608883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how do</a:t>
            </a:r>
            <a:r>
              <a:rPr lang="en-US" baseline="0" dirty="0" smtClean="0"/>
              <a:t> we prioritize? </a:t>
            </a:r>
          </a:p>
          <a:p>
            <a:r>
              <a:rPr lang="en-US" dirty="0" smtClean="0"/>
              <a:t>Explain that, to</a:t>
            </a:r>
            <a:r>
              <a:rPr lang="en-US" baseline="0" dirty="0" smtClean="0"/>
              <a:t> help guide vulnerability analysis and on prioritization criteria, the Protection Cluster has developed an indicative list of indicators that can be taken into account when conducting a vulnerability analysis</a:t>
            </a:r>
          </a:p>
          <a:p>
            <a:r>
              <a:rPr lang="en-US" b="1" baseline="0" dirty="0" smtClean="0"/>
              <a:t>IDPs</a:t>
            </a:r>
            <a:r>
              <a:rPr lang="en-US" baseline="0" dirty="0" smtClean="0"/>
              <a:t>: while not all IDPs may be vulnerable, displacement may put them in a situation of increased vulnerability</a:t>
            </a:r>
          </a:p>
          <a:p>
            <a:r>
              <a:rPr lang="en-US" b="1" baseline="0" dirty="0" smtClean="0"/>
              <a:t>People in conflict-affected areas: </a:t>
            </a:r>
            <a:r>
              <a:rPr lang="en-US" baseline="0" dirty="0" smtClean="0"/>
              <a:t>have different needs by being under continuous shelling, it is traumatic, and they are likely to have less access to assistance</a:t>
            </a:r>
          </a:p>
          <a:p>
            <a:r>
              <a:rPr lang="en-US" baseline="0" dirty="0" smtClean="0"/>
              <a:t>Then, we must consider the above questions to identify the level of vulnerability of the person</a:t>
            </a:r>
            <a:endParaRPr lang="en-US" dirty="0"/>
          </a:p>
        </p:txBody>
      </p:sp>
      <p:sp>
        <p:nvSpPr>
          <p:cNvPr id="4" name="Slide Number Placeholder 3"/>
          <p:cNvSpPr>
            <a:spLocks noGrp="1"/>
          </p:cNvSpPr>
          <p:nvPr>
            <p:ph type="sldNum" sz="quarter" idx="10"/>
          </p:nvPr>
        </p:nvSpPr>
        <p:spPr/>
        <p:txBody>
          <a:bodyPr/>
          <a:lstStyle/>
          <a:p>
            <a:fld id="{285175BA-6100-453D-A833-4D4D42DF17E1}" type="slidenum">
              <a:rPr lang="en-US" smtClean="0"/>
              <a:t>14</a:t>
            </a:fld>
            <a:endParaRPr lang="en-US"/>
          </a:p>
        </p:txBody>
      </p:sp>
    </p:spTree>
    <p:extLst>
      <p:ext uri="{BB962C8B-B14F-4D97-AF65-F5344CB8AC3E}">
        <p14:creationId xmlns:p14="http://schemas.microsoft.com/office/powerpoint/2010/main" val="5493142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a:t>
            </a:r>
            <a:r>
              <a:rPr lang="en-US" baseline="0" dirty="0" smtClean="0"/>
              <a:t> that the factors listed on the left may help guide for whom within IDP, displaced people and returnees it will be harder to recover.</a:t>
            </a:r>
          </a:p>
          <a:p>
            <a:r>
              <a:rPr lang="en-US" b="1" baseline="0" dirty="0" smtClean="0"/>
              <a:t>Location of household</a:t>
            </a:r>
            <a:r>
              <a:rPr lang="en-US" baseline="0" dirty="0" smtClean="0"/>
              <a:t>: if there is presence of humanitarian actors, if they are in communal sites etc.</a:t>
            </a:r>
          </a:p>
          <a:p>
            <a:r>
              <a:rPr lang="en-US" b="1" baseline="0" dirty="0" smtClean="0"/>
              <a:t>Personal factors</a:t>
            </a:r>
            <a:r>
              <a:rPr lang="en-US" baseline="0" dirty="0" smtClean="0"/>
              <a:t>: household composition, children, elderly people</a:t>
            </a:r>
          </a:p>
          <a:p>
            <a:r>
              <a:rPr lang="en-US" b="1" baseline="0" dirty="0" smtClean="0"/>
              <a:t>Socio-economic factors</a:t>
            </a:r>
            <a:r>
              <a:rPr lang="en-US" baseline="0" dirty="0" smtClean="0"/>
              <a:t>: level of poverty, loss of livelihood etc.</a:t>
            </a:r>
          </a:p>
          <a:p>
            <a:r>
              <a:rPr lang="en-US" b="1" baseline="0" dirty="0" smtClean="0"/>
              <a:t>Documentation</a:t>
            </a:r>
            <a:r>
              <a:rPr lang="en-US" baseline="0" dirty="0" smtClean="0"/>
              <a:t>: do people have the relevant documents to register as IDP and access assistance</a:t>
            </a:r>
          </a:p>
          <a:p>
            <a:r>
              <a:rPr lang="en-US" b="1" i="0" baseline="0" dirty="0" smtClean="0"/>
              <a:t>Gender analysis</a:t>
            </a:r>
          </a:p>
          <a:p>
            <a:r>
              <a:rPr lang="en-US" baseline="0" dirty="0" smtClean="0"/>
              <a:t>You will also find a list of key indicators to consider in your analysis for each of these groups</a:t>
            </a:r>
          </a:p>
          <a:p>
            <a:endParaRPr lang="en-US" dirty="0"/>
          </a:p>
        </p:txBody>
      </p:sp>
      <p:sp>
        <p:nvSpPr>
          <p:cNvPr id="4" name="Slide Number Placeholder 3"/>
          <p:cNvSpPr>
            <a:spLocks noGrp="1"/>
          </p:cNvSpPr>
          <p:nvPr>
            <p:ph type="sldNum" sz="quarter" idx="10"/>
          </p:nvPr>
        </p:nvSpPr>
        <p:spPr/>
        <p:txBody>
          <a:bodyPr/>
          <a:lstStyle/>
          <a:p>
            <a:fld id="{285175BA-6100-453D-A833-4D4D42DF17E1}" type="slidenum">
              <a:rPr lang="en-US" smtClean="0"/>
              <a:t>15</a:t>
            </a:fld>
            <a:endParaRPr lang="en-US"/>
          </a:p>
        </p:txBody>
      </p:sp>
    </p:spTree>
    <p:extLst>
      <p:ext uri="{BB962C8B-B14F-4D97-AF65-F5344CB8AC3E}">
        <p14:creationId xmlns:p14="http://schemas.microsoft.com/office/powerpoint/2010/main" val="2981344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2000" baseline="0" dirty="0" smtClean="0"/>
              <a:t>Explain the link between prioritization of people most likely to be at risk, and referrals: </a:t>
            </a:r>
          </a:p>
          <a:p>
            <a:pPr algn="just"/>
            <a:r>
              <a:rPr lang="en-US" sz="2000" baseline="0" dirty="0" smtClean="0"/>
              <a:t>Vulnerability analysis and prioritization should not only occur when planning for assistance, but as well when receiving referrals, given the overwhelming amount of needs compared to organizations’ capacity to provide protection services. The previous slides will help guide how to prioritize when receiving referrals</a:t>
            </a:r>
          </a:p>
        </p:txBody>
      </p:sp>
      <p:sp>
        <p:nvSpPr>
          <p:cNvPr id="4" name="Slide Number Placeholder 3"/>
          <p:cNvSpPr>
            <a:spLocks noGrp="1"/>
          </p:cNvSpPr>
          <p:nvPr>
            <p:ph type="sldNum" sz="quarter" idx="10"/>
          </p:nvPr>
        </p:nvSpPr>
        <p:spPr/>
        <p:txBody>
          <a:bodyPr/>
          <a:lstStyle/>
          <a:p>
            <a:fld id="{285175BA-6100-453D-A833-4D4D42DF17E1}" type="slidenum">
              <a:rPr lang="en-US" smtClean="0"/>
              <a:t>16</a:t>
            </a:fld>
            <a:endParaRPr lang="en-US"/>
          </a:p>
        </p:txBody>
      </p:sp>
    </p:spTree>
    <p:extLst>
      <p:ext uri="{BB962C8B-B14F-4D97-AF65-F5344CB8AC3E}">
        <p14:creationId xmlns:p14="http://schemas.microsoft.com/office/powerpoint/2010/main" val="33689138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sz="2000" baseline="0" dirty="0" smtClean="0"/>
          </a:p>
        </p:txBody>
      </p:sp>
      <p:sp>
        <p:nvSpPr>
          <p:cNvPr id="4" name="Slide Number Placeholder 3"/>
          <p:cNvSpPr>
            <a:spLocks noGrp="1"/>
          </p:cNvSpPr>
          <p:nvPr>
            <p:ph type="sldNum" sz="quarter" idx="10"/>
          </p:nvPr>
        </p:nvSpPr>
        <p:spPr/>
        <p:txBody>
          <a:bodyPr/>
          <a:lstStyle/>
          <a:p>
            <a:fld id="{285175BA-6100-453D-A833-4D4D42DF17E1}" type="slidenum">
              <a:rPr lang="en-US" smtClean="0"/>
              <a:t>17</a:t>
            </a:fld>
            <a:endParaRPr lang="en-US"/>
          </a:p>
        </p:txBody>
      </p:sp>
    </p:spTree>
    <p:extLst>
      <p:ext uri="{BB962C8B-B14F-4D97-AF65-F5344CB8AC3E}">
        <p14:creationId xmlns:p14="http://schemas.microsoft.com/office/powerpoint/2010/main" val="34190811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objective is to c</a:t>
            </a:r>
            <a:r>
              <a:rPr lang="en-US" dirty="0" smtClean="0"/>
              <a:t>onfidently understand how to safely and ethically respond to protection incidents that you may hear about or witness in the field.</a:t>
            </a:r>
            <a:r>
              <a:rPr lang="en-US" baseline="0" dirty="0" smtClean="0"/>
              <a:t> These are key guiding principles which both Protection and non-Protection actors must abide by when faced with a potential Protection case. This is particular important for non-case management actors.</a:t>
            </a:r>
            <a:endParaRPr lang="en-US"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B25D9F-C85E-49A2-92D7-A9DEAF83A33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00774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to identify the do’s and </a:t>
            </a:r>
            <a:r>
              <a:rPr lang="en-US" dirty="0" err="1" smtClean="0"/>
              <a:t>don’t’s</a:t>
            </a:r>
            <a:r>
              <a:rPr lang="en-US" dirty="0" smtClean="0"/>
              <a:t> when</a:t>
            </a:r>
            <a:r>
              <a:rPr lang="en-US" baseline="0" dirty="0" smtClean="0"/>
              <a:t> faced with a potential Protection case, we will invite a scenario: a person is a technical advisor in food security, with no prior expertise in protection and case management. This person during a field visit is faced with a potential Protection case. We will go through the slides and you will tell us whether the different courses of action are safe or unsafe. </a:t>
            </a:r>
          </a:p>
          <a:p>
            <a:r>
              <a:rPr lang="en-US" b="1" baseline="0" dirty="0" smtClean="0"/>
              <a:t>This will help us identify what are the key guiding principles to abide by when linking a person to a service</a:t>
            </a:r>
            <a:endParaRPr lang="en-US" b="1" dirty="0"/>
          </a:p>
        </p:txBody>
      </p:sp>
      <p:sp>
        <p:nvSpPr>
          <p:cNvPr id="4" name="Slide Number Placeholder 3"/>
          <p:cNvSpPr>
            <a:spLocks noGrp="1"/>
          </p:cNvSpPr>
          <p:nvPr>
            <p:ph type="sldNum" sz="quarter" idx="10"/>
          </p:nvPr>
        </p:nvSpPr>
        <p:spPr/>
        <p:txBody>
          <a:bodyPr/>
          <a:lstStyle/>
          <a:p>
            <a:fld id="{285175BA-6100-453D-A833-4D4D42DF17E1}" type="slidenum">
              <a:rPr lang="en-US" smtClean="0"/>
              <a:t>19</a:t>
            </a:fld>
            <a:endParaRPr lang="en-US"/>
          </a:p>
        </p:txBody>
      </p:sp>
    </p:spTree>
    <p:extLst>
      <p:ext uri="{BB962C8B-B14F-4D97-AF65-F5344CB8AC3E}">
        <p14:creationId xmlns:p14="http://schemas.microsoft.com/office/powerpoint/2010/main" val="896998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smtClean="0"/>
              <a:t>Introduce yourself</a:t>
            </a:r>
          </a:p>
          <a:p>
            <a:pPr marL="171450" indent="-171450">
              <a:buFont typeface="Arial" panose="020B0604020202020204" pitchFamily="34" charset="0"/>
              <a:buChar char="•"/>
            </a:pPr>
            <a:r>
              <a:rPr lang="en-US" baseline="0" dirty="0" smtClean="0"/>
              <a:t>Ask participants to introduce themselves</a:t>
            </a:r>
          </a:p>
          <a:p>
            <a:pPr marL="171450" indent="-171450">
              <a:buFont typeface="Arial" panose="020B0604020202020204" pitchFamily="34" charset="0"/>
              <a:buChar char="•"/>
            </a:pPr>
            <a:r>
              <a:rPr lang="en-US" baseline="0" dirty="0" smtClean="0"/>
              <a:t>Set the ground rules for the training: learning, respectful communication and sharing of opinions, not being afraid to ask questions, no phones</a:t>
            </a:r>
          </a:p>
          <a:p>
            <a:pPr marL="171450" indent="-171450">
              <a:buFont typeface="Arial" panose="020B0604020202020204" pitchFamily="34" charset="0"/>
              <a:buChar char="•"/>
            </a:pPr>
            <a:r>
              <a:rPr lang="en-US" baseline="0" dirty="0" smtClean="0"/>
              <a:t>Present the overall agenda</a:t>
            </a:r>
          </a:p>
        </p:txBody>
      </p:sp>
      <p:sp>
        <p:nvSpPr>
          <p:cNvPr id="4" name="Slide Number Placeholder 3"/>
          <p:cNvSpPr>
            <a:spLocks noGrp="1"/>
          </p:cNvSpPr>
          <p:nvPr>
            <p:ph type="sldNum" sz="quarter" idx="10"/>
          </p:nvPr>
        </p:nvSpPr>
        <p:spPr/>
        <p:txBody>
          <a:bodyPr/>
          <a:lstStyle/>
          <a:p>
            <a:fld id="{285175BA-6100-453D-A833-4D4D42DF17E1}" type="slidenum">
              <a:rPr lang="en-US" smtClean="0"/>
              <a:t>2</a:t>
            </a:fld>
            <a:endParaRPr lang="en-US"/>
          </a:p>
        </p:txBody>
      </p:sp>
    </p:spTree>
    <p:extLst>
      <p:ext uri="{BB962C8B-B14F-4D97-AF65-F5344CB8AC3E}">
        <p14:creationId xmlns:p14="http://schemas.microsoft.com/office/powerpoint/2010/main" val="5430769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5175BA-6100-453D-A833-4D4D42DF17E1}" type="slidenum">
              <a:rPr lang="en-US" smtClean="0"/>
              <a:t>23</a:t>
            </a:fld>
            <a:endParaRPr lang="en-US"/>
          </a:p>
        </p:txBody>
      </p:sp>
    </p:spTree>
    <p:extLst>
      <p:ext uri="{BB962C8B-B14F-4D97-AF65-F5344CB8AC3E}">
        <p14:creationId xmlns:p14="http://schemas.microsoft.com/office/powerpoint/2010/main" val="40156515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Now that we have done</a:t>
            </a:r>
            <a:r>
              <a:rPr lang="en-GB" baseline="0" dirty="0" smtClean="0"/>
              <a:t> the exercise, we can identify the following guiding principles: </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GB" b="1" baseline="0" dirty="0" smtClean="0"/>
              <a:t>Respect confidentiality</a:t>
            </a:r>
            <a:r>
              <a:rPr lang="en-GB" baseline="0" dirty="0" smtClean="0"/>
              <a:t>: only ask/collect/share/store information on a need-to-know basis</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GB" b="1" baseline="0" dirty="0" smtClean="0"/>
              <a:t>Obtain informed consent</a:t>
            </a:r>
            <a:r>
              <a:rPr lang="en-GB" baseline="0" dirty="0" smtClean="0"/>
              <a:t>: only attempt to refer the person to a service if they are informed of the consequences and explicitly agree to do so</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GB" b="1" baseline="0" dirty="0" smtClean="0"/>
              <a:t>Do not raise expectations</a:t>
            </a:r>
            <a:r>
              <a:rPr lang="en-GB" baseline="0" dirty="0" smtClean="0"/>
              <a:t>: never guarantee service provision, only inform the individual of the options and that they can re-contact you if need be</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GB" b="1" baseline="0" dirty="0" smtClean="0"/>
              <a:t>Respect choices and decision-making capacities</a:t>
            </a:r>
            <a:r>
              <a:rPr lang="en-GB" baseline="0" dirty="0" smtClean="0"/>
              <a:t>: </a:t>
            </a:r>
            <a:r>
              <a:rPr lang="en-US" sz="1200" b="0" dirty="0" smtClean="0">
                <a:latin typeface="+mn-lt"/>
              </a:rPr>
              <a:t>Service delivery must be guided by respect for the choices, wishes, rights, and dignity of the person/s participating in it</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sz="1200" b="1" baseline="0" dirty="0" smtClean="0">
                <a:latin typeface="+mn-lt"/>
              </a:rPr>
              <a:t>Prioritize the safety and security of the individual first</a:t>
            </a:r>
            <a:r>
              <a:rPr lang="en-US" sz="1200" b="0" baseline="0" dirty="0" smtClean="0">
                <a:latin typeface="+mn-lt"/>
              </a:rPr>
              <a:t>: prioritize immediate physical safety of the person/you/other staff members and community</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sz="1200" b="1" dirty="0" smtClean="0"/>
              <a:t>Ensure that do-no-harm, safety and dignity remain at the center </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sz="1200" b="1" dirty="0" smtClean="0"/>
              <a:t>Do not engage in case management</a:t>
            </a:r>
            <a:r>
              <a:rPr lang="en-US" sz="1200" b="1" baseline="0" dirty="0" smtClean="0"/>
              <a:t> if you are not a case management actor</a:t>
            </a:r>
            <a:r>
              <a:rPr lang="en-US" sz="1200" baseline="0" dirty="0" smtClean="0"/>
              <a:t>, but rather refer the person to a case management actor immediately without getting into the details of the case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Now</a:t>
            </a:r>
            <a:r>
              <a:rPr lang="en-US" baseline="0" dirty="0" smtClean="0"/>
              <a:t> that we have seen the overall guiding principles, let’s look at the details of the referral process.</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85175BA-6100-453D-A833-4D4D42DF17E1}" type="slidenum">
              <a:rPr lang="en-US" smtClean="0"/>
              <a:t>40</a:t>
            </a:fld>
            <a:endParaRPr lang="en-US"/>
          </a:p>
        </p:txBody>
      </p:sp>
    </p:spTree>
    <p:extLst>
      <p:ext uri="{BB962C8B-B14F-4D97-AF65-F5344CB8AC3E}">
        <p14:creationId xmlns:p14="http://schemas.microsoft.com/office/powerpoint/2010/main" val="10937919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session focuses</a:t>
            </a:r>
            <a:r>
              <a:rPr lang="en-US" baseline="0" dirty="0" smtClean="0"/>
              <a:t> on the step-by-step of sending, receiving and following-up on a Protection referral. We will go together through each step of the process, noting that this is detailed in the Minimum Standards for Protection, which was circulated last month in both English and Ukrainian (transition to the next slide). </a:t>
            </a:r>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B25D9F-C85E-49A2-92D7-A9DEAF83A33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8367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Why did we develop Minimum Standards for Protection referrals?</a:t>
            </a:r>
            <a:r>
              <a:rPr lang="en-US" baseline="0" dirty="0" smtClean="0"/>
              <a:t> Because, given the importance of referrals highlighted in the first section of this training, we need to all be on the same page when it comes to Protection referrals.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baseline="0" dirty="0" smtClean="0"/>
              <a:t>To have a similar understanding of what we mean by Protection referrals in the context of Ukraine</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baseline="0" dirty="0" smtClean="0"/>
              <a:t>To coordinate between PC actors, if we are all aware of what are the steps of the process, expectations etc.</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baseline="0" dirty="0" smtClean="0"/>
              <a:t>To have an overview of the exact and current referral pathways in Ukraine – who to reach out to for what services</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baseline="0" dirty="0" smtClean="0"/>
              <a:t>To know what to do when faced with a GBV/CP case in </a:t>
            </a:r>
            <a:r>
              <a:rPr lang="en-US" baseline="0" dirty="0" err="1" smtClean="0"/>
              <a:t>broadlines</a:t>
            </a:r>
            <a:r>
              <a:rPr lang="en-US" baseline="0" dirty="0" smtClean="0"/>
              <a:t> – CP and GBV actors will developed complementary and much more detailed guidance on this which will be circulated as well</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baseline="0" dirty="0" smtClean="0"/>
              <a:t>To harmonize tools and practices, using for example the inter-agency referral form</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baseline="0" dirty="0" smtClean="0"/>
              <a:t>To uphold the do-no-harm principle, and ensure we are all upholding the safety and dignity of the person throughout the process in the same manner, not be too intrusive by asking unnecessary information etc. </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baseline="0" dirty="0" smtClean="0"/>
              <a:t>To abide to safe data collection principles and protocols when collecting and sharing data between agencies</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baseline="0" dirty="0" smtClean="0"/>
              <a:t>To use the service mapping to find the relevant service provider and refer to them</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This is what these Minimum Standards for Protection Referrals will help us achieve.</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85175BA-6100-453D-A833-4D4D42DF17E1}" type="slidenum">
              <a:rPr lang="en-US" smtClean="0"/>
              <a:t>42</a:t>
            </a:fld>
            <a:endParaRPr lang="en-US"/>
          </a:p>
        </p:txBody>
      </p:sp>
    </p:spTree>
    <p:extLst>
      <p:ext uri="{BB962C8B-B14F-4D97-AF65-F5344CB8AC3E}">
        <p14:creationId xmlns:p14="http://schemas.microsoft.com/office/powerpoint/2010/main" val="7098805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Explain</a:t>
            </a:r>
            <a:r>
              <a:rPr lang="en-US" baseline="0" dirty="0" smtClean="0"/>
              <a:t> that the Minimum Standards for Protection referrals includes a couple of documents: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171450" indent="-171450">
              <a:buFontTx/>
              <a:buChar char="-"/>
            </a:pPr>
            <a:r>
              <a:rPr lang="en-US" baseline="0" dirty="0" smtClean="0"/>
              <a:t>The minimum standards themselves, which include the step-by-step process of referrals</a:t>
            </a:r>
          </a:p>
          <a:p>
            <a:pPr marL="171450" indent="-171450">
              <a:buFontTx/>
              <a:buChar char="-"/>
            </a:pPr>
            <a:r>
              <a:rPr lang="en-US" baseline="0" dirty="0" smtClean="0"/>
              <a:t>Annex 1 is on how to act when faced with a potential GBV case</a:t>
            </a:r>
          </a:p>
          <a:p>
            <a:pPr marL="171450" indent="-171450">
              <a:buFontTx/>
              <a:buChar char="-"/>
            </a:pPr>
            <a:r>
              <a:rPr lang="en-US" baseline="0" dirty="0" smtClean="0"/>
              <a:t>Annex 2 is on State Social and Administrative Services at local level, who remain the primary duty-bearers and providers of social services</a:t>
            </a:r>
          </a:p>
          <a:p>
            <a:pPr marL="171450" indent="-171450">
              <a:buFontTx/>
              <a:buChar char="-"/>
            </a:pPr>
            <a:r>
              <a:rPr lang="en-US" baseline="0" dirty="0" smtClean="0"/>
              <a:t>The Inter-Agency Referral Form (IRF), which is the proposed standard form to collect information for an individual referral. It will ensure that we all collect the same type of information, not too much and not too little, and do not have several back and forth if we are missing information</a:t>
            </a:r>
          </a:p>
          <a:p>
            <a:pPr marL="171450" indent="-171450">
              <a:buFontTx/>
              <a:buChar char="-"/>
            </a:pPr>
            <a:endParaRPr lang="en-US" baseline="0" dirty="0" smtClean="0"/>
          </a:p>
          <a:p>
            <a:pPr marL="0" indent="0">
              <a:buFontTx/>
              <a:buNone/>
            </a:pPr>
            <a:r>
              <a:rPr lang="en-US" baseline="0" dirty="0" smtClean="0"/>
              <a:t>Transition to the details of the Minimum Standards, starting with defining what is a Protection referral (transition to next slide). </a:t>
            </a:r>
          </a:p>
        </p:txBody>
      </p:sp>
      <p:sp>
        <p:nvSpPr>
          <p:cNvPr id="4" name="Slide Number Placeholder 3"/>
          <p:cNvSpPr>
            <a:spLocks noGrp="1"/>
          </p:cNvSpPr>
          <p:nvPr>
            <p:ph type="sldNum" sz="quarter" idx="10"/>
          </p:nvPr>
        </p:nvSpPr>
        <p:spPr/>
        <p:txBody>
          <a:bodyPr/>
          <a:lstStyle/>
          <a:p>
            <a:fld id="{285175BA-6100-453D-A833-4D4D42DF17E1}" type="slidenum">
              <a:rPr lang="en-US" smtClean="0"/>
              <a:t>43</a:t>
            </a:fld>
            <a:endParaRPr lang="en-US"/>
          </a:p>
        </p:txBody>
      </p:sp>
    </p:spTree>
    <p:extLst>
      <p:ext uri="{BB962C8B-B14F-4D97-AF65-F5344CB8AC3E}">
        <p14:creationId xmlns:p14="http://schemas.microsoft.com/office/powerpoint/2010/main" val="20946936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Explain</a:t>
            </a:r>
            <a:r>
              <a:rPr lang="en-US" baseline="0" dirty="0" smtClean="0"/>
              <a:t> what we mean when we talk of a Protection referral: basically, a referral to a Protection service because of a suspected or confirmed Protection need.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We will make the difference between a referral, a re-direction and counselling.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1- </a:t>
            </a:r>
            <a:r>
              <a:rPr lang="en-US" b="1" baseline="0" dirty="0" smtClean="0"/>
              <a:t>Counselling</a:t>
            </a:r>
            <a:r>
              <a:rPr lang="en-US" baseline="0" dirty="0" smtClean="0"/>
              <a:t>: counselling is pure information service provision to the person in need of the service. For example, if the person is asking for food support, saying ‘’you can contact the WFP hotline at 0123456789’’. The person will decide on their own whether they eventually contact the WFP hotline and when, you will no longer be part of the process after providing the needed information. Counselling does not involve an interaction between two humanitarian staff; only between you as the humanitarian staff, and the person in need of a service</a:t>
            </a:r>
          </a:p>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smtClean="0"/>
              <a:t>Whereas referrals and re-directions both involve an interaction between TWO or more humanitarian staff.</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2-</a:t>
            </a:r>
            <a:r>
              <a:rPr lang="en-US" b="1" baseline="0" dirty="0" smtClean="0"/>
              <a:t> Re-directions: </a:t>
            </a:r>
            <a:r>
              <a:rPr lang="en-US" baseline="0" dirty="0" smtClean="0"/>
              <a:t>re-directions will occur when you are faced with a Protection case, but you are not a technical specialist in Protection. In that case, after obtaining consent from the person in need of the service, you will contact a technical specialist in Protection, and share with them only the person’s phone number (name may not even be necessary). You will not try to understand the person’s potential Protection need or anything else.</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3- </a:t>
            </a:r>
            <a:r>
              <a:rPr lang="en-US" b="1" baseline="0" dirty="0" smtClean="0"/>
              <a:t>Referrals</a:t>
            </a:r>
            <a:r>
              <a:rPr lang="en-US" baseline="0" dirty="0" smtClean="0"/>
              <a:t>: referrals will follow the same process as re-directions, except that you are a technical specialist in Protection and therefore may be able to better understand the person’s Protection need and refer them to a more specialized expert. In that case you will conduct an assessment of the person’s Protection need and fill the Inter-Agency Referral Form, and share it with the receiving agency.</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Here we will focus on the referral process and explain the slight different with re-directions.</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85175BA-6100-453D-A833-4D4D42DF17E1}" type="slidenum">
              <a:rPr lang="en-US" smtClean="0"/>
              <a:t>44</a:t>
            </a:fld>
            <a:endParaRPr lang="en-US"/>
          </a:p>
        </p:txBody>
      </p:sp>
    </p:spTree>
    <p:extLst>
      <p:ext uri="{BB962C8B-B14F-4D97-AF65-F5344CB8AC3E}">
        <p14:creationId xmlns:p14="http://schemas.microsoft.com/office/powerpoint/2010/main" val="6179012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referral process is made of six differen</a:t>
            </a:r>
            <a:r>
              <a:rPr lang="en-US" baseline="0" dirty="0" smtClean="0"/>
              <a:t>t steps. Go quickly through the steps as written on the slide, as the rest of the training will go into details on each of these steps. </a:t>
            </a:r>
          </a:p>
        </p:txBody>
      </p:sp>
      <p:sp>
        <p:nvSpPr>
          <p:cNvPr id="4" name="Slide Number Placeholder 3"/>
          <p:cNvSpPr>
            <a:spLocks noGrp="1"/>
          </p:cNvSpPr>
          <p:nvPr>
            <p:ph type="sldNum" sz="quarter" idx="10"/>
          </p:nvPr>
        </p:nvSpPr>
        <p:spPr/>
        <p:txBody>
          <a:bodyPr/>
          <a:lstStyle/>
          <a:p>
            <a:fld id="{285175BA-6100-453D-A833-4D4D42DF17E1}" type="slidenum">
              <a:rPr lang="en-US" smtClean="0"/>
              <a:t>45</a:t>
            </a:fld>
            <a:endParaRPr lang="en-US"/>
          </a:p>
        </p:txBody>
      </p:sp>
    </p:spTree>
    <p:extLst>
      <p:ext uri="{BB962C8B-B14F-4D97-AF65-F5344CB8AC3E}">
        <p14:creationId xmlns:p14="http://schemas.microsoft.com/office/powerpoint/2010/main" val="29255372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5175BA-6100-453D-A833-4D4D42DF17E1}" type="slidenum">
              <a:rPr lang="en-US" smtClean="0"/>
              <a:t>46</a:t>
            </a:fld>
            <a:endParaRPr lang="en-US"/>
          </a:p>
        </p:txBody>
      </p:sp>
    </p:spTree>
    <p:extLst>
      <p:ext uri="{BB962C8B-B14F-4D97-AF65-F5344CB8AC3E}">
        <p14:creationId xmlns:p14="http://schemas.microsoft.com/office/powerpoint/2010/main" val="32613923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a:t>
            </a:r>
            <a:r>
              <a:rPr lang="en-US" baseline="0" dirty="0" smtClean="0"/>
              <a:t> that PFA is the first step to be taken by any person in contact with a suspected or confirmed Protection case. Everyone should learn how to do PFA. </a:t>
            </a:r>
          </a:p>
          <a:p>
            <a:r>
              <a:rPr lang="en-US" baseline="0" dirty="0" smtClean="0"/>
              <a:t>Introduce yourself/ensure to be in a comfortable environment. </a:t>
            </a:r>
          </a:p>
          <a:p>
            <a:r>
              <a:rPr lang="en-US" baseline="0" dirty="0" smtClean="0"/>
              <a:t>PFA is a humane, supportive response to a fellow human being who is suffering and who may need support. </a:t>
            </a:r>
          </a:p>
          <a:p>
            <a:r>
              <a:rPr lang="en-US" baseline="0" dirty="0" smtClean="0"/>
              <a:t>There are three pillars to PFA (link to next slide)</a:t>
            </a:r>
            <a:endParaRPr lang="en-US" dirty="0"/>
          </a:p>
        </p:txBody>
      </p:sp>
      <p:sp>
        <p:nvSpPr>
          <p:cNvPr id="4" name="Slide Number Placeholder 3"/>
          <p:cNvSpPr>
            <a:spLocks noGrp="1"/>
          </p:cNvSpPr>
          <p:nvPr>
            <p:ph type="sldNum" sz="quarter" idx="10"/>
          </p:nvPr>
        </p:nvSpPr>
        <p:spPr/>
        <p:txBody>
          <a:bodyPr/>
          <a:lstStyle/>
          <a:p>
            <a:fld id="{285175BA-6100-453D-A833-4D4D42DF17E1}" type="slidenum">
              <a:rPr lang="en-US" smtClean="0"/>
              <a:t>47</a:t>
            </a:fld>
            <a:endParaRPr lang="en-US"/>
          </a:p>
        </p:txBody>
      </p:sp>
    </p:spTree>
    <p:extLst>
      <p:ext uri="{BB962C8B-B14F-4D97-AF65-F5344CB8AC3E}">
        <p14:creationId xmlns:p14="http://schemas.microsoft.com/office/powerpoint/2010/main" val="24748914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a:t>
            </a:r>
            <a:r>
              <a:rPr lang="en-US" baseline="0" dirty="0" smtClean="0"/>
              <a:t> the key principles of PFA.</a:t>
            </a:r>
            <a:endParaRPr lang="en-US" dirty="0"/>
          </a:p>
        </p:txBody>
      </p:sp>
      <p:sp>
        <p:nvSpPr>
          <p:cNvPr id="4" name="Slide Number Placeholder 3"/>
          <p:cNvSpPr>
            <a:spLocks noGrp="1"/>
          </p:cNvSpPr>
          <p:nvPr>
            <p:ph type="sldNum" sz="quarter" idx="10"/>
          </p:nvPr>
        </p:nvSpPr>
        <p:spPr/>
        <p:txBody>
          <a:bodyPr/>
          <a:lstStyle/>
          <a:p>
            <a:fld id="{285175BA-6100-453D-A833-4D4D42DF17E1}" type="slidenum">
              <a:rPr lang="en-US" smtClean="0"/>
              <a:t>48</a:t>
            </a:fld>
            <a:endParaRPr lang="en-US"/>
          </a:p>
        </p:txBody>
      </p:sp>
    </p:spTree>
    <p:extLst>
      <p:ext uri="{BB962C8B-B14F-4D97-AF65-F5344CB8AC3E}">
        <p14:creationId xmlns:p14="http://schemas.microsoft.com/office/powerpoint/2010/main" val="2449740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Introduce</a:t>
            </a:r>
            <a:r>
              <a:rPr lang="en-US" baseline="0" dirty="0" smtClean="0"/>
              <a:t> the learning outcomes for the overall training: ‘’This is what we are trying to achieve with this training, this is what you will know by the end of this training’’</a:t>
            </a:r>
            <a:endParaRPr lang="en-US" dirty="0"/>
          </a:p>
        </p:txBody>
      </p:sp>
      <p:sp>
        <p:nvSpPr>
          <p:cNvPr id="4" name="Slide Number Placeholder 3"/>
          <p:cNvSpPr>
            <a:spLocks noGrp="1"/>
          </p:cNvSpPr>
          <p:nvPr>
            <p:ph type="sldNum" sz="quarter" idx="10"/>
          </p:nvPr>
        </p:nvSpPr>
        <p:spPr/>
        <p:txBody>
          <a:bodyPr/>
          <a:lstStyle/>
          <a:p>
            <a:fld id="{285175BA-6100-453D-A833-4D4D42DF17E1}" type="slidenum">
              <a:rPr lang="en-US" smtClean="0"/>
              <a:t>3</a:t>
            </a:fld>
            <a:endParaRPr lang="en-US"/>
          </a:p>
        </p:txBody>
      </p:sp>
    </p:spTree>
    <p:extLst>
      <p:ext uri="{BB962C8B-B14F-4D97-AF65-F5344CB8AC3E}">
        <p14:creationId xmlns:p14="http://schemas.microsoft.com/office/powerpoint/2010/main" val="41127989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t>Explain</a:t>
            </a:r>
            <a:r>
              <a:rPr lang="en-US" sz="1200" b="0" baseline="0" dirty="0" smtClean="0"/>
              <a:t> that during the conversation with the person, they are certain attitudes to adopt to ensure that the person feels comfortable and empowered in their choice of course of action. Go over the do’s and </a:t>
            </a:r>
            <a:r>
              <a:rPr lang="en-US" sz="1200" b="0" baseline="0" dirty="0" err="1" smtClean="0"/>
              <a:t>don’t’s</a:t>
            </a:r>
            <a:r>
              <a:rPr lang="en-US" sz="1200" b="0"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t>TO ADD?</a:t>
            </a:r>
            <a:endParaRPr lang="en-US" sz="1200"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FFFF00"/>
                </a:solidFill>
              </a:rPr>
              <a:t>Remember: </a:t>
            </a:r>
            <a:r>
              <a:rPr lang="en-US" sz="1200" dirty="0" smtClean="0">
                <a:solidFill>
                  <a:srgbClr val="FFFF00"/>
                </a:solidFill>
              </a:rPr>
              <a:t>It is important that the capacities, skills and resources of people are fully explored prior to conducting a referral through an agency. </a:t>
            </a:r>
          </a:p>
          <a:p>
            <a:r>
              <a:rPr lang="en-US" sz="1200" b="1" kern="1200" dirty="0" smtClean="0">
                <a:solidFill>
                  <a:srgbClr val="FFFF00"/>
                </a:solidFill>
                <a:effectLst/>
                <a:latin typeface="+mn-lt"/>
                <a:ea typeface="+mn-ea"/>
                <a:cs typeface="+mn-cs"/>
              </a:rPr>
              <a:t>At the end emphasize</a:t>
            </a:r>
            <a:r>
              <a:rPr lang="en-US" sz="1200" b="1" kern="1200" baseline="0" dirty="0" smtClean="0">
                <a:solidFill>
                  <a:srgbClr val="FFFF00"/>
                </a:solidFill>
                <a:effectLst/>
                <a:latin typeface="+mn-lt"/>
                <a:ea typeface="+mn-ea"/>
                <a:cs typeface="+mn-cs"/>
              </a:rPr>
              <a:t> that w</a:t>
            </a:r>
            <a:r>
              <a:rPr lang="en-US" sz="1200" b="1" kern="1200" dirty="0" smtClean="0">
                <a:solidFill>
                  <a:srgbClr val="FFFF00"/>
                </a:solidFill>
                <a:effectLst/>
                <a:latin typeface="+mn-lt"/>
                <a:ea typeface="+mn-ea"/>
                <a:cs typeface="+mn-cs"/>
              </a:rPr>
              <a:t>e take a strength-based approach to referral.</a:t>
            </a:r>
            <a:r>
              <a:rPr lang="en-US" sz="1200" b="1" kern="1200" baseline="0" dirty="0" smtClean="0">
                <a:solidFill>
                  <a:srgbClr val="FFFF00"/>
                </a:solidFill>
                <a:effectLst/>
                <a:latin typeface="+mn-lt"/>
                <a:ea typeface="+mn-ea"/>
                <a:cs typeface="+mn-cs"/>
              </a:rPr>
              <a:t> </a:t>
            </a:r>
            <a:r>
              <a:rPr lang="en-US" sz="1200" b="0" kern="1200" dirty="0" smtClean="0">
                <a:solidFill>
                  <a:srgbClr val="FFFF00"/>
                </a:solidFill>
                <a:effectLst/>
                <a:latin typeface="+mn-lt"/>
                <a:ea typeface="+mn-ea"/>
                <a:cs typeface="+mn-cs"/>
              </a:rPr>
              <a:t>This means that during this</a:t>
            </a:r>
            <a:r>
              <a:rPr lang="en-US" sz="1200" b="0" kern="1200" baseline="0" dirty="0" smtClean="0">
                <a:solidFill>
                  <a:srgbClr val="FFFF00"/>
                </a:solidFill>
                <a:effectLst/>
                <a:latin typeface="+mn-lt"/>
                <a:ea typeface="+mn-ea"/>
                <a:cs typeface="+mn-cs"/>
              </a:rPr>
              <a:t> </a:t>
            </a:r>
            <a:r>
              <a:rPr lang="en-US" sz="1200" kern="1200" baseline="0" dirty="0" smtClean="0">
                <a:solidFill>
                  <a:srgbClr val="FFFF00"/>
                </a:solidFill>
                <a:effectLst/>
                <a:latin typeface="+mn-lt"/>
                <a:ea typeface="+mn-ea"/>
                <a:cs typeface="+mn-cs"/>
              </a:rPr>
              <a:t>conversation you can try to explore the persons capacities, skills and resources. </a:t>
            </a:r>
            <a:r>
              <a:rPr lang="en-US" sz="1200" b="1" kern="1200" dirty="0" smtClean="0">
                <a:solidFill>
                  <a:srgbClr val="FFFF00"/>
                </a:solidFill>
                <a:effectLst/>
                <a:latin typeface="+mn-lt"/>
                <a:ea typeface="+mn-ea"/>
                <a:cs typeface="+mn-cs"/>
              </a:rPr>
              <a:t>In low-risk situations</a:t>
            </a:r>
            <a:r>
              <a:rPr lang="en-US" sz="1200" kern="1200" dirty="0" smtClean="0">
                <a:solidFill>
                  <a:srgbClr val="FFFF00"/>
                </a:solidFill>
                <a:effectLst/>
                <a:latin typeface="+mn-lt"/>
                <a:ea typeface="+mn-ea"/>
                <a:cs typeface="+mn-cs"/>
              </a:rPr>
              <a:t>, where a service is needed and the individual</a:t>
            </a:r>
            <a:r>
              <a:rPr lang="en-US" sz="1200" kern="1200" baseline="0" dirty="0" smtClean="0">
                <a:solidFill>
                  <a:srgbClr val="FFFF00"/>
                </a:solidFill>
                <a:effectLst/>
                <a:latin typeface="+mn-lt"/>
                <a:ea typeface="+mn-ea"/>
                <a:cs typeface="+mn-cs"/>
              </a:rPr>
              <a:t> </a:t>
            </a:r>
            <a:r>
              <a:rPr lang="en-US" sz="1200" kern="1200" dirty="0" smtClean="0">
                <a:solidFill>
                  <a:srgbClr val="FFFF00"/>
                </a:solidFill>
                <a:effectLst/>
                <a:latin typeface="+mn-lt"/>
                <a:ea typeface="+mn-ea"/>
                <a:cs typeface="+mn-cs"/>
              </a:rPr>
              <a:t>has the capacity to access this service themselves, </a:t>
            </a:r>
            <a:r>
              <a:rPr lang="en-US" sz="1200" b="1" kern="1200" dirty="0" smtClean="0">
                <a:solidFill>
                  <a:srgbClr val="FFFF00"/>
                </a:solidFill>
                <a:effectLst/>
                <a:latin typeface="+mn-lt"/>
                <a:ea typeface="+mn-ea"/>
                <a:cs typeface="+mn-cs"/>
              </a:rPr>
              <a:t>a self-referral</a:t>
            </a:r>
            <a:r>
              <a:rPr lang="en-US" sz="1200" kern="1200" dirty="0" smtClean="0">
                <a:solidFill>
                  <a:srgbClr val="FFFF00"/>
                </a:solidFill>
                <a:effectLst/>
                <a:latin typeface="+mn-lt"/>
                <a:ea typeface="+mn-ea"/>
                <a:cs typeface="+mn-cs"/>
              </a:rPr>
              <a:t> might be the preferred option. This means staff should be well informed about available service options, how to access them, and contact information for the service provider so they can inform the individual /</a:t>
            </a:r>
            <a:r>
              <a:rPr lang="en-US" sz="1200" kern="1200" baseline="0" dirty="0" smtClean="0">
                <a:solidFill>
                  <a:srgbClr val="FFFF00"/>
                </a:solidFill>
                <a:effectLst/>
                <a:latin typeface="+mn-lt"/>
                <a:ea typeface="+mn-ea"/>
                <a:cs typeface="+mn-cs"/>
              </a:rPr>
              <a:t> give the hotline </a:t>
            </a:r>
            <a:r>
              <a:rPr lang="en-US" sz="1200" kern="1200" baseline="0" dirty="0" err="1" smtClean="0">
                <a:solidFill>
                  <a:srgbClr val="FFFF00"/>
                </a:solidFill>
                <a:effectLst/>
                <a:latin typeface="+mn-lt"/>
                <a:ea typeface="+mn-ea"/>
                <a:cs typeface="+mn-cs"/>
              </a:rPr>
              <a:t>etc</a:t>
            </a:r>
            <a:r>
              <a:rPr lang="en-US" sz="1200" kern="1200" baseline="0" dirty="0" smtClean="0">
                <a:solidFill>
                  <a:srgbClr val="FFFF00"/>
                </a:solidFill>
                <a:effectLst/>
                <a:latin typeface="+mn-lt"/>
                <a:ea typeface="+mn-ea"/>
                <a:cs typeface="+mn-cs"/>
              </a:rPr>
              <a:t> to the person to contact themselves. ????</a:t>
            </a:r>
            <a:endParaRPr lang="en-US" dirty="0">
              <a:solidFill>
                <a:srgbClr val="FFFF00"/>
              </a:solidFill>
            </a:endParaRPr>
          </a:p>
        </p:txBody>
      </p:sp>
      <p:sp>
        <p:nvSpPr>
          <p:cNvPr id="4" name="Slide Number Placeholder 3"/>
          <p:cNvSpPr>
            <a:spLocks noGrp="1"/>
          </p:cNvSpPr>
          <p:nvPr>
            <p:ph type="sldNum" sz="quarter" idx="10"/>
          </p:nvPr>
        </p:nvSpPr>
        <p:spPr/>
        <p:txBody>
          <a:bodyPr/>
          <a:lstStyle/>
          <a:p>
            <a:fld id="{285175BA-6100-453D-A833-4D4D42DF17E1}" type="slidenum">
              <a:rPr lang="en-US" smtClean="0"/>
              <a:t>49</a:t>
            </a:fld>
            <a:endParaRPr lang="en-US"/>
          </a:p>
        </p:txBody>
      </p:sp>
    </p:spTree>
    <p:extLst>
      <p:ext uri="{BB962C8B-B14F-4D97-AF65-F5344CB8AC3E}">
        <p14:creationId xmlns:p14="http://schemas.microsoft.com/office/powerpoint/2010/main" val="28423047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Cases of Gender-Based Violence (GBV) are extremely sensitive, and should be managed only by appropriately trained and supported GBV specialists, to ensure that care is provided in a safe and survivor-centered way.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 suspected or disclosed GBV cases, you must immediately refer the individual to a GBV focal point.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Do not conduct any assessment; instead, share information with them about the available GBV services and provide the referral if they choose to do so.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Do not ask any questions about the nature of the incident, or details of the person’s needs. Keep all information confidential.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It is essential to uphold the GBV Guiding Principles of safety, confidentiality, respect and non-discrimination in all interactions with a survivor. Being non-GBV specialist you can refer to the GBV Pocket Guide for more information on what to say and how to interact with a survivor to ensure that you are supportive and do not increase risks of harm (the key elements of this guide are outlined as a list of tips in Annex 1: GBV </a:t>
            </a:r>
            <a:r>
              <a:rPr lang="en-US" dirty="0" err="1" smtClean="0"/>
              <a:t>LookListen</a:t>
            </a:r>
            <a:r>
              <a:rPr lang="en-US" dirty="0" smtClean="0"/>
              <a:t>-Link Protocol).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You may give the number of the specialized GBV 116123 hot-line (run by </a:t>
            </a:r>
            <a:r>
              <a:rPr lang="en-US" dirty="0" err="1" smtClean="0"/>
              <a:t>LaStrada</a:t>
            </a:r>
            <a:r>
              <a:rPr lang="en-US" dirty="0" smtClean="0"/>
              <a:t> NGO) or 1547 Governmental hot-line to a survivor, or the contact numbers of the psychosocial assistance mobile teams available in your location (information on locations and contacts are available at: https://rozirvykolo.org/map-ofsupport/?fbclid=IwAR1HiUMIMbcPyEqvYmCeS2I8en7kzX7EMNL55T1YFps8NNkfmUyb0NR2oVM). Indicated hot lines and PSS MTs are free of charge. Hotlines provide services 24/7 and cover the entire country. The safety of the survivor and her access to essential GBV services are non-negotiable priorities, which must always take precedence over documentation or investigation of any GBV incident</a:t>
            </a:r>
          </a:p>
          <a:p>
            <a:endParaRPr lang="en-US" dirty="0"/>
          </a:p>
        </p:txBody>
      </p:sp>
      <p:sp>
        <p:nvSpPr>
          <p:cNvPr id="4" name="Slide Number Placeholder 3"/>
          <p:cNvSpPr>
            <a:spLocks noGrp="1"/>
          </p:cNvSpPr>
          <p:nvPr>
            <p:ph type="sldNum" sz="quarter" idx="10"/>
          </p:nvPr>
        </p:nvSpPr>
        <p:spPr/>
        <p:txBody>
          <a:bodyPr/>
          <a:lstStyle/>
          <a:p>
            <a:fld id="{285175BA-6100-453D-A833-4D4D42DF17E1}" type="slidenum">
              <a:rPr lang="en-US" smtClean="0"/>
              <a:t>50</a:t>
            </a:fld>
            <a:endParaRPr lang="en-US"/>
          </a:p>
        </p:txBody>
      </p:sp>
    </p:spTree>
    <p:extLst>
      <p:ext uri="{BB962C8B-B14F-4D97-AF65-F5344CB8AC3E}">
        <p14:creationId xmlns:p14="http://schemas.microsoft.com/office/powerpoint/2010/main" val="38427339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a:t>
            </a:r>
            <a:r>
              <a:rPr lang="en-US" baseline="0" dirty="0" smtClean="0"/>
              <a:t> having conducted PFA, the staff member in contact with the person in need of Protection, needs to explain to the person what are the different options on services. They will find information on the Service Mapping platform. It is the responsibility of each organization to ensure that their frontline staff have access to  the Service Mapping platform, whether online or extracted into an excel.</a:t>
            </a:r>
          </a:p>
          <a:p>
            <a:endParaRPr lang="en-US" baseline="0" dirty="0" smtClean="0"/>
          </a:p>
          <a:p>
            <a:r>
              <a:rPr lang="en-US" baseline="0" dirty="0" smtClean="0"/>
              <a:t>Remember not to raise expectations, and manage expectations regarding outcome, steps, timeframe, and type of information that will be shared. Reinforce to the person that it is ultimately their choice. Highlight that they also have rights with regards to the data being collected on them: </a:t>
            </a:r>
          </a:p>
          <a:p>
            <a:endParaRPr lang="en-US" dirty="0" smtClean="0"/>
          </a:p>
          <a:p>
            <a:r>
              <a:rPr lang="en-US" sz="1200" i="1" kern="1200" dirty="0" smtClean="0">
                <a:solidFill>
                  <a:schemeClr val="tx1"/>
                </a:solidFill>
                <a:effectLst/>
                <a:latin typeface="+mn-lt"/>
                <a:ea typeface="+mn-ea"/>
                <a:cs typeface="+mn-cs"/>
              </a:rPr>
              <a:t>An Individual has a right to: </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Request that his/her information not be documented, or be deleted and/or retrieve his/her information at any time.</a:t>
            </a:r>
          </a:p>
          <a:p>
            <a:pPr lvl="0"/>
            <a:r>
              <a:rPr lang="en-US" sz="1200" kern="1200" dirty="0" smtClean="0">
                <a:solidFill>
                  <a:schemeClr val="tx1"/>
                </a:solidFill>
                <a:effectLst/>
                <a:latin typeface="+mn-lt"/>
                <a:ea typeface="+mn-ea"/>
                <a:cs typeface="+mn-cs"/>
              </a:rPr>
              <a:t>The right to refuse to answer any question they prefer not to.</a:t>
            </a:r>
          </a:p>
          <a:p>
            <a:pPr lvl="0"/>
            <a:r>
              <a:rPr lang="en-US" sz="1200" kern="1200" dirty="0" smtClean="0">
                <a:solidFill>
                  <a:schemeClr val="tx1"/>
                </a:solidFill>
                <a:effectLst/>
                <a:latin typeface="+mn-lt"/>
                <a:ea typeface="+mn-ea"/>
                <a:cs typeface="+mn-cs"/>
              </a:rPr>
              <a:t>The right to ask questions or ask for explanations at any time.</a:t>
            </a:r>
          </a:p>
          <a:p>
            <a:pPr lvl="0"/>
            <a:r>
              <a:rPr lang="en-US" sz="1200" kern="1200" dirty="0" smtClean="0">
                <a:solidFill>
                  <a:schemeClr val="tx1"/>
                </a:solidFill>
                <a:effectLst/>
                <a:latin typeface="+mn-lt"/>
                <a:ea typeface="+mn-ea"/>
                <a:cs typeface="+mn-cs"/>
              </a:rPr>
              <a:t>The right to be asked for consent when conducting an onward referral by an agency.</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Respect the person’s choice and decision-making capacity: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Do not give counseling or put pressure to the individual to access one or other services.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All staff, frontline workers and volunteers should not express their opinion, pass judgment or blame the individual. </a:t>
            </a:r>
          </a:p>
          <a:p>
            <a:pPr lvl="0"/>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85175BA-6100-453D-A833-4D4D42DF17E1}" type="slidenum">
              <a:rPr lang="en-US" smtClean="0"/>
              <a:t>52</a:t>
            </a:fld>
            <a:endParaRPr lang="en-US"/>
          </a:p>
        </p:txBody>
      </p:sp>
    </p:spTree>
    <p:extLst>
      <p:ext uri="{BB962C8B-B14F-4D97-AF65-F5344CB8AC3E}">
        <p14:creationId xmlns:p14="http://schemas.microsoft.com/office/powerpoint/2010/main" val="30031717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Explain that ‘Informed Consent’ is the </a:t>
            </a:r>
            <a:r>
              <a:rPr lang="en-US" sz="1200" b="1" kern="1200" dirty="0" smtClean="0">
                <a:solidFill>
                  <a:schemeClr val="tx1"/>
                </a:solidFill>
                <a:effectLst/>
                <a:latin typeface="+mn-lt"/>
                <a:ea typeface="+mn-ea"/>
                <a:cs typeface="+mn-cs"/>
              </a:rPr>
              <a:t>voluntary and informed agreement of an individual</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 be referred t</a:t>
            </a:r>
            <a:r>
              <a:rPr lang="en-US" sz="1200" kern="1200" dirty="0" smtClean="0">
                <a:solidFill>
                  <a:schemeClr val="tx1"/>
                </a:solidFill>
                <a:effectLst/>
                <a:latin typeface="+mn-lt"/>
                <a:ea typeface="+mn-ea"/>
                <a:cs typeface="+mn-cs"/>
              </a:rPr>
              <a:t>o a third party (</a:t>
            </a:r>
            <a:r>
              <a:rPr lang="en-US" sz="1200" kern="1200" dirty="0" err="1" smtClean="0">
                <a:solidFill>
                  <a:schemeClr val="tx1"/>
                </a:solidFill>
                <a:effectLst/>
                <a:latin typeface="+mn-lt"/>
                <a:ea typeface="+mn-ea"/>
                <a:cs typeface="+mn-cs"/>
              </a:rPr>
              <a:t>ies</a:t>
            </a:r>
            <a:r>
              <a:rPr lang="en-US" sz="1200" kern="1200" dirty="0" smtClean="0">
                <a:solidFill>
                  <a:schemeClr val="tx1"/>
                </a:solidFill>
                <a:effectLst/>
                <a:latin typeface="+mn-lt"/>
                <a:ea typeface="+mn-ea"/>
                <a:cs typeface="+mn-cs"/>
              </a:rPr>
              <a:t>) and/or to a specific service based on full and transparent information.</a:t>
            </a:r>
            <a:r>
              <a:rPr lang="en-US" sz="1200" kern="1200" baseline="0" dirty="0" smtClean="0">
                <a:solidFill>
                  <a:schemeClr val="tx1"/>
                </a:solidFill>
                <a:effectLst/>
                <a:latin typeface="+mn-lt"/>
                <a:ea typeface="+mn-ea"/>
                <a:cs typeface="+mn-cs"/>
              </a:rPr>
              <a:t> </a:t>
            </a:r>
          </a:p>
          <a:p>
            <a:r>
              <a:rPr lang="en-US" sz="1200" kern="1200" baseline="0" dirty="0" smtClean="0">
                <a:solidFill>
                  <a:schemeClr val="tx1"/>
                </a:solidFill>
                <a:effectLst/>
                <a:latin typeface="+mn-lt"/>
                <a:ea typeface="+mn-ea"/>
                <a:cs typeface="+mn-cs"/>
              </a:rPr>
              <a:t>Enough information needs to be provided in order for the person to know what they will get themselves into. </a:t>
            </a:r>
          </a:p>
          <a:p>
            <a:r>
              <a:rPr lang="en-US" sz="1200" b="1" kern="1200" baseline="0" dirty="0" smtClean="0">
                <a:solidFill>
                  <a:schemeClr val="tx1"/>
                </a:solidFill>
                <a:effectLst/>
                <a:latin typeface="+mn-lt"/>
                <a:ea typeface="+mn-ea"/>
                <a:cs typeface="+mn-cs"/>
              </a:rPr>
              <a:t>Note: the referral can only take place with informed consent (although there are exceptions)</a:t>
            </a:r>
            <a:endParaRPr lang="en-US" b="1" dirty="0"/>
          </a:p>
        </p:txBody>
      </p:sp>
      <p:sp>
        <p:nvSpPr>
          <p:cNvPr id="4" name="Slide Number Placeholder 3"/>
          <p:cNvSpPr>
            <a:spLocks noGrp="1"/>
          </p:cNvSpPr>
          <p:nvPr>
            <p:ph type="sldNum" sz="quarter" idx="10"/>
          </p:nvPr>
        </p:nvSpPr>
        <p:spPr/>
        <p:txBody>
          <a:bodyPr/>
          <a:lstStyle/>
          <a:p>
            <a:fld id="{285175BA-6100-453D-A833-4D4D42DF17E1}" type="slidenum">
              <a:rPr lang="en-US" smtClean="0"/>
              <a:t>53</a:t>
            </a:fld>
            <a:endParaRPr lang="en-US"/>
          </a:p>
        </p:txBody>
      </p:sp>
    </p:spTree>
    <p:extLst>
      <p:ext uri="{BB962C8B-B14F-4D97-AF65-F5344CB8AC3E}">
        <p14:creationId xmlns:p14="http://schemas.microsoft.com/office/powerpoint/2010/main" val="34565927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Explain</a:t>
            </a:r>
            <a:r>
              <a:rPr lang="en-US" sz="1200" kern="1200" baseline="0" dirty="0" smtClean="0">
                <a:solidFill>
                  <a:schemeClr val="tx1"/>
                </a:solidFill>
                <a:effectLst/>
                <a:latin typeface="+mn-lt"/>
                <a:ea typeface="+mn-ea"/>
                <a:cs typeface="+mn-cs"/>
              </a:rPr>
              <a:t> that w</a:t>
            </a:r>
            <a:r>
              <a:rPr lang="en-US" sz="1200" kern="1200" dirty="0" smtClean="0">
                <a:solidFill>
                  <a:schemeClr val="tx1"/>
                </a:solidFill>
                <a:effectLst/>
                <a:latin typeface="+mn-lt"/>
                <a:ea typeface="+mn-ea"/>
                <a:cs typeface="+mn-cs"/>
              </a:rPr>
              <a:t>e should always seek consent from children and their families / caregivers before providing services. </a:t>
            </a:r>
            <a:endParaRPr lang="en-US"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5175BA-6100-453D-A833-4D4D42DF17E1}" type="slidenum">
              <a:rPr lang="en-US" smtClean="0"/>
              <a:t>54</a:t>
            </a:fld>
            <a:endParaRPr lang="en-US"/>
          </a:p>
        </p:txBody>
      </p:sp>
    </p:spTree>
    <p:extLst>
      <p:ext uri="{BB962C8B-B14F-4D97-AF65-F5344CB8AC3E}">
        <p14:creationId xmlns:p14="http://schemas.microsoft.com/office/powerpoint/2010/main" val="10839202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1200"/>
              </a:spcAft>
              <a:buClrTx/>
              <a:buSzTx/>
              <a:buFontTx/>
              <a:buNone/>
              <a:tabLst/>
              <a:defRPr/>
            </a:pPr>
            <a:r>
              <a:rPr lang="en-US" sz="1200" b="1" dirty="0" smtClean="0">
                <a:latin typeface="Calibri" panose="020F0502020204030204" pitchFamily="34" charset="0"/>
                <a:cs typeface="Calibri" panose="020F0502020204030204" pitchFamily="34" charset="0"/>
              </a:rPr>
              <a:t>Explain</a:t>
            </a:r>
            <a:r>
              <a:rPr lang="en-US" sz="1200" b="1" baseline="0" dirty="0" smtClean="0">
                <a:latin typeface="Calibri" panose="020F0502020204030204" pitchFamily="34" charset="0"/>
                <a:cs typeface="Calibri" panose="020F0502020204030204" pitchFamily="34" charset="0"/>
              </a:rPr>
              <a:t> that c</a:t>
            </a:r>
            <a:r>
              <a:rPr lang="en-US" sz="1200" b="1" dirty="0" smtClean="0">
                <a:latin typeface="Calibri" panose="020F0502020204030204" pitchFamily="34" charset="0"/>
                <a:cs typeface="Calibri" panose="020F0502020204030204" pitchFamily="34" charset="0"/>
              </a:rPr>
              <a:t>onfidentiality and informed consent should always be given priority</a:t>
            </a:r>
            <a:r>
              <a:rPr lang="en-US" sz="1200" dirty="0" smtClean="0">
                <a:latin typeface="Calibri" panose="020F0502020204030204" pitchFamily="34" charset="0"/>
                <a:cs typeface="Calibri" panose="020F0502020204030204" pitchFamily="34" charset="0"/>
              </a:rPr>
              <a:t>. However, limits can occur in exceptional circumstances.</a:t>
            </a:r>
            <a:r>
              <a:rPr lang="en-US" sz="1200" kern="1200" dirty="0" smtClean="0">
                <a:solidFill>
                  <a:schemeClr val="tx1"/>
                </a:solidFill>
                <a:effectLst/>
                <a:latin typeface="+mn-lt"/>
                <a:ea typeface="+mn-ea"/>
                <a:cs typeface="+mn-cs"/>
              </a:rPr>
              <a:t> These exist</a:t>
            </a:r>
            <a:r>
              <a:rPr lang="en-US" sz="1200" kern="1200" baseline="0" dirty="0" smtClean="0">
                <a:solidFill>
                  <a:schemeClr val="tx1"/>
                </a:solidFill>
                <a:effectLst/>
                <a:latin typeface="+mn-lt"/>
                <a:ea typeface="+mn-ea"/>
                <a:cs typeface="+mn-cs"/>
              </a:rPr>
              <a:t> only in exceptional circumstances where it is understand that</a:t>
            </a:r>
            <a:r>
              <a:rPr lang="en-US" sz="1200" kern="1200" dirty="0" smtClean="0">
                <a:solidFill>
                  <a:schemeClr val="tx1"/>
                </a:solidFill>
                <a:effectLst/>
                <a:latin typeface="+mn-lt"/>
                <a:ea typeface="+mn-ea"/>
                <a:cs typeface="+mn-cs"/>
              </a:rPr>
              <a:t> the potential harm caused by not referring and non-disclosure of information outweighs the potential harm caused by disclosure of the information. </a:t>
            </a:r>
          </a:p>
          <a:p>
            <a:pPr lvl="0" algn="just">
              <a:spcAft>
                <a:spcPts val="1200"/>
              </a:spcAft>
            </a:pPr>
            <a:endParaRPr lang="en-US" sz="1200" dirty="0" smtClean="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285175BA-6100-453D-A833-4D4D42DF17E1}" type="slidenum">
              <a:rPr lang="en-US" smtClean="0"/>
              <a:t>55</a:t>
            </a:fld>
            <a:endParaRPr lang="en-US"/>
          </a:p>
        </p:txBody>
      </p:sp>
    </p:spTree>
    <p:extLst>
      <p:ext uri="{BB962C8B-B14F-4D97-AF65-F5344CB8AC3E}">
        <p14:creationId xmlns:p14="http://schemas.microsoft.com/office/powerpoint/2010/main" val="24601283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participants to read the 6 situations</a:t>
            </a:r>
            <a:r>
              <a:rPr lang="en-US" baseline="0" dirty="0" smtClean="0"/>
              <a:t> and to point out in which scenario the mandatory reporting requirements would apply? </a:t>
            </a:r>
            <a:r>
              <a:rPr lang="en-US" b="1" baseline="0" dirty="0" smtClean="0"/>
              <a:t>The answer is 2 and it could also be 5 + 6 but we would need more information. </a:t>
            </a:r>
          </a:p>
          <a:p>
            <a:endParaRPr lang="en-US" baseline="0" dirty="0" smtClean="0"/>
          </a:p>
          <a:p>
            <a:pPr lvl="0"/>
            <a:r>
              <a:rPr lang="en-US" sz="1200" b="1" kern="1200" dirty="0" smtClean="0">
                <a:solidFill>
                  <a:schemeClr val="tx1"/>
                </a:solidFill>
                <a:effectLst/>
                <a:latin typeface="+mn-lt"/>
                <a:ea typeface="+mn-ea"/>
                <a:cs typeface="+mn-cs"/>
              </a:rPr>
              <a:t>Where there are indications that a person is planning to take their own life or planning to harm the safety of others, </a:t>
            </a:r>
            <a:r>
              <a:rPr lang="en-US" sz="1200" b="0" kern="1200" dirty="0" smtClean="0">
                <a:solidFill>
                  <a:schemeClr val="tx1"/>
                </a:solidFill>
                <a:effectLst/>
                <a:latin typeface="+mn-lt"/>
                <a:ea typeface="+mn-ea"/>
                <a:cs typeface="+mn-cs"/>
              </a:rPr>
              <a:t>referrals for lifesaving services can be sought without informed consent. </a:t>
            </a:r>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Where a child is at imminent risk of harm, </a:t>
            </a:r>
            <a:r>
              <a:rPr lang="en-US" sz="1200" kern="1200" dirty="0" smtClean="0">
                <a:solidFill>
                  <a:schemeClr val="tx1"/>
                </a:solidFill>
                <a:effectLst/>
                <a:latin typeface="+mn-lt"/>
                <a:ea typeface="+mn-ea"/>
                <a:cs typeface="+mn-cs"/>
              </a:rPr>
              <a:t>referral for the child can be sought without informed consent or assent, due to respect for best interests of the child </a:t>
            </a:r>
            <a:endParaRPr lang="en-US" dirty="0" smtClean="0"/>
          </a:p>
          <a:p>
            <a:pPr lvl="0" algn="just">
              <a:spcAft>
                <a:spcPts val="1200"/>
              </a:spcAft>
            </a:pPr>
            <a:endParaRPr lang="en-US" sz="1200" dirty="0" smtClean="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285175BA-6100-453D-A833-4D4D42DF17E1}" type="slidenum">
              <a:rPr lang="en-US" smtClean="0"/>
              <a:t>56</a:t>
            </a:fld>
            <a:endParaRPr lang="en-US"/>
          </a:p>
        </p:txBody>
      </p:sp>
    </p:spTree>
    <p:extLst>
      <p:ext uri="{BB962C8B-B14F-4D97-AF65-F5344CB8AC3E}">
        <p14:creationId xmlns:p14="http://schemas.microsoft.com/office/powerpoint/2010/main" val="1012994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Explain</a:t>
            </a:r>
            <a:r>
              <a:rPr lang="en-US" sz="1200" b="0" kern="1200" baseline="0" dirty="0" smtClean="0">
                <a:solidFill>
                  <a:schemeClr val="tx1"/>
                </a:solidFill>
                <a:effectLst/>
                <a:latin typeface="+mn-lt"/>
                <a:ea typeface="+mn-ea"/>
                <a:cs typeface="+mn-cs"/>
              </a:rPr>
              <a:t> that there are two scenarios. If consent is given, it is important to document it in the Inter-Agency Referral Form (IRF). If consent is not given, it is important to still provide the person with information on services that they can decide to access themselves, and that they can come back to you in case they change their mind. </a:t>
            </a:r>
            <a:endParaRPr lang="en-US"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5175BA-6100-453D-A833-4D4D42DF17E1}" type="slidenum">
              <a:rPr lang="en-US" smtClean="0"/>
              <a:t>57</a:t>
            </a:fld>
            <a:endParaRPr lang="en-US"/>
          </a:p>
        </p:txBody>
      </p:sp>
    </p:spTree>
    <p:extLst>
      <p:ext uri="{BB962C8B-B14F-4D97-AF65-F5344CB8AC3E}">
        <p14:creationId xmlns:p14="http://schemas.microsoft.com/office/powerpoint/2010/main" val="2197321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Assuming</a:t>
            </a:r>
            <a:r>
              <a:rPr lang="en-US" baseline="0" dirty="0" smtClean="0"/>
              <a:t> that informed consent was provided to move forward with the referral, the next step is to collect the person’s information before sharing it with the receiver of the referral. </a:t>
            </a:r>
            <a:endParaRPr lang="en-US" dirty="0"/>
          </a:p>
        </p:txBody>
      </p:sp>
      <p:sp>
        <p:nvSpPr>
          <p:cNvPr id="4" name="Slide Number Placeholder 3"/>
          <p:cNvSpPr>
            <a:spLocks noGrp="1"/>
          </p:cNvSpPr>
          <p:nvPr>
            <p:ph type="sldNum" sz="quarter" idx="10"/>
          </p:nvPr>
        </p:nvSpPr>
        <p:spPr/>
        <p:txBody>
          <a:bodyPr/>
          <a:lstStyle/>
          <a:p>
            <a:fld id="{285175BA-6100-453D-A833-4D4D42DF17E1}" type="slidenum">
              <a:rPr lang="en-US" smtClean="0"/>
              <a:t>58</a:t>
            </a:fld>
            <a:endParaRPr lang="en-US"/>
          </a:p>
        </p:txBody>
      </p:sp>
    </p:spTree>
    <p:extLst>
      <p:ext uri="{BB962C8B-B14F-4D97-AF65-F5344CB8AC3E}">
        <p14:creationId xmlns:p14="http://schemas.microsoft.com/office/powerpoint/2010/main" val="24140743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a:t>
            </a:r>
            <a:r>
              <a:rPr lang="en-US" baseline="0" dirty="0" smtClean="0"/>
              <a:t> that the person will collect different types of information if they are doing a REFERRAL or a RE-DIRECTION. This will depend on whether they are a technical specialist in Protection or not. </a:t>
            </a:r>
          </a:p>
          <a:p>
            <a:r>
              <a:rPr lang="en-US" baseline="0" dirty="0" smtClean="0"/>
              <a:t>If ‘’Yes’’: conduct a brief assessment of the person’s protection need, and fill the inter-agency referral form (IRF)</a:t>
            </a:r>
          </a:p>
          <a:p>
            <a:r>
              <a:rPr lang="en-US" baseline="0" dirty="0" smtClean="0"/>
              <a:t>If ‘’No’’: only the person’s phone number and name if necessary. Do not ask for further information.</a:t>
            </a:r>
          </a:p>
          <a:p>
            <a:r>
              <a:rPr lang="en-US" baseline="0" dirty="0" smtClean="0"/>
              <a:t>(transition to the next slide): in the next slide, we will see how to fill the IRF for a referral</a:t>
            </a:r>
            <a:endParaRPr lang="en-US" dirty="0"/>
          </a:p>
        </p:txBody>
      </p:sp>
      <p:sp>
        <p:nvSpPr>
          <p:cNvPr id="4" name="Slide Number Placeholder 3"/>
          <p:cNvSpPr>
            <a:spLocks noGrp="1"/>
          </p:cNvSpPr>
          <p:nvPr>
            <p:ph type="sldNum" sz="quarter" idx="10"/>
          </p:nvPr>
        </p:nvSpPr>
        <p:spPr/>
        <p:txBody>
          <a:bodyPr/>
          <a:lstStyle/>
          <a:p>
            <a:fld id="{285175BA-6100-453D-A833-4D4D42DF17E1}" type="slidenum">
              <a:rPr lang="en-US" smtClean="0"/>
              <a:t>59</a:t>
            </a:fld>
            <a:endParaRPr lang="en-US"/>
          </a:p>
        </p:txBody>
      </p:sp>
    </p:spTree>
    <p:extLst>
      <p:ext uri="{BB962C8B-B14F-4D97-AF65-F5344CB8AC3E}">
        <p14:creationId xmlns:p14="http://schemas.microsoft.com/office/powerpoint/2010/main" val="1786308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section focuses on why referrals matter. </a:t>
            </a:r>
          </a:p>
          <a:p>
            <a:r>
              <a:rPr lang="en-US" baseline="0" dirty="0" smtClean="0"/>
              <a:t>Referrals are a key element of Protection work and beyond - and require to abide to certain principles, ways of working, processes, which can be time-consuming. It is therefore essential for us all to be on the same page on why we dedicate time to referrals in our daily work, and why we must continue to do so.</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B25D9F-C85E-49A2-92D7-A9DEAF83A33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71327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fill the IRF, the first step will be </a:t>
            </a:r>
            <a:r>
              <a:rPr lang="en-US" b="1" dirty="0" smtClean="0"/>
              <a:t>to</a:t>
            </a:r>
            <a:r>
              <a:rPr lang="en-US" b="1" baseline="0" dirty="0" smtClean="0"/>
              <a:t> identify the priority of the case</a:t>
            </a:r>
            <a:r>
              <a:rPr lang="en-US" baseline="0" dirty="0" smtClean="0"/>
              <a:t>: is it an urgent need that is immediately life-threatening and requires immediate life-saving assistance? If so, check URGENT. If not, check NORMAL. This will help the person receiving the referral prioritize. In case of uncertainty, when calling the receiver of the referral, see with them if this is considered urgent or not.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Note: the only essential information to have for the referral in this form is the PHONE NUMBER of the person. Do not insist if they do not want to provide the rest of the information. Kindly share this information with the person ahead of filling the form.</a:t>
            </a:r>
          </a:p>
          <a:p>
            <a:endParaRPr lang="en-US" baseline="0" dirty="0" smtClean="0"/>
          </a:p>
          <a:p>
            <a:r>
              <a:rPr lang="en-US" baseline="0" dirty="0" smtClean="0"/>
              <a:t>For the case information, collect the person’s name, their birthdate, gender and ID if they have it on them, as well as address if they wish, and phone number. </a:t>
            </a:r>
          </a:p>
          <a:p>
            <a:r>
              <a:rPr lang="en-US" b="0" baseline="0" dirty="0" smtClean="0"/>
              <a:t>Preferred method of contact can be via phone, email, physical</a:t>
            </a:r>
          </a:p>
          <a:p>
            <a:r>
              <a:rPr lang="en-US" b="0" baseline="0" dirty="0" smtClean="0"/>
              <a:t>Preferred day/time of contact, if they have access to a phone only at certain times, if they are working etc. </a:t>
            </a:r>
          </a:p>
          <a:p>
            <a:r>
              <a:rPr lang="en-US" b="0" baseline="0" dirty="0" smtClean="0"/>
              <a:t>If you can, indicate whether the person has a specific need, disability, other specific characteristics</a:t>
            </a:r>
          </a:p>
          <a:p>
            <a:endParaRPr lang="en-US" b="0" baseline="0" dirty="0" smtClean="0"/>
          </a:p>
          <a:p>
            <a:r>
              <a:rPr lang="en-US" b="0" baseline="0" dirty="0" smtClean="0"/>
              <a:t>If the person is a child, provide the name/contact info/relationship to child of the caregiver UNLESS inappropriate – if the caregiver is part of the protection risk. </a:t>
            </a:r>
          </a:p>
          <a:p>
            <a:r>
              <a:rPr lang="en-US" b="0" baseline="0" dirty="0" smtClean="0"/>
              <a:t>Indicate whether the child is separated or unaccompanied. Highlight special note/need if needed</a:t>
            </a:r>
          </a:p>
          <a:p>
            <a:endParaRPr lang="en-US" b="1" baseline="0" dirty="0" smtClean="0"/>
          </a:p>
          <a:p>
            <a:endParaRPr lang="en-US" b="1" baseline="0" dirty="0" smtClean="0"/>
          </a:p>
        </p:txBody>
      </p:sp>
      <p:sp>
        <p:nvSpPr>
          <p:cNvPr id="4" name="Slide Number Placeholder 3"/>
          <p:cNvSpPr>
            <a:spLocks noGrp="1"/>
          </p:cNvSpPr>
          <p:nvPr>
            <p:ph type="sldNum" sz="quarter" idx="10"/>
          </p:nvPr>
        </p:nvSpPr>
        <p:spPr/>
        <p:txBody>
          <a:bodyPr/>
          <a:lstStyle/>
          <a:p>
            <a:fld id="{285175BA-6100-453D-A833-4D4D42DF17E1}" type="slidenum">
              <a:rPr lang="en-US" smtClean="0"/>
              <a:t>60</a:t>
            </a:fld>
            <a:endParaRPr lang="en-US"/>
          </a:p>
        </p:txBody>
      </p:sp>
    </p:spTree>
    <p:extLst>
      <p:ext uri="{BB962C8B-B14F-4D97-AF65-F5344CB8AC3E}">
        <p14:creationId xmlns:p14="http://schemas.microsoft.com/office/powerpoint/2010/main" val="41207597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At this stage, we have provided all bio data of the person. We must now indicate why we are referring and to which service.</a:t>
            </a: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Reasons for referrals</a:t>
            </a:r>
            <a:r>
              <a:rPr lang="en-US" baseline="0" dirty="0" smtClean="0"/>
              <a:t>: why does the person need a referral? Describe only the minimum information on the protection need necessary for the referral</a:t>
            </a: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Need for service/assistance</a:t>
            </a:r>
            <a:r>
              <a:rPr lang="en-US" baseline="0" dirty="0" smtClean="0"/>
              <a:t>: What does the person need? highlight for which kind of service you are referring.</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If assistance has already been provided (whether for protection or other services), you can add it in the comment section below. This will help the receiver of the referral.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IMPORTANT: we make one referral form for one need! If multiple needs are identified, we have to make separate referral forms for every need.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Remember NOT TO USE this form for GBV.</a:t>
            </a:r>
            <a:endParaRPr lang="en-US" b="1" dirty="0"/>
          </a:p>
        </p:txBody>
      </p:sp>
      <p:sp>
        <p:nvSpPr>
          <p:cNvPr id="4" name="Slide Number Placeholder 3"/>
          <p:cNvSpPr>
            <a:spLocks noGrp="1"/>
          </p:cNvSpPr>
          <p:nvPr>
            <p:ph type="sldNum" sz="quarter" idx="10"/>
          </p:nvPr>
        </p:nvSpPr>
        <p:spPr/>
        <p:txBody>
          <a:bodyPr/>
          <a:lstStyle/>
          <a:p>
            <a:fld id="{285175BA-6100-453D-A833-4D4D42DF17E1}" type="slidenum">
              <a:rPr lang="en-US" smtClean="0"/>
              <a:t>61</a:t>
            </a:fld>
            <a:endParaRPr lang="en-US"/>
          </a:p>
        </p:txBody>
      </p:sp>
    </p:spTree>
    <p:extLst>
      <p:ext uri="{BB962C8B-B14F-4D97-AF65-F5344CB8AC3E}">
        <p14:creationId xmlns:p14="http://schemas.microsoft.com/office/powerpoint/2010/main" val="24999677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To receive the consent of the person, read them the text and fill in the blanks. Respond to any questions if necessary.</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Signature: ask for the person’s signature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Date: include the date of the referral</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Referred by: fill in details of your own profile, sector of operation, agency you work for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Referred to: fill in details of the profile of the person you identified to receive the referral, their sector of operation (Protection, Shelter etc.) and their agency and contact info</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The last part is for yourself</a:t>
            </a:r>
            <a:r>
              <a:rPr lang="en-US" baseline="0" dirty="0" smtClean="0"/>
              <a:t>: when you refer the person, fill in the ‘’date of the referral’’. If it is an urgent protection case, the referral date MUST be the same date as the day you collected the information.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Highlight how you delivered the referral. If it is an urgent protection case, you must both CALL and follow-up via email with encrypted IRF.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Any contact or referral restrictions: in case the person has any restrictions.</a:t>
            </a:r>
            <a:endParaRPr lang="en-US" dirty="0" smtClean="0"/>
          </a:p>
          <a:p>
            <a:endParaRPr lang="en-US" dirty="0" smtClean="0"/>
          </a:p>
          <a:p>
            <a:r>
              <a:rPr lang="en-US" dirty="0" smtClean="0"/>
              <a:t>Do</a:t>
            </a:r>
            <a:r>
              <a:rPr lang="en-US" baseline="0" dirty="0" smtClean="0"/>
              <a:t> not forget to store this IRF in a safe-place, either in a closet with a key physically, or encrypted on your laptop.</a:t>
            </a:r>
            <a:endParaRPr lang="en-US" dirty="0"/>
          </a:p>
        </p:txBody>
      </p:sp>
      <p:sp>
        <p:nvSpPr>
          <p:cNvPr id="4" name="Slide Number Placeholder 3"/>
          <p:cNvSpPr>
            <a:spLocks noGrp="1"/>
          </p:cNvSpPr>
          <p:nvPr>
            <p:ph type="sldNum" sz="quarter" idx="10"/>
          </p:nvPr>
        </p:nvSpPr>
        <p:spPr/>
        <p:txBody>
          <a:bodyPr/>
          <a:lstStyle/>
          <a:p>
            <a:fld id="{285175BA-6100-453D-A833-4D4D42DF17E1}" type="slidenum">
              <a:rPr lang="en-US" smtClean="0"/>
              <a:t>62</a:t>
            </a:fld>
            <a:endParaRPr lang="en-US"/>
          </a:p>
        </p:txBody>
      </p:sp>
    </p:spTree>
    <p:extLst>
      <p:ext uri="{BB962C8B-B14F-4D97-AF65-F5344CB8AC3E}">
        <p14:creationId xmlns:p14="http://schemas.microsoft.com/office/powerpoint/2010/main" val="10265623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just">
              <a:spcAft>
                <a:spcPts val="1200"/>
              </a:spcAft>
            </a:pPr>
            <a:endParaRPr lang="en-US" sz="1200" dirty="0" smtClean="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285175BA-6100-453D-A833-4D4D42DF17E1}" type="slidenum">
              <a:rPr lang="en-US" smtClean="0"/>
              <a:t>63</a:t>
            </a:fld>
            <a:endParaRPr lang="en-US"/>
          </a:p>
        </p:txBody>
      </p:sp>
    </p:spTree>
    <p:extLst>
      <p:ext uri="{BB962C8B-B14F-4D97-AF65-F5344CB8AC3E}">
        <p14:creationId xmlns:p14="http://schemas.microsoft.com/office/powerpoint/2010/main" val="34108909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5175BA-6100-453D-A833-4D4D42DF17E1}" type="slidenum">
              <a:rPr lang="en-US" smtClean="0"/>
              <a:t>64</a:t>
            </a:fld>
            <a:endParaRPr lang="en-US"/>
          </a:p>
        </p:txBody>
      </p:sp>
    </p:spTree>
    <p:extLst>
      <p:ext uri="{BB962C8B-B14F-4D97-AF65-F5344CB8AC3E}">
        <p14:creationId xmlns:p14="http://schemas.microsoft.com/office/powerpoint/2010/main" val="30304339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How</a:t>
            </a:r>
            <a:r>
              <a:rPr lang="en-US" sz="1200" b="1" kern="1200" baseline="0" dirty="0" smtClean="0">
                <a:solidFill>
                  <a:schemeClr val="tx1"/>
                </a:solidFill>
                <a:effectLst/>
                <a:latin typeface="+mn-lt"/>
                <a:ea typeface="+mn-ea"/>
                <a:cs typeface="+mn-cs"/>
              </a:rPr>
              <a:t> do we identify the receiver to whom we should refer the person?</a:t>
            </a:r>
          </a:p>
          <a:p>
            <a:r>
              <a:rPr lang="en-US" sz="1200" b="0" kern="1200" baseline="0" dirty="0" smtClean="0">
                <a:solidFill>
                  <a:schemeClr val="tx1"/>
                </a:solidFill>
                <a:effectLst/>
                <a:latin typeface="+mn-lt"/>
                <a:ea typeface="+mn-ea"/>
                <a:cs typeface="+mn-cs"/>
              </a:rPr>
              <a:t>We use the Service Mapping platform, which brings together a detailed overview of all Protection services in Ukraine, including eligibility criteria, access conditions, hotline numbers etc. </a:t>
            </a:r>
          </a:p>
          <a:p>
            <a:r>
              <a:rPr lang="en-US" sz="1200" b="0" kern="1200" baseline="0" dirty="0" smtClean="0">
                <a:solidFill>
                  <a:schemeClr val="tx1"/>
                </a:solidFill>
                <a:effectLst/>
                <a:latin typeface="+mn-lt"/>
                <a:ea typeface="+mn-ea"/>
                <a:cs typeface="+mn-cs"/>
              </a:rPr>
              <a:t>It was developed by the Protection Cluster in March 2022 but was launched as a platform in June. </a:t>
            </a:r>
          </a:p>
          <a:p>
            <a:r>
              <a:rPr lang="en-US" sz="1200" b="0" kern="1200" baseline="0" dirty="0" smtClean="0">
                <a:solidFill>
                  <a:schemeClr val="tx1"/>
                </a:solidFill>
                <a:effectLst/>
                <a:latin typeface="+mn-lt"/>
                <a:ea typeface="+mn-ea"/>
                <a:cs typeface="+mn-cs"/>
              </a:rPr>
              <a:t>It helps support coordination between agencies through referral pathways, identify gaps in services and guide Protection Cluster activities, and will help communicate with communities.</a:t>
            </a:r>
          </a:p>
          <a:p>
            <a:r>
              <a:rPr lang="en-US" sz="1200" b="0" kern="1200" baseline="0" dirty="0" smtClean="0">
                <a:solidFill>
                  <a:schemeClr val="tx1"/>
                </a:solidFill>
                <a:effectLst/>
                <a:latin typeface="+mn-lt"/>
                <a:ea typeface="+mn-ea"/>
                <a:cs typeface="+mn-cs"/>
              </a:rPr>
              <a:t>It is complemented by the Referral Minimum Standards and IRF, so it is not a stand-alone tool, but really a tool to use to facilitate referrals.</a:t>
            </a:r>
            <a:endParaRPr lang="en-US" sz="1200" b="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5175BA-6100-453D-A833-4D4D42DF17E1}" type="slidenum">
              <a:rPr lang="en-US" smtClean="0"/>
              <a:t>65</a:t>
            </a:fld>
            <a:endParaRPr lang="en-US"/>
          </a:p>
        </p:txBody>
      </p:sp>
    </p:spTree>
    <p:extLst>
      <p:ext uri="{BB962C8B-B14F-4D97-AF65-F5344CB8AC3E}">
        <p14:creationId xmlns:p14="http://schemas.microsoft.com/office/powerpoint/2010/main" val="40648398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below slides will explain</a:t>
            </a:r>
            <a:r>
              <a:rPr lang="en-US" baseline="0" dirty="0" smtClean="0"/>
              <a:t> in details how to enter and edit your data on the platform</a:t>
            </a:r>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B25D9F-C85E-49A2-92D7-A9DEAF83A33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421091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service</a:t>
            </a:r>
            <a:r>
              <a:rPr lang="en-US" baseline="0" dirty="0" smtClean="0"/>
              <a:t> providers’ information has been entered on the platform, t</a:t>
            </a:r>
            <a:r>
              <a:rPr lang="en-US" dirty="0" smtClean="0"/>
              <a:t>he below slides will explain</a:t>
            </a:r>
            <a:r>
              <a:rPr lang="en-US" baseline="0" dirty="0" smtClean="0"/>
              <a:t> in details how to search for other service providers when conducting referrals</a:t>
            </a:r>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B25D9F-C85E-49A2-92D7-A9DEAF83A33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4533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5175BA-6100-453D-A833-4D4D42DF17E1}" type="slidenum">
              <a:rPr lang="en-US" smtClean="0"/>
              <a:t>80</a:t>
            </a:fld>
            <a:endParaRPr lang="en-US"/>
          </a:p>
        </p:txBody>
      </p:sp>
    </p:spTree>
    <p:extLst>
      <p:ext uri="{BB962C8B-B14F-4D97-AF65-F5344CB8AC3E}">
        <p14:creationId xmlns:p14="http://schemas.microsoft.com/office/powerpoint/2010/main" val="304545692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sending</a:t>
            </a:r>
            <a:r>
              <a:rPr lang="en-US" baseline="0" dirty="0" smtClean="0"/>
              <a:t> referrals, always first call the receiving service provider before sending them out the IRF as a follow-up email. The IRF must be sent encrypted.</a:t>
            </a:r>
          </a:p>
          <a:p>
            <a:r>
              <a:rPr lang="en-US" baseline="0" dirty="0" smtClean="0"/>
              <a:t>For re-directions, only pass on the person’s contacts via phone</a:t>
            </a:r>
          </a:p>
          <a:p>
            <a:r>
              <a:rPr lang="en-US" baseline="0" dirty="0" smtClean="0"/>
              <a:t>Remember to track your referrals, so you can remember when you sent it and can follow-up.</a:t>
            </a:r>
          </a:p>
        </p:txBody>
      </p:sp>
      <p:sp>
        <p:nvSpPr>
          <p:cNvPr id="4" name="Slide Number Placeholder 3"/>
          <p:cNvSpPr>
            <a:spLocks noGrp="1"/>
          </p:cNvSpPr>
          <p:nvPr>
            <p:ph type="sldNum" sz="quarter" idx="10"/>
          </p:nvPr>
        </p:nvSpPr>
        <p:spPr/>
        <p:txBody>
          <a:bodyPr/>
          <a:lstStyle/>
          <a:p>
            <a:fld id="{285175BA-6100-453D-A833-4D4D42DF17E1}" type="slidenum">
              <a:rPr lang="en-US" smtClean="0"/>
              <a:t>81</a:t>
            </a:fld>
            <a:endParaRPr lang="en-US"/>
          </a:p>
        </p:txBody>
      </p:sp>
    </p:spTree>
    <p:extLst>
      <p:ext uri="{BB962C8B-B14F-4D97-AF65-F5344CB8AC3E}">
        <p14:creationId xmlns:p14="http://schemas.microsoft.com/office/powerpoint/2010/main" val="1504063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050" b="0" dirty="0" smtClean="0"/>
              <a:t>Start with a discussion to understand together</a:t>
            </a:r>
            <a:r>
              <a:rPr lang="en-US" sz="1050" baseline="0" dirty="0" smtClean="0"/>
              <a:t> why referrals are important. </a:t>
            </a:r>
            <a:r>
              <a:rPr lang="en-US" sz="1050" b="0" i="0" baseline="0" dirty="0" smtClean="0"/>
              <a:t>Involve participants by asking them:</a:t>
            </a:r>
            <a:endParaRPr lang="en-US" sz="1050" b="0" baseline="0" dirty="0" smtClean="0"/>
          </a:p>
          <a:p>
            <a:pPr marL="635227" lvl="1" indent="-178027">
              <a:buFontTx/>
              <a:buChar char="-"/>
            </a:pPr>
            <a:r>
              <a:rPr lang="en-US" sz="1050" b="1" baseline="0" dirty="0" smtClean="0"/>
              <a:t>What do you think this lady is doing? </a:t>
            </a:r>
            <a:r>
              <a:rPr lang="en-US" sz="1050" baseline="0" dirty="0" smtClean="0"/>
              <a:t>She is trying to get help/support (see the guy with her and the tent which is likely a support point). </a:t>
            </a:r>
            <a:r>
              <a:rPr lang="en-US" sz="1050" b="1" baseline="0" dirty="0" smtClean="0"/>
              <a:t>For what service? </a:t>
            </a:r>
            <a:r>
              <a:rPr lang="en-US" sz="1050" baseline="0" dirty="0" smtClean="0"/>
              <a:t>Any service, health, food, shelter etc.</a:t>
            </a:r>
          </a:p>
          <a:p>
            <a:pPr marL="635227" lvl="1" indent="-178027">
              <a:buFontTx/>
              <a:buChar char="-"/>
            </a:pPr>
            <a:r>
              <a:rPr lang="en-US" sz="1050" b="1" baseline="0" dirty="0" smtClean="0"/>
              <a:t>What barriers might she experience in accessing those services? </a:t>
            </a:r>
            <a:r>
              <a:rPr lang="en-US" sz="1050" baseline="0" dirty="0" smtClean="0"/>
              <a:t>Physically, if they are adapted to people with wheelchairs if she cannot walk/queue for long. Might need someone to help her if poor infrastructure. Whether those services are indeed available for her, when do they open/close. Not being consulted about what she needs. Not knowing what services are available.</a:t>
            </a:r>
          </a:p>
          <a:p>
            <a:pPr marL="635227" lvl="1" indent="-178027">
              <a:buFontTx/>
              <a:buChar char="-"/>
            </a:pPr>
            <a:r>
              <a:rPr lang="en-US" sz="1050" b="1" baseline="0" dirty="0" smtClean="0"/>
              <a:t>Do you think she has been consulted on the location and access routes to those services? </a:t>
            </a:r>
            <a:r>
              <a:rPr lang="en-US" sz="1050" baseline="0" dirty="0" smtClean="0"/>
              <a:t>Unlikely</a:t>
            </a:r>
          </a:p>
          <a:p>
            <a:pPr marL="635227" lvl="1" indent="-178027">
              <a:buFontTx/>
              <a:buChar char="-"/>
            </a:pPr>
            <a:r>
              <a:rPr lang="en-US" sz="1050" b="1" baseline="0" dirty="0" smtClean="0"/>
              <a:t>Who is responsible for ensuring she can safely access those services? </a:t>
            </a:r>
            <a:r>
              <a:rPr lang="en-US" sz="1050" baseline="0" dirty="0" smtClean="0"/>
              <a:t>Everyone!</a:t>
            </a:r>
            <a:endParaRPr lang="en-US" sz="105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Conclude by highlighting</a:t>
            </a:r>
            <a:r>
              <a:rPr lang="en-US" sz="1200" b="0" kern="1200" baseline="0" dirty="0" smtClean="0">
                <a:solidFill>
                  <a:schemeClr val="tx1"/>
                </a:solidFill>
                <a:effectLst/>
                <a:latin typeface="+mn-lt"/>
                <a:ea typeface="+mn-ea"/>
                <a:cs typeface="+mn-cs"/>
              </a:rPr>
              <a:t> that in the absence of fully functioning social state services, i</a:t>
            </a:r>
            <a:r>
              <a:rPr lang="en-US" sz="1200" b="0" kern="1200" dirty="0" smtClean="0">
                <a:solidFill>
                  <a:schemeClr val="tx1"/>
                </a:solidFill>
                <a:effectLst/>
                <a:latin typeface="+mn-lt"/>
                <a:ea typeface="+mn-ea"/>
                <a:cs typeface="+mn-cs"/>
              </a:rPr>
              <a:t>t is the responsibility of all humanitarian staff to consider the situation of this lady and support her in accessing services. We must be able to inform people about services and assistance which exist beyond what we provide (beyond scope of our own projects and sectors) and to be able to safely refer people to the services that they need.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So why do referrals matter? (transition</a:t>
            </a:r>
            <a:r>
              <a:rPr lang="en-US" sz="1200" b="0" kern="1200" baseline="0" dirty="0" smtClean="0">
                <a:solidFill>
                  <a:schemeClr val="tx1"/>
                </a:solidFill>
                <a:effectLst/>
                <a:latin typeface="+mn-lt"/>
                <a:ea typeface="+mn-ea"/>
                <a:cs typeface="+mn-cs"/>
              </a:rPr>
              <a:t> to next slide)</a:t>
            </a:r>
            <a:endParaRPr lang="en-US" sz="1200" b="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B25D9F-C85E-49A2-92D7-A9DEAF83A33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118559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key step of the referral process. </a:t>
            </a:r>
            <a:r>
              <a:rPr lang="en-US" b="1" dirty="0" smtClean="0"/>
              <a:t>The referral</a:t>
            </a:r>
            <a:r>
              <a:rPr lang="en-US" b="1" baseline="0" dirty="0" smtClean="0"/>
              <a:t> process is not finished until the person has received the service</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285175BA-6100-453D-A833-4D4D42DF17E1}" type="slidenum">
              <a:rPr lang="en-US" smtClean="0"/>
              <a:t>83</a:t>
            </a:fld>
            <a:endParaRPr lang="en-US"/>
          </a:p>
        </p:txBody>
      </p:sp>
    </p:spTree>
    <p:extLst>
      <p:ext uri="{BB962C8B-B14F-4D97-AF65-F5344CB8AC3E}">
        <p14:creationId xmlns:p14="http://schemas.microsoft.com/office/powerpoint/2010/main" val="31694440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we follow-up on referrals,</a:t>
            </a:r>
            <a:r>
              <a:rPr lang="en-US" baseline="0" dirty="0" smtClean="0"/>
              <a:t> we have identified different types of statuses for the referral. </a:t>
            </a:r>
          </a:p>
          <a:p>
            <a:endParaRPr lang="en-US" baseline="0" dirty="0" smtClean="0"/>
          </a:p>
          <a:p>
            <a:r>
              <a:rPr lang="en-US" baseline="0" dirty="0" smtClean="0"/>
              <a:t>When the referral is sent but there is no response, it has ‘’No Feedback Received’’</a:t>
            </a:r>
          </a:p>
          <a:p>
            <a:r>
              <a:rPr lang="en-US" baseline="0" dirty="0" smtClean="0"/>
              <a:t>When the referral has been received by the receiving agency, it has ‘’Referral Acknowledged’’</a:t>
            </a:r>
          </a:p>
          <a:p>
            <a:r>
              <a:rPr lang="en-US" baseline="0" dirty="0" smtClean="0"/>
              <a:t>When the receiving agency has decided whether or not to provide the service, the referral can be ‘’Accepted’’ or ‘’Not Accepted’’</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85175BA-6100-453D-A833-4D4D42DF17E1}" type="slidenum">
              <a:rPr lang="en-US" smtClean="0"/>
              <a:t>84</a:t>
            </a:fld>
            <a:endParaRPr lang="en-US"/>
          </a:p>
        </p:txBody>
      </p:sp>
    </p:spTree>
    <p:extLst>
      <p:ext uri="{BB962C8B-B14F-4D97-AF65-F5344CB8AC3E}">
        <p14:creationId xmlns:p14="http://schemas.microsoft.com/office/powerpoint/2010/main" val="299590658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It is essential</a:t>
            </a:r>
            <a:r>
              <a:rPr lang="en-US" baseline="0" dirty="0" smtClean="0"/>
              <a:t> to highlight that it is the responsibility of the sender of the referral to make sure that the person eventually receives the service.</a:t>
            </a:r>
          </a:p>
          <a:p>
            <a:pPr marL="171450" indent="-171450">
              <a:buFont typeface="Arial" panose="020B0604020202020204" pitchFamily="34" charset="0"/>
              <a:buChar char="•"/>
            </a:pPr>
            <a:r>
              <a:rPr lang="en-US" baseline="0" dirty="0" smtClean="0"/>
              <a:t>If the receiving agency does not provide feedback in a reasonable timeframe/does not accept the referral and service provision, the referring person must re-refer the person to another agency, and that until the person gets the service that they need.</a:t>
            </a:r>
          </a:p>
          <a:p>
            <a:pPr marL="171450" indent="-171450">
              <a:buFont typeface="Arial" panose="020B0604020202020204" pitchFamily="34" charset="0"/>
              <a:buChar char="•"/>
            </a:pPr>
            <a:r>
              <a:rPr lang="en-US" baseline="0" dirty="0" smtClean="0"/>
              <a:t>It is important to note that there is generally a huge volume of referrals, and that it is challenging for receivers of referrals to deal with such high volume. So they will need to prioritize the referrals that they can/can’t accept, and that will be often based on vulnerability criteria</a:t>
            </a:r>
          </a:p>
          <a:p>
            <a:pPr marL="171450" indent="-171450">
              <a:buFont typeface="Arial" panose="020B0604020202020204" pitchFamily="34" charset="0"/>
              <a:buChar char="•"/>
            </a:pPr>
            <a:r>
              <a:rPr lang="en-US" baseline="0" dirty="0" smtClean="0"/>
              <a:t>Follow-up is influenced by one key factor: urgency of the case. If the person is in urgent need of life-saving service, close follow-up will be required in a short timeframe (24 hours). </a:t>
            </a:r>
          </a:p>
          <a:p>
            <a:pPr marL="171450" indent="-171450">
              <a:buFont typeface="Arial" panose="020B0604020202020204" pitchFamily="34" charset="0"/>
              <a:buChar char="•"/>
            </a:pPr>
            <a:r>
              <a:rPr lang="en-US" baseline="0" dirty="0" smtClean="0"/>
              <a:t>The referral is only closed once the person receives the service – not when the person was referred.</a:t>
            </a:r>
          </a:p>
        </p:txBody>
      </p:sp>
      <p:sp>
        <p:nvSpPr>
          <p:cNvPr id="4" name="Slide Number Placeholder 3"/>
          <p:cNvSpPr>
            <a:spLocks noGrp="1"/>
          </p:cNvSpPr>
          <p:nvPr>
            <p:ph type="sldNum" sz="quarter" idx="10"/>
          </p:nvPr>
        </p:nvSpPr>
        <p:spPr/>
        <p:txBody>
          <a:bodyPr/>
          <a:lstStyle/>
          <a:p>
            <a:fld id="{285175BA-6100-453D-A833-4D4D42DF17E1}" type="slidenum">
              <a:rPr lang="en-US" smtClean="0"/>
              <a:t>85</a:t>
            </a:fld>
            <a:endParaRPr lang="en-US"/>
          </a:p>
        </p:txBody>
      </p:sp>
    </p:spTree>
    <p:extLst>
      <p:ext uri="{BB962C8B-B14F-4D97-AF65-F5344CB8AC3E}">
        <p14:creationId xmlns:p14="http://schemas.microsoft.com/office/powerpoint/2010/main" val="366990248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Referrals in hard copy</a:t>
            </a:r>
          </a:p>
          <a:p>
            <a:pPr marL="285750" indent="-285750">
              <a:buFont typeface="Arial" panose="020B0604020202020204" pitchFamily="34" charset="0"/>
              <a:buChar char="•"/>
            </a:pPr>
            <a:r>
              <a:rPr lang="en-US" dirty="0" smtClean="0"/>
              <a:t>Case forms, referral tracking sheet and inter-agency referrals forms, are to be stored in a locked file cabinet if they exist in hard copy in an office </a:t>
            </a:r>
          </a:p>
          <a:p>
            <a:pPr marL="285750" indent="-285750">
              <a:buFont typeface="Arial" panose="020B0604020202020204" pitchFamily="34" charset="0"/>
              <a:buChar char="•"/>
            </a:pPr>
            <a:r>
              <a:rPr lang="en-US" dirty="0" smtClean="0"/>
              <a:t>Access to the keys will be limited to the supervisor of case management or the project manager </a:t>
            </a:r>
          </a:p>
          <a:p>
            <a:pPr marL="285750" indent="-285750">
              <a:buFont typeface="Arial" panose="020B0604020202020204" pitchFamily="34" charset="0"/>
              <a:buChar char="•"/>
            </a:pPr>
            <a:r>
              <a:rPr lang="en-US" dirty="0" smtClean="0"/>
              <a:t>The interagency referral form has to be handed over directly to the receiver of the referral (and no other staff in the receiving organization) in a sealed envelope. </a:t>
            </a:r>
          </a:p>
          <a:p>
            <a:pPr marL="285750" indent="-285750">
              <a:buFont typeface="Arial" panose="020B0604020202020204" pitchFamily="34" charset="0"/>
              <a:buChar char="•"/>
            </a:pPr>
            <a:r>
              <a:rPr lang="en-US" dirty="0" smtClean="0"/>
              <a:t>Each agency should have a plan in place for destroying all case information in hard copies in case of an emergency or evacuation.</a:t>
            </a:r>
          </a:p>
          <a:p>
            <a:pPr marL="285750" indent="-285750">
              <a:buFont typeface="Arial" panose="020B0604020202020204" pitchFamily="34" charset="0"/>
              <a:buChar char="•"/>
            </a:pPr>
            <a:endParaRPr lang="en-US" dirty="0" smtClean="0"/>
          </a:p>
          <a:p>
            <a:r>
              <a:rPr lang="en-US" dirty="0" smtClean="0"/>
              <a:t>Electronic referrals</a:t>
            </a:r>
          </a:p>
          <a:p>
            <a:pPr marL="285750" indent="-285750">
              <a:buFont typeface="Arial" panose="020B0604020202020204" pitchFamily="34" charset="0"/>
              <a:buChar char="•"/>
            </a:pPr>
            <a:r>
              <a:rPr lang="en-US" dirty="0" smtClean="0"/>
              <a:t>Referrals forms should be password protected; the password should be sent to the person again in a separate email/phone call/SMS </a:t>
            </a:r>
          </a:p>
          <a:p>
            <a:pPr marL="285750" indent="-285750">
              <a:buFont typeface="Arial" panose="020B0604020202020204" pitchFamily="34" charset="0"/>
              <a:buChar char="•"/>
            </a:pPr>
            <a:r>
              <a:rPr lang="en-US" dirty="0" smtClean="0"/>
              <a:t>Only the humanitarian staff who is the focal point for this service should be copied in the email</a:t>
            </a:r>
          </a:p>
          <a:p>
            <a:pPr marL="285750" indent="-285750">
              <a:buFont typeface="Arial" panose="020B0604020202020204" pitchFamily="34" charset="0"/>
              <a:buChar char="•"/>
            </a:pPr>
            <a:r>
              <a:rPr lang="en-US" dirty="0" smtClean="0"/>
              <a:t>Staff interacting with referral data and storage files should sign a data protection agreement </a:t>
            </a:r>
          </a:p>
          <a:p>
            <a:pPr marL="285750" indent="-285750">
              <a:buFont typeface="Arial" panose="020B0604020202020204" pitchFamily="34" charset="0"/>
              <a:buChar char="•"/>
            </a:pPr>
            <a:r>
              <a:rPr lang="en-US" dirty="0" smtClean="0"/>
              <a:t>Access to referral forms should be by authorization only and password protected; passwords should be changed regularly </a:t>
            </a:r>
          </a:p>
          <a:p>
            <a:pPr marL="285750" indent="-285750">
              <a:buFont typeface="Arial" panose="020B0604020202020204" pitchFamily="34" charset="0"/>
              <a:buChar char="•"/>
            </a:pPr>
            <a:r>
              <a:rPr lang="en-US" dirty="0" smtClean="0"/>
              <a:t>Information about referrals should be kept to a minimum. </a:t>
            </a:r>
          </a:p>
          <a:p>
            <a:pPr marL="285750" indent="-285750">
              <a:buFont typeface="Arial" panose="020B0604020202020204" pitchFamily="34" charset="0"/>
              <a:buChar char="•"/>
            </a:pPr>
            <a:r>
              <a:rPr lang="en-US" dirty="0" smtClean="0"/>
              <a:t>Data should be anonymized unless absolutely essential to have access to people’s personal information </a:t>
            </a:r>
          </a:p>
          <a:p>
            <a:pPr marL="285750" indent="-285750">
              <a:buFont typeface="Arial" panose="020B0604020202020204" pitchFamily="34" charset="0"/>
              <a:buChar char="•"/>
            </a:pPr>
            <a:r>
              <a:rPr lang="en-US" dirty="0" smtClean="0"/>
              <a:t>Staff are informed of the rights of individuals in terms of data collection, storage and sharing of their information</a:t>
            </a:r>
          </a:p>
          <a:p>
            <a:endParaRPr lang="en-US" dirty="0"/>
          </a:p>
        </p:txBody>
      </p:sp>
      <p:sp>
        <p:nvSpPr>
          <p:cNvPr id="4" name="Slide Number Placeholder 3"/>
          <p:cNvSpPr>
            <a:spLocks noGrp="1"/>
          </p:cNvSpPr>
          <p:nvPr>
            <p:ph type="sldNum" sz="quarter" idx="10"/>
          </p:nvPr>
        </p:nvSpPr>
        <p:spPr/>
        <p:txBody>
          <a:bodyPr/>
          <a:lstStyle/>
          <a:p>
            <a:fld id="{285175BA-6100-453D-A833-4D4D42DF17E1}" type="slidenum">
              <a:rPr lang="en-US" smtClean="0"/>
              <a:t>86</a:t>
            </a:fld>
            <a:endParaRPr lang="en-US"/>
          </a:p>
        </p:txBody>
      </p:sp>
    </p:spTree>
    <p:extLst>
      <p:ext uri="{BB962C8B-B14F-4D97-AF65-F5344CB8AC3E}">
        <p14:creationId xmlns:p14="http://schemas.microsoft.com/office/powerpoint/2010/main" val="180550220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Referrals in hard copy</a:t>
            </a:r>
          </a:p>
          <a:p>
            <a:pPr marL="285750" indent="-285750">
              <a:buFont typeface="Arial" panose="020B0604020202020204" pitchFamily="34" charset="0"/>
              <a:buChar char="•"/>
            </a:pPr>
            <a:r>
              <a:rPr lang="en-US" dirty="0" smtClean="0"/>
              <a:t>Case forms, referral tracking sheet and inter-agency referrals forms, are to be stored in a locked file cabinet if they exist in hard copy in an office </a:t>
            </a:r>
          </a:p>
          <a:p>
            <a:pPr marL="285750" indent="-285750">
              <a:buFont typeface="Arial" panose="020B0604020202020204" pitchFamily="34" charset="0"/>
              <a:buChar char="•"/>
            </a:pPr>
            <a:r>
              <a:rPr lang="en-US" dirty="0" smtClean="0"/>
              <a:t>Access to the keys will be limited to the supervisor of case management or the project manager </a:t>
            </a:r>
          </a:p>
          <a:p>
            <a:pPr marL="285750" indent="-285750">
              <a:buFont typeface="Arial" panose="020B0604020202020204" pitchFamily="34" charset="0"/>
              <a:buChar char="•"/>
            </a:pPr>
            <a:r>
              <a:rPr lang="en-US" dirty="0" smtClean="0"/>
              <a:t>The interagency referral form has to be handed over directly to the receiver of the referral (and no other staff in the receiving organization) in a sealed envelope. </a:t>
            </a:r>
          </a:p>
          <a:p>
            <a:pPr marL="285750" indent="-285750">
              <a:buFont typeface="Arial" panose="020B0604020202020204" pitchFamily="34" charset="0"/>
              <a:buChar char="•"/>
            </a:pPr>
            <a:r>
              <a:rPr lang="en-US" dirty="0" smtClean="0"/>
              <a:t>Each agency should have a plan in place for destroying all case information in hard copies in case of an emergency or evacuation.</a:t>
            </a:r>
          </a:p>
          <a:p>
            <a:pPr marL="285750" indent="-285750">
              <a:buFont typeface="Arial" panose="020B0604020202020204" pitchFamily="34" charset="0"/>
              <a:buChar char="•"/>
            </a:pPr>
            <a:endParaRPr lang="en-US" dirty="0" smtClean="0"/>
          </a:p>
          <a:p>
            <a:r>
              <a:rPr lang="en-US" dirty="0" smtClean="0"/>
              <a:t>Electronic referrals</a:t>
            </a:r>
          </a:p>
          <a:p>
            <a:pPr marL="285750" indent="-285750">
              <a:buFont typeface="Arial" panose="020B0604020202020204" pitchFamily="34" charset="0"/>
              <a:buChar char="•"/>
            </a:pPr>
            <a:r>
              <a:rPr lang="en-US" dirty="0" smtClean="0"/>
              <a:t>Referrals forms should be password protected; the password should be sent to the person again in a separate email/phone call/SMS </a:t>
            </a:r>
          </a:p>
          <a:p>
            <a:pPr marL="285750" indent="-285750">
              <a:buFont typeface="Arial" panose="020B0604020202020204" pitchFamily="34" charset="0"/>
              <a:buChar char="•"/>
            </a:pPr>
            <a:r>
              <a:rPr lang="en-US" dirty="0" smtClean="0"/>
              <a:t>Only the humanitarian staff who is the focal point for this service should be copied in the email</a:t>
            </a:r>
          </a:p>
          <a:p>
            <a:pPr marL="285750" indent="-285750">
              <a:buFont typeface="Arial" panose="020B0604020202020204" pitchFamily="34" charset="0"/>
              <a:buChar char="•"/>
            </a:pPr>
            <a:r>
              <a:rPr lang="en-US" dirty="0" smtClean="0"/>
              <a:t>Staff interacting with referral data and storage files should sign a data protection agreement </a:t>
            </a:r>
          </a:p>
          <a:p>
            <a:pPr marL="285750" indent="-285750">
              <a:buFont typeface="Arial" panose="020B0604020202020204" pitchFamily="34" charset="0"/>
              <a:buChar char="•"/>
            </a:pPr>
            <a:r>
              <a:rPr lang="en-US" dirty="0" smtClean="0"/>
              <a:t>Access to referral forms should be by authorization only and password protected; passwords should be changed regularly </a:t>
            </a:r>
          </a:p>
          <a:p>
            <a:pPr marL="285750" indent="-285750">
              <a:buFont typeface="Arial" panose="020B0604020202020204" pitchFamily="34" charset="0"/>
              <a:buChar char="•"/>
            </a:pPr>
            <a:r>
              <a:rPr lang="en-US" dirty="0" smtClean="0"/>
              <a:t>Information about referrals should be kept to a minimum. </a:t>
            </a:r>
          </a:p>
          <a:p>
            <a:pPr marL="285750" indent="-285750">
              <a:buFont typeface="Arial" panose="020B0604020202020204" pitchFamily="34" charset="0"/>
              <a:buChar char="•"/>
            </a:pPr>
            <a:r>
              <a:rPr lang="en-US" dirty="0" smtClean="0"/>
              <a:t>Data should be anonymized unless absolutely essential to have access to people’s personal information </a:t>
            </a:r>
          </a:p>
          <a:p>
            <a:pPr marL="285750" indent="-285750">
              <a:buFont typeface="Arial" panose="020B0604020202020204" pitchFamily="34" charset="0"/>
              <a:buChar char="•"/>
            </a:pPr>
            <a:r>
              <a:rPr lang="en-US" dirty="0" smtClean="0"/>
              <a:t>Staff are informed of the rights of individuals in terms of data collection, storage and sharing of their information</a:t>
            </a:r>
          </a:p>
          <a:p>
            <a:endParaRPr lang="en-US" dirty="0"/>
          </a:p>
        </p:txBody>
      </p:sp>
      <p:sp>
        <p:nvSpPr>
          <p:cNvPr id="4" name="Slide Number Placeholder 3"/>
          <p:cNvSpPr>
            <a:spLocks noGrp="1"/>
          </p:cNvSpPr>
          <p:nvPr>
            <p:ph type="sldNum" sz="quarter" idx="10"/>
          </p:nvPr>
        </p:nvSpPr>
        <p:spPr/>
        <p:txBody>
          <a:bodyPr/>
          <a:lstStyle/>
          <a:p>
            <a:fld id="{285175BA-6100-453D-A833-4D4D42DF17E1}" type="slidenum">
              <a:rPr lang="en-US" smtClean="0"/>
              <a:t>87</a:t>
            </a:fld>
            <a:endParaRPr lang="en-US"/>
          </a:p>
        </p:txBody>
      </p:sp>
    </p:spTree>
    <p:extLst>
      <p:ext uri="{BB962C8B-B14F-4D97-AF65-F5344CB8AC3E}">
        <p14:creationId xmlns:p14="http://schemas.microsoft.com/office/powerpoint/2010/main" val="44253133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 we will look at what are the specific referral pathways in Ukraine to date. This evolves through time, as humanitarian</a:t>
            </a:r>
            <a:r>
              <a:rPr lang="en-US" baseline="0" dirty="0" smtClean="0"/>
              <a:t> service providers become more organized and tools at Cluster level are being developed, but to date this is where we are at.</a:t>
            </a:r>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B25D9F-C85E-49A2-92D7-A9DEAF83A33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930708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Ukraine currently, for referrals</a:t>
            </a:r>
            <a:r>
              <a:rPr lang="en-US" baseline="0" dirty="0" smtClean="0"/>
              <a:t> to Protection actors, we can directly find them on the Service Mapping platform. </a:t>
            </a:r>
          </a:p>
          <a:p>
            <a:r>
              <a:rPr lang="en-US" baseline="0" dirty="0" smtClean="0"/>
              <a:t>However, for referrals to non-Protection actors, for now, we must contact the relevant Cluster coordinator as there are no harmonized service mapping tool. Unless of course, you know the service provider for WASH, education etc. on the ground directly. </a:t>
            </a:r>
          </a:p>
          <a:p>
            <a:r>
              <a:rPr lang="en-US" baseline="0" dirty="0" smtClean="0"/>
              <a:t>Remember that the primary service providers should always be state social services, unless they are not able to </a:t>
            </a:r>
            <a:endParaRPr lang="en-US" dirty="0"/>
          </a:p>
        </p:txBody>
      </p:sp>
      <p:sp>
        <p:nvSpPr>
          <p:cNvPr id="4" name="Slide Number Placeholder 3"/>
          <p:cNvSpPr>
            <a:spLocks noGrp="1"/>
          </p:cNvSpPr>
          <p:nvPr>
            <p:ph type="sldNum" sz="quarter" idx="10"/>
          </p:nvPr>
        </p:nvSpPr>
        <p:spPr/>
        <p:txBody>
          <a:bodyPr/>
          <a:lstStyle/>
          <a:p>
            <a:fld id="{285175BA-6100-453D-A833-4D4D42DF17E1}" type="slidenum">
              <a:rPr lang="en-US" smtClean="0"/>
              <a:t>89</a:t>
            </a:fld>
            <a:endParaRPr lang="en-US"/>
          </a:p>
        </p:txBody>
      </p:sp>
    </p:spTree>
    <p:extLst>
      <p:ext uri="{BB962C8B-B14F-4D97-AF65-F5344CB8AC3E}">
        <p14:creationId xmlns:p14="http://schemas.microsoft.com/office/powerpoint/2010/main" val="353350881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protection specifically, we also have </a:t>
            </a:r>
            <a:r>
              <a:rPr lang="en-US" smtClean="0"/>
              <a:t>some specific pathways.</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85175BA-6100-453D-A833-4D4D42DF17E1}" type="slidenum">
              <a:rPr lang="en-US" smtClean="0"/>
              <a:t>90</a:t>
            </a:fld>
            <a:endParaRPr lang="en-US"/>
          </a:p>
        </p:txBody>
      </p:sp>
    </p:spTree>
    <p:extLst>
      <p:ext uri="{BB962C8B-B14F-4D97-AF65-F5344CB8AC3E}">
        <p14:creationId xmlns:p14="http://schemas.microsoft.com/office/powerpoint/2010/main" val="45175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Explain that: in short referrals </a:t>
            </a:r>
            <a:r>
              <a:rPr lang="en-US" b="1" baseline="0" dirty="0" smtClean="0"/>
              <a:t>connect</a:t>
            </a:r>
            <a:r>
              <a:rPr lang="en-US" b="0" baseline="0" dirty="0" smtClean="0"/>
              <a:t> humanitarian service providers together – and as we have seen in the previous example, people face a multitude of needs</a:t>
            </a: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From the same area of work</a:t>
            </a:r>
            <a:r>
              <a:rPr lang="en-US" b="0" baseline="0" dirty="0" smtClean="0"/>
              <a:t>: because some humanitarian actors might be overwhelmed and unable to further assist a person, and therefore need to rely on another organization to provide the same needed support to this person</a:t>
            </a:r>
          </a:p>
          <a:p>
            <a:r>
              <a:rPr lang="en-US" b="1" dirty="0" smtClean="0"/>
              <a:t>Across areas of work</a:t>
            </a:r>
            <a:r>
              <a:rPr lang="en-US" dirty="0" smtClean="0"/>
              <a:t>: because humanitarian</a:t>
            </a:r>
            <a:r>
              <a:rPr lang="en-US" baseline="0" dirty="0" smtClean="0"/>
              <a:t> actors have specific technical expertise (heath, protection), but that individuals/families affected by crises have a multitude of needs and therefore require different types of assistance. It is essential that humanitarian actors closely coordinate between each other to ensure that individuals/families are able to receive ALL the services that they need, and not just the one they can themselves provide.</a:t>
            </a:r>
          </a:p>
          <a:p>
            <a:r>
              <a:rPr lang="en-US" baseline="0" dirty="0" smtClean="0"/>
              <a:t>By connecting humanitarian actors together, referrals support increased access to multi-sector services for people. </a:t>
            </a:r>
            <a:endParaRPr lang="en-US" baseline="0" dirty="0"/>
          </a:p>
        </p:txBody>
      </p:sp>
      <p:sp>
        <p:nvSpPr>
          <p:cNvPr id="4" name="Slide Number Placeholder 3"/>
          <p:cNvSpPr>
            <a:spLocks noGrp="1"/>
          </p:cNvSpPr>
          <p:nvPr>
            <p:ph type="sldNum" sz="quarter" idx="10"/>
          </p:nvPr>
        </p:nvSpPr>
        <p:spPr/>
        <p:txBody>
          <a:bodyPr/>
          <a:lstStyle/>
          <a:p>
            <a:fld id="{285175BA-6100-453D-A833-4D4D42DF17E1}" type="slidenum">
              <a:rPr lang="en-US" smtClean="0"/>
              <a:t>6</a:t>
            </a:fld>
            <a:endParaRPr lang="en-US"/>
          </a:p>
        </p:txBody>
      </p:sp>
    </p:spTree>
    <p:extLst>
      <p:ext uri="{BB962C8B-B14F-4D97-AF65-F5344CB8AC3E}">
        <p14:creationId xmlns:p14="http://schemas.microsoft.com/office/powerpoint/2010/main" val="3531684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2000" dirty="0" smtClean="0">
                <a:latin typeface="Tahoma" panose="020B0604030504040204" pitchFamily="34" charset="0"/>
                <a:ea typeface="Tahoma" panose="020B0604030504040204" pitchFamily="34" charset="0"/>
                <a:cs typeface="Tahoma" panose="020B0604030504040204" pitchFamily="34" charset="0"/>
              </a:rPr>
              <a:t>Explain</a:t>
            </a:r>
            <a:r>
              <a:rPr lang="en-US" sz="2000" baseline="0" dirty="0" smtClean="0">
                <a:latin typeface="Tahoma" panose="020B0604030504040204" pitchFamily="34" charset="0"/>
                <a:ea typeface="Tahoma" panose="020B0604030504040204" pitchFamily="34" charset="0"/>
                <a:cs typeface="Tahoma" panose="020B0604030504040204" pitchFamily="34" charset="0"/>
              </a:rPr>
              <a:t> that thi</a:t>
            </a:r>
            <a:r>
              <a:rPr lang="en-US" sz="2000" dirty="0" smtClean="0">
                <a:latin typeface="Tahoma" panose="020B0604030504040204" pitchFamily="34" charset="0"/>
                <a:ea typeface="Tahoma" panose="020B0604030504040204" pitchFamily="34" charset="0"/>
                <a:cs typeface="Tahoma" panose="020B0604030504040204" pitchFamily="34" charset="0"/>
              </a:rPr>
              <a:t>s is why referrals are</a:t>
            </a:r>
            <a:r>
              <a:rPr lang="en-US" sz="2000" baseline="0" dirty="0" smtClean="0">
                <a:latin typeface="Tahoma" panose="020B0604030504040204" pitchFamily="34" charset="0"/>
                <a:ea typeface="Tahoma" panose="020B0604030504040204" pitchFamily="34" charset="0"/>
                <a:cs typeface="Tahoma" panose="020B0604030504040204" pitchFamily="34" charset="0"/>
              </a:rPr>
              <a:t> so important:</a:t>
            </a:r>
          </a:p>
          <a:p>
            <a:pPr marL="342900" indent="-342900" algn="just">
              <a:buFontTx/>
              <a:buChar char="-"/>
            </a:pPr>
            <a:r>
              <a:rPr lang="en-US" sz="2000" baseline="0" dirty="0" smtClean="0">
                <a:latin typeface="Tahoma" panose="020B0604030504040204" pitchFamily="34" charset="0"/>
                <a:ea typeface="Tahoma" panose="020B0604030504040204" pitchFamily="34" charset="0"/>
                <a:cs typeface="Tahoma" panose="020B0604030504040204" pitchFamily="34" charset="0"/>
              </a:rPr>
              <a:t>Because p</a:t>
            </a:r>
            <a:r>
              <a:rPr lang="en-US" sz="2000" dirty="0" smtClean="0">
                <a:latin typeface="Tahoma" panose="020B0604030504040204" pitchFamily="34" charset="0"/>
                <a:ea typeface="Tahoma" panose="020B0604030504040204" pitchFamily="34" charset="0"/>
                <a:cs typeface="Tahoma" panose="020B0604030504040204" pitchFamily="34" charset="0"/>
              </a:rPr>
              <a:t>eople face a multitude of needs, therefore coordination between Clusters is essential to provide safe and timely access to multi-sector services</a:t>
            </a:r>
          </a:p>
          <a:p>
            <a:pPr marL="342900" indent="-342900" algn="just">
              <a:buFontTx/>
              <a:buChar char="-"/>
            </a:pPr>
            <a:r>
              <a:rPr lang="en-US" sz="2000" dirty="0" smtClean="0">
                <a:latin typeface="Tahoma" panose="020B0604030504040204" pitchFamily="34" charset="0"/>
                <a:ea typeface="Tahoma" panose="020B0604030504040204" pitchFamily="34" charset="0"/>
                <a:cs typeface="Tahoma" panose="020B0604030504040204" pitchFamily="34" charset="0"/>
              </a:rPr>
              <a:t>Because we</a:t>
            </a:r>
            <a:r>
              <a:rPr lang="en-US" sz="2000" baseline="0" dirty="0" smtClean="0">
                <a:latin typeface="Tahoma" panose="020B0604030504040204" pitchFamily="34" charset="0"/>
                <a:ea typeface="Tahoma" panose="020B0604030504040204" pitchFamily="34" charset="0"/>
                <a:cs typeface="Tahoma" panose="020B0604030504040204" pitchFamily="34" charset="0"/>
              </a:rPr>
              <a:t> have the responsibility as humanitarian actors to ensure that people have access to any service that they need, even beyond our area of expertise. We have special access to some of the knowledge and the tools that helps us be in touch with the necessary organizations who provide humanitarian services, so we must leverage them to help people</a:t>
            </a:r>
          </a:p>
          <a:p>
            <a:pPr marL="342900" indent="-342900" algn="just">
              <a:buFontTx/>
              <a:buChar char="-"/>
            </a:pPr>
            <a:r>
              <a:rPr lang="en-US" sz="2000" baseline="0" dirty="0" smtClean="0">
                <a:latin typeface="Tahoma" panose="020B0604030504040204" pitchFamily="34" charset="0"/>
                <a:ea typeface="Tahoma" panose="020B0604030504040204" pitchFamily="34" charset="0"/>
                <a:cs typeface="Tahoma" panose="020B0604030504040204" pitchFamily="34" charset="0"/>
              </a:rPr>
              <a:t>Notably for those people who may not be able to self-refer, that is, to reach services by themselves (physically or by phone), we will help them overcome those barriers by linking them to the organization that can support them</a:t>
            </a:r>
          </a:p>
          <a:p>
            <a:pPr marL="342900" indent="-342900" algn="just">
              <a:buFontTx/>
              <a:buChar char="-"/>
            </a:pPr>
            <a:r>
              <a:rPr lang="en-US" sz="2000" baseline="0" dirty="0" smtClean="0">
                <a:latin typeface="Tahoma" panose="020B0604030504040204" pitchFamily="34" charset="0"/>
                <a:ea typeface="Tahoma" panose="020B0604030504040204" pitchFamily="34" charset="0"/>
                <a:cs typeface="Tahoma" panose="020B0604030504040204" pitchFamily="34" charset="0"/>
              </a:rPr>
              <a:t>It is a way to ensure that we remain accountable to the people that we serve, by facilitating them addressing their multiple needs, and to each other by adequately coordinating with each other</a:t>
            </a:r>
          </a:p>
          <a:p>
            <a:pPr marL="342900" indent="-342900" algn="just">
              <a:buFontTx/>
              <a:buChar char="-"/>
            </a:pPr>
            <a:r>
              <a:rPr lang="en-US" sz="2000" baseline="0" dirty="0" smtClean="0">
                <a:latin typeface="Tahoma" panose="020B0604030504040204" pitchFamily="34" charset="0"/>
                <a:ea typeface="Tahoma" panose="020B0604030504040204" pitchFamily="34" charset="0"/>
                <a:cs typeface="Tahoma" panose="020B0604030504040204" pitchFamily="34" charset="0"/>
              </a:rPr>
              <a:t>It strengthens coordination not only between us as humanitarian actors but also with social services that are particularly strong in Ukraine and the duty-bearers, and is therefore a more sustainable approach</a:t>
            </a:r>
          </a:p>
          <a:p>
            <a:pPr marL="342900" indent="-342900" algn="just">
              <a:buFontTx/>
              <a:buChar char="-"/>
            </a:pPr>
            <a:r>
              <a:rPr lang="en-US" sz="2000" baseline="0" dirty="0" smtClean="0">
                <a:latin typeface="Tahoma" panose="020B0604030504040204" pitchFamily="34" charset="0"/>
                <a:ea typeface="Tahoma" panose="020B0604030504040204" pitchFamily="34" charset="0"/>
                <a:cs typeface="Tahoma" panose="020B0604030504040204" pitchFamily="34" charset="0"/>
              </a:rPr>
              <a:t>It helps identify gaps in services and barriers to access services, to address them in a more sustainable manner with more funding/services and services better suited for people</a:t>
            </a:r>
            <a:endParaRPr lang="en-US" sz="2000" dirty="0" smtClean="0">
              <a:latin typeface="Tahoma" panose="020B0604030504040204" pitchFamily="34" charset="0"/>
              <a:ea typeface="Tahoma" panose="020B0604030504040204" pitchFamily="34" charset="0"/>
              <a:cs typeface="Tahoma" panose="020B0604030504040204" pitchFamily="34" charset="0"/>
            </a:endParaRPr>
          </a:p>
          <a:p>
            <a:pPr marL="0" marR="0" lvl="1" indent="0" algn="just" defTabSz="914400" rtl="0" eaLnBrk="1" fontAlgn="auto" latinLnBrk="0" hangingPunct="1">
              <a:lnSpc>
                <a:spcPct val="100000"/>
              </a:lnSpc>
              <a:spcBef>
                <a:spcPts val="0"/>
              </a:spcBef>
              <a:spcAft>
                <a:spcPts val="0"/>
              </a:spcAft>
              <a:buClrTx/>
              <a:buSzTx/>
              <a:buFontTx/>
              <a:buNone/>
              <a:tabLst/>
              <a:defRPr/>
            </a:pPr>
            <a:r>
              <a:rPr lang="en-US" sz="2000" baseline="0" dirty="0" smtClean="0"/>
              <a:t>(Link to the next slide): however, ensuring that people access services and referrals can be extremely challenging during emergencies</a:t>
            </a:r>
          </a:p>
        </p:txBody>
      </p:sp>
      <p:sp>
        <p:nvSpPr>
          <p:cNvPr id="4" name="Slide Number Placeholder 3"/>
          <p:cNvSpPr>
            <a:spLocks noGrp="1"/>
          </p:cNvSpPr>
          <p:nvPr>
            <p:ph type="sldNum" sz="quarter" idx="10"/>
          </p:nvPr>
        </p:nvSpPr>
        <p:spPr/>
        <p:txBody>
          <a:bodyPr/>
          <a:lstStyle/>
          <a:p>
            <a:fld id="{285175BA-6100-453D-A833-4D4D42DF17E1}" type="slidenum">
              <a:rPr lang="en-US" smtClean="0"/>
              <a:t>7</a:t>
            </a:fld>
            <a:endParaRPr lang="en-US"/>
          </a:p>
        </p:txBody>
      </p:sp>
    </p:spTree>
    <p:extLst>
      <p:ext uri="{BB962C8B-B14F-4D97-AF65-F5344CB8AC3E}">
        <p14:creationId xmlns:p14="http://schemas.microsoft.com/office/powerpoint/2010/main" val="3286318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a:t>
            </a:r>
            <a:r>
              <a:rPr lang="en-US" baseline="0" dirty="0" smtClean="0"/>
              <a:t> the participants to share </a:t>
            </a:r>
            <a:r>
              <a:rPr lang="en-US" b="1" baseline="0" dirty="0" smtClean="0"/>
              <a:t>two or three examples of practical challenges </a:t>
            </a:r>
            <a:r>
              <a:rPr lang="en-US" baseline="0" dirty="0" smtClean="0"/>
              <a:t>that they have faced when making referrals – ideally, in the context of Ukraine</a:t>
            </a:r>
            <a:endParaRPr lang="en-US" baseline="0" dirty="0"/>
          </a:p>
          <a:p>
            <a:r>
              <a:rPr lang="en-US" baseline="0" dirty="0" smtClean="0"/>
              <a:t>(Transition to next slide): you have mentioned a variety of different challenges with referrals, and to summarize we will see in the next slide what are the most frequent challenges and we will add the ones that you mentioned that are not currently on the list after the training, thanks for sharing your experiences.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B25D9F-C85E-49A2-92D7-A9DEAF83A33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8566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2000" dirty="0" smtClean="0">
                <a:solidFill>
                  <a:schemeClr val="tx1"/>
                </a:solidFill>
              </a:rPr>
              <a:t>Acknowledge that</a:t>
            </a:r>
            <a:r>
              <a:rPr lang="en-US" sz="2000" baseline="0" dirty="0" smtClean="0">
                <a:solidFill>
                  <a:schemeClr val="tx1"/>
                </a:solidFill>
              </a:rPr>
              <a:t> many of those challenges were already mentioned by participants in the previous exercise, and that indeed, they are the most common challenges with referrals in humanitarian emergencies that we see in any humanitarian response, including in Ukraine. Summarize the main challenges:</a:t>
            </a:r>
          </a:p>
          <a:p>
            <a:pPr marL="0" indent="0">
              <a:buFontTx/>
              <a:buNone/>
            </a:pPr>
            <a:endParaRPr lang="en-US" sz="2000" baseline="0" dirty="0" smtClean="0">
              <a:solidFill>
                <a:schemeClr val="tx1"/>
              </a:solidFill>
            </a:endParaRPr>
          </a:p>
          <a:p>
            <a:pPr marL="171450" indent="-171450">
              <a:buFont typeface="Arial" panose="020B0604020202020204" pitchFamily="34" charset="0"/>
              <a:buChar char="•"/>
            </a:pPr>
            <a:r>
              <a:rPr lang="en-US" sz="2000" baseline="0" dirty="0" smtClean="0">
                <a:solidFill>
                  <a:schemeClr val="tx1"/>
                </a:solidFill>
              </a:rPr>
              <a:t>It is often difficult to know which organizations operate where and what kind of services they provide, in a specific area, in the absence of a service mapping</a:t>
            </a:r>
          </a:p>
          <a:p>
            <a:pPr marL="171450" indent="-171450">
              <a:buFont typeface="Arial" panose="020B0604020202020204" pitchFamily="34" charset="0"/>
              <a:buChar char="•"/>
            </a:pPr>
            <a:r>
              <a:rPr lang="en-US" sz="2000" baseline="0" dirty="0" smtClean="0">
                <a:solidFill>
                  <a:schemeClr val="tx1"/>
                </a:solidFill>
              </a:rPr>
              <a:t>Their contact details may not be easy to find. Coordination on the ground may be more based on personal connection between staff members across organizations, but how to find the contact details of an organization where I do not know anyone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solidFill>
                  <a:schemeClr val="tx1"/>
                </a:solidFill>
              </a:rPr>
              <a:t>People</a:t>
            </a:r>
            <a:r>
              <a:rPr lang="en-US" sz="2000" baseline="0" dirty="0" smtClean="0">
                <a:solidFill>
                  <a:schemeClr val="tx1"/>
                </a:solidFill>
              </a:rPr>
              <a:t> may be referred </a:t>
            </a:r>
            <a:r>
              <a:rPr lang="en-US" sz="2000" dirty="0" smtClean="0">
                <a:solidFill>
                  <a:schemeClr val="tx1"/>
                </a:solidFill>
              </a:rPr>
              <a:t>to the wrong service provider, who does not deal with these</a:t>
            </a:r>
            <a:r>
              <a:rPr lang="en-US" sz="2000" baseline="0" dirty="0" smtClean="0">
                <a:solidFill>
                  <a:schemeClr val="tx1"/>
                </a:solidFill>
              </a:rPr>
              <a:t> specific groups,</a:t>
            </a:r>
            <a:r>
              <a:rPr lang="en-US" sz="2000" dirty="0" smtClean="0">
                <a:solidFill>
                  <a:schemeClr val="tx1"/>
                </a:solidFill>
              </a:rPr>
              <a:t> meaning that this person needs to be re-referred, further lengthening the process. Problems with eligibility criteria and target groups. Need to ensure that we send to the right organization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aseline="0" dirty="0" smtClean="0">
                <a:solidFill>
                  <a:schemeClr val="tx1"/>
                </a:solidFill>
              </a:rPr>
              <a:t>The organization that does not respond = r</a:t>
            </a:r>
            <a:r>
              <a:rPr lang="en-US" sz="2000" dirty="0" smtClean="0">
                <a:solidFill>
                  <a:schemeClr val="tx1"/>
                </a:solidFill>
              </a:rPr>
              <a:t>eferrals that never receive any feedback</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solidFill>
                  <a:schemeClr val="tx1"/>
                </a:solidFill>
              </a:rPr>
              <a:t>The organization that takes</a:t>
            </a:r>
            <a:r>
              <a:rPr lang="en-US" sz="2000" baseline="0" dirty="0" smtClean="0">
                <a:solidFill>
                  <a:schemeClr val="tx1"/>
                </a:solidFill>
              </a:rPr>
              <a:t> a long time to respond because they are overwhelmed with work = </a:t>
            </a:r>
            <a:r>
              <a:rPr lang="en-US" sz="2000" dirty="0" smtClean="0">
                <a:solidFill>
                  <a:schemeClr val="tx1"/>
                </a:solidFill>
              </a:rPr>
              <a:t>Referrals that are responded to in a long timeframe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solidFill>
                  <a:schemeClr val="tx1"/>
                </a:solidFill>
              </a:rPr>
              <a:t>Uncertainty</a:t>
            </a:r>
            <a:r>
              <a:rPr lang="en-US" sz="2000" baseline="0" dirty="0" smtClean="0">
                <a:solidFill>
                  <a:schemeClr val="tx1"/>
                </a:solidFill>
              </a:rPr>
              <a:t> around whether the service was actually provided</a:t>
            </a:r>
            <a:endParaRPr lang="en-US" sz="2000" dirty="0" smtClean="0">
              <a:solidFill>
                <a:schemeClr val="tx1"/>
              </a:solidFill>
            </a:endParaRPr>
          </a:p>
          <a:p>
            <a:pPr marL="0" indent="0">
              <a:buFontTx/>
              <a:buNone/>
            </a:pPr>
            <a:endParaRPr lang="en-US" sz="2000" dirty="0" smtClean="0">
              <a:solidFill>
                <a:schemeClr val="tx1"/>
              </a:solidFill>
            </a:endParaRPr>
          </a:p>
          <a:p>
            <a:pPr marL="0" indent="0" eaLnBrk="1" fontAlgn="auto" hangingPunct="1">
              <a:spcBef>
                <a:spcPts val="0"/>
              </a:spcBef>
              <a:spcAft>
                <a:spcPts val="0"/>
              </a:spcAft>
              <a:buClrTx/>
              <a:buNone/>
              <a:defRPr/>
            </a:pPr>
            <a:r>
              <a:rPr lang="en-US" sz="2000" dirty="0" smtClean="0">
                <a:solidFill>
                  <a:schemeClr val="tx1"/>
                </a:solidFill>
              </a:rPr>
              <a:t>This impacts the timely referral and reception of services for individuals whose needs are acute and must be responded to in an acceptable timeframe. It is also disheartening for persons who referred to not receive feedback, or in a long timeframe. </a:t>
            </a:r>
          </a:p>
          <a:p>
            <a:pPr marL="0" indent="0" eaLnBrk="1" fontAlgn="auto" hangingPunct="1">
              <a:spcBef>
                <a:spcPts val="0"/>
              </a:spcBef>
              <a:spcAft>
                <a:spcPts val="0"/>
              </a:spcAft>
              <a:buClrTx/>
              <a:buNone/>
              <a:defRPr/>
            </a:pPr>
            <a:endParaRPr lang="en-US" sz="2000" dirty="0" smtClean="0">
              <a:solidFill>
                <a:schemeClr val="tx1"/>
              </a:solidFill>
            </a:endParaRPr>
          </a:p>
          <a:p>
            <a:pPr marL="0" indent="0" eaLnBrk="1" fontAlgn="auto" hangingPunct="1">
              <a:spcBef>
                <a:spcPts val="0"/>
              </a:spcBef>
              <a:spcAft>
                <a:spcPts val="0"/>
              </a:spcAft>
              <a:buClrTx/>
              <a:buNone/>
              <a:defRPr/>
            </a:pPr>
            <a:r>
              <a:rPr lang="en-US" sz="2000" baseline="0" dirty="0" smtClean="0">
                <a:solidFill>
                  <a:schemeClr val="tx1"/>
                </a:solidFill>
              </a:rPr>
              <a:t>This is why we develop tools such as the Service Mapping tool, and guidance such as referral minimum standards and the inter-agency referral form, in order to support partners with finding the right service providers to coordinate with, and to have similar attitudes and expectations towards the referral process.</a:t>
            </a:r>
            <a:endParaRPr lang="en-US" sz="2000" dirty="0" smtClean="0">
              <a:solidFill>
                <a:schemeClr val="tx1"/>
              </a:solidFill>
            </a:endParaRPr>
          </a:p>
          <a:p>
            <a:pPr marL="0" marR="0" lvl="1" indent="0" algn="just" defTabSz="914400" rtl="0" eaLnBrk="1" fontAlgn="auto" latinLnBrk="0" hangingPunct="1">
              <a:lnSpc>
                <a:spcPct val="100000"/>
              </a:lnSpc>
              <a:spcBef>
                <a:spcPts val="0"/>
              </a:spcBef>
              <a:spcAft>
                <a:spcPts val="0"/>
              </a:spcAft>
              <a:buClrTx/>
              <a:buSzTx/>
              <a:buFontTx/>
              <a:buNone/>
              <a:tabLst/>
              <a:defRPr/>
            </a:pPr>
            <a:endParaRPr lang="en-US" sz="2000" baseline="0" dirty="0" smtClean="0"/>
          </a:p>
        </p:txBody>
      </p:sp>
      <p:sp>
        <p:nvSpPr>
          <p:cNvPr id="4" name="Slide Number Placeholder 3"/>
          <p:cNvSpPr>
            <a:spLocks noGrp="1"/>
          </p:cNvSpPr>
          <p:nvPr>
            <p:ph type="sldNum" sz="quarter" idx="10"/>
          </p:nvPr>
        </p:nvSpPr>
        <p:spPr/>
        <p:txBody>
          <a:bodyPr/>
          <a:lstStyle/>
          <a:p>
            <a:fld id="{285175BA-6100-453D-A833-4D4D42DF17E1}" type="slidenum">
              <a:rPr lang="en-US" smtClean="0"/>
              <a:t>9</a:t>
            </a:fld>
            <a:endParaRPr lang="en-US"/>
          </a:p>
        </p:txBody>
      </p:sp>
    </p:spTree>
    <p:extLst>
      <p:ext uri="{BB962C8B-B14F-4D97-AF65-F5344CB8AC3E}">
        <p14:creationId xmlns:p14="http://schemas.microsoft.com/office/powerpoint/2010/main" val="14676843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1.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3" descr=" dotty.wmf                                                      01A0FDA3Rhodesia                       7C270890:"/>
          <p:cNvPicPr>
            <a:picLocks noChangeAspect="1" noChangeArrowheads="1"/>
          </p:cNvPicPr>
          <p:nvPr userDrawn="1"/>
        </p:nvPicPr>
        <p:blipFill>
          <a:blip r:embed="rId2" cstate="print"/>
          <a:srcRect l="3920" b="9322"/>
          <a:stretch>
            <a:fillRect/>
          </a:stretch>
        </p:blipFill>
        <p:spPr bwMode="auto">
          <a:xfrm>
            <a:off x="0" y="2209800"/>
            <a:ext cx="12192000" cy="4648200"/>
          </a:xfrm>
          <a:prstGeom prst="rect">
            <a:avLst/>
          </a:prstGeom>
          <a:noFill/>
          <a:ln w="9525">
            <a:noFill/>
            <a:miter lim="800000"/>
            <a:headEnd/>
            <a:tailEnd/>
          </a:ln>
        </p:spPr>
      </p:pic>
      <p:sp>
        <p:nvSpPr>
          <p:cNvPr id="4099" name="Rectangle 3"/>
          <p:cNvSpPr>
            <a:spLocks noGrp="1" noChangeArrowheads="1"/>
          </p:cNvSpPr>
          <p:nvPr>
            <p:ph type="ctrTitle"/>
          </p:nvPr>
        </p:nvSpPr>
        <p:spPr>
          <a:xfrm>
            <a:off x="609600" y="914400"/>
            <a:ext cx="10668000" cy="1143000"/>
          </a:xfrm>
        </p:spPr>
        <p:txBody>
          <a:bodyPr/>
          <a:lstStyle>
            <a:lvl1pPr algn="r">
              <a:defRPr sz="3400"/>
            </a:lvl1pPr>
          </a:lstStyle>
          <a:p>
            <a:r>
              <a:rPr lang="en-GB" noProof="0" dirty="0" smtClean="0"/>
              <a:t>Click to edit Master title style</a:t>
            </a:r>
            <a:endParaRPr lang="en-GB" noProof="0" dirty="0"/>
          </a:p>
        </p:txBody>
      </p:sp>
      <p:sp>
        <p:nvSpPr>
          <p:cNvPr id="4100" name="Rectangle 4"/>
          <p:cNvSpPr>
            <a:spLocks noGrp="1" noChangeArrowheads="1"/>
          </p:cNvSpPr>
          <p:nvPr>
            <p:ph type="subTitle" idx="1"/>
          </p:nvPr>
        </p:nvSpPr>
        <p:spPr>
          <a:xfrm>
            <a:off x="3048000" y="2057400"/>
            <a:ext cx="8212667" cy="457200"/>
          </a:xfrm>
        </p:spPr>
        <p:txBody>
          <a:bodyPr/>
          <a:lstStyle>
            <a:lvl1pPr marL="0" indent="0" algn="r">
              <a:buFontTx/>
              <a:buNone/>
              <a:defRPr sz="2800"/>
            </a:lvl1pPr>
          </a:lstStyle>
          <a:p>
            <a:r>
              <a:rPr lang="en-GB" noProof="0" dirty="0" smtClean="0"/>
              <a:t>Click to edit Master subtitle style</a:t>
            </a:r>
            <a:endParaRPr lang="en-GB" noProof="0" dirty="0"/>
          </a:p>
        </p:txBody>
      </p:sp>
    </p:spTree>
    <p:extLst>
      <p:ext uri="{BB962C8B-B14F-4D97-AF65-F5344CB8AC3E}">
        <p14:creationId xmlns:p14="http://schemas.microsoft.com/office/powerpoint/2010/main" val="1284312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33264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7901" y="1219201"/>
            <a:ext cx="2171700" cy="5057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1" y="1219201"/>
            <a:ext cx="6311900" cy="5057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7316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Custom Layout">
    <p:spTree>
      <p:nvGrpSpPr>
        <p:cNvPr id="1" name=""/>
        <p:cNvGrpSpPr/>
        <p:nvPr/>
      </p:nvGrpSpPr>
      <p:grpSpPr>
        <a:xfrm>
          <a:off x="0" y="0"/>
          <a:ext cx="0" cy="0"/>
          <a:chOff x="0" y="0"/>
          <a:chExt cx="0" cy="0"/>
        </a:xfrm>
      </p:grpSpPr>
      <p:sp>
        <p:nvSpPr>
          <p:cNvPr id="4" name="Rectangle 8"/>
          <p:cNvSpPr>
            <a:spLocks noChangeArrowheads="1"/>
          </p:cNvSpPr>
          <p:nvPr userDrawn="1"/>
        </p:nvSpPr>
        <p:spPr bwMode="auto">
          <a:xfrm>
            <a:off x="101600" y="6172200"/>
            <a:ext cx="11988800" cy="609600"/>
          </a:xfrm>
          <a:prstGeom prst="rect">
            <a:avLst/>
          </a:prstGeom>
          <a:solidFill>
            <a:srgbClr val="FDC82F"/>
          </a:solidFill>
          <a:ln w="9525">
            <a:no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charset="0"/>
              <a:ea typeface="ヒラギノ角ゴ Pro W3" pitchFamily="80" charset="-128"/>
              <a:cs typeface="+mn-cs"/>
            </a:endParaRPr>
          </a:p>
        </p:txBody>
      </p:sp>
      <p:pic>
        <p:nvPicPr>
          <p:cNvPr id="5" name="Picture 2" descr="http://emma-toolkit.org/wp-content/uploads/2010/08/irc-logo.gif"/>
          <p:cNvPicPr>
            <a:picLocks noChangeAspect="1" noChangeArrowheads="1"/>
          </p:cNvPicPr>
          <p:nvPr userDrawn="1"/>
        </p:nvPicPr>
        <p:blipFill>
          <a:blip r:embed="rId2" cstate="print"/>
          <a:srcRect/>
          <a:stretch>
            <a:fillRect/>
          </a:stretch>
        </p:blipFill>
        <p:spPr bwMode="auto">
          <a:xfrm>
            <a:off x="11607800" y="6172200"/>
            <a:ext cx="457200" cy="609600"/>
          </a:xfrm>
          <a:prstGeom prst="rect">
            <a:avLst/>
          </a:prstGeom>
          <a:noFill/>
          <a:ln w="9525">
            <a:noFill/>
            <a:miter lim="800000"/>
            <a:headEnd/>
            <a:tailEnd/>
          </a:ln>
        </p:spPr>
      </p:pic>
      <p:sp>
        <p:nvSpPr>
          <p:cNvPr id="6" name="Footer Placeholder 2"/>
          <p:cNvSpPr txBox="1">
            <a:spLocks/>
          </p:cNvSpPr>
          <p:nvPr userDrawn="1"/>
        </p:nvSpPr>
        <p:spPr>
          <a:xfrm>
            <a:off x="101601" y="6375401"/>
            <a:ext cx="7126817" cy="365125"/>
          </a:xfrm>
          <a:prstGeom prst="rect">
            <a:avLst/>
          </a:prstGeom>
        </p:spPr>
        <p:txBody>
          <a:bodyPr anchor="ctr"/>
          <a:lstStyle>
            <a:lvl1pPr algn="r">
              <a:defRPr sz="1200">
                <a:solidFill>
                  <a:schemeClr val="tx2"/>
                </a:solidFill>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2AABE2"/>
                </a:solidFill>
                <a:effectLst/>
                <a:uLnTx/>
                <a:uFillTx/>
                <a:latin typeface="Verdana"/>
                <a:ea typeface="+mn-ea"/>
                <a:cs typeface="+mn-cs"/>
              </a:rPr>
              <a:t>Session 1: Protection Mainstreaming Learning Forum </a:t>
            </a:r>
            <a:r>
              <a:rPr kumimoji="0" lang="fr-CH" sz="1200" b="0" i="0" u="none" strike="noStrike" kern="1200" cap="none" spc="0" normalizeH="0" baseline="0" noProof="0" dirty="0" smtClean="0">
                <a:ln>
                  <a:noFill/>
                </a:ln>
                <a:solidFill>
                  <a:srgbClr val="2AABE2"/>
                </a:solidFill>
                <a:effectLst/>
                <a:uLnTx/>
                <a:uFillTx/>
                <a:latin typeface="Verdana"/>
                <a:ea typeface="+mn-ea"/>
                <a:cs typeface="+mn-cs"/>
              </a:rPr>
              <a:t>– </a:t>
            </a:r>
            <a:r>
              <a:rPr kumimoji="0" lang="fr-CH" sz="1200" b="0" i="0" u="none" strike="noStrike" kern="1200" cap="none" spc="0" normalizeH="0" baseline="0" noProof="0" dirty="0" err="1" smtClean="0">
                <a:ln>
                  <a:noFill/>
                </a:ln>
                <a:solidFill>
                  <a:srgbClr val="2AABE2"/>
                </a:solidFill>
                <a:effectLst/>
                <a:uLnTx/>
                <a:uFillTx/>
                <a:latin typeface="Verdana"/>
                <a:ea typeface="+mn-ea"/>
                <a:cs typeface="+mn-cs"/>
              </a:rPr>
              <a:t>February</a:t>
            </a:r>
            <a:r>
              <a:rPr kumimoji="0" lang="fr-CH" sz="1200" b="0" i="0" u="none" strike="noStrike" kern="1200" cap="none" spc="0" normalizeH="0" baseline="0" noProof="0" dirty="0" smtClean="0">
                <a:ln>
                  <a:noFill/>
                </a:ln>
                <a:solidFill>
                  <a:srgbClr val="2AABE2"/>
                </a:solidFill>
                <a:effectLst/>
                <a:uLnTx/>
                <a:uFillTx/>
                <a:latin typeface="Verdana"/>
                <a:ea typeface="+mn-ea"/>
                <a:cs typeface="+mn-cs"/>
              </a:rPr>
              <a:t> 2013</a:t>
            </a:r>
            <a:endParaRPr kumimoji="0" lang="en-US" sz="1200" b="0" i="0" u="none" strike="noStrike" kern="1200" cap="none" spc="0" normalizeH="0" baseline="0" noProof="0" dirty="0">
              <a:ln>
                <a:noFill/>
              </a:ln>
              <a:solidFill>
                <a:srgbClr val="2AABE2"/>
              </a:solidFill>
              <a:effectLst/>
              <a:uLnTx/>
              <a:uFillTx/>
              <a:latin typeface="Verdana"/>
              <a:ea typeface="+mn-ea"/>
              <a:cs typeface="+mn-cs"/>
            </a:endParaRPr>
          </a:p>
        </p:txBody>
      </p:sp>
      <p:sp>
        <p:nvSpPr>
          <p:cNvPr id="2" name="Rectangle 1"/>
          <p:cNvSpPr>
            <a:spLocks noGrp="1"/>
          </p:cNvSpPr>
          <p:nvPr>
            <p:ph type="title"/>
          </p:nvPr>
        </p:nvSpPr>
        <p:spPr/>
        <p:txBody>
          <a:bodyPr/>
          <a:lstStyle/>
          <a:p>
            <a:r>
              <a:rPr lang="en-US" smtClean="0"/>
              <a:t>Click to edit Master title style</a:t>
            </a:r>
            <a:endParaRPr lang="en-US" dirty="0"/>
          </a:p>
        </p:txBody>
      </p:sp>
      <p:sp>
        <p:nvSpPr>
          <p:cNvPr id="7" name="Rectangle 6"/>
          <p:cNvSpPr>
            <a:spLocks noGrp="1"/>
          </p:cNvSpPr>
          <p:nvPr>
            <p:ph sz="quarter" idx="13"/>
          </p:nvPr>
        </p:nvSpPr>
        <p:spPr>
          <a:xfrm>
            <a:off x="812800" y="1803400"/>
            <a:ext cx="10871200" cy="4368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7"/>
          <p:cNvSpPr>
            <a:spLocks noGrp="1"/>
          </p:cNvSpPr>
          <p:nvPr>
            <p:ph type="dt" sz="half" idx="14"/>
          </p:nvPr>
        </p:nvSpPr>
        <p:spPr>
          <a:xfrm>
            <a:off x="8128000" y="6248401"/>
            <a:ext cx="3556000" cy="365125"/>
          </a:xfrm>
          <a:prstGeom prst="rect">
            <a:avLst/>
          </a:prstGeom>
        </p:spPr>
        <p:txBody>
          <a:bodyPr/>
          <a:lstStyle>
            <a:lvl1pPr>
              <a:defRPr/>
            </a:lvl1pPr>
            <a:extLst/>
          </a:lstStyle>
          <a:p>
            <a:pPr eaLnBrk="0" fontAlgn="base" hangingPunct="0">
              <a:spcBef>
                <a:spcPct val="0"/>
              </a:spcBef>
              <a:spcAft>
                <a:spcPct val="0"/>
              </a:spcAft>
              <a:defRPr/>
            </a:pPr>
            <a:fld id="{7676C067-7292-4E84-86D2-BBC5BBC977DA}" type="datetime1">
              <a:rPr lang="en-US" sz="2400" smtClean="0">
                <a:solidFill>
                  <a:srgbClr val="000000"/>
                </a:solidFill>
                <a:latin typeface="Times" charset="0"/>
              </a:rPr>
              <a:pPr eaLnBrk="0" fontAlgn="base" hangingPunct="0">
                <a:spcBef>
                  <a:spcPct val="0"/>
                </a:spcBef>
                <a:spcAft>
                  <a:spcPct val="0"/>
                </a:spcAft>
                <a:defRPr/>
              </a:pPr>
              <a:t>7/14/2022</a:t>
            </a:fld>
            <a:endParaRPr lang="en-US" sz="2400">
              <a:solidFill>
                <a:srgbClr val="000000"/>
              </a:solidFill>
              <a:latin typeface="Times" charset="0"/>
            </a:endParaRPr>
          </a:p>
        </p:txBody>
      </p:sp>
      <p:sp>
        <p:nvSpPr>
          <p:cNvPr id="9" name="Footer Placeholder 8"/>
          <p:cNvSpPr>
            <a:spLocks noGrp="1"/>
          </p:cNvSpPr>
          <p:nvPr>
            <p:ph type="ftr" sz="quarter" idx="15"/>
          </p:nvPr>
        </p:nvSpPr>
        <p:spPr>
          <a:xfrm>
            <a:off x="203201" y="6273801"/>
            <a:ext cx="7228417" cy="365125"/>
          </a:xfrm>
          <a:prstGeom prst="rect">
            <a:avLst/>
          </a:prstGeom>
        </p:spPr>
        <p:txBody>
          <a:bodyPr/>
          <a:lstStyle>
            <a:lvl1pPr>
              <a:defRPr/>
            </a:lvl1pPr>
            <a:extLst/>
          </a:lstStyle>
          <a:p>
            <a:pPr eaLnBrk="0" fontAlgn="base" hangingPunct="0">
              <a:spcBef>
                <a:spcPct val="0"/>
              </a:spcBef>
              <a:spcAft>
                <a:spcPct val="0"/>
              </a:spcAft>
              <a:defRPr/>
            </a:pPr>
            <a:endParaRPr lang="en-US" sz="2400">
              <a:solidFill>
                <a:srgbClr val="000000"/>
              </a:solidFill>
              <a:latin typeface="Times" charset="0"/>
            </a:endParaRPr>
          </a:p>
        </p:txBody>
      </p:sp>
      <p:sp>
        <p:nvSpPr>
          <p:cNvPr id="10" name="Slide Number Placeholder 9"/>
          <p:cNvSpPr>
            <a:spLocks noGrp="1"/>
          </p:cNvSpPr>
          <p:nvPr>
            <p:ph type="sldNum" sz="quarter" idx="16"/>
          </p:nvPr>
        </p:nvSpPr>
        <p:spPr>
          <a:xfrm>
            <a:off x="0" y="1498601"/>
            <a:ext cx="711200" cy="244475"/>
          </a:xfrm>
          <a:prstGeom prst="rect">
            <a:avLst/>
          </a:prstGeom>
        </p:spPr>
        <p:txBody>
          <a:bodyPr/>
          <a:lstStyle>
            <a:lvl1pPr algn="ctr">
              <a:defRPr sz="1400" b="1">
                <a:solidFill>
                  <a:srgbClr val="FFFFFF"/>
                </a:solidFill>
              </a:defRPr>
            </a:lvl1pPr>
            <a:extLst/>
          </a:lstStyle>
          <a:p>
            <a:pPr eaLnBrk="0" fontAlgn="base" hangingPunct="0">
              <a:spcBef>
                <a:spcPct val="0"/>
              </a:spcBef>
              <a:spcAft>
                <a:spcPct val="0"/>
              </a:spcAft>
              <a:defRPr/>
            </a:pPr>
            <a:fld id="{D11D2E57-3DD4-4817-ACE6-D52AB74204E7}" type="slidenum">
              <a:rPr lang="en-US" smtClean="0">
                <a:latin typeface="Times" charset="0"/>
              </a:rPr>
              <a:pPr eaLnBrk="0" fontAlgn="base" hangingPunct="0">
                <a:spcBef>
                  <a:spcPct val="0"/>
                </a:spcBef>
                <a:spcAft>
                  <a:spcPct val="0"/>
                </a:spcAft>
                <a:defRPr/>
              </a:pPr>
              <a:t>‹#›</a:t>
            </a:fld>
            <a:endParaRPr lang="en-US">
              <a:latin typeface="Times" charset="0"/>
            </a:endParaRPr>
          </a:p>
        </p:txBody>
      </p:sp>
    </p:spTree>
    <p:extLst>
      <p:ext uri="{BB962C8B-B14F-4D97-AF65-F5344CB8AC3E}">
        <p14:creationId xmlns:p14="http://schemas.microsoft.com/office/powerpoint/2010/main" val="21421804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PC Section Header">
    <p:bg>
      <p:bgPr>
        <a:solidFill>
          <a:schemeClr val="bg1"/>
        </a:solidFill>
        <a:effectLst/>
      </p:bgPr>
    </p:bg>
    <p:spTree>
      <p:nvGrpSpPr>
        <p:cNvPr id="1" name=""/>
        <p:cNvGrpSpPr/>
        <p:nvPr/>
      </p:nvGrpSpPr>
      <p:grpSpPr>
        <a:xfrm>
          <a:off x="0" y="0"/>
          <a:ext cx="0" cy="0"/>
          <a:chOff x="0" y="0"/>
          <a:chExt cx="0" cy="0"/>
        </a:xfrm>
      </p:grpSpPr>
      <p:sp>
        <p:nvSpPr>
          <p:cNvPr id="11" name="Rectangle 10"/>
          <p:cNvSpPr/>
          <p:nvPr userDrawn="1"/>
        </p:nvSpPr>
        <p:spPr>
          <a:xfrm>
            <a:off x="0" y="6285971"/>
            <a:ext cx="12192000" cy="580496"/>
          </a:xfrm>
          <a:prstGeom prst="rect">
            <a:avLst/>
          </a:prstGeom>
          <a:solidFill>
            <a:srgbClr val="99DB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1851" y="871702"/>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3878265"/>
            <a:ext cx="10515600" cy="1500187"/>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C38F7475-7F48-4396-935B-2D8777F3E091}" type="slidenum">
              <a:rPr lang="en-US" smtClean="0"/>
              <a:t>‹#›</a:t>
            </a:fld>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55654" y="152403"/>
            <a:ext cx="1373885" cy="719299"/>
          </a:xfrm>
          <a:prstGeom prst="rect">
            <a:avLst/>
          </a:prstGeom>
        </p:spPr>
      </p:pic>
      <p:grpSp>
        <p:nvGrpSpPr>
          <p:cNvPr id="9" name="Group 2"/>
          <p:cNvGrpSpPr>
            <a:grpSpLocks/>
          </p:cNvGrpSpPr>
          <p:nvPr userDrawn="1"/>
        </p:nvGrpSpPr>
        <p:grpSpPr bwMode="auto">
          <a:xfrm>
            <a:off x="838200" y="6489123"/>
            <a:ext cx="838200" cy="136525"/>
            <a:chOff x="1053" y="6734"/>
            <a:chExt cx="1840" cy="399"/>
          </a:xfrm>
        </p:grpSpPr>
        <p:sp>
          <p:nvSpPr>
            <p:cNvPr id="13" name="Oval 3"/>
            <p:cNvSpPr>
              <a:spLocks noChangeArrowheads="1"/>
            </p:cNvSpPr>
            <p:nvPr/>
          </p:nvSpPr>
          <p:spPr bwMode="auto">
            <a:xfrm>
              <a:off x="1053" y="6734"/>
              <a:ext cx="399" cy="399"/>
            </a:xfrm>
            <a:prstGeom prst="ellipse">
              <a:avLst/>
            </a:pr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 name="Oval 4"/>
            <p:cNvSpPr>
              <a:spLocks noChangeArrowheads="1"/>
            </p:cNvSpPr>
            <p:nvPr/>
          </p:nvSpPr>
          <p:spPr bwMode="auto">
            <a:xfrm>
              <a:off x="1533" y="6734"/>
              <a:ext cx="399" cy="399"/>
            </a:xfrm>
            <a:prstGeom prst="ellipse">
              <a:avLst/>
            </a:pr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5" name="Oval 5"/>
            <p:cNvSpPr>
              <a:spLocks noChangeArrowheads="1"/>
            </p:cNvSpPr>
            <p:nvPr/>
          </p:nvSpPr>
          <p:spPr bwMode="auto">
            <a:xfrm>
              <a:off x="2494" y="6734"/>
              <a:ext cx="399" cy="399"/>
            </a:xfrm>
            <a:prstGeom prst="ellipse">
              <a:avLst/>
            </a:prstGeom>
            <a:solidFill>
              <a:srgbClr val="00A6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6" name="Oval 6"/>
            <p:cNvSpPr>
              <a:spLocks noChangeArrowheads="1"/>
            </p:cNvSpPr>
            <p:nvPr/>
          </p:nvSpPr>
          <p:spPr bwMode="auto">
            <a:xfrm>
              <a:off x="2013" y="6734"/>
              <a:ext cx="399" cy="399"/>
            </a:xfrm>
            <a:prstGeom prst="ellipse">
              <a:avLst/>
            </a:prstGeom>
            <a:solidFill>
              <a:srgbClr val="FBB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
        <p:nvSpPr>
          <p:cNvPr id="17" name="Rectangle 16"/>
          <p:cNvSpPr/>
          <p:nvPr userDrawn="1"/>
        </p:nvSpPr>
        <p:spPr>
          <a:xfrm>
            <a:off x="0" y="6256002"/>
            <a:ext cx="12192000" cy="45719"/>
          </a:xfrm>
          <a:prstGeom prst="rect">
            <a:avLst/>
          </a:prstGeom>
          <a:solidFill>
            <a:srgbClr val="00A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9421818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C 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05870"/>
            <a:ext cx="10515600" cy="959451"/>
          </a:xfrm>
        </p:spPr>
        <p:txBody>
          <a:bodyPr/>
          <a:lstStyle>
            <a:lvl1pPr marL="0" indent="0">
              <a:defRPr baseline="0">
                <a:solidFill>
                  <a:srgbClr val="00AEEF"/>
                </a:solidFill>
              </a:defRPr>
            </a:lvl1pPr>
          </a:lstStyle>
          <a:p>
            <a:r>
              <a:rPr lang="en-US"/>
              <a:t>Click to edit Master title style</a:t>
            </a:r>
          </a:p>
        </p:txBody>
      </p:sp>
      <p:sp>
        <p:nvSpPr>
          <p:cNvPr id="6" name="Slide Number Placeholder 5"/>
          <p:cNvSpPr>
            <a:spLocks noGrp="1"/>
          </p:cNvSpPr>
          <p:nvPr>
            <p:ph type="sldNum" sz="quarter" idx="12"/>
          </p:nvPr>
        </p:nvSpPr>
        <p:spPr/>
        <p:txBody>
          <a:bodyPr/>
          <a:lstStyle>
            <a:lvl1pPr>
              <a:defRPr sz="1200">
                <a:solidFill>
                  <a:schemeClr val="tx1">
                    <a:lumMod val="65000"/>
                    <a:lumOff val="3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38F7475-7F48-4396-935B-2D8777F3E091}" type="slidenum">
              <a:rPr kumimoji="0" lang="en-US" sz="12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endParaRPr>
          </a:p>
        </p:txBody>
      </p:sp>
      <p:sp>
        <p:nvSpPr>
          <p:cNvPr id="16" name="Text Placeholder 6"/>
          <p:cNvSpPr>
            <a:spLocks noGrp="1"/>
          </p:cNvSpPr>
          <p:nvPr>
            <p:ph type="body" sz="quarter" idx="13"/>
          </p:nvPr>
        </p:nvSpPr>
        <p:spPr>
          <a:xfrm>
            <a:off x="838201" y="1146604"/>
            <a:ext cx="10515600" cy="1468148"/>
          </a:xfrm>
        </p:spPr>
        <p:txBody>
          <a:bodyPr/>
          <a:lstStyle>
            <a:lvl1pPr marL="0" indent="0">
              <a:defRPr/>
            </a:lvl1pPr>
            <a:lvl3pPr>
              <a:defRPr sz="1800"/>
            </a:lvl3pPr>
            <a:lvl4pPr>
              <a:defRPr sz="1600" i="1"/>
            </a:lvl4pPr>
            <a:lvl5pPr marL="1431925" indent="-179388">
              <a:defRPr/>
            </a:lvl5pPr>
          </a:lstStyle>
          <a:p>
            <a:pPr lvl="0"/>
            <a:r>
              <a:rPr lang="en-US"/>
              <a:t>Click to edit Master text styles</a:t>
            </a:r>
          </a:p>
          <a:p>
            <a:pPr lvl="1"/>
            <a:r>
              <a:rPr lang="en-US"/>
              <a:t>Second level</a:t>
            </a:r>
          </a:p>
          <a:p>
            <a:pPr lvl="2"/>
            <a:r>
              <a:rPr lang="en-US"/>
              <a:t>Third level</a:t>
            </a:r>
          </a:p>
          <a:p>
            <a:pPr lvl="3"/>
            <a:r>
              <a:rPr lang="en-US"/>
              <a:t>Fourth level</a:t>
            </a:r>
          </a:p>
        </p:txBody>
      </p:sp>
      <p:grpSp>
        <p:nvGrpSpPr>
          <p:cNvPr id="22" name="Group 2"/>
          <p:cNvGrpSpPr>
            <a:grpSpLocks/>
          </p:cNvGrpSpPr>
          <p:nvPr userDrawn="1"/>
        </p:nvGrpSpPr>
        <p:grpSpPr bwMode="auto">
          <a:xfrm>
            <a:off x="838200" y="6489123"/>
            <a:ext cx="838200" cy="136525"/>
            <a:chOff x="1053" y="6734"/>
            <a:chExt cx="1840" cy="399"/>
          </a:xfrm>
        </p:grpSpPr>
        <p:sp>
          <p:nvSpPr>
            <p:cNvPr id="23" name="Oval 3"/>
            <p:cNvSpPr>
              <a:spLocks noChangeArrowheads="1"/>
            </p:cNvSpPr>
            <p:nvPr/>
          </p:nvSpPr>
          <p:spPr bwMode="auto">
            <a:xfrm>
              <a:off x="1053" y="6734"/>
              <a:ext cx="399" cy="399"/>
            </a:xfrm>
            <a:prstGeom prst="ellipse">
              <a:avLst/>
            </a:pr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Oval 4"/>
            <p:cNvSpPr>
              <a:spLocks noChangeArrowheads="1"/>
            </p:cNvSpPr>
            <p:nvPr/>
          </p:nvSpPr>
          <p:spPr bwMode="auto">
            <a:xfrm>
              <a:off x="1533" y="6734"/>
              <a:ext cx="399" cy="399"/>
            </a:xfrm>
            <a:prstGeom prst="ellipse">
              <a:avLst/>
            </a:pr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Oval 5"/>
            <p:cNvSpPr>
              <a:spLocks noChangeArrowheads="1"/>
            </p:cNvSpPr>
            <p:nvPr/>
          </p:nvSpPr>
          <p:spPr bwMode="auto">
            <a:xfrm>
              <a:off x="2494" y="6734"/>
              <a:ext cx="399" cy="399"/>
            </a:xfrm>
            <a:prstGeom prst="ellipse">
              <a:avLst/>
            </a:prstGeom>
            <a:solidFill>
              <a:srgbClr val="00A6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Oval 6"/>
            <p:cNvSpPr>
              <a:spLocks noChangeArrowheads="1"/>
            </p:cNvSpPr>
            <p:nvPr/>
          </p:nvSpPr>
          <p:spPr bwMode="auto">
            <a:xfrm>
              <a:off x="2013" y="6734"/>
              <a:ext cx="399" cy="399"/>
            </a:xfrm>
            <a:prstGeom prst="ellipse">
              <a:avLst/>
            </a:prstGeom>
            <a:solidFill>
              <a:srgbClr val="FBB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1018896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PC Section Header">
    <p:bg>
      <p:bgPr>
        <a:solidFill>
          <a:schemeClr val="bg1"/>
        </a:solidFill>
        <a:effectLst/>
      </p:bgPr>
    </p:bg>
    <p:spTree>
      <p:nvGrpSpPr>
        <p:cNvPr id="1" name=""/>
        <p:cNvGrpSpPr/>
        <p:nvPr/>
      </p:nvGrpSpPr>
      <p:grpSpPr>
        <a:xfrm>
          <a:off x="0" y="0"/>
          <a:ext cx="0" cy="0"/>
          <a:chOff x="0" y="0"/>
          <a:chExt cx="0" cy="0"/>
        </a:xfrm>
      </p:grpSpPr>
      <p:sp>
        <p:nvSpPr>
          <p:cNvPr id="11" name="Rectangle 10"/>
          <p:cNvSpPr/>
          <p:nvPr userDrawn="1"/>
        </p:nvSpPr>
        <p:spPr>
          <a:xfrm>
            <a:off x="0" y="6285971"/>
            <a:ext cx="12192000" cy="580496"/>
          </a:xfrm>
          <a:prstGeom prst="rect">
            <a:avLst/>
          </a:prstGeom>
          <a:solidFill>
            <a:srgbClr val="99DB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1851" y="871702"/>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3878265"/>
            <a:ext cx="10515600" cy="1500187"/>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8F7475-7F48-4396-935B-2D8777F3E091}" type="slidenum">
              <a:rPr kumimoji="0" lang="en-US" sz="12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55654" y="152403"/>
            <a:ext cx="1373885" cy="719299"/>
          </a:xfrm>
          <a:prstGeom prst="rect">
            <a:avLst/>
          </a:prstGeom>
        </p:spPr>
      </p:pic>
      <p:grpSp>
        <p:nvGrpSpPr>
          <p:cNvPr id="9" name="Group 2"/>
          <p:cNvGrpSpPr>
            <a:grpSpLocks/>
          </p:cNvGrpSpPr>
          <p:nvPr userDrawn="1"/>
        </p:nvGrpSpPr>
        <p:grpSpPr bwMode="auto">
          <a:xfrm>
            <a:off x="838200" y="6489123"/>
            <a:ext cx="838200" cy="136525"/>
            <a:chOff x="1053" y="6734"/>
            <a:chExt cx="1840" cy="399"/>
          </a:xfrm>
        </p:grpSpPr>
        <p:sp>
          <p:nvSpPr>
            <p:cNvPr id="13" name="Oval 3"/>
            <p:cNvSpPr>
              <a:spLocks noChangeArrowheads="1"/>
            </p:cNvSpPr>
            <p:nvPr/>
          </p:nvSpPr>
          <p:spPr bwMode="auto">
            <a:xfrm>
              <a:off x="1053" y="6734"/>
              <a:ext cx="399" cy="399"/>
            </a:xfrm>
            <a:prstGeom prst="ellipse">
              <a:avLst/>
            </a:pr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Oval 4"/>
            <p:cNvSpPr>
              <a:spLocks noChangeArrowheads="1"/>
            </p:cNvSpPr>
            <p:nvPr/>
          </p:nvSpPr>
          <p:spPr bwMode="auto">
            <a:xfrm>
              <a:off x="1533" y="6734"/>
              <a:ext cx="399" cy="399"/>
            </a:xfrm>
            <a:prstGeom prst="ellipse">
              <a:avLst/>
            </a:pr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Oval 5"/>
            <p:cNvSpPr>
              <a:spLocks noChangeArrowheads="1"/>
            </p:cNvSpPr>
            <p:nvPr/>
          </p:nvSpPr>
          <p:spPr bwMode="auto">
            <a:xfrm>
              <a:off x="2494" y="6734"/>
              <a:ext cx="399" cy="399"/>
            </a:xfrm>
            <a:prstGeom prst="ellipse">
              <a:avLst/>
            </a:prstGeom>
            <a:solidFill>
              <a:srgbClr val="00A6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Oval 6"/>
            <p:cNvSpPr>
              <a:spLocks noChangeArrowheads="1"/>
            </p:cNvSpPr>
            <p:nvPr/>
          </p:nvSpPr>
          <p:spPr bwMode="auto">
            <a:xfrm>
              <a:off x="2013" y="6734"/>
              <a:ext cx="399" cy="399"/>
            </a:xfrm>
            <a:prstGeom prst="ellipse">
              <a:avLst/>
            </a:prstGeom>
            <a:solidFill>
              <a:srgbClr val="FBB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7" name="Rectangle 16"/>
          <p:cNvSpPr/>
          <p:nvPr userDrawn="1"/>
        </p:nvSpPr>
        <p:spPr>
          <a:xfrm>
            <a:off x="0" y="6256002"/>
            <a:ext cx="12192000" cy="45719"/>
          </a:xfrm>
          <a:prstGeom prst="rect">
            <a:avLst/>
          </a:prstGeom>
          <a:solidFill>
            <a:srgbClr val="00A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5680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PC 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normAutofit/>
          </a:bodyPr>
          <a:lstStyle>
            <a:lvl1pPr algn="ctr">
              <a:defRPr sz="4000" baseline="0">
                <a:solidFill>
                  <a:srgbClr val="00AEEF"/>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000" i="1">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8F7475-7F48-4396-935B-2D8777F3E091}" type="slidenum">
              <a:rPr kumimoji="0" lang="en-US" sz="12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33372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15AE58F-5407-4332-BF6D-8882E1735D01}"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7/14/2022</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0374AD-4678-431E-8821-6D1F9D05DB32}" type="slidenum">
              <a:rPr kumimoji="0" lang="en-US" sz="12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5792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D2145-5A00-4BF7-AF50-BCBC71C6B8D9}"/>
              </a:ext>
            </a:extLst>
          </p:cNvPr>
          <p:cNvSpPr>
            <a:spLocks noGrp="1"/>
          </p:cNvSpPr>
          <p:nvPr>
            <p:ph type="title"/>
          </p:nvPr>
        </p:nvSpPr>
        <p:spPr/>
        <p:txBody>
          <a:bodyPr/>
          <a:lstStyle/>
          <a:p>
            <a:r>
              <a:rPr lang="en-US"/>
              <a:t>Click to edit Master title style</a:t>
            </a:r>
            <a:endParaRPr lang="it-IT"/>
          </a:p>
        </p:txBody>
      </p:sp>
      <p:sp>
        <p:nvSpPr>
          <p:cNvPr id="3" name="Content Placeholder 2">
            <a:extLst>
              <a:ext uri="{FF2B5EF4-FFF2-40B4-BE49-F238E27FC236}">
                <a16:creationId xmlns:a16="http://schemas.microsoft.com/office/drawing/2014/main" id="{7EB00C08-BDBD-4E99-BF9B-28EC39F13FA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Content Placeholder 3">
            <a:extLst>
              <a:ext uri="{FF2B5EF4-FFF2-40B4-BE49-F238E27FC236}">
                <a16:creationId xmlns:a16="http://schemas.microsoft.com/office/drawing/2014/main" id="{204564D9-FDD9-4D11-A54A-520D9026C0A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Date Placeholder 4">
            <a:extLst>
              <a:ext uri="{FF2B5EF4-FFF2-40B4-BE49-F238E27FC236}">
                <a16:creationId xmlns:a16="http://schemas.microsoft.com/office/drawing/2014/main" id="{1F3A7493-E28A-4950-B7C1-A3A3CA4284D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BD00DD7-6942-4E73-A6B9-9264DF4A530E}" type="datetimeFigureOut">
              <a:rPr kumimoji="0" lang="it-IT"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14/07/2022</a:t>
            </a:fld>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38E4C23A-FE84-4390-A434-C039494B2A75}"/>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D1646F53-B506-4C3B-AB02-FE96A109550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0B11AB-E6AD-416A-8EB0-147A59A82F08}" type="slidenum">
              <a:rPr kumimoji="0" lang="it-IT" sz="12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it-IT" sz="12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54000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1210" name="think-cell Slide" r:id="rId4" imgW="347" imgH="346" progId="TCLayout.ActiveDocument.1">
                  <p:embed/>
                </p:oleObj>
              </mc:Choice>
              <mc:Fallback>
                <p:oleObj name="think-cell Slide" r:id="rId4" imgW="347" imgH="346" progId="TCLayout.ActiveDocument.1">
                  <p:embed/>
                  <p:pic>
                    <p:nvPicPr>
                      <p:cNvPr id="3" name="Object 2"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lvl1pPr>
              <a:defRPr lang="en-US" sz="3200" b="1" kern="0" baseline="0" noProof="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502DCD3E-688B-4163-B796-566F5536398E}"/>
              </a:ext>
            </a:extLst>
          </p:cNvPr>
          <p:cNvSpPr>
            <a:spLocks noGrp="1"/>
          </p:cNvSpPr>
          <p:nvPr>
            <p:ph type="body" sz="quarter" idx="17"/>
          </p:nvPr>
        </p:nvSpPr>
        <p:spPr>
          <a:xfrm>
            <a:off x="723901" y="843418"/>
            <a:ext cx="10820400" cy="246221"/>
          </a:xfrm>
        </p:spPr>
        <p:txBody>
          <a:bodyPr lIns="90000"/>
          <a:lstStyle>
            <a:lvl1pPr>
              <a:defRPr>
                <a:solidFill>
                  <a:schemeClr val="tx1"/>
                </a:solidFill>
              </a:defRPr>
            </a:lvl1pPr>
          </a:lstStyle>
          <a:p>
            <a:pPr lvl="0"/>
            <a:r>
              <a:rPr lang="en-US"/>
              <a:t>Edit Master text styles</a:t>
            </a:r>
          </a:p>
        </p:txBody>
      </p:sp>
    </p:spTree>
    <p:extLst>
      <p:ext uri="{BB962C8B-B14F-4D97-AF65-F5344CB8AC3E}">
        <p14:creationId xmlns:p14="http://schemas.microsoft.com/office/powerpoint/2010/main" val="3545196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533401"/>
            <a:ext cx="9855200" cy="830263"/>
          </a:xfrm>
          <a:solidFill>
            <a:schemeClr val="tx2"/>
          </a:solidFill>
          <a:ln>
            <a:noFill/>
          </a:ln>
        </p:spPr>
        <p:txBody>
          <a:bodyPr/>
          <a:lstStyle>
            <a:lvl1pPr algn="ctr">
              <a:defRPr sz="3200">
                <a:solidFill>
                  <a:schemeClr val="bg1"/>
                </a:solidFill>
              </a:defRPr>
            </a:lvl1pPr>
          </a:lstStyle>
          <a:p>
            <a:r>
              <a:rPr lang="en-GB" noProof="0" dirty="0" smtClean="0"/>
              <a:t>Click to edit Master title style</a:t>
            </a:r>
            <a:endParaRPr lang="en-GB" noProof="0" dirty="0"/>
          </a:p>
        </p:txBody>
      </p:sp>
      <p:sp>
        <p:nvSpPr>
          <p:cNvPr id="3" name="Content Placeholder 2"/>
          <p:cNvSpPr>
            <a:spLocks noGrp="1"/>
          </p:cNvSpPr>
          <p:nvPr>
            <p:ph idx="1"/>
          </p:nvPr>
        </p:nvSpPr>
        <p:spPr>
          <a:xfrm>
            <a:off x="812800" y="1524001"/>
            <a:ext cx="9855200" cy="4752975"/>
          </a:xfrm>
        </p:spPr>
        <p:txBody>
          <a:bodyPr/>
          <a:lstStyle>
            <a:lvl1pPr>
              <a:defRPr sz="3200">
                <a:solidFill>
                  <a:schemeClr val="bg2">
                    <a:lumMod val="50000"/>
                  </a:schemeClr>
                </a:solidFill>
              </a:defRPr>
            </a:lvl1pPr>
            <a:lvl2pPr>
              <a:buFont typeface="Arial" pitchFamily="34" charset="0"/>
              <a:buChar char="•"/>
              <a:defRPr sz="2800">
                <a:solidFill>
                  <a:schemeClr val="bg2">
                    <a:lumMod val="75000"/>
                  </a:schemeClr>
                </a:solidFill>
                <a:latin typeface="Verdana" pitchFamily="34" charset="0"/>
                <a:ea typeface="Verdana" pitchFamily="34" charset="0"/>
                <a:cs typeface="Verdana" pitchFamily="34" charset="0"/>
              </a:defRPr>
            </a:lvl2pPr>
            <a:lvl3pPr>
              <a:buFont typeface="Symbol" pitchFamily="18" charset="2"/>
              <a:buChar char="-"/>
              <a:defRPr sz="2400" b="0">
                <a:solidFill>
                  <a:schemeClr val="tx1">
                    <a:lumMod val="65000"/>
                    <a:lumOff val="35000"/>
                  </a:schemeClr>
                </a:solidFill>
              </a:defRPr>
            </a:lvl3pPr>
            <a:lvl4pPr>
              <a:buFont typeface="Wingdings" pitchFamily="2" charset="2"/>
              <a:buChar char="§"/>
              <a:defRPr sz="2000"/>
            </a:lvl4pPr>
            <a:lvl5pPr>
              <a:buFont typeface="Wingdings" pitchFamily="2" charset="2"/>
              <a:buChar char="§"/>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Tree>
    <p:extLst>
      <p:ext uri="{BB962C8B-B14F-4D97-AF65-F5344CB8AC3E}">
        <p14:creationId xmlns:p14="http://schemas.microsoft.com/office/powerpoint/2010/main" val="7173378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xt and Right Image">
    <p:spTree>
      <p:nvGrpSpPr>
        <p:cNvPr id="1" name=""/>
        <p:cNvGrpSpPr/>
        <p:nvPr/>
      </p:nvGrpSpPr>
      <p:grpSpPr>
        <a:xfrm>
          <a:off x="0" y="0"/>
          <a:ext cx="0" cy="0"/>
          <a:chOff x="0" y="0"/>
          <a:chExt cx="0" cy="0"/>
        </a:xfrm>
      </p:grpSpPr>
      <p:sp>
        <p:nvSpPr>
          <p:cNvPr id="11" name="Picture Placeholder 10"/>
          <p:cNvSpPr>
            <a:spLocks noGrp="1"/>
          </p:cNvSpPr>
          <p:nvPr>
            <p:ph type="pic" sz="quarter" idx="13" hasCustomPrompt="1"/>
          </p:nvPr>
        </p:nvSpPr>
        <p:spPr>
          <a:xfrm>
            <a:off x="6131278" y="9732"/>
            <a:ext cx="6060721" cy="6004984"/>
          </a:xfrm>
          <a:solidFill>
            <a:schemeClr val="bg1">
              <a:lumMod val="85000"/>
            </a:schemeClr>
          </a:solidFill>
        </p:spPr>
        <p:txBody>
          <a:bodyPr anchor="ctr" anchorCtr="0">
            <a:normAutofit/>
          </a:bodyPr>
          <a:lstStyle>
            <a:lvl1pPr marL="0" indent="0" algn="ctr">
              <a:buFontTx/>
              <a:buNone/>
              <a:defRPr sz="2667"/>
            </a:lvl1pPr>
          </a:lstStyle>
          <a:p>
            <a:r>
              <a:rPr lang="en-US"/>
              <a:t>Click icon to add Image</a:t>
            </a:r>
          </a:p>
        </p:txBody>
      </p:sp>
      <p:sp>
        <p:nvSpPr>
          <p:cNvPr id="2" name="Title 1"/>
          <p:cNvSpPr>
            <a:spLocks noGrp="1"/>
          </p:cNvSpPr>
          <p:nvPr>
            <p:ph type="title"/>
          </p:nvPr>
        </p:nvSpPr>
        <p:spPr>
          <a:xfrm>
            <a:off x="278712" y="272465"/>
            <a:ext cx="5628733" cy="1291135"/>
          </a:xfrm>
        </p:spPr>
        <p:txBody>
          <a:bodyPr/>
          <a:lstStyle>
            <a:lvl1pPr>
              <a:defRPr/>
            </a:lvl1pPr>
          </a:lstStyle>
          <a:p>
            <a:r>
              <a:rPr lang="en-US"/>
              <a:t>Click to edit Master title style</a:t>
            </a:r>
          </a:p>
        </p:txBody>
      </p:sp>
      <p:sp>
        <p:nvSpPr>
          <p:cNvPr id="4" name="Content Placeholder 3"/>
          <p:cNvSpPr>
            <a:spLocks noGrp="1"/>
          </p:cNvSpPr>
          <p:nvPr>
            <p:ph sz="half" idx="2"/>
          </p:nvPr>
        </p:nvSpPr>
        <p:spPr>
          <a:xfrm>
            <a:off x="278712" y="1732800"/>
            <a:ext cx="5628733" cy="4038411"/>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8C2560D-EC28-3B41-86E8-18F1CE0113B4}"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7/14/2022</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66355A-084C-D24E-9AD2-7E4FC41EA627}" type="slidenum">
              <a:rPr kumimoji="0" lang="en-US" sz="12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64349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5186" y="273049"/>
            <a:ext cx="4240551"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1"/>
            <a:ext cx="7164931" cy="5555884"/>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75186" y="1732801"/>
            <a:ext cx="4240551" cy="4096135"/>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8C2560D-EC28-3B41-86E8-18F1CE0113B4}"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7/14/2022</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6B1FF6-39B9-40F5-8B67-33C6354A3D4F}" type="slidenum">
              <a:rPr kumimoji="0" lang="en-US" sz="12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A5A5A5">
                  <a:shade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48781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8C2560D-EC28-3B41-86E8-18F1CE0113B4}"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7/14/2022</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66355A-084C-D24E-9AD2-7E4FC41EA627}" type="slidenum">
              <a:rPr kumimoji="0" lang="en-US" sz="12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29611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C 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05870"/>
            <a:ext cx="10515600" cy="959451"/>
          </a:xfrm>
        </p:spPr>
        <p:txBody>
          <a:bodyPr/>
          <a:lstStyle>
            <a:lvl1pPr marL="0" indent="0">
              <a:defRPr baseline="0">
                <a:solidFill>
                  <a:srgbClr val="00AEEF"/>
                </a:solidFill>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lvl1pPr>
              <a:defRPr sz="1200">
                <a:solidFill>
                  <a:schemeClr val="tx1">
                    <a:lumMod val="65000"/>
                    <a:lumOff val="3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38F7475-7F48-4396-935B-2D8777F3E091}" type="slidenum">
              <a:rPr kumimoji="0" lang="en-US" sz="12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6" name="Text Placeholder 6"/>
          <p:cNvSpPr>
            <a:spLocks noGrp="1"/>
          </p:cNvSpPr>
          <p:nvPr>
            <p:ph type="body" sz="quarter" idx="13"/>
          </p:nvPr>
        </p:nvSpPr>
        <p:spPr>
          <a:xfrm>
            <a:off x="838201" y="1146604"/>
            <a:ext cx="10515600" cy="1468148"/>
          </a:xfrm>
        </p:spPr>
        <p:txBody>
          <a:bodyPr/>
          <a:lstStyle>
            <a:lvl1pPr marL="0" indent="0">
              <a:defRPr/>
            </a:lvl1pPr>
            <a:lvl3pPr>
              <a:defRPr sz="1800"/>
            </a:lvl3pPr>
            <a:lvl4pPr>
              <a:defRPr sz="1600" i="1"/>
            </a:lvl4pPr>
            <a:lvl5pPr marL="1431925" indent="-17938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grpSp>
        <p:nvGrpSpPr>
          <p:cNvPr id="22" name="Group 2"/>
          <p:cNvGrpSpPr>
            <a:grpSpLocks/>
          </p:cNvGrpSpPr>
          <p:nvPr userDrawn="1"/>
        </p:nvGrpSpPr>
        <p:grpSpPr bwMode="auto">
          <a:xfrm>
            <a:off x="838200" y="6489123"/>
            <a:ext cx="838200" cy="136525"/>
            <a:chOff x="1053" y="6734"/>
            <a:chExt cx="1840" cy="399"/>
          </a:xfrm>
        </p:grpSpPr>
        <p:sp>
          <p:nvSpPr>
            <p:cNvPr id="23" name="Oval 3"/>
            <p:cNvSpPr>
              <a:spLocks noChangeArrowheads="1"/>
            </p:cNvSpPr>
            <p:nvPr/>
          </p:nvSpPr>
          <p:spPr bwMode="auto">
            <a:xfrm>
              <a:off x="1053" y="6734"/>
              <a:ext cx="399" cy="399"/>
            </a:xfrm>
            <a:prstGeom prst="ellipse">
              <a:avLst/>
            </a:pr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Oval 4"/>
            <p:cNvSpPr>
              <a:spLocks noChangeArrowheads="1"/>
            </p:cNvSpPr>
            <p:nvPr/>
          </p:nvSpPr>
          <p:spPr bwMode="auto">
            <a:xfrm>
              <a:off x="1533" y="6734"/>
              <a:ext cx="399" cy="399"/>
            </a:xfrm>
            <a:prstGeom prst="ellipse">
              <a:avLst/>
            </a:pr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Oval 5"/>
            <p:cNvSpPr>
              <a:spLocks noChangeArrowheads="1"/>
            </p:cNvSpPr>
            <p:nvPr/>
          </p:nvSpPr>
          <p:spPr bwMode="auto">
            <a:xfrm>
              <a:off x="2494" y="6734"/>
              <a:ext cx="399" cy="399"/>
            </a:xfrm>
            <a:prstGeom prst="ellipse">
              <a:avLst/>
            </a:prstGeom>
            <a:solidFill>
              <a:srgbClr val="00A6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Oval 6"/>
            <p:cNvSpPr>
              <a:spLocks noChangeArrowheads="1"/>
            </p:cNvSpPr>
            <p:nvPr/>
          </p:nvSpPr>
          <p:spPr bwMode="auto">
            <a:xfrm>
              <a:off x="2013" y="6734"/>
              <a:ext cx="399" cy="399"/>
            </a:xfrm>
            <a:prstGeom prst="ellipse">
              <a:avLst/>
            </a:prstGeom>
            <a:solidFill>
              <a:srgbClr val="FBB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82604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C Section Header">
    <p:bg>
      <p:bgPr>
        <a:solidFill>
          <a:schemeClr val="bg1"/>
        </a:solidFill>
        <a:effectLst/>
      </p:bgPr>
    </p:bg>
    <p:spTree>
      <p:nvGrpSpPr>
        <p:cNvPr id="1" name=""/>
        <p:cNvGrpSpPr/>
        <p:nvPr/>
      </p:nvGrpSpPr>
      <p:grpSpPr>
        <a:xfrm>
          <a:off x="0" y="0"/>
          <a:ext cx="0" cy="0"/>
          <a:chOff x="0" y="0"/>
          <a:chExt cx="0" cy="0"/>
        </a:xfrm>
      </p:grpSpPr>
      <p:sp>
        <p:nvSpPr>
          <p:cNvPr id="11" name="Rectangle 10"/>
          <p:cNvSpPr/>
          <p:nvPr userDrawn="1"/>
        </p:nvSpPr>
        <p:spPr>
          <a:xfrm>
            <a:off x="0" y="6285971"/>
            <a:ext cx="12192000" cy="580496"/>
          </a:xfrm>
          <a:prstGeom prst="rect">
            <a:avLst/>
          </a:prstGeom>
          <a:solidFill>
            <a:srgbClr val="99DB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1851" y="871702"/>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3878265"/>
            <a:ext cx="10515600" cy="1500187"/>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8F7475-7F48-4396-935B-2D8777F3E091}" type="slidenum">
              <a:rPr kumimoji="0" lang="en-US" sz="12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55654" y="152403"/>
            <a:ext cx="1373885" cy="719299"/>
          </a:xfrm>
          <a:prstGeom prst="rect">
            <a:avLst/>
          </a:prstGeom>
        </p:spPr>
      </p:pic>
      <p:grpSp>
        <p:nvGrpSpPr>
          <p:cNvPr id="9" name="Group 2"/>
          <p:cNvGrpSpPr>
            <a:grpSpLocks/>
          </p:cNvGrpSpPr>
          <p:nvPr userDrawn="1"/>
        </p:nvGrpSpPr>
        <p:grpSpPr bwMode="auto">
          <a:xfrm>
            <a:off x="838200" y="6489123"/>
            <a:ext cx="838200" cy="136525"/>
            <a:chOff x="1053" y="6734"/>
            <a:chExt cx="1840" cy="399"/>
          </a:xfrm>
        </p:grpSpPr>
        <p:sp>
          <p:nvSpPr>
            <p:cNvPr id="13" name="Oval 3"/>
            <p:cNvSpPr>
              <a:spLocks noChangeArrowheads="1"/>
            </p:cNvSpPr>
            <p:nvPr/>
          </p:nvSpPr>
          <p:spPr bwMode="auto">
            <a:xfrm>
              <a:off x="1053" y="6734"/>
              <a:ext cx="399" cy="399"/>
            </a:xfrm>
            <a:prstGeom prst="ellipse">
              <a:avLst/>
            </a:pr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Oval 4"/>
            <p:cNvSpPr>
              <a:spLocks noChangeArrowheads="1"/>
            </p:cNvSpPr>
            <p:nvPr/>
          </p:nvSpPr>
          <p:spPr bwMode="auto">
            <a:xfrm>
              <a:off x="1533" y="6734"/>
              <a:ext cx="399" cy="399"/>
            </a:xfrm>
            <a:prstGeom prst="ellipse">
              <a:avLst/>
            </a:pr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Oval 5"/>
            <p:cNvSpPr>
              <a:spLocks noChangeArrowheads="1"/>
            </p:cNvSpPr>
            <p:nvPr/>
          </p:nvSpPr>
          <p:spPr bwMode="auto">
            <a:xfrm>
              <a:off x="2494" y="6734"/>
              <a:ext cx="399" cy="399"/>
            </a:xfrm>
            <a:prstGeom prst="ellipse">
              <a:avLst/>
            </a:prstGeom>
            <a:solidFill>
              <a:srgbClr val="00A6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Oval 6"/>
            <p:cNvSpPr>
              <a:spLocks noChangeArrowheads="1"/>
            </p:cNvSpPr>
            <p:nvPr/>
          </p:nvSpPr>
          <p:spPr bwMode="auto">
            <a:xfrm>
              <a:off x="2013" y="6734"/>
              <a:ext cx="399" cy="399"/>
            </a:xfrm>
            <a:prstGeom prst="ellipse">
              <a:avLst/>
            </a:prstGeom>
            <a:solidFill>
              <a:srgbClr val="FBB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7" name="Rectangle 16"/>
          <p:cNvSpPr/>
          <p:nvPr userDrawn="1"/>
        </p:nvSpPr>
        <p:spPr>
          <a:xfrm>
            <a:off x="0" y="6256002"/>
            <a:ext cx="12192000" cy="45719"/>
          </a:xfrm>
          <a:prstGeom prst="rect">
            <a:avLst/>
          </a:prstGeom>
          <a:solidFill>
            <a:srgbClr val="00A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46220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PC 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normAutofit/>
          </a:bodyPr>
          <a:lstStyle>
            <a:lvl1pPr algn="ctr">
              <a:defRPr sz="4000" baseline="0">
                <a:solidFill>
                  <a:srgbClr val="00AEEF"/>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000" i="1">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8F7475-7F48-4396-935B-2D8777F3E091}" type="slidenum">
              <a:rPr kumimoji="0" lang="en-US" sz="12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7721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55158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822451" y="2085975"/>
            <a:ext cx="3302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27651" y="2085975"/>
            <a:ext cx="3302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4252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75542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52385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930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95943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98306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image" Target="../media/image4.png"/><Relationship Id="rId5" Type="http://schemas.openxmlformats.org/officeDocument/2006/relationships/slideLayout" Target="../slideLayouts/slideLayout18.xml"/><Relationship Id="rId10"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image" Target="../media/image4.pn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812800" y="1219201"/>
            <a:ext cx="8686800" cy="8302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noProof="0" dirty="0" smtClean="0"/>
              <a:t>Click to edit Master title style</a:t>
            </a:r>
          </a:p>
        </p:txBody>
      </p:sp>
      <p:sp>
        <p:nvSpPr>
          <p:cNvPr id="2052" name="Rectangle 3"/>
          <p:cNvSpPr>
            <a:spLocks noGrp="1" noChangeArrowheads="1"/>
          </p:cNvSpPr>
          <p:nvPr>
            <p:ph type="body" idx="1"/>
          </p:nvPr>
        </p:nvSpPr>
        <p:spPr bwMode="auto">
          <a:xfrm>
            <a:off x="1822451" y="2085975"/>
            <a:ext cx="68072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p:txBody>
      </p:sp>
      <p:pic>
        <p:nvPicPr>
          <p:cNvPr id="2053" name="Picture 78" descr="dotty_side.wmf                                                 01A0FDA3Rhodesia                       7C270890:"/>
          <p:cNvPicPr>
            <a:picLocks noChangeAspect="1" noChangeArrowheads="1"/>
          </p:cNvPicPr>
          <p:nvPr/>
        </p:nvPicPr>
        <p:blipFill>
          <a:blip r:embed="rId15" cstate="print"/>
          <a:srcRect t="1053" r="13693" b="4210"/>
          <a:stretch>
            <a:fillRect/>
          </a:stretch>
        </p:blipFill>
        <p:spPr bwMode="auto">
          <a:xfrm>
            <a:off x="10261600" y="0"/>
            <a:ext cx="1930400" cy="6858000"/>
          </a:xfrm>
          <a:prstGeom prst="rect">
            <a:avLst/>
          </a:prstGeom>
          <a:noFill/>
          <a:ln w="9525">
            <a:noFill/>
            <a:miter lim="800000"/>
            <a:headEnd/>
            <a:tailEnd/>
          </a:ln>
        </p:spPr>
      </p:pic>
    </p:spTree>
    <p:extLst>
      <p:ext uri="{BB962C8B-B14F-4D97-AF65-F5344CB8AC3E}">
        <p14:creationId xmlns:p14="http://schemas.microsoft.com/office/powerpoint/2010/main" val="35114960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8" r:id="rId13"/>
  </p:sldLayoutIdLst>
  <p:txStyles>
    <p:title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Verdana" charset="0"/>
        </a:defRPr>
      </a:lvl2pPr>
      <a:lvl3pPr algn="l" rtl="0" eaLnBrk="0" fontAlgn="base" hangingPunct="0">
        <a:spcBef>
          <a:spcPct val="0"/>
        </a:spcBef>
        <a:spcAft>
          <a:spcPct val="0"/>
        </a:spcAft>
        <a:defRPr sz="3000" b="1">
          <a:solidFill>
            <a:schemeClr val="tx2"/>
          </a:solidFill>
          <a:latin typeface="Verdana" charset="0"/>
        </a:defRPr>
      </a:lvl3pPr>
      <a:lvl4pPr algn="l" rtl="0" eaLnBrk="0" fontAlgn="base" hangingPunct="0">
        <a:spcBef>
          <a:spcPct val="0"/>
        </a:spcBef>
        <a:spcAft>
          <a:spcPct val="0"/>
        </a:spcAft>
        <a:defRPr sz="3000" b="1">
          <a:solidFill>
            <a:schemeClr val="tx2"/>
          </a:solidFill>
          <a:latin typeface="Verdana" charset="0"/>
        </a:defRPr>
      </a:lvl4pPr>
      <a:lvl5pPr algn="l" rtl="0" eaLnBrk="0" fontAlgn="base" hangingPunct="0">
        <a:spcBef>
          <a:spcPct val="0"/>
        </a:spcBef>
        <a:spcAft>
          <a:spcPct val="0"/>
        </a:spcAft>
        <a:defRPr sz="3000" b="1">
          <a:solidFill>
            <a:schemeClr val="tx2"/>
          </a:solidFill>
          <a:latin typeface="Verdana" charset="0"/>
        </a:defRPr>
      </a:lvl5pPr>
      <a:lvl6pPr marL="457200" algn="l" rtl="0" eaLnBrk="0" fontAlgn="base" hangingPunct="0">
        <a:spcBef>
          <a:spcPct val="0"/>
        </a:spcBef>
        <a:spcAft>
          <a:spcPct val="0"/>
        </a:spcAft>
        <a:defRPr sz="3000" b="1">
          <a:solidFill>
            <a:schemeClr val="tx2"/>
          </a:solidFill>
          <a:latin typeface="Verdana" charset="0"/>
        </a:defRPr>
      </a:lvl6pPr>
      <a:lvl7pPr marL="914400" algn="l" rtl="0" eaLnBrk="0" fontAlgn="base" hangingPunct="0">
        <a:spcBef>
          <a:spcPct val="0"/>
        </a:spcBef>
        <a:spcAft>
          <a:spcPct val="0"/>
        </a:spcAft>
        <a:defRPr sz="3000" b="1">
          <a:solidFill>
            <a:schemeClr val="tx2"/>
          </a:solidFill>
          <a:latin typeface="Verdana" charset="0"/>
        </a:defRPr>
      </a:lvl7pPr>
      <a:lvl8pPr marL="1371600" algn="l" rtl="0" eaLnBrk="0" fontAlgn="base" hangingPunct="0">
        <a:spcBef>
          <a:spcPct val="0"/>
        </a:spcBef>
        <a:spcAft>
          <a:spcPct val="0"/>
        </a:spcAft>
        <a:defRPr sz="3000" b="1">
          <a:solidFill>
            <a:schemeClr val="tx2"/>
          </a:solidFill>
          <a:latin typeface="Verdana" charset="0"/>
        </a:defRPr>
      </a:lvl8pPr>
      <a:lvl9pPr marL="1828800" algn="l" rtl="0" eaLnBrk="0" fontAlgn="base" hangingPunct="0">
        <a:spcBef>
          <a:spcPct val="0"/>
        </a:spcBef>
        <a:spcAft>
          <a:spcPct val="0"/>
        </a:spcAft>
        <a:defRPr sz="3000" b="1">
          <a:solidFill>
            <a:schemeClr val="tx2"/>
          </a:solidFill>
          <a:latin typeface="Verdana" charset="0"/>
        </a:defRPr>
      </a:lvl9pPr>
    </p:titleStyle>
    <p:bodyStyle>
      <a:lvl1pPr marL="342900" indent="-342900" algn="l" rtl="0" eaLnBrk="0" fontAlgn="base" hangingPunct="0">
        <a:spcBef>
          <a:spcPct val="20000"/>
        </a:spcBef>
        <a:spcAft>
          <a:spcPct val="0"/>
        </a:spcAft>
        <a:buClr>
          <a:schemeClr val="bg2"/>
        </a:buClr>
        <a:buChar char="&gt;"/>
        <a:defRPr sz="2400">
          <a:solidFill>
            <a:srgbClr val="487BB7"/>
          </a:solidFill>
          <a:latin typeface="+mn-lt"/>
          <a:ea typeface="+mn-ea"/>
          <a:cs typeface="+mn-cs"/>
        </a:defRPr>
      </a:lvl1pPr>
      <a:lvl2pPr marL="742950" indent="-285750" algn="l" rtl="0" eaLnBrk="0" fontAlgn="base" hangingPunct="0">
        <a:spcBef>
          <a:spcPct val="20000"/>
        </a:spcBef>
        <a:spcAft>
          <a:spcPct val="0"/>
        </a:spcAft>
        <a:buClr>
          <a:schemeClr val="bg2"/>
        </a:buClr>
        <a:buSzPct val="120000"/>
        <a:buChar char=" "/>
        <a:defRPr sz="1500">
          <a:solidFill>
            <a:srgbClr val="404040"/>
          </a:solidFill>
          <a:latin typeface="Times" charset="0"/>
        </a:defRPr>
      </a:lvl2pPr>
      <a:lvl3pPr marL="1143000" indent="-228600" algn="l" rtl="0" eaLnBrk="0" fontAlgn="base" hangingPunct="0">
        <a:spcBef>
          <a:spcPct val="20000"/>
        </a:spcBef>
        <a:spcAft>
          <a:spcPct val="0"/>
        </a:spcAft>
        <a:buClr>
          <a:schemeClr val="bg2"/>
        </a:buClr>
        <a:buSzPct val="75000"/>
        <a:buChar char="•"/>
        <a:defRPr sz="1600" b="1">
          <a:solidFill>
            <a:srgbClr val="404040"/>
          </a:solidFill>
          <a:latin typeface="+mn-lt"/>
        </a:defRPr>
      </a:lvl3pPr>
      <a:lvl4pPr marL="1600200" indent="-228600" algn="l" rtl="0" eaLnBrk="0" fontAlgn="base" hangingPunct="0">
        <a:spcBef>
          <a:spcPct val="20000"/>
        </a:spcBef>
        <a:spcAft>
          <a:spcPct val="0"/>
        </a:spcAft>
        <a:buClr>
          <a:schemeClr val="bg2"/>
        </a:buClr>
        <a:buChar char="&gt;"/>
        <a:defRPr sz="1600">
          <a:solidFill>
            <a:srgbClr val="404040"/>
          </a:solidFill>
          <a:latin typeface="+mn-lt"/>
        </a:defRPr>
      </a:lvl4pPr>
      <a:lvl5pPr marL="2057400" indent="-228600" algn="l" rtl="0" eaLnBrk="0" fontAlgn="base" hangingPunct="0">
        <a:spcBef>
          <a:spcPct val="20000"/>
        </a:spcBef>
        <a:spcAft>
          <a:spcPct val="0"/>
        </a:spcAft>
        <a:buClr>
          <a:schemeClr val="bg2"/>
        </a:buClr>
        <a:buSzPct val="85000"/>
        <a:buFont typeface="Times" charset="0"/>
        <a:buChar char="•"/>
        <a:defRPr sz="1500">
          <a:solidFill>
            <a:srgbClr val="404040"/>
          </a:solidFill>
          <a:latin typeface="Times New Roman" charset="0"/>
        </a:defRPr>
      </a:lvl5pPr>
      <a:lvl6pPr marL="2514600" indent="-228600" algn="l" rtl="0" eaLnBrk="0" fontAlgn="base" hangingPunct="0">
        <a:spcBef>
          <a:spcPct val="20000"/>
        </a:spcBef>
        <a:spcAft>
          <a:spcPct val="0"/>
        </a:spcAft>
        <a:buClr>
          <a:schemeClr val="bg2"/>
        </a:buClr>
        <a:buSzPct val="85000"/>
        <a:buFont typeface="Times" charset="0"/>
        <a:buChar char="•"/>
        <a:defRPr sz="1500">
          <a:solidFill>
            <a:srgbClr val="404040"/>
          </a:solidFill>
          <a:latin typeface="Times New Roman" charset="0"/>
        </a:defRPr>
      </a:lvl6pPr>
      <a:lvl7pPr marL="2971800" indent="-228600" algn="l" rtl="0" eaLnBrk="0" fontAlgn="base" hangingPunct="0">
        <a:spcBef>
          <a:spcPct val="20000"/>
        </a:spcBef>
        <a:spcAft>
          <a:spcPct val="0"/>
        </a:spcAft>
        <a:buClr>
          <a:schemeClr val="bg2"/>
        </a:buClr>
        <a:buSzPct val="85000"/>
        <a:buFont typeface="Times" charset="0"/>
        <a:buChar char="•"/>
        <a:defRPr sz="1500">
          <a:solidFill>
            <a:srgbClr val="404040"/>
          </a:solidFill>
          <a:latin typeface="Times New Roman" charset="0"/>
        </a:defRPr>
      </a:lvl7pPr>
      <a:lvl8pPr marL="3429000" indent="-228600" algn="l" rtl="0" eaLnBrk="0" fontAlgn="base" hangingPunct="0">
        <a:spcBef>
          <a:spcPct val="20000"/>
        </a:spcBef>
        <a:spcAft>
          <a:spcPct val="0"/>
        </a:spcAft>
        <a:buClr>
          <a:schemeClr val="bg2"/>
        </a:buClr>
        <a:buSzPct val="85000"/>
        <a:buFont typeface="Times" charset="0"/>
        <a:buChar char="•"/>
        <a:defRPr sz="1500">
          <a:solidFill>
            <a:srgbClr val="404040"/>
          </a:solidFill>
          <a:latin typeface="Times New Roman" charset="0"/>
        </a:defRPr>
      </a:lvl8pPr>
      <a:lvl9pPr marL="3886200" indent="-228600" algn="l" rtl="0" eaLnBrk="0" fontAlgn="base" hangingPunct="0">
        <a:spcBef>
          <a:spcPct val="20000"/>
        </a:spcBef>
        <a:spcAft>
          <a:spcPct val="0"/>
        </a:spcAft>
        <a:buClr>
          <a:schemeClr val="bg2"/>
        </a:buClr>
        <a:buSzPct val="85000"/>
        <a:buFont typeface="Times" charset="0"/>
        <a:buChar char="•"/>
        <a:defRPr sz="1500">
          <a:solidFill>
            <a:srgbClr val="404040"/>
          </a:solidFill>
          <a:latin typeface="Times New Roman"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6285971"/>
            <a:ext cx="12192000" cy="580496"/>
          </a:xfrm>
          <a:prstGeom prst="rect">
            <a:avLst/>
          </a:prstGeom>
          <a:solidFill>
            <a:srgbClr val="99DB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Placeholder 1"/>
          <p:cNvSpPr>
            <a:spLocks noGrp="1"/>
          </p:cNvSpPr>
          <p:nvPr>
            <p:ph type="title"/>
          </p:nvPr>
        </p:nvSpPr>
        <p:spPr>
          <a:xfrm>
            <a:off x="838200" y="268521"/>
            <a:ext cx="10515600" cy="67356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987819"/>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4"/>
          </p:nvPr>
        </p:nvSpPr>
        <p:spPr>
          <a:xfrm>
            <a:off x="9982200" y="6356352"/>
            <a:ext cx="1371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a:t>
            </a:r>
          </a:p>
        </p:txBody>
      </p:sp>
      <p:pic>
        <p:nvPicPr>
          <p:cNvPr id="7" name="Picture 6"/>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555654" y="152403"/>
            <a:ext cx="1373885" cy="719299"/>
          </a:xfrm>
          <a:prstGeom prst="rect">
            <a:avLst/>
          </a:prstGeom>
        </p:spPr>
      </p:pic>
      <p:sp>
        <p:nvSpPr>
          <p:cNvPr id="8" name="Rectangle 7"/>
          <p:cNvSpPr/>
          <p:nvPr userDrawn="1"/>
        </p:nvSpPr>
        <p:spPr>
          <a:xfrm>
            <a:off x="0" y="6256002"/>
            <a:ext cx="12192000" cy="45719"/>
          </a:xfrm>
          <a:prstGeom prst="rect">
            <a:avLst/>
          </a:prstGeom>
          <a:solidFill>
            <a:srgbClr val="00A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5" name="Group 2"/>
          <p:cNvGrpSpPr>
            <a:grpSpLocks/>
          </p:cNvGrpSpPr>
          <p:nvPr userDrawn="1"/>
        </p:nvGrpSpPr>
        <p:grpSpPr bwMode="auto">
          <a:xfrm>
            <a:off x="838200" y="6489123"/>
            <a:ext cx="838200" cy="136525"/>
            <a:chOff x="1053" y="6734"/>
            <a:chExt cx="1840" cy="399"/>
          </a:xfrm>
        </p:grpSpPr>
        <p:sp>
          <p:nvSpPr>
            <p:cNvPr id="16" name="Oval 3"/>
            <p:cNvSpPr>
              <a:spLocks noChangeArrowheads="1"/>
            </p:cNvSpPr>
            <p:nvPr/>
          </p:nvSpPr>
          <p:spPr bwMode="auto">
            <a:xfrm>
              <a:off x="1053" y="6734"/>
              <a:ext cx="399" cy="399"/>
            </a:xfrm>
            <a:prstGeom prst="ellipse">
              <a:avLst/>
            </a:pr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Oval 4"/>
            <p:cNvSpPr>
              <a:spLocks noChangeArrowheads="1"/>
            </p:cNvSpPr>
            <p:nvPr/>
          </p:nvSpPr>
          <p:spPr bwMode="auto">
            <a:xfrm>
              <a:off x="1533" y="6734"/>
              <a:ext cx="399" cy="399"/>
            </a:xfrm>
            <a:prstGeom prst="ellipse">
              <a:avLst/>
            </a:pr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Oval 5"/>
            <p:cNvSpPr>
              <a:spLocks noChangeArrowheads="1"/>
            </p:cNvSpPr>
            <p:nvPr/>
          </p:nvSpPr>
          <p:spPr bwMode="auto">
            <a:xfrm>
              <a:off x="2494" y="6734"/>
              <a:ext cx="399" cy="399"/>
            </a:xfrm>
            <a:prstGeom prst="ellipse">
              <a:avLst/>
            </a:prstGeom>
            <a:solidFill>
              <a:srgbClr val="00A6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Oval 6"/>
            <p:cNvSpPr>
              <a:spLocks noChangeArrowheads="1"/>
            </p:cNvSpPr>
            <p:nvPr/>
          </p:nvSpPr>
          <p:spPr bwMode="auto">
            <a:xfrm>
              <a:off x="2013" y="6734"/>
              <a:ext cx="399" cy="399"/>
            </a:xfrm>
            <a:prstGeom prst="ellipse">
              <a:avLst/>
            </a:prstGeom>
            <a:solidFill>
              <a:srgbClr val="FBB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256954174"/>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Lst>
  <p:hf sldNum="0" hdr="0" ftr="0" dt="0"/>
  <p:txStyles>
    <p:titleStyle>
      <a:lvl1pPr algn="l" defTabSz="914400" rtl="0" eaLnBrk="1" latinLnBrk="0" hangingPunct="1">
        <a:lnSpc>
          <a:spcPct val="90000"/>
        </a:lnSpc>
        <a:spcBef>
          <a:spcPct val="0"/>
        </a:spcBef>
        <a:buNone/>
        <a:defRPr sz="3200" kern="1200" baseline="0">
          <a:solidFill>
            <a:srgbClr val="00AEEF"/>
          </a:solidFill>
          <a:latin typeface="+mj-lt"/>
          <a:ea typeface="+mj-ea"/>
          <a:cs typeface="+mj-cs"/>
        </a:defRPr>
      </a:lvl1pPr>
    </p:titleStyle>
    <p:bodyStyle>
      <a:lvl1pPr marL="0" indent="0" algn="l" defTabSz="914400" rtl="0" eaLnBrk="1" latinLnBrk="0" hangingPunct="1">
        <a:lnSpc>
          <a:spcPct val="90000"/>
        </a:lnSpc>
        <a:spcBef>
          <a:spcPts val="1000"/>
        </a:spcBef>
        <a:buClr>
          <a:srgbClr val="00AEEF"/>
        </a:buClr>
        <a:buFont typeface="Arial" panose="020B0604020202020204" pitchFamily="34" charset="0"/>
        <a:buNone/>
        <a:defRPr sz="2400" kern="1200">
          <a:solidFill>
            <a:schemeClr val="tx1">
              <a:lumMod val="65000"/>
              <a:lumOff val="35000"/>
            </a:schemeClr>
          </a:solidFill>
          <a:latin typeface="+mn-lt"/>
          <a:ea typeface="+mn-ea"/>
          <a:cs typeface="+mn-cs"/>
        </a:defRPr>
      </a:lvl1pPr>
      <a:lvl2pPr marL="896938" indent="-177800" algn="l" defTabSz="914400" rtl="0" eaLnBrk="1" latinLnBrk="0" hangingPunct="1">
        <a:lnSpc>
          <a:spcPct val="90000"/>
        </a:lnSpc>
        <a:spcBef>
          <a:spcPts val="500"/>
        </a:spcBef>
        <a:buClr>
          <a:srgbClr val="00AEEF"/>
        </a:buClr>
        <a:buFont typeface="Arial" panose="020B0604020202020204" pitchFamily="34" charset="0"/>
        <a:buChar char="•"/>
        <a:defRPr sz="2000" kern="1200">
          <a:solidFill>
            <a:schemeClr val="tx1">
              <a:lumMod val="65000"/>
              <a:lumOff val="35000"/>
            </a:schemeClr>
          </a:solidFill>
          <a:latin typeface="+mn-lt"/>
          <a:ea typeface="+mn-ea"/>
          <a:cs typeface="+mn-cs"/>
        </a:defRPr>
      </a:lvl2pPr>
      <a:lvl3pPr marL="1074738" indent="-177800" algn="l" defTabSz="914400" rtl="0" eaLnBrk="1" latinLnBrk="0" hangingPunct="1">
        <a:lnSpc>
          <a:spcPct val="90000"/>
        </a:lnSpc>
        <a:spcBef>
          <a:spcPts val="500"/>
        </a:spcBef>
        <a:buClr>
          <a:srgbClr val="00AEEF"/>
        </a:buClr>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252538" indent="-177800" algn="l" defTabSz="914400" rtl="0" eaLnBrk="1" latinLnBrk="0" hangingPunct="1">
        <a:lnSpc>
          <a:spcPct val="90000"/>
        </a:lnSpc>
        <a:spcBef>
          <a:spcPts val="500"/>
        </a:spcBef>
        <a:buClr>
          <a:srgbClr val="00AEEF"/>
        </a:buClr>
        <a:buFont typeface="Arial" panose="020B0604020202020204" pitchFamily="34" charset="0"/>
        <a:buChar char="•"/>
        <a:defRPr sz="2000" kern="1200">
          <a:solidFill>
            <a:schemeClr val="tx1">
              <a:lumMod val="65000"/>
              <a:lumOff val="35000"/>
            </a:schemeClr>
          </a:solidFill>
          <a:latin typeface="+mn-lt"/>
          <a:ea typeface="+mn-ea"/>
          <a:cs typeface="+mn-cs"/>
        </a:defRPr>
      </a:lvl4pPr>
      <a:lvl5pPr marL="2057400" indent="-804863" algn="l" defTabSz="914400" rtl="0" eaLnBrk="1" latinLnBrk="0" hangingPunct="1">
        <a:lnSpc>
          <a:spcPct val="90000"/>
        </a:lnSpc>
        <a:spcBef>
          <a:spcPts val="500"/>
        </a:spcBef>
        <a:buClr>
          <a:srgbClr val="00AEEF"/>
        </a:buClr>
        <a:buFont typeface="Arial" panose="020B0604020202020204"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6285971"/>
            <a:ext cx="12192000" cy="580496"/>
          </a:xfrm>
          <a:prstGeom prst="rect">
            <a:avLst/>
          </a:prstGeom>
          <a:solidFill>
            <a:srgbClr val="99DB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Placeholder 1"/>
          <p:cNvSpPr>
            <a:spLocks noGrp="1"/>
          </p:cNvSpPr>
          <p:nvPr>
            <p:ph type="title"/>
          </p:nvPr>
        </p:nvSpPr>
        <p:spPr>
          <a:xfrm>
            <a:off x="838200" y="268521"/>
            <a:ext cx="10515600" cy="67356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987819"/>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4"/>
          </p:nvPr>
        </p:nvSpPr>
        <p:spPr>
          <a:xfrm>
            <a:off x="9982200" y="6356352"/>
            <a:ext cx="1371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a:t>
            </a:r>
          </a:p>
        </p:txBody>
      </p:sp>
      <p:pic>
        <p:nvPicPr>
          <p:cNvPr id="7" name="Picture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55654" y="152403"/>
            <a:ext cx="1373885" cy="719299"/>
          </a:xfrm>
          <a:prstGeom prst="rect">
            <a:avLst/>
          </a:prstGeom>
        </p:spPr>
      </p:pic>
      <p:sp>
        <p:nvSpPr>
          <p:cNvPr id="8" name="Rectangle 7"/>
          <p:cNvSpPr/>
          <p:nvPr userDrawn="1"/>
        </p:nvSpPr>
        <p:spPr>
          <a:xfrm>
            <a:off x="0" y="6256002"/>
            <a:ext cx="12192000" cy="45719"/>
          </a:xfrm>
          <a:prstGeom prst="rect">
            <a:avLst/>
          </a:prstGeom>
          <a:solidFill>
            <a:srgbClr val="00A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5" name="Group 2"/>
          <p:cNvGrpSpPr>
            <a:grpSpLocks/>
          </p:cNvGrpSpPr>
          <p:nvPr userDrawn="1"/>
        </p:nvGrpSpPr>
        <p:grpSpPr bwMode="auto">
          <a:xfrm>
            <a:off x="838200" y="6489123"/>
            <a:ext cx="838200" cy="136525"/>
            <a:chOff x="1053" y="6734"/>
            <a:chExt cx="1840" cy="399"/>
          </a:xfrm>
        </p:grpSpPr>
        <p:sp>
          <p:nvSpPr>
            <p:cNvPr id="16" name="Oval 3"/>
            <p:cNvSpPr>
              <a:spLocks noChangeArrowheads="1"/>
            </p:cNvSpPr>
            <p:nvPr/>
          </p:nvSpPr>
          <p:spPr bwMode="auto">
            <a:xfrm>
              <a:off x="1053" y="6734"/>
              <a:ext cx="399" cy="399"/>
            </a:xfrm>
            <a:prstGeom prst="ellipse">
              <a:avLst/>
            </a:pr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Oval 4"/>
            <p:cNvSpPr>
              <a:spLocks noChangeArrowheads="1"/>
            </p:cNvSpPr>
            <p:nvPr/>
          </p:nvSpPr>
          <p:spPr bwMode="auto">
            <a:xfrm>
              <a:off x="1533" y="6734"/>
              <a:ext cx="399" cy="399"/>
            </a:xfrm>
            <a:prstGeom prst="ellipse">
              <a:avLst/>
            </a:pr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Oval 5"/>
            <p:cNvSpPr>
              <a:spLocks noChangeArrowheads="1"/>
            </p:cNvSpPr>
            <p:nvPr/>
          </p:nvSpPr>
          <p:spPr bwMode="auto">
            <a:xfrm>
              <a:off x="2494" y="6734"/>
              <a:ext cx="399" cy="399"/>
            </a:xfrm>
            <a:prstGeom prst="ellipse">
              <a:avLst/>
            </a:prstGeom>
            <a:solidFill>
              <a:srgbClr val="00A6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Oval 6"/>
            <p:cNvSpPr>
              <a:spLocks noChangeArrowheads="1"/>
            </p:cNvSpPr>
            <p:nvPr/>
          </p:nvSpPr>
          <p:spPr bwMode="auto">
            <a:xfrm>
              <a:off x="2013" y="6734"/>
              <a:ext cx="399" cy="399"/>
            </a:xfrm>
            <a:prstGeom prst="ellipse">
              <a:avLst/>
            </a:prstGeom>
            <a:solidFill>
              <a:srgbClr val="FBB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84723563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Lst>
  <p:hf hdr="0" ftr="0"/>
  <p:txStyles>
    <p:titleStyle>
      <a:lvl1pPr algn="l" defTabSz="914400" rtl="0" eaLnBrk="1" latinLnBrk="0" hangingPunct="1">
        <a:lnSpc>
          <a:spcPct val="90000"/>
        </a:lnSpc>
        <a:spcBef>
          <a:spcPct val="0"/>
        </a:spcBef>
        <a:buNone/>
        <a:defRPr sz="3200" kern="1200" baseline="0">
          <a:solidFill>
            <a:srgbClr val="00AEEF"/>
          </a:solidFill>
          <a:latin typeface="+mj-lt"/>
          <a:ea typeface="+mj-ea"/>
          <a:cs typeface="+mj-cs"/>
        </a:defRPr>
      </a:lvl1pPr>
    </p:titleStyle>
    <p:bodyStyle>
      <a:lvl1pPr marL="0" indent="0" algn="l" defTabSz="914400" rtl="0" eaLnBrk="1" latinLnBrk="0" hangingPunct="1">
        <a:lnSpc>
          <a:spcPct val="90000"/>
        </a:lnSpc>
        <a:spcBef>
          <a:spcPts val="1000"/>
        </a:spcBef>
        <a:buClr>
          <a:srgbClr val="00AEEF"/>
        </a:buClr>
        <a:buFont typeface="Arial" panose="020B0604020202020204" pitchFamily="34" charset="0"/>
        <a:buNone/>
        <a:defRPr sz="2400" kern="1200">
          <a:solidFill>
            <a:schemeClr val="tx1">
              <a:lumMod val="65000"/>
              <a:lumOff val="35000"/>
            </a:schemeClr>
          </a:solidFill>
          <a:latin typeface="+mn-lt"/>
          <a:ea typeface="+mn-ea"/>
          <a:cs typeface="+mn-cs"/>
        </a:defRPr>
      </a:lvl1pPr>
      <a:lvl2pPr marL="896938" indent="-177800" algn="l" defTabSz="914400" rtl="0" eaLnBrk="1" latinLnBrk="0" hangingPunct="1">
        <a:lnSpc>
          <a:spcPct val="90000"/>
        </a:lnSpc>
        <a:spcBef>
          <a:spcPts val="500"/>
        </a:spcBef>
        <a:buClr>
          <a:srgbClr val="00AEEF"/>
        </a:buClr>
        <a:buFont typeface="Arial" panose="020B0604020202020204" pitchFamily="34" charset="0"/>
        <a:buChar char="•"/>
        <a:defRPr sz="2000" kern="1200">
          <a:solidFill>
            <a:schemeClr val="tx1">
              <a:lumMod val="65000"/>
              <a:lumOff val="35000"/>
            </a:schemeClr>
          </a:solidFill>
          <a:latin typeface="+mn-lt"/>
          <a:ea typeface="+mn-ea"/>
          <a:cs typeface="+mn-cs"/>
        </a:defRPr>
      </a:lvl2pPr>
      <a:lvl3pPr marL="1074738" indent="-177800" algn="l" defTabSz="914400" rtl="0" eaLnBrk="1" latinLnBrk="0" hangingPunct="1">
        <a:lnSpc>
          <a:spcPct val="90000"/>
        </a:lnSpc>
        <a:spcBef>
          <a:spcPts val="500"/>
        </a:spcBef>
        <a:buClr>
          <a:srgbClr val="00AEEF"/>
        </a:buClr>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252538" indent="-177800" algn="l" defTabSz="914400" rtl="0" eaLnBrk="1" latinLnBrk="0" hangingPunct="1">
        <a:lnSpc>
          <a:spcPct val="90000"/>
        </a:lnSpc>
        <a:spcBef>
          <a:spcPts val="500"/>
        </a:spcBef>
        <a:buClr>
          <a:srgbClr val="00AEEF"/>
        </a:buClr>
        <a:buFont typeface="Arial" panose="020B0604020202020204" pitchFamily="34" charset="0"/>
        <a:buChar char="•"/>
        <a:defRPr sz="2000" kern="1200">
          <a:solidFill>
            <a:schemeClr val="tx1">
              <a:lumMod val="65000"/>
              <a:lumOff val="35000"/>
            </a:schemeClr>
          </a:solidFill>
          <a:latin typeface="+mn-lt"/>
          <a:ea typeface="+mn-ea"/>
          <a:cs typeface="+mn-cs"/>
        </a:defRPr>
      </a:lvl4pPr>
      <a:lvl5pPr marL="2057400" indent="-804863" algn="l" defTabSz="914400" rtl="0" eaLnBrk="1" latinLnBrk="0" hangingPunct="1">
        <a:lnSpc>
          <a:spcPct val="90000"/>
        </a:lnSpc>
        <a:spcBef>
          <a:spcPts val="500"/>
        </a:spcBef>
        <a:buClr>
          <a:srgbClr val="00AEEF"/>
        </a:buClr>
        <a:buFont typeface="Arial" panose="020B0604020202020204"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4.xml"/><Relationship Id="rId1" Type="http://schemas.openxmlformats.org/officeDocument/2006/relationships/slideLayout" Target="../slideLayouts/slideLayout1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5.xml"/><Relationship Id="rId1" Type="http://schemas.openxmlformats.org/officeDocument/2006/relationships/slideLayout" Target="../slideLayouts/slideLayout1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openxmlformats.org/officeDocument/2006/relationships/image" Target="../media/image10.jpeg"/><Relationship Id="rId4" Type="http://schemas.openxmlformats.org/officeDocument/2006/relationships/diagramLayout" Target="../diagrams/layout5.xml"/><Relationship Id="rId9" Type="http://schemas.openxmlformats.org/officeDocument/2006/relationships/image" Target="../media/image9.jpe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6.xml"/></Relationships>
</file>

<file path=ppt/slides/_rels/slide67.xml.rels><?xml version="1.0" encoding="UTF-8" standalone="yes"?>
<Relationships xmlns="http://schemas.openxmlformats.org/package/2006/relationships"><Relationship Id="rId3" Type="http://schemas.openxmlformats.org/officeDocument/2006/relationships/hyperlink" Target="https://docs.google.com/spreadsheets/d/1LCVPByJwIDXUfg_vUxzJugPlrvCimTbc/edit?usp=sharing&amp;ouid=110694677587801274373&amp;rtpof=true&amp;sd=true" TargetMode="External"/><Relationship Id="rId2" Type="http://schemas.openxmlformats.org/officeDocument/2006/relationships/hyperlink" Target="https://dev.serviceinfo.protectioncluster.org/ukraine/" TargetMode="External"/><Relationship Id="rId1" Type="http://schemas.openxmlformats.org/officeDocument/2006/relationships/slideLayout" Target="../slideLayouts/slideLayout25.xml"/><Relationship Id="rId4" Type="http://schemas.openxmlformats.org/officeDocument/2006/relationships/image" Target="../media/image14.png"/></Relationships>
</file>

<file path=ppt/slides/_rels/slide6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5.xml"/></Relationships>
</file>

<file path=ppt/slides/_rels/slide6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5.xml"/></Relationships>
</file>

<file path=ppt/slides/_rels/slide7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5.xml"/></Relationships>
</file>

<file path=ppt/slides/_rels/slide7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5.xml"/></Relationships>
</file>

<file path=ppt/slides/_rels/slide7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5.xml"/></Relationships>
</file>

<file path=ppt/slides/_rels/slide7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5.xml"/></Relationships>
</file>

<file path=ppt/slides/_rels/slide7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5.xml"/></Relationships>
</file>

<file path=ppt/slides/_rels/slide7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5.xml"/></Relationships>
</file>

<file path=ppt/slides/_rels/slide7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5.xml"/></Relationships>
</file>

<file path=ppt/slides/_rels/slide7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Layout" Target="../diagrams/layout6.xml"/><Relationship Id="rId7" Type="http://schemas.openxmlformats.org/officeDocument/2006/relationships/image" Target="../media/image26.png"/><Relationship Id="rId2" Type="http://schemas.openxmlformats.org/officeDocument/2006/relationships/diagramData" Target="../diagrams/data6.xml"/><Relationship Id="rId1" Type="http://schemas.openxmlformats.org/officeDocument/2006/relationships/slideLayout" Target="../slideLayouts/slideLayout2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3.xml"/></Relationships>
</file>

<file path=ppt/slides/_rels/slide8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52.xml"/><Relationship Id="rId1" Type="http://schemas.openxmlformats.org/officeDocument/2006/relationships/slideLayout" Target="../slideLayouts/slideLayout2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4.xml"/><Relationship Id="rId1" Type="http://schemas.openxmlformats.org/officeDocument/2006/relationships/slideLayout" Target="../slideLayouts/slideLayout13.xml"/><Relationship Id="rId5" Type="http://schemas.openxmlformats.org/officeDocument/2006/relationships/image" Target="../media/image31.jpg"/><Relationship Id="rId4" Type="http://schemas.openxmlformats.org/officeDocument/2006/relationships/image" Target="../media/image30.jpeg"/></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6.xml"/></Relationships>
</file>

<file path=ppt/slides/_rels/slide8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56.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2520" y="2155516"/>
            <a:ext cx="10363200" cy="2387600"/>
          </a:xfrm>
        </p:spPr>
        <p:txBody>
          <a:bodyPr>
            <a:normAutofit fontScale="90000"/>
          </a:bodyPr>
          <a:lstStyle/>
          <a:p>
            <a:r>
              <a:rPr lang="en-US" sz="6600" b="1" dirty="0" smtClean="0">
                <a:solidFill>
                  <a:srgbClr val="0070C0"/>
                </a:solidFill>
                <a:latin typeface="Calibri" panose="020F0502020204030204" pitchFamily="34" charset="0"/>
              </a:rPr>
              <a:t>Referral pathways and Service mapping</a:t>
            </a:r>
            <a:br>
              <a:rPr lang="en-US" sz="6600" b="1" dirty="0" smtClean="0">
                <a:solidFill>
                  <a:srgbClr val="0070C0"/>
                </a:solidFill>
                <a:latin typeface="Calibri" panose="020F0502020204030204" pitchFamily="34" charset="0"/>
              </a:rPr>
            </a:br>
            <a:r>
              <a:rPr lang="en-US" sz="6600" b="1" dirty="0">
                <a:solidFill>
                  <a:srgbClr val="0070C0"/>
                </a:solidFill>
                <a:latin typeface="Calibri" panose="020F0502020204030204" pitchFamily="34" charset="0"/>
              </a:rPr>
              <a:t/>
            </a:r>
            <a:br>
              <a:rPr lang="en-US" sz="6600" b="1" dirty="0">
                <a:solidFill>
                  <a:srgbClr val="0070C0"/>
                </a:solidFill>
                <a:latin typeface="Calibri" panose="020F0502020204030204" pitchFamily="34" charset="0"/>
              </a:rPr>
            </a:br>
            <a:r>
              <a:rPr lang="en-US" sz="6600" b="1" i="1" dirty="0" smtClean="0">
                <a:solidFill>
                  <a:srgbClr val="0070C0"/>
                </a:solidFill>
                <a:latin typeface="Calibri" panose="020F0502020204030204" pitchFamily="34" charset="0"/>
              </a:rPr>
              <a:t>Training of trainers</a:t>
            </a:r>
            <a:endParaRPr lang="fr-CH" sz="6600" b="1" dirty="0">
              <a:solidFill>
                <a:srgbClr val="0070C0"/>
              </a:solidFill>
              <a:latin typeface="Calibri" panose="020F0502020204030204" pitchFamily="34" charset="0"/>
            </a:endParaRPr>
          </a:p>
        </p:txBody>
      </p:sp>
    </p:spTree>
    <p:extLst>
      <p:ext uri="{BB962C8B-B14F-4D97-AF65-F5344CB8AC3E}">
        <p14:creationId xmlns:p14="http://schemas.microsoft.com/office/powerpoint/2010/main" val="28175485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p:cNvSpPr>
            <a:spLocks noGrp="1"/>
          </p:cNvSpPr>
          <p:nvPr>
            <p:ph type="title"/>
          </p:nvPr>
        </p:nvSpPr>
        <p:spPr>
          <a:xfrm>
            <a:off x="1436798" y="890215"/>
            <a:ext cx="9041679" cy="288972"/>
          </a:xfrm>
        </p:spPr>
        <p:txBody>
          <a:bodyPr>
            <a:noAutofit/>
          </a:bodyPr>
          <a:lstStyle/>
          <a:p>
            <a:pPr algn="ctr"/>
            <a:r>
              <a:rPr lang="en-US" sz="5400" dirty="0" smtClean="0">
                <a:solidFill>
                  <a:srgbClr val="00B0F0"/>
                </a:solidFill>
                <a:latin typeface="Calibri" panose="020F0502020204030204" pitchFamily="34" charset="0"/>
                <a:cs typeface="Calibri" panose="020F0502020204030204" pitchFamily="34" charset="0"/>
              </a:rPr>
              <a:t>Key messages</a:t>
            </a:r>
            <a:endParaRPr lang="en-US" sz="5400" i="1" dirty="0">
              <a:solidFill>
                <a:srgbClr val="00B0F0"/>
              </a:solidFill>
              <a:latin typeface="Calibri" panose="020F0502020204030204" pitchFamily="34" charset="0"/>
              <a:cs typeface="Calibri" panose="020F0502020204030204" pitchFamily="34" charset="0"/>
            </a:endParaRPr>
          </a:p>
        </p:txBody>
      </p:sp>
      <p:sp>
        <p:nvSpPr>
          <p:cNvPr id="4" name="Content Placeholder 2"/>
          <p:cNvSpPr txBox="1">
            <a:spLocks/>
          </p:cNvSpPr>
          <p:nvPr/>
        </p:nvSpPr>
        <p:spPr bwMode="auto">
          <a:xfrm>
            <a:off x="814137" y="1678657"/>
            <a:ext cx="10515600" cy="36730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0" indent="0" algn="l" rtl="0" eaLnBrk="0" fontAlgn="base" hangingPunct="0">
              <a:spcBef>
                <a:spcPct val="20000"/>
              </a:spcBef>
              <a:spcAft>
                <a:spcPct val="0"/>
              </a:spcAft>
              <a:buClr>
                <a:schemeClr val="bg2"/>
              </a:buClr>
              <a:buNone/>
              <a:defRPr sz="2400">
                <a:solidFill>
                  <a:schemeClr val="tx1">
                    <a:lumMod val="65000"/>
                    <a:lumOff val="35000"/>
                  </a:schemeClr>
                </a:solidFill>
                <a:latin typeface="+mn-lt"/>
                <a:ea typeface="+mn-ea"/>
                <a:cs typeface="+mn-cs"/>
              </a:defRPr>
            </a:lvl1pPr>
            <a:lvl2pPr marL="457200" indent="0" algn="l" rtl="0" eaLnBrk="0" fontAlgn="base" hangingPunct="0">
              <a:spcBef>
                <a:spcPct val="20000"/>
              </a:spcBef>
              <a:spcAft>
                <a:spcPct val="0"/>
              </a:spcAft>
              <a:buClr>
                <a:schemeClr val="bg2"/>
              </a:buClr>
              <a:buSzPct val="120000"/>
              <a:buNone/>
              <a:defRPr sz="2000">
                <a:solidFill>
                  <a:schemeClr val="tx1">
                    <a:tint val="75000"/>
                  </a:schemeClr>
                </a:solidFill>
                <a:latin typeface="Times" charset="0"/>
              </a:defRPr>
            </a:lvl2pPr>
            <a:lvl3pPr marL="914400" indent="0" algn="l" rtl="0" eaLnBrk="0" fontAlgn="base" hangingPunct="0">
              <a:spcBef>
                <a:spcPct val="20000"/>
              </a:spcBef>
              <a:spcAft>
                <a:spcPct val="0"/>
              </a:spcAft>
              <a:buClr>
                <a:schemeClr val="bg2"/>
              </a:buClr>
              <a:buSzPct val="75000"/>
              <a:buNone/>
              <a:defRPr sz="1800" b="1">
                <a:solidFill>
                  <a:schemeClr val="tx1">
                    <a:tint val="75000"/>
                  </a:schemeClr>
                </a:solidFill>
                <a:latin typeface="+mn-lt"/>
              </a:defRPr>
            </a:lvl3pPr>
            <a:lvl4pPr marL="1371600" indent="0" algn="l" rtl="0" eaLnBrk="0" fontAlgn="base" hangingPunct="0">
              <a:spcBef>
                <a:spcPct val="20000"/>
              </a:spcBef>
              <a:spcAft>
                <a:spcPct val="0"/>
              </a:spcAft>
              <a:buClr>
                <a:schemeClr val="bg2"/>
              </a:buClr>
              <a:buNone/>
              <a:defRPr sz="1600">
                <a:solidFill>
                  <a:schemeClr val="tx1">
                    <a:tint val="75000"/>
                  </a:schemeClr>
                </a:solidFill>
                <a:latin typeface="+mn-lt"/>
              </a:defRPr>
            </a:lvl4pPr>
            <a:lvl5pPr marL="18288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5pPr>
            <a:lvl6pPr marL="22860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6pPr>
            <a:lvl7pPr marL="27432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7pPr>
            <a:lvl8pPr marL="32004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8pPr>
            <a:lvl9pPr marL="36576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9pPr>
          </a:lstStyle>
          <a:p>
            <a:pPr marL="342900" indent="-342900">
              <a:buFont typeface="Arial" panose="020B0604020202020204" pitchFamily="34" charset="0"/>
              <a:buChar char="•"/>
            </a:pPr>
            <a:r>
              <a:rPr lang="en-US" sz="2800" dirty="0"/>
              <a:t>Referrals help people address their multiple needs by accessing relevant services</a:t>
            </a:r>
          </a:p>
          <a:p>
            <a:pPr marL="342900" indent="-342900">
              <a:buFont typeface="Arial" panose="020B0604020202020204" pitchFamily="34" charset="0"/>
              <a:buChar char="•"/>
            </a:pPr>
            <a:r>
              <a:rPr lang="en-US" sz="2800" dirty="0"/>
              <a:t>Notably for those who face specific barriers to access services</a:t>
            </a:r>
          </a:p>
          <a:p>
            <a:pPr marL="342900" indent="-342900">
              <a:buFont typeface="Arial" panose="020B0604020202020204" pitchFamily="34" charset="0"/>
              <a:buChar char="•"/>
            </a:pPr>
            <a:r>
              <a:rPr lang="en-US" sz="2800" dirty="0"/>
              <a:t>Safe and timely referrals are essential </a:t>
            </a:r>
          </a:p>
          <a:p>
            <a:pPr marL="342900" indent="-342900">
              <a:buFont typeface="Arial" panose="020B0604020202020204" pitchFamily="34" charset="0"/>
              <a:buChar char="•"/>
            </a:pPr>
            <a:r>
              <a:rPr lang="en-US" sz="2800" dirty="0"/>
              <a:t>Tools/processes help overcome common challenges with referrals</a:t>
            </a:r>
          </a:p>
          <a:p>
            <a:pPr marL="342900" indent="-342900">
              <a:buFont typeface="Arial" panose="020B0604020202020204" pitchFamily="34" charset="0"/>
              <a:buChar char="•"/>
            </a:pPr>
            <a:r>
              <a:rPr lang="en-US" sz="2800" dirty="0"/>
              <a:t>Eventually be more accountable and efficient in our response</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endParaRPr lang="en-GB" sz="2800" dirty="0" smtClean="0"/>
          </a:p>
          <a:p>
            <a:pPr marL="342900" indent="-342900">
              <a:buFont typeface="Arial" panose="020B0604020202020204" pitchFamily="34" charset="0"/>
              <a:buChar char="•"/>
            </a:pPr>
            <a:endParaRPr lang="en-GB" dirty="0" smtClean="0"/>
          </a:p>
          <a:p>
            <a:pPr marL="342900" indent="-342900">
              <a:buFont typeface="Arial" panose="020B0604020202020204" pitchFamily="34" charset="0"/>
              <a:buChar char="•"/>
            </a:pPr>
            <a:endParaRPr lang="en-GB" dirty="0" smtClean="0"/>
          </a:p>
          <a:p>
            <a:pPr marL="342900" indent="-342900">
              <a:buFont typeface="Arial" panose="020B0604020202020204" pitchFamily="34" charset="0"/>
              <a:buChar char="•"/>
            </a:pPr>
            <a:endParaRPr lang="en-GB" dirty="0" smtClean="0"/>
          </a:p>
          <a:p>
            <a:pPr marL="342900" indent="-342900">
              <a:buFont typeface="Arial" panose="020B0604020202020204" pitchFamily="34" charset="0"/>
              <a:buChar char="•"/>
            </a:pPr>
            <a:endParaRPr lang="en-GB" dirty="0"/>
          </a:p>
          <a:p>
            <a:pPr marL="342900" indent="-342900" algn="just">
              <a:buFont typeface="Arial" panose="020B0604020202020204" pitchFamily="34" charset="0"/>
              <a:buChar char="•"/>
            </a:pPr>
            <a:endParaRPr lang="en-US" kern="0" dirty="0"/>
          </a:p>
        </p:txBody>
      </p:sp>
    </p:spTree>
    <p:extLst>
      <p:ext uri="{BB962C8B-B14F-4D97-AF65-F5344CB8AC3E}">
        <p14:creationId xmlns:p14="http://schemas.microsoft.com/office/powerpoint/2010/main" val="20014154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600" b="1" dirty="0" smtClean="0">
                <a:solidFill>
                  <a:srgbClr val="0070C0"/>
                </a:solidFill>
                <a:latin typeface="Calibri" panose="020F0502020204030204" pitchFamily="34" charset="0"/>
              </a:rPr>
              <a:t>Prioritizing people with specific needs</a:t>
            </a:r>
            <a:endParaRPr lang="fr-CH" sz="6600" b="1" dirty="0">
              <a:solidFill>
                <a:srgbClr val="0070C0"/>
              </a:solidFill>
              <a:latin typeface="Calibri" panose="020F0502020204030204" pitchFamily="34" charset="0"/>
            </a:endParaRPr>
          </a:p>
        </p:txBody>
      </p:sp>
    </p:spTree>
    <p:extLst>
      <p:ext uri="{BB962C8B-B14F-4D97-AF65-F5344CB8AC3E}">
        <p14:creationId xmlns:p14="http://schemas.microsoft.com/office/powerpoint/2010/main" val="15181520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p:cNvSpPr>
            <a:spLocks noGrp="1"/>
          </p:cNvSpPr>
          <p:nvPr>
            <p:ph type="title"/>
          </p:nvPr>
        </p:nvSpPr>
        <p:spPr>
          <a:xfrm>
            <a:off x="1436798" y="890215"/>
            <a:ext cx="9041679" cy="288972"/>
          </a:xfrm>
        </p:spPr>
        <p:txBody>
          <a:bodyPr>
            <a:noAutofit/>
          </a:bodyPr>
          <a:lstStyle/>
          <a:p>
            <a:pPr algn="ctr"/>
            <a:r>
              <a:rPr lang="en-US" sz="5400" b="0" dirty="0" smtClean="0">
                <a:solidFill>
                  <a:srgbClr val="00B0F0"/>
                </a:solidFill>
                <a:latin typeface="Calibri" panose="020F0502020204030204" pitchFamily="34" charset="0"/>
                <a:cs typeface="Calibri" panose="020F0502020204030204" pitchFamily="34" charset="0"/>
              </a:rPr>
              <a:t>Vulnerability</a:t>
            </a:r>
            <a:endParaRPr lang="en-US" sz="5400" b="0" i="1" dirty="0">
              <a:solidFill>
                <a:srgbClr val="00B0F0"/>
              </a:solidFill>
              <a:latin typeface="Calibri" panose="020F0502020204030204" pitchFamily="34" charset="0"/>
              <a:cs typeface="Calibri" panose="020F0502020204030204" pitchFamily="34" charset="0"/>
            </a:endParaRPr>
          </a:p>
        </p:txBody>
      </p:sp>
      <p:sp>
        <p:nvSpPr>
          <p:cNvPr id="4" name="Content Placeholder 2"/>
          <p:cNvSpPr txBox="1">
            <a:spLocks/>
          </p:cNvSpPr>
          <p:nvPr/>
        </p:nvSpPr>
        <p:spPr bwMode="auto">
          <a:xfrm>
            <a:off x="814137" y="1678657"/>
            <a:ext cx="10515600" cy="36730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0" indent="0" algn="l" rtl="0" eaLnBrk="0" fontAlgn="base" hangingPunct="0">
              <a:spcBef>
                <a:spcPct val="20000"/>
              </a:spcBef>
              <a:spcAft>
                <a:spcPct val="0"/>
              </a:spcAft>
              <a:buClr>
                <a:schemeClr val="bg2"/>
              </a:buClr>
              <a:buNone/>
              <a:defRPr sz="2400">
                <a:solidFill>
                  <a:schemeClr val="tx1">
                    <a:lumMod val="65000"/>
                    <a:lumOff val="35000"/>
                  </a:schemeClr>
                </a:solidFill>
                <a:latin typeface="+mn-lt"/>
                <a:ea typeface="+mn-ea"/>
                <a:cs typeface="+mn-cs"/>
              </a:defRPr>
            </a:lvl1pPr>
            <a:lvl2pPr marL="457200" indent="0" algn="l" rtl="0" eaLnBrk="0" fontAlgn="base" hangingPunct="0">
              <a:spcBef>
                <a:spcPct val="20000"/>
              </a:spcBef>
              <a:spcAft>
                <a:spcPct val="0"/>
              </a:spcAft>
              <a:buClr>
                <a:schemeClr val="bg2"/>
              </a:buClr>
              <a:buSzPct val="120000"/>
              <a:buNone/>
              <a:defRPr sz="2000">
                <a:solidFill>
                  <a:schemeClr val="tx1">
                    <a:tint val="75000"/>
                  </a:schemeClr>
                </a:solidFill>
                <a:latin typeface="Times" charset="0"/>
              </a:defRPr>
            </a:lvl2pPr>
            <a:lvl3pPr marL="914400" indent="0" algn="l" rtl="0" eaLnBrk="0" fontAlgn="base" hangingPunct="0">
              <a:spcBef>
                <a:spcPct val="20000"/>
              </a:spcBef>
              <a:spcAft>
                <a:spcPct val="0"/>
              </a:spcAft>
              <a:buClr>
                <a:schemeClr val="bg2"/>
              </a:buClr>
              <a:buSzPct val="75000"/>
              <a:buNone/>
              <a:defRPr sz="1800" b="1">
                <a:solidFill>
                  <a:schemeClr val="tx1">
                    <a:tint val="75000"/>
                  </a:schemeClr>
                </a:solidFill>
                <a:latin typeface="+mn-lt"/>
              </a:defRPr>
            </a:lvl3pPr>
            <a:lvl4pPr marL="1371600" indent="0" algn="l" rtl="0" eaLnBrk="0" fontAlgn="base" hangingPunct="0">
              <a:spcBef>
                <a:spcPct val="20000"/>
              </a:spcBef>
              <a:spcAft>
                <a:spcPct val="0"/>
              </a:spcAft>
              <a:buClr>
                <a:schemeClr val="bg2"/>
              </a:buClr>
              <a:buNone/>
              <a:defRPr sz="1600">
                <a:solidFill>
                  <a:schemeClr val="tx1">
                    <a:tint val="75000"/>
                  </a:schemeClr>
                </a:solidFill>
                <a:latin typeface="+mn-lt"/>
              </a:defRPr>
            </a:lvl4pPr>
            <a:lvl5pPr marL="18288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5pPr>
            <a:lvl6pPr marL="22860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6pPr>
            <a:lvl7pPr marL="27432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7pPr>
            <a:lvl8pPr marL="32004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8pPr>
            <a:lvl9pPr marL="36576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9pPr>
          </a:lstStyle>
          <a:p>
            <a:pPr marL="457200" indent="-457200" algn="just">
              <a:buFont typeface="+mj-lt"/>
              <a:buAutoNum type="arabicPeriod"/>
            </a:pPr>
            <a:r>
              <a:rPr lang="en-US" dirty="0" smtClean="0"/>
              <a:t>Situations </a:t>
            </a:r>
            <a:r>
              <a:rPr lang="en-US" dirty="0"/>
              <a:t>of </a:t>
            </a:r>
            <a:r>
              <a:rPr lang="en-US" dirty="0" smtClean="0"/>
              <a:t>vulnerability arise </a:t>
            </a:r>
            <a:r>
              <a:rPr lang="en-US" dirty="0"/>
              <a:t>from various </a:t>
            </a:r>
            <a:r>
              <a:rPr lang="en-US" dirty="0" smtClean="0"/>
              <a:t>circumstances</a:t>
            </a:r>
          </a:p>
          <a:p>
            <a:pPr marL="457200" indent="-457200" algn="just">
              <a:buFont typeface="+mj-lt"/>
              <a:buAutoNum type="arabicPeriod"/>
            </a:pPr>
            <a:r>
              <a:rPr lang="en-US" dirty="0"/>
              <a:t>S</a:t>
            </a:r>
            <a:r>
              <a:rPr lang="en-US" dirty="0" smtClean="0"/>
              <a:t>haped </a:t>
            </a:r>
            <a:r>
              <a:rPr lang="en-US" dirty="0"/>
              <a:t>by personal (internal) factors and environmental (external) </a:t>
            </a:r>
            <a:r>
              <a:rPr lang="en-US" dirty="0" smtClean="0"/>
              <a:t>factors</a:t>
            </a:r>
          </a:p>
          <a:p>
            <a:pPr marL="457200" indent="-457200" algn="just">
              <a:buFont typeface="+mj-lt"/>
              <a:buAutoNum type="arabicPeriod"/>
            </a:pPr>
            <a:endParaRPr lang="en-US" dirty="0"/>
          </a:p>
          <a:p>
            <a:pPr marL="457200" indent="-457200" algn="just">
              <a:buFont typeface="+mj-lt"/>
              <a:buAutoNum type="arabicPeriod"/>
            </a:pPr>
            <a:endParaRPr lang="en-US" dirty="0" smtClean="0"/>
          </a:p>
          <a:p>
            <a:pPr algn="just"/>
            <a:r>
              <a:rPr lang="en-US" b="1" dirty="0" smtClean="0"/>
              <a:t>People </a:t>
            </a:r>
            <a:r>
              <a:rPr lang="en-US" b="1" dirty="0"/>
              <a:t>may not able to enjoy equal access to human rights and may be more exposed to threats/risks and/or </a:t>
            </a:r>
            <a:r>
              <a:rPr lang="en-US" b="1" dirty="0" smtClean="0"/>
              <a:t>marginalized</a:t>
            </a:r>
            <a:endParaRPr lang="en-US" kern="0" dirty="0" smtClean="0"/>
          </a:p>
          <a:p>
            <a:pPr marL="342900" indent="-342900" algn="just">
              <a:buFont typeface="Arial" panose="020B0604020202020204" pitchFamily="34" charset="0"/>
              <a:buChar char="•"/>
            </a:pPr>
            <a:endParaRPr lang="en-US" kern="0" dirty="0"/>
          </a:p>
        </p:txBody>
      </p:sp>
      <p:sp>
        <p:nvSpPr>
          <p:cNvPr id="2" name="Down Arrow 1"/>
          <p:cNvSpPr/>
          <p:nvPr/>
        </p:nvSpPr>
        <p:spPr bwMode="auto">
          <a:xfrm>
            <a:off x="5296395" y="2755075"/>
            <a:ext cx="760021" cy="902525"/>
          </a:xfrm>
          <a:prstGeom prst="downArrow">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Tree>
    <p:extLst>
      <p:ext uri="{BB962C8B-B14F-4D97-AF65-F5344CB8AC3E}">
        <p14:creationId xmlns:p14="http://schemas.microsoft.com/office/powerpoint/2010/main" val="2696782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p:cNvSpPr>
            <a:spLocks noGrp="1"/>
          </p:cNvSpPr>
          <p:nvPr>
            <p:ph type="title"/>
          </p:nvPr>
        </p:nvSpPr>
        <p:spPr>
          <a:xfrm>
            <a:off x="1436798" y="890215"/>
            <a:ext cx="9041679" cy="288972"/>
          </a:xfrm>
        </p:spPr>
        <p:txBody>
          <a:bodyPr>
            <a:noAutofit/>
          </a:bodyPr>
          <a:lstStyle/>
          <a:p>
            <a:pPr algn="ctr"/>
            <a:r>
              <a:rPr lang="en-US" sz="5400" b="0" dirty="0" smtClean="0">
                <a:solidFill>
                  <a:srgbClr val="00B0F0"/>
                </a:solidFill>
                <a:latin typeface="Calibri" panose="020F0502020204030204" pitchFamily="34" charset="0"/>
                <a:cs typeface="Calibri" panose="020F0502020204030204" pitchFamily="34" charset="0"/>
              </a:rPr>
              <a:t>Why prioritize?</a:t>
            </a:r>
            <a:endParaRPr lang="en-US" sz="5400" b="0" i="1" dirty="0">
              <a:solidFill>
                <a:srgbClr val="00B0F0"/>
              </a:solidFill>
              <a:latin typeface="Calibri" panose="020F0502020204030204" pitchFamily="34" charset="0"/>
              <a:cs typeface="Calibri" panose="020F0502020204030204" pitchFamily="34" charset="0"/>
            </a:endParaRPr>
          </a:p>
        </p:txBody>
      </p:sp>
      <p:sp>
        <p:nvSpPr>
          <p:cNvPr id="4" name="Content Placeholder 2"/>
          <p:cNvSpPr txBox="1">
            <a:spLocks/>
          </p:cNvSpPr>
          <p:nvPr/>
        </p:nvSpPr>
        <p:spPr bwMode="auto">
          <a:xfrm>
            <a:off x="814137" y="1678657"/>
            <a:ext cx="10515600" cy="36730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0" indent="0" algn="l" rtl="0" eaLnBrk="0" fontAlgn="base" hangingPunct="0">
              <a:spcBef>
                <a:spcPct val="20000"/>
              </a:spcBef>
              <a:spcAft>
                <a:spcPct val="0"/>
              </a:spcAft>
              <a:buClr>
                <a:schemeClr val="bg2"/>
              </a:buClr>
              <a:buNone/>
              <a:defRPr sz="2400">
                <a:solidFill>
                  <a:schemeClr val="tx1">
                    <a:lumMod val="65000"/>
                    <a:lumOff val="35000"/>
                  </a:schemeClr>
                </a:solidFill>
                <a:latin typeface="+mn-lt"/>
                <a:ea typeface="+mn-ea"/>
                <a:cs typeface="+mn-cs"/>
              </a:defRPr>
            </a:lvl1pPr>
            <a:lvl2pPr marL="457200" indent="0" algn="l" rtl="0" eaLnBrk="0" fontAlgn="base" hangingPunct="0">
              <a:spcBef>
                <a:spcPct val="20000"/>
              </a:spcBef>
              <a:spcAft>
                <a:spcPct val="0"/>
              </a:spcAft>
              <a:buClr>
                <a:schemeClr val="bg2"/>
              </a:buClr>
              <a:buSzPct val="120000"/>
              <a:buNone/>
              <a:defRPr sz="2000">
                <a:solidFill>
                  <a:schemeClr val="tx1">
                    <a:tint val="75000"/>
                  </a:schemeClr>
                </a:solidFill>
                <a:latin typeface="Times" charset="0"/>
              </a:defRPr>
            </a:lvl2pPr>
            <a:lvl3pPr marL="914400" indent="0" algn="l" rtl="0" eaLnBrk="0" fontAlgn="base" hangingPunct="0">
              <a:spcBef>
                <a:spcPct val="20000"/>
              </a:spcBef>
              <a:spcAft>
                <a:spcPct val="0"/>
              </a:spcAft>
              <a:buClr>
                <a:schemeClr val="bg2"/>
              </a:buClr>
              <a:buSzPct val="75000"/>
              <a:buNone/>
              <a:defRPr sz="1800" b="1">
                <a:solidFill>
                  <a:schemeClr val="tx1">
                    <a:tint val="75000"/>
                  </a:schemeClr>
                </a:solidFill>
                <a:latin typeface="+mn-lt"/>
              </a:defRPr>
            </a:lvl3pPr>
            <a:lvl4pPr marL="1371600" indent="0" algn="l" rtl="0" eaLnBrk="0" fontAlgn="base" hangingPunct="0">
              <a:spcBef>
                <a:spcPct val="20000"/>
              </a:spcBef>
              <a:spcAft>
                <a:spcPct val="0"/>
              </a:spcAft>
              <a:buClr>
                <a:schemeClr val="bg2"/>
              </a:buClr>
              <a:buNone/>
              <a:defRPr sz="1600">
                <a:solidFill>
                  <a:schemeClr val="tx1">
                    <a:tint val="75000"/>
                  </a:schemeClr>
                </a:solidFill>
                <a:latin typeface="+mn-lt"/>
              </a:defRPr>
            </a:lvl4pPr>
            <a:lvl5pPr marL="18288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5pPr>
            <a:lvl6pPr marL="22860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6pPr>
            <a:lvl7pPr marL="27432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7pPr>
            <a:lvl8pPr marL="32004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8pPr>
            <a:lvl9pPr marL="36576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9pPr>
          </a:lstStyle>
          <a:p>
            <a:pPr marL="342900" indent="-342900" algn="just">
              <a:buFont typeface="Wingdings" panose="05000000000000000000" pitchFamily="2" charset="2"/>
              <a:buChar char="ü"/>
            </a:pPr>
            <a:r>
              <a:rPr lang="en-US" dirty="0" smtClean="0"/>
              <a:t>Identify those most in need</a:t>
            </a:r>
          </a:p>
          <a:p>
            <a:pPr marL="342900" indent="-342900" algn="just">
              <a:buFont typeface="Wingdings" panose="05000000000000000000" pitchFamily="2" charset="2"/>
              <a:buChar char="ü"/>
            </a:pPr>
            <a:r>
              <a:rPr lang="en-US" kern="0" dirty="0" smtClean="0"/>
              <a:t>Allocate funding and resources</a:t>
            </a:r>
          </a:p>
          <a:p>
            <a:pPr marL="342900" indent="-342900" algn="just">
              <a:buFont typeface="Wingdings" panose="05000000000000000000" pitchFamily="2" charset="2"/>
              <a:buChar char="ü"/>
            </a:pPr>
            <a:r>
              <a:rPr lang="en-US" kern="0" dirty="0" smtClean="0"/>
              <a:t>Avoid unintended consequences and future protection issues</a:t>
            </a:r>
          </a:p>
          <a:p>
            <a:pPr marL="342900" indent="-342900" algn="just">
              <a:buFont typeface="Wingdings" panose="05000000000000000000" pitchFamily="2" charset="2"/>
              <a:buChar char="ü"/>
            </a:pPr>
            <a:r>
              <a:rPr lang="en-US" kern="0" dirty="0" smtClean="0"/>
              <a:t>Prioritization criteria should be human rights-based, evidence-based, relevant and accurate</a:t>
            </a:r>
          </a:p>
          <a:p>
            <a:pPr marL="342900" indent="-342900" algn="just">
              <a:buFont typeface="Wingdings" panose="05000000000000000000" pitchFamily="2" charset="2"/>
              <a:buChar char="ü"/>
            </a:pPr>
            <a:r>
              <a:rPr lang="en-US" kern="0" dirty="0" smtClean="0"/>
              <a:t>Have the full picture with an assessment</a:t>
            </a:r>
            <a:endParaRPr lang="en-US" kern="0" dirty="0"/>
          </a:p>
          <a:p>
            <a:pPr marL="342900" indent="-342900" algn="just">
              <a:buFont typeface="Wingdings" panose="05000000000000000000" pitchFamily="2" charset="2"/>
              <a:buChar char="ü"/>
            </a:pPr>
            <a:r>
              <a:rPr lang="en-US" kern="0" dirty="0" smtClean="0"/>
              <a:t>Ensure community participation</a:t>
            </a:r>
          </a:p>
        </p:txBody>
      </p:sp>
    </p:spTree>
    <p:extLst>
      <p:ext uri="{BB962C8B-B14F-4D97-AF65-F5344CB8AC3E}">
        <p14:creationId xmlns:p14="http://schemas.microsoft.com/office/powerpoint/2010/main" val="1435356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p:cNvSpPr>
            <a:spLocks noGrp="1"/>
          </p:cNvSpPr>
          <p:nvPr>
            <p:ph type="title"/>
          </p:nvPr>
        </p:nvSpPr>
        <p:spPr>
          <a:xfrm>
            <a:off x="1363671" y="551296"/>
            <a:ext cx="9041679" cy="288972"/>
          </a:xfrm>
        </p:spPr>
        <p:txBody>
          <a:bodyPr>
            <a:noAutofit/>
          </a:bodyPr>
          <a:lstStyle/>
          <a:p>
            <a:pPr algn="ctr"/>
            <a:r>
              <a:rPr lang="en-US" sz="5400" b="0" dirty="0" smtClean="0">
                <a:solidFill>
                  <a:srgbClr val="00B0F0"/>
                </a:solidFill>
                <a:latin typeface="Calibri" panose="020F0502020204030204" pitchFamily="34" charset="0"/>
                <a:cs typeface="Calibri" panose="020F0502020204030204" pitchFamily="34" charset="0"/>
              </a:rPr>
              <a:t>Vulnerability analysis</a:t>
            </a:r>
            <a:endParaRPr lang="en-US" sz="5400" b="0" i="1" dirty="0">
              <a:solidFill>
                <a:srgbClr val="00B0F0"/>
              </a:solidFill>
              <a:latin typeface="Calibri" panose="020F0502020204030204" pitchFamily="34" charset="0"/>
              <a:cs typeface="Calibri" panose="020F0502020204030204" pitchFamily="34" charset="0"/>
            </a:endParaRPr>
          </a:p>
        </p:txBody>
      </p:sp>
      <p:graphicFrame>
        <p:nvGraphicFramePr>
          <p:cNvPr id="2" name="Diagram 1"/>
          <p:cNvGraphicFramePr/>
          <p:nvPr>
            <p:extLst>
              <p:ext uri="{D42A27DB-BD31-4B8C-83A1-F6EECF244321}">
                <p14:modId xmlns:p14="http://schemas.microsoft.com/office/powerpoint/2010/main" val="103985068"/>
              </p:ext>
            </p:extLst>
          </p:nvPr>
        </p:nvGraphicFramePr>
        <p:xfrm>
          <a:off x="191888" y="849263"/>
          <a:ext cx="10970916" cy="52857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910763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p:cNvSpPr>
            <a:spLocks noGrp="1"/>
          </p:cNvSpPr>
          <p:nvPr>
            <p:ph type="title"/>
          </p:nvPr>
        </p:nvSpPr>
        <p:spPr>
          <a:xfrm>
            <a:off x="0" y="1017984"/>
            <a:ext cx="11609090" cy="233797"/>
          </a:xfrm>
        </p:spPr>
        <p:txBody>
          <a:bodyPr>
            <a:noAutofit/>
          </a:bodyPr>
          <a:lstStyle/>
          <a:p>
            <a:r>
              <a:rPr lang="en-US" sz="4000" b="0" dirty="0" smtClean="0">
                <a:solidFill>
                  <a:srgbClr val="00B0F0"/>
                </a:solidFill>
                <a:latin typeface="Calibri" panose="020F0502020204030204" pitchFamily="34" charset="0"/>
                <a:cs typeface="Calibri" panose="020F0502020204030204" pitchFamily="34" charset="0"/>
              </a:rPr>
              <a:t>Key vulnerable groups and protection factors to consider</a:t>
            </a:r>
            <a:endParaRPr lang="en-US" sz="4000" b="0" i="1" dirty="0">
              <a:solidFill>
                <a:srgbClr val="00B0F0"/>
              </a:solidFill>
              <a:latin typeface="Calibri" panose="020F0502020204030204" pitchFamily="34" charset="0"/>
              <a:cs typeface="Calibri" panose="020F0502020204030204" pitchFamily="34" charset="0"/>
            </a:endParaRPr>
          </a:p>
        </p:txBody>
      </p:sp>
      <p:sp>
        <p:nvSpPr>
          <p:cNvPr id="5" name="Content Placeholder 2"/>
          <p:cNvSpPr txBox="1">
            <a:spLocks/>
          </p:cNvSpPr>
          <p:nvPr/>
        </p:nvSpPr>
        <p:spPr bwMode="auto">
          <a:xfrm>
            <a:off x="0" y="2177420"/>
            <a:ext cx="10515600" cy="36730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0" indent="0" algn="l" rtl="0" eaLnBrk="0" fontAlgn="base" hangingPunct="0">
              <a:spcBef>
                <a:spcPct val="20000"/>
              </a:spcBef>
              <a:spcAft>
                <a:spcPct val="0"/>
              </a:spcAft>
              <a:buClr>
                <a:schemeClr val="bg2"/>
              </a:buClr>
              <a:buNone/>
              <a:defRPr sz="2400">
                <a:solidFill>
                  <a:schemeClr val="tx1">
                    <a:lumMod val="65000"/>
                    <a:lumOff val="35000"/>
                  </a:schemeClr>
                </a:solidFill>
                <a:latin typeface="+mn-lt"/>
                <a:ea typeface="+mn-ea"/>
                <a:cs typeface="+mn-cs"/>
              </a:defRPr>
            </a:lvl1pPr>
            <a:lvl2pPr marL="457200" indent="0" algn="l" rtl="0" eaLnBrk="0" fontAlgn="base" hangingPunct="0">
              <a:spcBef>
                <a:spcPct val="20000"/>
              </a:spcBef>
              <a:spcAft>
                <a:spcPct val="0"/>
              </a:spcAft>
              <a:buClr>
                <a:schemeClr val="bg2"/>
              </a:buClr>
              <a:buSzPct val="120000"/>
              <a:buNone/>
              <a:defRPr sz="2000">
                <a:solidFill>
                  <a:schemeClr val="tx1">
                    <a:tint val="75000"/>
                  </a:schemeClr>
                </a:solidFill>
                <a:latin typeface="Times" charset="0"/>
              </a:defRPr>
            </a:lvl2pPr>
            <a:lvl3pPr marL="914400" indent="0" algn="l" rtl="0" eaLnBrk="0" fontAlgn="base" hangingPunct="0">
              <a:spcBef>
                <a:spcPct val="20000"/>
              </a:spcBef>
              <a:spcAft>
                <a:spcPct val="0"/>
              </a:spcAft>
              <a:buClr>
                <a:schemeClr val="bg2"/>
              </a:buClr>
              <a:buSzPct val="75000"/>
              <a:buNone/>
              <a:defRPr sz="1800" b="1">
                <a:solidFill>
                  <a:schemeClr val="tx1">
                    <a:tint val="75000"/>
                  </a:schemeClr>
                </a:solidFill>
                <a:latin typeface="+mn-lt"/>
              </a:defRPr>
            </a:lvl3pPr>
            <a:lvl4pPr marL="1371600" indent="0" algn="l" rtl="0" eaLnBrk="0" fontAlgn="base" hangingPunct="0">
              <a:spcBef>
                <a:spcPct val="20000"/>
              </a:spcBef>
              <a:spcAft>
                <a:spcPct val="0"/>
              </a:spcAft>
              <a:buClr>
                <a:schemeClr val="bg2"/>
              </a:buClr>
              <a:buNone/>
              <a:defRPr sz="1600">
                <a:solidFill>
                  <a:schemeClr val="tx1">
                    <a:tint val="75000"/>
                  </a:schemeClr>
                </a:solidFill>
                <a:latin typeface="+mn-lt"/>
              </a:defRPr>
            </a:lvl4pPr>
            <a:lvl5pPr marL="18288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5pPr>
            <a:lvl6pPr marL="22860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6pPr>
            <a:lvl7pPr marL="27432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7pPr>
            <a:lvl8pPr marL="32004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8pPr>
            <a:lvl9pPr marL="36576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9pPr>
          </a:lstStyle>
          <a:p>
            <a:pPr marL="342900" indent="-342900" algn="just">
              <a:buFont typeface="Wingdings" panose="05000000000000000000" pitchFamily="2" charset="2"/>
              <a:buChar char="ü"/>
            </a:pPr>
            <a:r>
              <a:rPr lang="en-US" sz="2300" kern="0" dirty="0" smtClean="0"/>
              <a:t>Location of household</a:t>
            </a:r>
          </a:p>
          <a:p>
            <a:pPr marL="342900" indent="-342900" algn="just">
              <a:buFont typeface="Wingdings" panose="05000000000000000000" pitchFamily="2" charset="2"/>
              <a:buChar char="ü"/>
            </a:pPr>
            <a:r>
              <a:rPr lang="en-US" sz="2300" kern="0" dirty="0" smtClean="0"/>
              <a:t>Personal factors</a:t>
            </a:r>
          </a:p>
          <a:p>
            <a:pPr marL="342900" indent="-342900" algn="just">
              <a:buFont typeface="Wingdings" panose="05000000000000000000" pitchFamily="2" charset="2"/>
              <a:buChar char="ü"/>
            </a:pPr>
            <a:r>
              <a:rPr lang="en-US" sz="2300" kern="0" dirty="0" smtClean="0"/>
              <a:t>Socio-economic factors</a:t>
            </a:r>
          </a:p>
          <a:p>
            <a:pPr marL="342900" indent="-342900" algn="just">
              <a:buFont typeface="Wingdings" panose="05000000000000000000" pitchFamily="2" charset="2"/>
              <a:buChar char="ü"/>
            </a:pPr>
            <a:r>
              <a:rPr lang="en-US" sz="2300" kern="0" dirty="0" smtClean="0"/>
              <a:t>Documentation</a:t>
            </a:r>
          </a:p>
          <a:p>
            <a:pPr marL="342900" indent="-342900" algn="just">
              <a:buFont typeface="Wingdings" panose="05000000000000000000" pitchFamily="2" charset="2"/>
              <a:buChar char="ü"/>
            </a:pPr>
            <a:r>
              <a:rPr lang="en-US" sz="2300" kern="0" dirty="0" smtClean="0"/>
              <a:t>Gender analysis</a:t>
            </a:r>
          </a:p>
        </p:txBody>
      </p:sp>
      <p:graphicFrame>
        <p:nvGraphicFramePr>
          <p:cNvPr id="3" name="Diagram 2"/>
          <p:cNvGraphicFramePr/>
          <p:nvPr>
            <p:extLst>
              <p:ext uri="{D42A27DB-BD31-4B8C-83A1-F6EECF244321}">
                <p14:modId xmlns:p14="http://schemas.microsoft.com/office/powerpoint/2010/main" val="1602654137"/>
              </p:ext>
            </p:extLst>
          </p:nvPr>
        </p:nvGraphicFramePr>
        <p:xfrm>
          <a:off x="3967677" y="966192"/>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15195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p:cNvSpPr>
            <a:spLocks noGrp="1"/>
          </p:cNvSpPr>
          <p:nvPr>
            <p:ph type="title"/>
          </p:nvPr>
        </p:nvSpPr>
        <p:spPr>
          <a:xfrm>
            <a:off x="1436798" y="890215"/>
            <a:ext cx="9041679" cy="288972"/>
          </a:xfrm>
        </p:spPr>
        <p:txBody>
          <a:bodyPr>
            <a:noAutofit/>
          </a:bodyPr>
          <a:lstStyle/>
          <a:p>
            <a:pPr algn="ctr"/>
            <a:r>
              <a:rPr lang="en-US" sz="5400" b="0" dirty="0" smtClean="0">
                <a:solidFill>
                  <a:srgbClr val="00B0F0"/>
                </a:solidFill>
                <a:latin typeface="Calibri" panose="020F0502020204030204" pitchFamily="34" charset="0"/>
                <a:cs typeface="Calibri" panose="020F0502020204030204" pitchFamily="34" charset="0"/>
              </a:rPr>
              <a:t>Prioritization and referrals</a:t>
            </a:r>
            <a:endParaRPr lang="en-US" sz="5400" b="0" i="1" dirty="0">
              <a:solidFill>
                <a:srgbClr val="00B0F0"/>
              </a:solidFill>
              <a:latin typeface="Calibri" panose="020F0502020204030204" pitchFamily="34" charset="0"/>
              <a:cs typeface="Calibri" panose="020F0502020204030204" pitchFamily="34" charset="0"/>
            </a:endParaRPr>
          </a:p>
        </p:txBody>
      </p:sp>
      <p:sp>
        <p:nvSpPr>
          <p:cNvPr id="4" name="Content Placeholder 2"/>
          <p:cNvSpPr txBox="1">
            <a:spLocks/>
          </p:cNvSpPr>
          <p:nvPr/>
        </p:nvSpPr>
        <p:spPr bwMode="auto">
          <a:xfrm>
            <a:off x="814137" y="1678657"/>
            <a:ext cx="10515600" cy="36730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0" indent="0" algn="l" rtl="0" eaLnBrk="0" fontAlgn="base" hangingPunct="0">
              <a:spcBef>
                <a:spcPct val="20000"/>
              </a:spcBef>
              <a:spcAft>
                <a:spcPct val="0"/>
              </a:spcAft>
              <a:buClr>
                <a:schemeClr val="bg2"/>
              </a:buClr>
              <a:buNone/>
              <a:defRPr sz="2400">
                <a:solidFill>
                  <a:schemeClr val="tx1">
                    <a:lumMod val="65000"/>
                    <a:lumOff val="35000"/>
                  </a:schemeClr>
                </a:solidFill>
                <a:latin typeface="+mn-lt"/>
                <a:ea typeface="+mn-ea"/>
                <a:cs typeface="+mn-cs"/>
              </a:defRPr>
            </a:lvl1pPr>
            <a:lvl2pPr marL="457200" indent="0" algn="l" rtl="0" eaLnBrk="0" fontAlgn="base" hangingPunct="0">
              <a:spcBef>
                <a:spcPct val="20000"/>
              </a:spcBef>
              <a:spcAft>
                <a:spcPct val="0"/>
              </a:spcAft>
              <a:buClr>
                <a:schemeClr val="bg2"/>
              </a:buClr>
              <a:buSzPct val="120000"/>
              <a:buNone/>
              <a:defRPr sz="2000">
                <a:solidFill>
                  <a:schemeClr val="tx1">
                    <a:tint val="75000"/>
                  </a:schemeClr>
                </a:solidFill>
                <a:latin typeface="Times" charset="0"/>
              </a:defRPr>
            </a:lvl2pPr>
            <a:lvl3pPr marL="914400" indent="0" algn="l" rtl="0" eaLnBrk="0" fontAlgn="base" hangingPunct="0">
              <a:spcBef>
                <a:spcPct val="20000"/>
              </a:spcBef>
              <a:spcAft>
                <a:spcPct val="0"/>
              </a:spcAft>
              <a:buClr>
                <a:schemeClr val="bg2"/>
              </a:buClr>
              <a:buSzPct val="75000"/>
              <a:buNone/>
              <a:defRPr sz="1800" b="1">
                <a:solidFill>
                  <a:schemeClr val="tx1">
                    <a:tint val="75000"/>
                  </a:schemeClr>
                </a:solidFill>
                <a:latin typeface="+mn-lt"/>
              </a:defRPr>
            </a:lvl3pPr>
            <a:lvl4pPr marL="1371600" indent="0" algn="l" rtl="0" eaLnBrk="0" fontAlgn="base" hangingPunct="0">
              <a:spcBef>
                <a:spcPct val="20000"/>
              </a:spcBef>
              <a:spcAft>
                <a:spcPct val="0"/>
              </a:spcAft>
              <a:buClr>
                <a:schemeClr val="bg2"/>
              </a:buClr>
              <a:buNone/>
              <a:defRPr sz="1600">
                <a:solidFill>
                  <a:schemeClr val="tx1">
                    <a:tint val="75000"/>
                  </a:schemeClr>
                </a:solidFill>
                <a:latin typeface="+mn-lt"/>
              </a:defRPr>
            </a:lvl4pPr>
            <a:lvl5pPr marL="18288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5pPr>
            <a:lvl6pPr marL="22860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6pPr>
            <a:lvl7pPr marL="27432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7pPr>
            <a:lvl8pPr marL="32004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8pPr>
            <a:lvl9pPr marL="36576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9pPr>
          </a:lstStyle>
          <a:p>
            <a:pPr marL="342900" indent="-342900">
              <a:buFont typeface="Arial" panose="020B0604020202020204" pitchFamily="34" charset="0"/>
              <a:buChar char="•"/>
            </a:pPr>
            <a:r>
              <a:rPr lang="en-US" kern="0" dirty="0" smtClean="0"/>
              <a:t>Vulnerability analysis guides prioritization of assistance</a:t>
            </a:r>
          </a:p>
          <a:p>
            <a:endParaRPr lang="en-US" kern="0" dirty="0" smtClean="0"/>
          </a:p>
          <a:p>
            <a:pPr marL="342900" indent="-342900">
              <a:buFont typeface="Arial" panose="020B0604020202020204" pitchFamily="34" charset="0"/>
              <a:buChar char="•"/>
            </a:pPr>
            <a:r>
              <a:rPr lang="en-US" kern="0" dirty="0" smtClean="0"/>
              <a:t>Receiving referrals from other organizations may be overwhelming, in addition to original caseload planned in Protection activities</a:t>
            </a:r>
          </a:p>
          <a:p>
            <a:endParaRPr lang="en-US" kern="0" dirty="0" smtClean="0"/>
          </a:p>
          <a:p>
            <a:pPr marL="342900" indent="-342900">
              <a:buFont typeface="Arial" panose="020B0604020202020204" pitchFamily="34" charset="0"/>
              <a:buChar char="•"/>
            </a:pPr>
            <a:r>
              <a:rPr lang="en-US" kern="0" dirty="0" smtClean="0"/>
              <a:t>Prioritization of referrals will be necessary, focusing on providing assistance to people who are likely to be most at risk</a:t>
            </a:r>
          </a:p>
          <a:p>
            <a:pPr marL="342900" indent="-342900">
              <a:buFont typeface="Arial" panose="020B0604020202020204" pitchFamily="34" charset="0"/>
              <a:buChar char="•"/>
            </a:pPr>
            <a:endParaRPr lang="en-GB" dirty="0"/>
          </a:p>
        </p:txBody>
      </p:sp>
    </p:spTree>
    <p:extLst>
      <p:ext uri="{BB962C8B-B14F-4D97-AF65-F5344CB8AC3E}">
        <p14:creationId xmlns:p14="http://schemas.microsoft.com/office/powerpoint/2010/main" val="18460813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p:cNvSpPr>
            <a:spLocks noGrp="1"/>
          </p:cNvSpPr>
          <p:nvPr>
            <p:ph type="title"/>
          </p:nvPr>
        </p:nvSpPr>
        <p:spPr>
          <a:xfrm>
            <a:off x="1436798" y="890215"/>
            <a:ext cx="9041679" cy="288972"/>
          </a:xfrm>
        </p:spPr>
        <p:txBody>
          <a:bodyPr>
            <a:noAutofit/>
          </a:bodyPr>
          <a:lstStyle/>
          <a:p>
            <a:pPr algn="ctr"/>
            <a:r>
              <a:rPr lang="en-US" sz="5400" b="0" dirty="0" smtClean="0">
                <a:solidFill>
                  <a:srgbClr val="00B0F0"/>
                </a:solidFill>
                <a:latin typeface="Calibri" panose="020F0502020204030204" pitchFamily="34" charset="0"/>
                <a:cs typeface="Calibri" panose="020F0502020204030204" pitchFamily="34" charset="0"/>
              </a:rPr>
              <a:t>Key messages</a:t>
            </a:r>
            <a:endParaRPr lang="en-US" sz="5400" b="0" i="1" dirty="0">
              <a:solidFill>
                <a:srgbClr val="00B0F0"/>
              </a:solidFill>
              <a:latin typeface="Calibri" panose="020F0502020204030204" pitchFamily="34" charset="0"/>
              <a:cs typeface="Calibri" panose="020F0502020204030204" pitchFamily="34" charset="0"/>
            </a:endParaRPr>
          </a:p>
        </p:txBody>
      </p:sp>
      <p:sp>
        <p:nvSpPr>
          <p:cNvPr id="4" name="Content Placeholder 2"/>
          <p:cNvSpPr txBox="1">
            <a:spLocks/>
          </p:cNvSpPr>
          <p:nvPr/>
        </p:nvSpPr>
        <p:spPr bwMode="auto">
          <a:xfrm>
            <a:off x="814137" y="1678657"/>
            <a:ext cx="10515600" cy="36730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0" indent="0" algn="l" rtl="0" eaLnBrk="0" fontAlgn="base" hangingPunct="0">
              <a:spcBef>
                <a:spcPct val="20000"/>
              </a:spcBef>
              <a:spcAft>
                <a:spcPct val="0"/>
              </a:spcAft>
              <a:buClr>
                <a:schemeClr val="bg2"/>
              </a:buClr>
              <a:buNone/>
              <a:defRPr sz="2400">
                <a:solidFill>
                  <a:schemeClr val="tx1">
                    <a:lumMod val="65000"/>
                    <a:lumOff val="35000"/>
                  </a:schemeClr>
                </a:solidFill>
                <a:latin typeface="+mn-lt"/>
                <a:ea typeface="+mn-ea"/>
                <a:cs typeface="+mn-cs"/>
              </a:defRPr>
            </a:lvl1pPr>
            <a:lvl2pPr marL="457200" indent="0" algn="l" rtl="0" eaLnBrk="0" fontAlgn="base" hangingPunct="0">
              <a:spcBef>
                <a:spcPct val="20000"/>
              </a:spcBef>
              <a:spcAft>
                <a:spcPct val="0"/>
              </a:spcAft>
              <a:buClr>
                <a:schemeClr val="bg2"/>
              </a:buClr>
              <a:buSzPct val="120000"/>
              <a:buNone/>
              <a:defRPr sz="2000">
                <a:solidFill>
                  <a:schemeClr val="tx1">
                    <a:tint val="75000"/>
                  </a:schemeClr>
                </a:solidFill>
                <a:latin typeface="Times" charset="0"/>
              </a:defRPr>
            </a:lvl2pPr>
            <a:lvl3pPr marL="914400" indent="0" algn="l" rtl="0" eaLnBrk="0" fontAlgn="base" hangingPunct="0">
              <a:spcBef>
                <a:spcPct val="20000"/>
              </a:spcBef>
              <a:spcAft>
                <a:spcPct val="0"/>
              </a:spcAft>
              <a:buClr>
                <a:schemeClr val="bg2"/>
              </a:buClr>
              <a:buSzPct val="75000"/>
              <a:buNone/>
              <a:defRPr sz="1800" b="1">
                <a:solidFill>
                  <a:schemeClr val="tx1">
                    <a:tint val="75000"/>
                  </a:schemeClr>
                </a:solidFill>
                <a:latin typeface="+mn-lt"/>
              </a:defRPr>
            </a:lvl3pPr>
            <a:lvl4pPr marL="1371600" indent="0" algn="l" rtl="0" eaLnBrk="0" fontAlgn="base" hangingPunct="0">
              <a:spcBef>
                <a:spcPct val="20000"/>
              </a:spcBef>
              <a:spcAft>
                <a:spcPct val="0"/>
              </a:spcAft>
              <a:buClr>
                <a:schemeClr val="bg2"/>
              </a:buClr>
              <a:buNone/>
              <a:defRPr sz="1600">
                <a:solidFill>
                  <a:schemeClr val="tx1">
                    <a:tint val="75000"/>
                  </a:schemeClr>
                </a:solidFill>
                <a:latin typeface="+mn-lt"/>
              </a:defRPr>
            </a:lvl4pPr>
            <a:lvl5pPr marL="18288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5pPr>
            <a:lvl6pPr marL="22860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6pPr>
            <a:lvl7pPr marL="27432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7pPr>
            <a:lvl8pPr marL="32004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8pPr>
            <a:lvl9pPr marL="36576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9pPr>
          </a:lstStyle>
          <a:p>
            <a:pPr marL="342900" indent="-342900">
              <a:buFont typeface="Arial" panose="020B0604020202020204" pitchFamily="34" charset="0"/>
              <a:buChar char="•"/>
            </a:pPr>
            <a:r>
              <a:rPr lang="en-US" sz="2800" dirty="0"/>
              <a:t>People face specific risks and vulnerable situations in emergencies</a:t>
            </a:r>
          </a:p>
          <a:p>
            <a:pPr marL="342900" indent="-342900">
              <a:buFont typeface="Arial" panose="020B0604020202020204" pitchFamily="34" charset="0"/>
              <a:buChar char="•"/>
            </a:pPr>
            <a:r>
              <a:rPr lang="en-US" sz="2800" dirty="0"/>
              <a:t>Depending on personal and external factors</a:t>
            </a:r>
          </a:p>
          <a:p>
            <a:pPr marL="342900" indent="-342900">
              <a:buFont typeface="Arial" panose="020B0604020202020204" pitchFamily="34" charset="0"/>
              <a:buChar char="•"/>
            </a:pPr>
            <a:r>
              <a:rPr lang="en-US" sz="2800" dirty="0"/>
              <a:t>Humanitarian actors must prioritize aid accordingly</a:t>
            </a:r>
          </a:p>
          <a:p>
            <a:pPr marL="342900" indent="-342900">
              <a:buFont typeface="Arial" panose="020B0604020202020204" pitchFamily="34" charset="0"/>
              <a:buChar char="•"/>
            </a:pPr>
            <a:r>
              <a:rPr lang="en-US" sz="2800" dirty="0"/>
              <a:t>Conducting a vulnerability analysis </a:t>
            </a:r>
            <a:endParaRPr lang="en-US" sz="2800" dirty="0" smtClean="0"/>
          </a:p>
          <a:p>
            <a:pPr marL="342900" indent="-342900">
              <a:buFont typeface="Arial" panose="020B0604020202020204" pitchFamily="34" charset="0"/>
              <a:buChar char="•"/>
            </a:pPr>
            <a:r>
              <a:rPr lang="en-US" sz="2800" dirty="0" smtClean="0"/>
              <a:t>Including when receiving referrals</a:t>
            </a:r>
            <a:endParaRPr lang="en-US" sz="2800" dirty="0"/>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endParaRPr lang="en-GB" sz="2800" dirty="0" smtClean="0"/>
          </a:p>
          <a:p>
            <a:pPr marL="342900" indent="-342900">
              <a:buFont typeface="Arial" panose="020B0604020202020204" pitchFamily="34" charset="0"/>
              <a:buChar char="•"/>
            </a:pPr>
            <a:endParaRPr lang="en-GB" dirty="0" smtClean="0"/>
          </a:p>
          <a:p>
            <a:pPr marL="342900" indent="-342900">
              <a:buFont typeface="Arial" panose="020B0604020202020204" pitchFamily="34" charset="0"/>
              <a:buChar char="•"/>
            </a:pPr>
            <a:endParaRPr lang="en-GB" dirty="0" smtClean="0"/>
          </a:p>
          <a:p>
            <a:pPr marL="342900" indent="-342900">
              <a:buFont typeface="Arial" panose="020B0604020202020204" pitchFamily="34" charset="0"/>
              <a:buChar char="•"/>
            </a:pPr>
            <a:endParaRPr lang="en-GB" dirty="0" smtClean="0"/>
          </a:p>
          <a:p>
            <a:pPr marL="342900" indent="-342900">
              <a:buFont typeface="Arial" panose="020B0604020202020204" pitchFamily="34" charset="0"/>
              <a:buChar char="•"/>
            </a:pPr>
            <a:endParaRPr lang="en-GB" dirty="0"/>
          </a:p>
          <a:p>
            <a:pPr marL="342900" indent="-342900" algn="just">
              <a:buFont typeface="Arial" panose="020B0604020202020204" pitchFamily="34" charset="0"/>
              <a:buChar char="•"/>
            </a:pPr>
            <a:endParaRPr lang="en-US" kern="0" dirty="0"/>
          </a:p>
        </p:txBody>
      </p:sp>
    </p:spTree>
    <p:extLst>
      <p:ext uri="{BB962C8B-B14F-4D97-AF65-F5344CB8AC3E}">
        <p14:creationId xmlns:p14="http://schemas.microsoft.com/office/powerpoint/2010/main" val="24197323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1272" y="2808659"/>
            <a:ext cx="10363200" cy="2387600"/>
          </a:xfrm>
        </p:spPr>
        <p:txBody>
          <a:bodyPr>
            <a:normAutofit fontScale="90000"/>
          </a:bodyPr>
          <a:lstStyle/>
          <a:p>
            <a:r>
              <a:rPr lang="en-US" sz="6600" b="1" dirty="0" smtClean="0">
                <a:solidFill>
                  <a:srgbClr val="0070C0"/>
                </a:solidFill>
                <a:latin typeface="Calibri" panose="020F0502020204030204" pitchFamily="34" charset="0"/>
              </a:rPr>
              <a:t>How to act when faced with a potential Protection case</a:t>
            </a:r>
            <a:br>
              <a:rPr lang="en-US" sz="6600" b="1" dirty="0" smtClean="0">
                <a:solidFill>
                  <a:srgbClr val="0070C0"/>
                </a:solidFill>
                <a:latin typeface="Calibri" panose="020F0502020204030204" pitchFamily="34" charset="0"/>
              </a:rPr>
            </a:br>
            <a:r>
              <a:rPr lang="en-US" sz="6600" b="1" dirty="0" smtClean="0">
                <a:solidFill>
                  <a:srgbClr val="0070C0"/>
                </a:solidFill>
                <a:latin typeface="Calibri" panose="020F0502020204030204" pitchFamily="34" charset="0"/>
              </a:rPr>
              <a:t/>
            </a:r>
            <a:br>
              <a:rPr lang="en-US" sz="6600" b="1" dirty="0" smtClean="0">
                <a:solidFill>
                  <a:srgbClr val="0070C0"/>
                </a:solidFill>
                <a:latin typeface="Calibri" panose="020F0502020204030204" pitchFamily="34" charset="0"/>
              </a:rPr>
            </a:br>
            <a:endParaRPr lang="fr-CH" sz="6600" b="1" dirty="0">
              <a:solidFill>
                <a:srgbClr val="0070C0"/>
              </a:solidFill>
              <a:latin typeface="Calibri" panose="020F0502020204030204" pitchFamily="34" charset="0"/>
            </a:endParaRPr>
          </a:p>
        </p:txBody>
      </p:sp>
    </p:spTree>
    <p:extLst>
      <p:ext uri="{BB962C8B-B14F-4D97-AF65-F5344CB8AC3E}">
        <p14:creationId xmlns:p14="http://schemas.microsoft.com/office/powerpoint/2010/main" val="16309798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p:cNvSpPr>
            <a:spLocks noGrp="1"/>
          </p:cNvSpPr>
          <p:nvPr>
            <p:ph type="title"/>
          </p:nvPr>
        </p:nvSpPr>
        <p:spPr>
          <a:xfrm>
            <a:off x="1436798" y="890215"/>
            <a:ext cx="9041679" cy="288972"/>
          </a:xfrm>
        </p:spPr>
        <p:txBody>
          <a:bodyPr>
            <a:noAutofit/>
          </a:bodyPr>
          <a:lstStyle/>
          <a:p>
            <a:pPr algn="ctr"/>
            <a:r>
              <a:rPr lang="en-US" sz="5400" dirty="0" smtClean="0">
                <a:solidFill>
                  <a:srgbClr val="00B0F0"/>
                </a:solidFill>
                <a:latin typeface="Calibri" panose="020F0502020204030204" pitchFamily="34" charset="0"/>
                <a:cs typeface="Calibri" panose="020F0502020204030204" pitchFamily="34" charset="0"/>
              </a:rPr>
              <a:t>Scenario</a:t>
            </a:r>
            <a:endParaRPr lang="en-US" sz="5400" i="1" dirty="0">
              <a:solidFill>
                <a:srgbClr val="00B0F0"/>
              </a:solidFill>
              <a:latin typeface="Calibri" panose="020F0502020204030204" pitchFamily="34" charset="0"/>
              <a:cs typeface="Calibri" panose="020F0502020204030204" pitchFamily="34" charset="0"/>
            </a:endParaRPr>
          </a:p>
        </p:txBody>
      </p:sp>
      <p:sp>
        <p:nvSpPr>
          <p:cNvPr id="4" name="Content Placeholder 2"/>
          <p:cNvSpPr txBox="1">
            <a:spLocks/>
          </p:cNvSpPr>
          <p:nvPr/>
        </p:nvSpPr>
        <p:spPr bwMode="auto">
          <a:xfrm>
            <a:off x="814137" y="1678657"/>
            <a:ext cx="10515600" cy="36730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0" indent="0" algn="l" rtl="0" eaLnBrk="0" fontAlgn="base" hangingPunct="0">
              <a:spcBef>
                <a:spcPct val="20000"/>
              </a:spcBef>
              <a:spcAft>
                <a:spcPct val="0"/>
              </a:spcAft>
              <a:buClr>
                <a:schemeClr val="bg2"/>
              </a:buClr>
              <a:buNone/>
              <a:defRPr sz="2400">
                <a:solidFill>
                  <a:schemeClr val="tx1">
                    <a:lumMod val="65000"/>
                    <a:lumOff val="35000"/>
                  </a:schemeClr>
                </a:solidFill>
                <a:latin typeface="+mn-lt"/>
                <a:ea typeface="+mn-ea"/>
                <a:cs typeface="+mn-cs"/>
              </a:defRPr>
            </a:lvl1pPr>
            <a:lvl2pPr marL="457200" indent="0" algn="l" rtl="0" eaLnBrk="0" fontAlgn="base" hangingPunct="0">
              <a:spcBef>
                <a:spcPct val="20000"/>
              </a:spcBef>
              <a:spcAft>
                <a:spcPct val="0"/>
              </a:spcAft>
              <a:buClr>
                <a:schemeClr val="bg2"/>
              </a:buClr>
              <a:buSzPct val="120000"/>
              <a:buNone/>
              <a:defRPr sz="2000">
                <a:solidFill>
                  <a:schemeClr val="tx1">
                    <a:tint val="75000"/>
                  </a:schemeClr>
                </a:solidFill>
                <a:latin typeface="Times" charset="0"/>
              </a:defRPr>
            </a:lvl2pPr>
            <a:lvl3pPr marL="914400" indent="0" algn="l" rtl="0" eaLnBrk="0" fontAlgn="base" hangingPunct="0">
              <a:spcBef>
                <a:spcPct val="20000"/>
              </a:spcBef>
              <a:spcAft>
                <a:spcPct val="0"/>
              </a:spcAft>
              <a:buClr>
                <a:schemeClr val="bg2"/>
              </a:buClr>
              <a:buSzPct val="75000"/>
              <a:buNone/>
              <a:defRPr sz="1800" b="1">
                <a:solidFill>
                  <a:schemeClr val="tx1">
                    <a:tint val="75000"/>
                  </a:schemeClr>
                </a:solidFill>
                <a:latin typeface="+mn-lt"/>
              </a:defRPr>
            </a:lvl3pPr>
            <a:lvl4pPr marL="1371600" indent="0" algn="l" rtl="0" eaLnBrk="0" fontAlgn="base" hangingPunct="0">
              <a:spcBef>
                <a:spcPct val="20000"/>
              </a:spcBef>
              <a:spcAft>
                <a:spcPct val="0"/>
              </a:spcAft>
              <a:buClr>
                <a:schemeClr val="bg2"/>
              </a:buClr>
              <a:buNone/>
              <a:defRPr sz="1600">
                <a:solidFill>
                  <a:schemeClr val="tx1">
                    <a:tint val="75000"/>
                  </a:schemeClr>
                </a:solidFill>
                <a:latin typeface="+mn-lt"/>
              </a:defRPr>
            </a:lvl4pPr>
            <a:lvl5pPr marL="18288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5pPr>
            <a:lvl6pPr marL="22860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6pPr>
            <a:lvl7pPr marL="27432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7pPr>
            <a:lvl8pPr marL="32004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8pPr>
            <a:lvl9pPr marL="36576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9pPr>
          </a:lstStyle>
          <a:p>
            <a:pPr marL="342900" indent="-342900">
              <a:buFont typeface="Arial" panose="020B0604020202020204" pitchFamily="34" charset="0"/>
              <a:buChar char="•"/>
            </a:pPr>
            <a:r>
              <a:rPr lang="en-GB" sz="2500" dirty="0"/>
              <a:t>[name] is a technical advisor in food security with no expertise in </a:t>
            </a:r>
            <a:r>
              <a:rPr lang="en-GB" sz="2500" dirty="0" smtClean="0"/>
              <a:t>protection</a:t>
            </a:r>
            <a:endParaRPr lang="en-GB" sz="2500" dirty="0"/>
          </a:p>
          <a:p>
            <a:pPr marL="342900" indent="-342900">
              <a:buFont typeface="Arial" panose="020B0604020202020204" pitchFamily="34" charset="0"/>
              <a:buChar char="•"/>
            </a:pPr>
            <a:r>
              <a:rPr lang="en-GB" sz="2500" dirty="0" smtClean="0"/>
              <a:t>[name</a:t>
            </a:r>
            <a:r>
              <a:rPr lang="en-GB" sz="2500" dirty="0"/>
              <a:t>] is visiting a project site in the morning with her/his team. Suddenly a child comes to group and tells him:</a:t>
            </a:r>
          </a:p>
          <a:p>
            <a:pPr marL="342900" indent="-342900">
              <a:buFont typeface="Arial" panose="020B0604020202020204" pitchFamily="34" charset="0"/>
              <a:buChar char="•"/>
            </a:pPr>
            <a:r>
              <a:rPr lang="en-GB" sz="2500" dirty="0"/>
              <a:t>“Sir, a woman was attacked this morning! Come!”</a:t>
            </a:r>
          </a:p>
          <a:p>
            <a:pPr marL="342900" indent="-342900">
              <a:buFont typeface="Arial" panose="020B0604020202020204" pitchFamily="34" charset="0"/>
              <a:buChar char="•"/>
            </a:pPr>
            <a:r>
              <a:rPr lang="en-GB" sz="2500" dirty="0"/>
              <a:t>He takes her/his hand and bring her/him to see the woman, who is in shock.</a:t>
            </a:r>
          </a:p>
          <a:p>
            <a:pPr marL="342900" indent="-342900">
              <a:buFont typeface="Arial" panose="020B0604020202020204" pitchFamily="34" charset="0"/>
              <a:buChar char="•"/>
            </a:pPr>
            <a:r>
              <a:rPr lang="en-GB" sz="2500" dirty="0"/>
              <a:t>What should you do?...</a:t>
            </a:r>
          </a:p>
          <a:p>
            <a:pPr marL="342900" indent="-342900" algn="just">
              <a:buFont typeface="Arial" panose="020B0604020202020204" pitchFamily="34" charset="0"/>
              <a:buChar char="•"/>
            </a:pPr>
            <a:endParaRPr lang="en-US" kern="0" dirty="0"/>
          </a:p>
        </p:txBody>
      </p:sp>
    </p:spTree>
    <p:extLst>
      <p:ext uri="{BB962C8B-B14F-4D97-AF65-F5344CB8AC3E}">
        <p14:creationId xmlns:p14="http://schemas.microsoft.com/office/powerpoint/2010/main" val="430727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p:cNvSpPr>
            <a:spLocks noGrp="1"/>
          </p:cNvSpPr>
          <p:nvPr>
            <p:ph type="title"/>
          </p:nvPr>
        </p:nvSpPr>
        <p:spPr>
          <a:xfrm>
            <a:off x="1436798" y="890215"/>
            <a:ext cx="9041679" cy="288972"/>
          </a:xfrm>
        </p:spPr>
        <p:txBody>
          <a:bodyPr>
            <a:noAutofit/>
          </a:bodyPr>
          <a:lstStyle/>
          <a:p>
            <a:pPr algn="ctr"/>
            <a:r>
              <a:rPr lang="en-US" sz="5400" dirty="0" smtClean="0">
                <a:solidFill>
                  <a:srgbClr val="00B0F0"/>
                </a:solidFill>
                <a:latin typeface="Calibri" panose="020F0502020204030204" pitchFamily="34" charset="0"/>
                <a:cs typeface="Calibri" panose="020F0502020204030204" pitchFamily="34" charset="0"/>
              </a:rPr>
              <a:t>Agenda</a:t>
            </a:r>
            <a:endParaRPr lang="en-US" sz="5400" i="1" dirty="0">
              <a:solidFill>
                <a:srgbClr val="00B0F0"/>
              </a:solidFill>
              <a:latin typeface="Calibri" panose="020F0502020204030204" pitchFamily="34" charset="0"/>
              <a:cs typeface="Calibri" panose="020F0502020204030204" pitchFamily="34" charset="0"/>
            </a:endParaRPr>
          </a:p>
        </p:txBody>
      </p:sp>
      <p:sp>
        <p:nvSpPr>
          <p:cNvPr id="4" name="Content Placeholder 2"/>
          <p:cNvSpPr txBox="1">
            <a:spLocks/>
          </p:cNvSpPr>
          <p:nvPr/>
        </p:nvSpPr>
        <p:spPr bwMode="auto">
          <a:xfrm>
            <a:off x="814137" y="1678657"/>
            <a:ext cx="10515600" cy="36730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0" indent="0" algn="l" rtl="0" eaLnBrk="0" fontAlgn="base" hangingPunct="0">
              <a:spcBef>
                <a:spcPct val="20000"/>
              </a:spcBef>
              <a:spcAft>
                <a:spcPct val="0"/>
              </a:spcAft>
              <a:buClr>
                <a:schemeClr val="bg2"/>
              </a:buClr>
              <a:buNone/>
              <a:defRPr sz="2400">
                <a:solidFill>
                  <a:schemeClr val="tx1">
                    <a:lumMod val="65000"/>
                    <a:lumOff val="35000"/>
                  </a:schemeClr>
                </a:solidFill>
                <a:latin typeface="+mn-lt"/>
                <a:ea typeface="+mn-ea"/>
                <a:cs typeface="+mn-cs"/>
              </a:defRPr>
            </a:lvl1pPr>
            <a:lvl2pPr marL="457200" indent="0" algn="l" rtl="0" eaLnBrk="0" fontAlgn="base" hangingPunct="0">
              <a:spcBef>
                <a:spcPct val="20000"/>
              </a:spcBef>
              <a:spcAft>
                <a:spcPct val="0"/>
              </a:spcAft>
              <a:buClr>
                <a:schemeClr val="bg2"/>
              </a:buClr>
              <a:buSzPct val="120000"/>
              <a:buNone/>
              <a:defRPr sz="2000">
                <a:solidFill>
                  <a:schemeClr val="tx1">
                    <a:tint val="75000"/>
                  </a:schemeClr>
                </a:solidFill>
                <a:latin typeface="Times" charset="0"/>
              </a:defRPr>
            </a:lvl2pPr>
            <a:lvl3pPr marL="914400" indent="0" algn="l" rtl="0" eaLnBrk="0" fontAlgn="base" hangingPunct="0">
              <a:spcBef>
                <a:spcPct val="20000"/>
              </a:spcBef>
              <a:spcAft>
                <a:spcPct val="0"/>
              </a:spcAft>
              <a:buClr>
                <a:schemeClr val="bg2"/>
              </a:buClr>
              <a:buSzPct val="75000"/>
              <a:buNone/>
              <a:defRPr sz="1800" b="1">
                <a:solidFill>
                  <a:schemeClr val="tx1">
                    <a:tint val="75000"/>
                  </a:schemeClr>
                </a:solidFill>
                <a:latin typeface="+mn-lt"/>
              </a:defRPr>
            </a:lvl3pPr>
            <a:lvl4pPr marL="1371600" indent="0" algn="l" rtl="0" eaLnBrk="0" fontAlgn="base" hangingPunct="0">
              <a:spcBef>
                <a:spcPct val="20000"/>
              </a:spcBef>
              <a:spcAft>
                <a:spcPct val="0"/>
              </a:spcAft>
              <a:buClr>
                <a:schemeClr val="bg2"/>
              </a:buClr>
              <a:buNone/>
              <a:defRPr sz="1600">
                <a:solidFill>
                  <a:schemeClr val="tx1">
                    <a:tint val="75000"/>
                  </a:schemeClr>
                </a:solidFill>
                <a:latin typeface="+mn-lt"/>
              </a:defRPr>
            </a:lvl4pPr>
            <a:lvl5pPr marL="18288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5pPr>
            <a:lvl6pPr marL="22860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6pPr>
            <a:lvl7pPr marL="27432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7pPr>
            <a:lvl8pPr marL="32004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8pPr>
            <a:lvl9pPr marL="36576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9pPr>
          </a:lstStyle>
          <a:p>
            <a:pPr marL="342900" indent="-342900">
              <a:buFont typeface="Arial" panose="020B0604020202020204" pitchFamily="34" charset="0"/>
              <a:buChar char="•"/>
            </a:pPr>
            <a:r>
              <a:rPr lang="en-GB" dirty="0" smtClean="0"/>
              <a:t>Why referrals?</a:t>
            </a:r>
          </a:p>
          <a:p>
            <a:pPr marL="342900" indent="-342900">
              <a:buFont typeface="Arial" panose="020B0604020202020204" pitchFamily="34" charset="0"/>
              <a:buChar char="•"/>
            </a:pPr>
            <a:r>
              <a:rPr lang="en-GB" dirty="0" smtClean="0"/>
              <a:t>Prioritizing people with specific needs</a:t>
            </a:r>
          </a:p>
          <a:p>
            <a:pPr marL="342900" indent="-342900">
              <a:buFont typeface="Arial" panose="020B0604020202020204" pitchFamily="34" charset="0"/>
              <a:buChar char="•"/>
            </a:pPr>
            <a:r>
              <a:rPr lang="en-GB" dirty="0" smtClean="0"/>
              <a:t>The referral process for Protection referrals</a:t>
            </a:r>
          </a:p>
          <a:p>
            <a:pPr marL="800100" lvl="1" indent="-342900">
              <a:buFont typeface="Arial" panose="020B0604020202020204" pitchFamily="34" charset="0"/>
              <a:buChar char="•"/>
            </a:pPr>
            <a:r>
              <a:rPr lang="en-GB" dirty="0"/>
              <a:t>Step 1: Psychological First Aid (PFA)</a:t>
            </a:r>
          </a:p>
          <a:p>
            <a:pPr marL="800100" lvl="1" indent="-342900">
              <a:buFont typeface="Arial" panose="020B0604020202020204" pitchFamily="34" charset="0"/>
              <a:buChar char="•"/>
            </a:pPr>
            <a:r>
              <a:rPr lang="en-GB" dirty="0"/>
              <a:t>Step 2: Options and consent</a:t>
            </a:r>
          </a:p>
          <a:p>
            <a:pPr marL="800100" lvl="1" indent="-342900">
              <a:buFont typeface="Arial" panose="020B0604020202020204" pitchFamily="34" charset="0"/>
              <a:buChar char="•"/>
            </a:pPr>
            <a:r>
              <a:rPr lang="en-GB" dirty="0"/>
              <a:t>Step 3: Data collection</a:t>
            </a:r>
          </a:p>
          <a:p>
            <a:pPr marL="800100" lvl="1" indent="-342900">
              <a:buFont typeface="Arial" panose="020B0604020202020204" pitchFamily="34" charset="0"/>
              <a:buChar char="•"/>
            </a:pPr>
            <a:r>
              <a:rPr lang="en-GB" dirty="0"/>
              <a:t>Step 4: Contacting the service provider</a:t>
            </a:r>
          </a:p>
          <a:p>
            <a:pPr marL="800100" lvl="1" indent="-342900">
              <a:buFont typeface="Arial" panose="020B0604020202020204" pitchFamily="34" charset="0"/>
              <a:buChar char="•"/>
            </a:pPr>
            <a:r>
              <a:rPr lang="en-GB" dirty="0"/>
              <a:t>Step 5: Following-up on the </a:t>
            </a:r>
            <a:r>
              <a:rPr lang="en-GB" dirty="0" smtClean="0"/>
              <a:t>referral</a:t>
            </a:r>
          </a:p>
          <a:p>
            <a:pPr marL="342900" indent="-342900">
              <a:buFont typeface="Arial" panose="020B0604020202020204" pitchFamily="34" charset="0"/>
              <a:buChar char="•"/>
            </a:pPr>
            <a:r>
              <a:rPr lang="en-GB" dirty="0" smtClean="0"/>
              <a:t>Referrals in Ukraine</a:t>
            </a:r>
          </a:p>
          <a:p>
            <a:pPr marL="342900" indent="-342900">
              <a:buFont typeface="Arial" panose="020B0604020202020204" pitchFamily="34" charset="0"/>
              <a:buChar char="•"/>
            </a:pPr>
            <a:endParaRPr lang="en-GB" dirty="0"/>
          </a:p>
          <a:p>
            <a:pPr marL="342900" indent="-342900" algn="just">
              <a:buFont typeface="Arial" panose="020B0604020202020204" pitchFamily="34" charset="0"/>
              <a:buChar char="•"/>
            </a:pPr>
            <a:endParaRPr lang="en-US" kern="0" dirty="0"/>
          </a:p>
        </p:txBody>
      </p:sp>
    </p:spTree>
    <p:extLst>
      <p:ext uri="{BB962C8B-B14F-4D97-AF65-F5344CB8AC3E}">
        <p14:creationId xmlns:p14="http://schemas.microsoft.com/office/powerpoint/2010/main" val="823798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p:cNvSpPr>
            <a:spLocks noGrp="1"/>
          </p:cNvSpPr>
          <p:nvPr>
            <p:ph type="title"/>
          </p:nvPr>
        </p:nvSpPr>
        <p:spPr>
          <a:xfrm>
            <a:off x="1436798" y="890215"/>
            <a:ext cx="9041679" cy="288972"/>
          </a:xfrm>
        </p:spPr>
        <p:txBody>
          <a:bodyPr>
            <a:noAutofit/>
          </a:bodyPr>
          <a:lstStyle/>
          <a:p>
            <a:pPr algn="ctr"/>
            <a:r>
              <a:rPr lang="en-US" sz="5400" dirty="0" smtClean="0">
                <a:solidFill>
                  <a:srgbClr val="00B0F0"/>
                </a:solidFill>
                <a:latin typeface="Calibri" panose="020F0502020204030204" pitchFamily="34" charset="0"/>
                <a:cs typeface="Calibri" panose="020F0502020204030204" pitchFamily="34" charset="0"/>
              </a:rPr>
              <a:t>Safe or unsafe?</a:t>
            </a:r>
            <a:endParaRPr lang="en-US" sz="5400" i="1" dirty="0">
              <a:solidFill>
                <a:srgbClr val="00B0F0"/>
              </a:solidFill>
              <a:latin typeface="Calibri" panose="020F0502020204030204" pitchFamily="34" charset="0"/>
              <a:cs typeface="Calibri" panose="020F0502020204030204" pitchFamily="34" charset="0"/>
            </a:endParaRPr>
          </a:p>
        </p:txBody>
      </p:sp>
      <p:sp>
        <p:nvSpPr>
          <p:cNvPr id="5" name="Content Placeholder 2"/>
          <p:cNvSpPr txBox="1">
            <a:spLocks/>
          </p:cNvSpPr>
          <p:nvPr/>
        </p:nvSpPr>
        <p:spPr bwMode="auto">
          <a:xfrm>
            <a:off x="699837" y="1524278"/>
            <a:ext cx="10515600" cy="36730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0" indent="0" algn="l" rtl="0" eaLnBrk="0" fontAlgn="base" hangingPunct="0">
              <a:spcBef>
                <a:spcPct val="20000"/>
              </a:spcBef>
              <a:spcAft>
                <a:spcPct val="0"/>
              </a:spcAft>
              <a:buClr>
                <a:schemeClr val="bg2"/>
              </a:buClr>
              <a:buNone/>
              <a:defRPr sz="2400">
                <a:solidFill>
                  <a:schemeClr val="tx1">
                    <a:lumMod val="65000"/>
                    <a:lumOff val="35000"/>
                  </a:schemeClr>
                </a:solidFill>
                <a:latin typeface="+mn-lt"/>
                <a:ea typeface="+mn-ea"/>
                <a:cs typeface="+mn-cs"/>
              </a:defRPr>
            </a:lvl1pPr>
            <a:lvl2pPr marL="457200" indent="0" algn="l" rtl="0" eaLnBrk="0" fontAlgn="base" hangingPunct="0">
              <a:spcBef>
                <a:spcPct val="20000"/>
              </a:spcBef>
              <a:spcAft>
                <a:spcPct val="0"/>
              </a:spcAft>
              <a:buClr>
                <a:schemeClr val="bg2"/>
              </a:buClr>
              <a:buSzPct val="120000"/>
              <a:buNone/>
              <a:defRPr sz="2000">
                <a:solidFill>
                  <a:schemeClr val="tx1">
                    <a:tint val="75000"/>
                  </a:schemeClr>
                </a:solidFill>
                <a:latin typeface="Times" charset="0"/>
              </a:defRPr>
            </a:lvl2pPr>
            <a:lvl3pPr marL="914400" indent="0" algn="l" rtl="0" eaLnBrk="0" fontAlgn="base" hangingPunct="0">
              <a:spcBef>
                <a:spcPct val="20000"/>
              </a:spcBef>
              <a:spcAft>
                <a:spcPct val="0"/>
              </a:spcAft>
              <a:buClr>
                <a:schemeClr val="bg2"/>
              </a:buClr>
              <a:buSzPct val="75000"/>
              <a:buNone/>
              <a:defRPr sz="1800" b="1">
                <a:solidFill>
                  <a:schemeClr val="tx1">
                    <a:tint val="75000"/>
                  </a:schemeClr>
                </a:solidFill>
                <a:latin typeface="+mn-lt"/>
              </a:defRPr>
            </a:lvl3pPr>
            <a:lvl4pPr marL="1371600" indent="0" algn="l" rtl="0" eaLnBrk="0" fontAlgn="base" hangingPunct="0">
              <a:spcBef>
                <a:spcPct val="20000"/>
              </a:spcBef>
              <a:spcAft>
                <a:spcPct val="0"/>
              </a:spcAft>
              <a:buClr>
                <a:schemeClr val="bg2"/>
              </a:buClr>
              <a:buNone/>
              <a:defRPr sz="1600">
                <a:solidFill>
                  <a:schemeClr val="tx1">
                    <a:tint val="75000"/>
                  </a:schemeClr>
                </a:solidFill>
                <a:latin typeface="+mn-lt"/>
              </a:defRPr>
            </a:lvl4pPr>
            <a:lvl5pPr marL="18288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5pPr>
            <a:lvl6pPr marL="22860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6pPr>
            <a:lvl7pPr marL="27432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7pPr>
            <a:lvl8pPr marL="32004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8pPr>
            <a:lvl9pPr marL="36576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9pPr>
          </a:lstStyle>
          <a:p>
            <a:pPr algn="ctr"/>
            <a:endParaRPr lang="en-GB" dirty="0" smtClean="0"/>
          </a:p>
          <a:p>
            <a:pPr algn="ctr"/>
            <a:endParaRPr lang="en-GB" dirty="0"/>
          </a:p>
          <a:p>
            <a:pPr algn="ctr"/>
            <a:endParaRPr lang="en-GB" dirty="0" smtClean="0"/>
          </a:p>
          <a:p>
            <a:pPr algn="ctr"/>
            <a:r>
              <a:rPr lang="en-GB" sz="4400" i="1" dirty="0" smtClean="0"/>
              <a:t>Ask if the woman is hurt</a:t>
            </a:r>
          </a:p>
          <a:p>
            <a:pPr marL="342900" indent="-342900" algn="just">
              <a:buFont typeface="Arial" panose="020B0604020202020204" pitchFamily="34" charset="0"/>
              <a:buChar char="•"/>
            </a:pPr>
            <a:endParaRPr lang="en-US" kern="0" dirty="0"/>
          </a:p>
        </p:txBody>
      </p:sp>
    </p:spTree>
    <p:extLst>
      <p:ext uri="{BB962C8B-B14F-4D97-AF65-F5344CB8AC3E}">
        <p14:creationId xmlns:p14="http://schemas.microsoft.com/office/powerpoint/2010/main" val="1884166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p:cNvSpPr>
            <a:spLocks noGrp="1"/>
          </p:cNvSpPr>
          <p:nvPr>
            <p:ph type="title"/>
          </p:nvPr>
        </p:nvSpPr>
        <p:spPr>
          <a:xfrm>
            <a:off x="1436798" y="890215"/>
            <a:ext cx="9041679" cy="288972"/>
          </a:xfrm>
        </p:spPr>
        <p:txBody>
          <a:bodyPr>
            <a:noAutofit/>
          </a:bodyPr>
          <a:lstStyle/>
          <a:p>
            <a:pPr algn="ctr"/>
            <a:r>
              <a:rPr lang="en-US" sz="5400" dirty="0" smtClean="0">
                <a:solidFill>
                  <a:srgbClr val="00B0F0"/>
                </a:solidFill>
                <a:latin typeface="Calibri" panose="020F0502020204030204" pitchFamily="34" charset="0"/>
                <a:cs typeface="Calibri" panose="020F0502020204030204" pitchFamily="34" charset="0"/>
              </a:rPr>
              <a:t>Must know</a:t>
            </a:r>
            <a:endParaRPr lang="en-US" sz="5400" i="1" dirty="0">
              <a:solidFill>
                <a:srgbClr val="00B0F0"/>
              </a:solidFill>
              <a:latin typeface="Calibri" panose="020F0502020204030204" pitchFamily="34" charset="0"/>
              <a:cs typeface="Calibri" panose="020F0502020204030204" pitchFamily="34" charset="0"/>
            </a:endParaRPr>
          </a:p>
        </p:txBody>
      </p:sp>
      <p:sp>
        <p:nvSpPr>
          <p:cNvPr id="4" name="Content Placeholder 2"/>
          <p:cNvSpPr txBox="1">
            <a:spLocks/>
          </p:cNvSpPr>
          <p:nvPr/>
        </p:nvSpPr>
        <p:spPr bwMode="auto">
          <a:xfrm>
            <a:off x="1027893" y="2521805"/>
            <a:ext cx="10515600" cy="36730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0" indent="0" algn="l" rtl="0" eaLnBrk="0" fontAlgn="base" hangingPunct="0">
              <a:spcBef>
                <a:spcPct val="20000"/>
              </a:spcBef>
              <a:spcAft>
                <a:spcPct val="0"/>
              </a:spcAft>
              <a:buClr>
                <a:schemeClr val="bg2"/>
              </a:buClr>
              <a:buNone/>
              <a:defRPr sz="2400">
                <a:solidFill>
                  <a:schemeClr val="tx1">
                    <a:lumMod val="65000"/>
                    <a:lumOff val="35000"/>
                  </a:schemeClr>
                </a:solidFill>
                <a:latin typeface="+mn-lt"/>
                <a:ea typeface="+mn-ea"/>
                <a:cs typeface="+mn-cs"/>
              </a:defRPr>
            </a:lvl1pPr>
            <a:lvl2pPr marL="457200" indent="0" algn="l" rtl="0" eaLnBrk="0" fontAlgn="base" hangingPunct="0">
              <a:spcBef>
                <a:spcPct val="20000"/>
              </a:spcBef>
              <a:spcAft>
                <a:spcPct val="0"/>
              </a:spcAft>
              <a:buClr>
                <a:schemeClr val="bg2"/>
              </a:buClr>
              <a:buSzPct val="120000"/>
              <a:buNone/>
              <a:defRPr sz="2000">
                <a:solidFill>
                  <a:schemeClr val="tx1">
                    <a:tint val="75000"/>
                  </a:schemeClr>
                </a:solidFill>
                <a:latin typeface="Times" charset="0"/>
              </a:defRPr>
            </a:lvl2pPr>
            <a:lvl3pPr marL="914400" indent="0" algn="l" rtl="0" eaLnBrk="0" fontAlgn="base" hangingPunct="0">
              <a:spcBef>
                <a:spcPct val="20000"/>
              </a:spcBef>
              <a:spcAft>
                <a:spcPct val="0"/>
              </a:spcAft>
              <a:buClr>
                <a:schemeClr val="bg2"/>
              </a:buClr>
              <a:buSzPct val="75000"/>
              <a:buNone/>
              <a:defRPr sz="1800" b="1">
                <a:solidFill>
                  <a:schemeClr val="tx1">
                    <a:tint val="75000"/>
                  </a:schemeClr>
                </a:solidFill>
                <a:latin typeface="+mn-lt"/>
              </a:defRPr>
            </a:lvl3pPr>
            <a:lvl4pPr marL="1371600" indent="0" algn="l" rtl="0" eaLnBrk="0" fontAlgn="base" hangingPunct="0">
              <a:spcBef>
                <a:spcPct val="20000"/>
              </a:spcBef>
              <a:spcAft>
                <a:spcPct val="0"/>
              </a:spcAft>
              <a:buClr>
                <a:schemeClr val="bg2"/>
              </a:buClr>
              <a:buNone/>
              <a:defRPr sz="1600">
                <a:solidFill>
                  <a:schemeClr val="tx1">
                    <a:tint val="75000"/>
                  </a:schemeClr>
                </a:solidFill>
                <a:latin typeface="+mn-lt"/>
              </a:defRPr>
            </a:lvl4pPr>
            <a:lvl5pPr marL="18288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5pPr>
            <a:lvl6pPr marL="22860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6pPr>
            <a:lvl7pPr marL="27432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7pPr>
            <a:lvl8pPr marL="32004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8pPr>
            <a:lvl9pPr marL="36576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9pPr>
          </a:lstStyle>
          <a:p>
            <a:pPr algn="just"/>
            <a:r>
              <a:rPr lang="en-US" sz="4400" dirty="0"/>
              <a:t>Checking if a survivor has any immediate medical needs is a first step in </a:t>
            </a:r>
            <a:r>
              <a:rPr lang="en-US" sz="4400" dirty="0" smtClean="0"/>
              <a:t>response</a:t>
            </a:r>
            <a:endParaRPr lang="en-GB" sz="4400" dirty="0"/>
          </a:p>
          <a:p>
            <a:pPr algn="just"/>
            <a:endParaRPr lang="en-US" kern="0" dirty="0"/>
          </a:p>
        </p:txBody>
      </p:sp>
    </p:spTree>
    <p:extLst>
      <p:ext uri="{BB962C8B-B14F-4D97-AF65-F5344CB8AC3E}">
        <p14:creationId xmlns:p14="http://schemas.microsoft.com/office/powerpoint/2010/main" val="288594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p:cNvSpPr>
            <a:spLocks noGrp="1"/>
          </p:cNvSpPr>
          <p:nvPr>
            <p:ph type="title"/>
          </p:nvPr>
        </p:nvSpPr>
        <p:spPr>
          <a:xfrm>
            <a:off x="1436798" y="890215"/>
            <a:ext cx="9041679" cy="288972"/>
          </a:xfrm>
        </p:spPr>
        <p:txBody>
          <a:bodyPr>
            <a:noAutofit/>
          </a:bodyPr>
          <a:lstStyle/>
          <a:p>
            <a:pPr algn="ctr"/>
            <a:r>
              <a:rPr lang="en-US" sz="5400" dirty="0" smtClean="0">
                <a:solidFill>
                  <a:srgbClr val="00B0F0"/>
                </a:solidFill>
                <a:latin typeface="Calibri" panose="020F0502020204030204" pitchFamily="34" charset="0"/>
                <a:cs typeface="Calibri" panose="020F0502020204030204" pitchFamily="34" charset="0"/>
              </a:rPr>
              <a:t>Safe or unsafe?</a:t>
            </a:r>
            <a:endParaRPr lang="en-US" sz="5400" i="1" dirty="0">
              <a:solidFill>
                <a:srgbClr val="00B0F0"/>
              </a:solidFill>
              <a:latin typeface="Calibri" panose="020F0502020204030204" pitchFamily="34" charset="0"/>
              <a:cs typeface="Calibri" panose="020F0502020204030204" pitchFamily="34" charset="0"/>
            </a:endParaRPr>
          </a:p>
        </p:txBody>
      </p:sp>
      <p:sp>
        <p:nvSpPr>
          <p:cNvPr id="5" name="Content Placeholder 2"/>
          <p:cNvSpPr txBox="1">
            <a:spLocks/>
          </p:cNvSpPr>
          <p:nvPr/>
        </p:nvSpPr>
        <p:spPr bwMode="auto">
          <a:xfrm>
            <a:off x="699837" y="1524278"/>
            <a:ext cx="10515600" cy="36730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0" indent="0" algn="l" rtl="0" eaLnBrk="0" fontAlgn="base" hangingPunct="0">
              <a:spcBef>
                <a:spcPct val="20000"/>
              </a:spcBef>
              <a:spcAft>
                <a:spcPct val="0"/>
              </a:spcAft>
              <a:buClr>
                <a:schemeClr val="bg2"/>
              </a:buClr>
              <a:buNone/>
              <a:defRPr sz="2400">
                <a:solidFill>
                  <a:schemeClr val="tx1">
                    <a:lumMod val="65000"/>
                    <a:lumOff val="35000"/>
                  </a:schemeClr>
                </a:solidFill>
                <a:latin typeface="+mn-lt"/>
                <a:ea typeface="+mn-ea"/>
                <a:cs typeface="+mn-cs"/>
              </a:defRPr>
            </a:lvl1pPr>
            <a:lvl2pPr marL="457200" indent="0" algn="l" rtl="0" eaLnBrk="0" fontAlgn="base" hangingPunct="0">
              <a:spcBef>
                <a:spcPct val="20000"/>
              </a:spcBef>
              <a:spcAft>
                <a:spcPct val="0"/>
              </a:spcAft>
              <a:buClr>
                <a:schemeClr val="bg2"/>
              </a:buClr>
              <a:buSzPct val="120000"/>
              <a:buNone/>
              <a:defRPr sz="2000">
                <a:solidFill>
                  <a:schemeClr val="tx1">
                    <a:tint val="75000"/>
                  </a:schemeClr>
                </a:solidFill>
                <a:latin typeface="Times" charset="0"/>
              </a:defRPr>
            </a:lvl2pPr>
            <a:lvl3pPr marL="914400" indent="0" algn="l" rtl="0" eaLnBrk="0" fontAlgn="base" hangingPunct="0">
              <a:spcBef>
                <a:spcPct val="20000"/>
              </a:spcBef>
              <a:spcAft>
                <a:spcPct val="0"/>
              </a:spcAft>
              <a:buClr>
                <a:schemeClr val="bg2"/>
              </a:buClr>
              <a:buSzPct val="75000"/>
              <a:buNone/>
              <a:defRPr sz="1800" b="1">
                <a:solidFill>
                  <a:schemeClr val="tx1">
                    <a:tint val="75000"/>
                  </a:schemeClr>
                </a:solidFill>
                <a:latin typeface="+mn-lt"/>
              </a:defRPr>
            </a:lvl3pPr>
            <a:lvl4pPr marL="1371600" indent="0" algn="l" rtl="0" eaLnBrk="0" fontAlgn="base" hangingPunct="0">
              <a:spcBef>
                <a:spcPct val="20000"/>
              </a:spcBef>
              <a:spcAft>
                <a:spcPct val="0"/>
              </a:spcAft>
              <a:buClr>
                <a:schemeClr val="bg2"/>
              </a:buClr>
              <a:buNone/>
              <a:defRPr sz="1600">
                <a:solidFill>
                  <a:schemeClr val="tx1">
                    <a:tint val="75000"/>
                  </a:schemeClr>
                </a:solidFill>
                <a:latin typeface="+mn-lt"/>
              </a:defRPr>
            </a:lvl4pPr>
            <a:lvl5pPr marL="18288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5pPr>
            <a:lvl6pPr marL="22860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6pPr>
            <a:lvl7pPr marL="27432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7pPr>
            <a:lvl8pPr marL="32004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8pPr>
            <a:lvl9pPr marL="36576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9pPr>
          </a:lstStyle>
          <a:p>
            <a:pPr algn="ctr"/>
            <a:endParaRPr lang="en-GB" dirty="0" smtClean="0"/>
          </a:p>
          <a:p>
            <a:pPr algn="ctr"/>
            <a:endParaRPr lang="en-GB" dirty="0"/>
          </a:p>
          <a:p>
            <a:pPr algn="ctr"/>
            <a:endParaRPr lang="en-GB" dirty="0" smtClean="0"/>
          </a:p>
          <a:p>
            <a:pPr algn="ctr"/>
            <a:r>
              <a:rPr lang="en-GB" sz="4400" i="1" dirty="0" smtClean="0"/>
              <a:t>Ask for details of what happened</a:t>
            </a:r>
          </a:p>
          <a:p>
            <a:pPr marL="342900" indent="-342900" algn="just">
              <a:buFont typeface="Arial" panose="020B0604020202020204" pitchFamily="34" charset="0"/>
              <a:buChar char="•"/>
            </a:pPr>
            <a:endParaRPr lang="en-US" kern="0" dirty="0"/>
          </a:p>
        </p:txBody>
      </p:sp>
    </p:spTree>
    <p:extLst>
      <p:ext uri="{BB962C8B-B14F-4D97-AF65-F5344CB8AC3E}">
        <p14:creationId xmlns:p14="http://schemas.microsoft.com/office/powerpoint/2010/main" val="3710976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p:cNvSpPr>
            <a:spLocks noGrp="1"/>
          </p:cNvSpPr>
          <p:nvPr>
            <p:ph type="title"/>
          </p:nvPr>
        </p:nvSpPr>
        <p:spPr>
          <a:xfrm>
            <a:off x="1436798" y="890215"/>
            <a:ext cx="9041679" cy="288972"/>
          </a:xfrm>
        </p:spPr>
        <p:txBody>
          <a:bodyPr>
            <a:noAutofit/>
          </a:bodyPr>
          <a:lstStyle/>
          <a:p>
            <a:pPr algn="ctr"/>
            <a:r>
              <a:rPr lang="en-US" sz="5400" dirty="0" smtClean="0">
                <a:solidFill>
                  <a:srgbClr val="00B0F0"/>
                </a:solidFill>
                <a:latin typeface="Calibri" panose="020F0502020204030204" pitchFamily="34" charset="0"/>
                <a:cs typeface="Calibri" panose="020F0502020204030204" pitchFamily="34" charset="0"/>
              </a:rPr>
              <a:t>Must know</a:t>
            </a:r>
            <a:endParaRPr lang="en-US" sz="5400" i="1" dirty="0">
              <a:solidFill>
                <a:srgbClr val="00B0F0"/>
              </a:solidFill>
              <a:latin typeface="Calibri" panose="020F0502020204030204" pitchFamily="34" charset="0"/>
              <a:cs typeface="Calibri" panose="020F0502020204030204" pitchFamily="34" charset="0"/>
            </a:endParaRPr>
          </a:p>
        </p:txBody>
      </p:sp>
      <p:sp>
        <p:nvSpPr>
          <p:cNvPr id="4" name="Content Placeholder 2"/>
          <p:cNvSpPr txBox="1">
            <a:spLocks/>
          </p:cNvSpPr>
          <p:nvPr/>
        </p:nvSpPr>
        <p:spPr bwMode="auto">
          <a:xfrm>
            <a:off x="968517" y="2082418"/>
            <a:ext cx="10515600" cy="36730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0" indent="0" algn="l" rtl="0" eaLnBrk="0" fontAlgn="base" hangingPunct="0">
              <a:spcBef>
                <a:spcPct val="20000"/>
              </a:spcBef>
              <a:spcAft>
                <a:spcPct val="0"/>
              </a:spcAft>
              <a:buClr>
                <a:schemeClr val="bg2"/>
              </a:buClr>
              <a:buNone/>
              <a:defRPr sz="2400">
                <a:solidFill>
                  <a:schemeClr val="tx1">
                    <a:lumMod val="65000"/>
                    <a:lumOff val="35000"/>
                  </a:schemeClr>
                </a:solidFill>
                <a:latin typeface="+mn-lt"/>
                <a:ea typeface="+mn-ea"/>
                <a:cs typeface="+mn-cs"/>
              </a:defRPr>
            </a:lvl1pPr>
            <a:lvl2pPr marL="457200" indent="0" algn="l" rtl="0" eaLnBrk="0" fontAlgn="base" hangingPunct="0">
              <a:spcBef>
                <a:spcPct val="20000"/>
              </a:spcBef>
              <a:spcAft>
                <a:spcPct val="0"/>
              </a:spcAft>
              <a:buClr>
                <a:schemeClr val="bg2"/>
              </a:buClr>
              <a:buSzPct val="120000"/>
              <a:buNone/>
              <a:defRPr sz="2000">
                <a:solidFill>
                  <a:schemeClr val="tx1">
                    <a:tint val="75000"/>
                  </a:schemeClr>
                </a:solidFill>
                <a:latin typeface="Times" charset="0"/>
              </a:defRPr>
            </a:lvl2pPr>
            <a:lvl3pPr marL="914400" indent="0" algn="l" rtl="0" eaLnBrk="0" fontAlgn="base" hangingPunct="0">
              <a:spcBef>
                <a:spcPct val="20000"/>
              </a:spcBef>
              <a:spcAft>
                <a:spcPct val="0"/>
              </a:spcAft>
              <a:buClr>
                <a:schemeClr val="bg2"/>
              </a:buClr>
              <a:buSzPct val="75000"/>
              <a:buNone/>
              <a:defRPr sz="1800" b="1">
                <a:solidFill>
                  <a:schemeClr val="tx1">
                    <a:tint val="75000"/>
                  </a:schemeClr>
                </a:solidFill>
                <a:latin typeface="+mn-lt"/>
              </a:defRPr>
            </a:lvl3pPr>
            <a:lvl4pPr marL="1371600" indent="0" algn="l" rtl="0" eaLnBrk="0" fontAlgn="base" hangingPunct="0">
              <a:spcBef>
                <a:spcPct val="20000"/>
              </a:spcBef>
              <a:spcAft>
                <a:spcPct val="0"/>
              </a:spcAft>
              <a:buClr>
                <a:schemeClr val="bg2"/>
              </a:buClr>
              <a:buNone/>
              <a:defRPr sz="1600">
                <a:solidFill>
                  <a:schemeClr val="tx1">
                    <a:tint val="75000"/>
                  </a:schemeClr>
                </a:solidFill>
                <a:latin typeface="+mn-lt"/>
              </a:defRPr>
            </a:lvl4pPr>
            <a:lvl5pPr marL="18288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5pPr>
            <a:lvl6pPr marL="22860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6pPr>
            <a:lvl7pPr marL="27432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7pPr>
            <a:lvl8pPr marL="32004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8pPr>
            <a:lvl9pPr marL="36576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9pPr>
          </a:lstStyle>
          <a:p>
            <a:pPr algn="ctr"/>
            <a:r>
              <a:rPr lang="en-US" sz="4400" dirty="0"/>
              <a:t>Without proper training to interview survivors of rights abuses, staff should never attempt to interview or gain further information about an incident</a:t>
            </a:r>
            <a:endParaRPr lang="en-GB" sz="4400" dirty="0"/>
          </a:p>
          <a:p>
            <a:pPr algn="just"/>
            <a:endParaRPr lang="en-US" kern="0" dirty="0"/>
          </a:p>
        </p:txBody>
      </p:sp>
    </p:spTree>
    <p:extLst>
      <p:ext uri="{BB962C8B-B14F-4D97-AF65-F5344CB8AC3E}">
        <p14:creationId xmlns:p14="http://schemas.microsoft.com/office/powerpoint/2010/main" val="4134946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p:cNvSpPr>
            <a:spLocks noGrp="1"/>
          </p:cNvSpPr>
          <p:nvPr>
            <p:ph type="title"/>
          </p:nvPr>
        </p:nvSpPr>
        <p:spPr>
          <a:xfrm>
            <a:off x="1436798" y="890215"/>
            <a:ext cx="9041679" cy="288972"/>
          </a:xfrm>
        </p:spPr>
        <p:txBody>
          <a:bodyPr>
            <a:noAutofit/>
          </a:bodyPr>
          <a:lstStyle/>
          <a:p>
            <a:pPr algn="ctr"/>
            <a:r>
              <a:rPr lang="en-US" sz="5400" dirty="0" smtClean="0">
                <a:solidFill>
                  <a:srgbClr val="00B0F0"/>
                </a:solidFill>
                <a:latin typeface="Calibri" panose="020F0502020204030204" pitchFamily="34" charset="0"/>
                <a:cs typeface="Calibri" panose="020F0502020204030204" pitchFamily="34" charset="0"/>
              </a:rPr>
              <a:t>Safe or unsafe?</a:t>
            </a:r>
            <a:endParaRPr lang="en-US" sz="5400" i="1" dirty="0">
              <a:solidFill>
                <a:srgbClr val="00B0F0"/>
              </a:solidFill>
              <a:latin typeface="Calibri" panose="020F0502020204030204" pitchFamily="34" charset="0"/>
              <a:cs typeface="Calibri" panose="020F0502020204030204" pitchFamily="34" charset="0"/>
            </a:endParaRPr>
          </a:p>
        </p:txBody>
      </p:sp>
      <p:sp>
        <p:nvSpPr>
          <p:cNvPr id="5" name="Content Placeholder 2"/>
          <p:cNvSpPr txBox="1">
            <a:spLocks/>
          </p:cNvSpPr>
          <p:nvPr/>
        </p:nvSpPr>
        <p:spPr bwMode="auto">
          <a:xfrm>
            <a:off x="699837" y="1524278"/>
            <a:ext cx="10515600" cy="36730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0" indent="0" algn="l" rtl="0" eaLnBrk="0" fontAlgn="base" hangingPunct="0">
              <a:spcBef>
                <a:spcPct val="20000"/>
              </a:spcBef>
              <a:spcAft>
                <a:spcPct val="0"/>
              </a:spcAft>
              <a:buClr>
                <a:schemeClr val="bg2"/>
              </a:buClr>
              <a:buNone/>
              <a:defRPr sz="2400">
                <a:solidFill>
                  <a:schemeClr val="tx1">
                    <a:lumMod val="65000"/>
                    <a:lumOff val="35000"/>
                  </a:schemeClr>
                </a:solidFill>
                <a:latin typeface="+mn-lt"/>
                <a:ea typeface="+mn-ea"/>
                <a:cs typeface="+mn-cs"/>
              </a:defRPr>
            </a:lvl1pPr>
            <a:lvl2pPr marL="457200" indent="0" algn="l" rtl="0" eaLnBrk="0" fontAlgn="base" hangingPunct="0">
              <a:spcBef>
                <a:spcPct val="20000"/>
              </a:spcBef>
              <a:spcAft>
                <a:spcPct val="0"/>
              </a:spcAft>
              <a:buClr>
                <a:schemeClr val="bg2"/>
              </a:buClr>
              <a:buSzPct val="120000"/>
              <a:buNone/>
              <a:defRPr sz="2000">
                <a:solidFill>
                  <a:schemeClr val="tx1">
                    <a:tint val="75000"/>
                  </a:schemeClr>
                </a:solidFill>
                <a:latin typeface="Times" charset="0"/>
              </a:defRPr>
            </a:lvl2pPr>
            <a:lvl3pPr marL="914400" indent="0" algn="l" rtl="0" eaLnBrk="0" fontAlgn="base" hangingPunct="0">
              <a:spcBef>
                <a:spcPct val="20000"/>
              </a:spcBef>
              <a:spcAft>
                <a:spcPct val="0"/>
              </a:spcAft>
              <a:buClr>
                <a:schemeClr val="bg2"/>
              </a:buClr>
              <a:buSzPct val="75000"/>
              <a:buNone/>
              <a:defRPr sz="1800" b="1">
                <a:solidFill>
                  <a:schemeClr val="tx1">
                    <a:tint val="75000"/>
                  </a:schemeClr>
                </a:solidFill>
                <a:latin typeface="+mn-lt"/>
              </a:defRPr>
            </a:lvl3pPr>
            <a:lvl4pPr marL="1371600" indent="0" algn="l" rtl="0" eaLnBrk="0" fontAlgn="base" hangingPunct="0">
              <a:spcBef>
                <a:spcPct val="20000"/>
              </a:spcBef>
              <a:spcAft>
                <a:spcPct val="0"/>
              </a:spcAft>
              <a:buClr>
                <a:schemeClr val="bg2"/>
              </a:buClr>
              <a:buNone/>
              <a:defRPr sz="1600">
                <a:solidFill>
                  <a:schemeClr val="tx1">
                    <a:tint val="75000"/>
                  </a:schemeClr>
                </a:solidFill>
                <a:latin typeface="+mn-lt"/>
              </a:defRPr>
            </a:lvl4pPr>
            <a:lvl5pPr marL="18288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5pPr>
            <a:lvl6pPr marL="22860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6pPr>
            <a:lvl7pPr marL="27432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7pPr>
            <a:lvl8pPr marL="32004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8pPr>
            <a:lvl9pPr marL="36576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9pPr>
          </a:lstStyle>
          <a:p>
            <a:pPr algn="ctr"/>
            <a:endParaRPr lang="en-GB" dirty="0" smtClean="0"/>
          </a:p>
          <a:p>
            <a:pPr algn="ctr"/>
            <a:endParaRPr lang="en-GB" dirty="0"/>
          </a:p>
          <a:p>
            <a:pPr algn="ctr"/>
            <a:endParaRPr lang="en-GB" dirty="0" smtClean="0"/>
          </a:p>
          <a:p>
            <a:pPr algn="ctr"/>
            <a:r>
              <a:rPr lang="en-GB" sz="4400" i="1" dirty="0" smtClean="0"/>
              <a:t>Ask who is responsible for attacking her</a:t>
            </a:r>
          </a:p>
          <a:p>
            <a:pPr marL="342900" indent="-342900" algn="just">
              <a:buFont typeface="Arial" panose="020B0604020202020204" pitchFamily="34" charset="0"/>
              <a:buChar char="•"/>
            </a:pPr>
            <a:endParaRPr lang="en-US" kern="0" dirty="0"/>
          </a:p>
        </p:txBody>
      </p:sp>
    </p:spTree>
    <p:extLst>
      <p:ext uri="{BB962C8B-B14F-4D97-AF65-F5344CB8AC3E}">
        <p14:creationId xmlns:p14="http://schemas.microsoft.com/office/powerpoint/2010/main" val="1559040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p:cNvSpPr>
            <a:spLocks noGrp="1"/>
          </p:cNvSpPr>
          <p:nvPr>
            <p:ph type="title"/>
          </p:nvPr>
        </p:nvSpPr>
        <p:spPr>
          <a:xfrm>
            <a:off x="1436798" y="890215"/>
            <a:ext cx="9041679" cy="288972"/>
          </a:xfrm>
        </p:spPr>
        <p:txBody>
          <a:bodyPr>
            <a:noAutofit/>
          </a:bodyPr>
          <a:lstStyle/>
          <a:p>
            <a:pPr algn="ctr"/>
            <a:r>
              <a:rPr lang="en-US" sz="5400" dirty="0" smtClean="0">
                <a:solidFill>
                  <a:srgbClr val="00B0F0"/>
                </a:solidFill>
                <a:latin typeface="Calibri" panose="020F0502020204030204" pitchFamily="34" charset="0"/>
                <a:cs typeface="Calibri" panose="020F0502020204030204" pitchFamily="34" charset="0"/>
              </a:rPr>
              <a:t>Must know</a:t>
            </a:r>
            <a:endParaRPr lang="en-US" sz="5400" i="1" dirty="0">
              <a:solidFill>
                <a:srgbClr val="00B0F0"/>
              </a:solidFill>
              <a:latin typeface="Calibri" panose="020F0502020204030204" pitchFamily="34" charset="0"/>
              <a:cs typeface="Calibri" panose="020F0502020204030204" pitchFamily="34" charset="0"/>
            </a:endParaRPr>
          </a:p>
        </p:txBody>
      </p:sp>
      <p:sp>
        <p:nvSpPr>
          <p:cNvPr id="4" name="Content Placeholder 2"/>
          <p:cNvSpPr txBox="1">
            <a:spLocks/>
          </p:cNvSpPr>
          <p:nvPr/>
        </p:nvSpPr>
        <p:spPr bwMode="auto">
          <a:xfrm>
            <a:off x="944766" y="2046792"/>
            <a:ext cx="10515600" cy="36730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0" indent="0" algn="l" rtl="0" eaLnBrk="0" fontAlgn="base" hangingPunct="0">
              <a:spcBef>
                <a:spcPct val="20000"/>
              </a:spcBef>
              <a:spcAft>
                <a:spcPct val="0"/>
              </a:spcAft>
              <a:buClr>
                <a:schemeClr val="bg2"/>
              </a:buClr>
              <a:buNone/>
              <a:defRPr sz="2400">
                <a:solidFill>
                  <a:schemeClr val="tx1">
                    <a:lumMod val="65000"/>
                    <a:lumOff val="35000"/>
                  </a:schemeClr>
                </a:solidFill>
                <a:latin typeface="+mn-lt"/>
                <a:ea typeface="+mn-ea"/>
                <a:cs typeface="+mn-cs"/>
              </a:defRPr>
            </a:lvl1pPr>
            <a:lvl2pPr marL="457200" indent="0" algn="l" rtl="0" eaLnBrk="0" fontAlgn="base" hangingPunct="0">
              <a:spcBef>
                <a:spcPct val="20000"/>
              </a:spcBef>
              <a:spcAft>
                <a:spcPct val="0"/>
              </a:spcAft>
              <a:buClr>
                <a:schemeClr val="bg2"/>
              </a:buClr>
              <a:buSzPct val="120000"/>
              <a:buNone/>
              <a:defRPr sz="2000">
                <a:solidFill>
                  <a:schemeClr val="tx1">
                    <a:tint val="75000"/>
                  </a:schemeClr>
                </a:solidFill>
                <a:latin typeface="Times" charset="0"/>
              </a:defRPr>
            </a:lvl2pPr>
            <a:lvl3pPr marL="914400" indent="0" algn="l" rtl="0" eaLnBrk="0" fontAlgn="base" hangingPunct="0">
              <a:spcBef>
                <a:spcPct val="20000"/>
              </a:spcBef>
              <a:spcAft>
                <a:spcPct val="0"/>
              </a:spcAft>
              <a:buClr>
                <a:schemeClr val="bg2"/>
              </a:buClr>
              <a:buSzPct val="75000"/>
              <a:buNone/>
              <a:defRPr sz="1800" b="1">
                <a:solidFill>
                  <a:schemeClr val="tx1">
                    <a:tint val="75000"/>
                  </a:schemeClr>
                </a:solidFill>
                <a:latin typeface="+mn-lt"/>
              </a:defRPr>
            </a:lvl3pPr>
            <a:lvl4pPr marL="1371600" indent="0" algn="l" rtl="0" eaLnBrk="0" fontAlgn="base" hangingPunct="0">
              <a:spcBef>
                <a:spcPct val="20000"/>
              </a:spcBef>
              <a:spcAft>
                <a:spcPct val="0"/>
              </a:spcAft>
              <a:buClr>
                <a:schemeClr val="bg2"/>
              </a:buClr>
              <a:buNone/>
              <a:defRPr sz="1600">
                <a:solidFill>
                  <a:schemeClr val="tx1">
                    <a:tint val="75000"/>
                  </a:schemeClr>
                </a:solidFill>
                <a:latin typeface="+mn-lt"/>
              </a:defRPr>
            </a:lvl4pPr>
            <a:lvl5pPr marL="18288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5pPr>
            <a:lvl6pPr marL="22860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6pPr>
            <a:lvl7pPr marL="27432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7pPr>
            <a:lvl8pPr marL="32004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8pPr>
            <a:lvl9pPr marL="36576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9pPr>
          </a:lstStyle>
          <a:p>
            <a:pPr algn="ctr"/>
            <a:r>
              <a:rPr lang="en-US" sz="4400" dirty="0"/>
              <a:t>Without proper training to interview survivors of rights abuses, staff should never attempt to interview or gain further information about an incident</a:t>
            </a:r>
            <a:endParaRPr lang="en-GB" sz="4400" dirty="0"/>
          </a:p>
          <a:p>
            <a:pPr algn="just"/>
            <a:endParaRPr lang="en-US" kern="0" dirty="0"/>
          </a:p>
        </p:txBody>
      </p:sp>
    </p:spTree>
    <p:extLst>
      <p:ext uri="{BB962C8B-B14F-4D97-AF65-F5344CB8AC3E}">
        <p14:creationId xmlns:p14="http://schemas.microsoft.com/office/powerpoint/2010/main" val="3506324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p:cNvSpPr>
            <a:spLocks noGrp="1"/>
          </p:cNvSpPr>
          <p:nvPr>
            <p:ph type="title"/>
          </p:nvPr>
        </p:nvSpPr>
        <p:spPr>
          <a:xfrm>
            <a:off x="1436798" y="890215"/>
            <a:ext cx="9041679" cy="288972"/>
          </a:xfrm>
        </p:spPr>
        <p:txBody>
          <a:bodyPr>
            <a:noAutofit/>
          </a:bodyPr>
          <a:lstStyle/>
          <a:p>
            <a:pPr algn="ctr"/>
            <a:r>
              <a:rPr lang="en-US" sz="5400" dirty="0" smtClean="0">
                <a:solidFill>
                  <a:srgbClr val="00B0F0"/>
                </a:solidFill>
                <a:latin typeface="Calibri" panose="020F0502020204030204" pitchFamily="34" charset="0"/>
                <a:cs typeface="Calibri" panose="020F0502020204030204" pitchFamily="34" charset="0"/>
              </a:rPr>
              <a:t>Safe or unsafe?</a:t>
            </a:r>
            <a:endParaRPr lang="en-US" sz="5400" i="1" dirty="0">
              <a:solidFill>
                <a:srgbClr val="00B0F0"/>
              </a:solidFill>
              <a:latin typeface="Calibri" panose="020F0502020204030204" pitchFamily="34" charset="0"/>
              <a:cs typeface="Calibri" panose="020F0502020204030204" pitchFamily="34" charset="0"/>
            </a:endParaRPr>
          </a:p>
        </p:txBody>
      </p:sp>
      <p:sp>
        <p:nvSpPr>
          <p:cNvPr id="5" name="Content Placeholder 2"/>
          <p:cNvSpPr txBox="1">
            <a:spLocks/>
          </p:cNvSpPr>
          <p:nvPr/>
        </p:nvSpPr>
        <p:spPr bwMode="auto">
          <a:xfrm>
            <a:off x="699837" y="1524278"/>
            <a:ext cx="10515600" cy="36730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0" indent="0" algn="l" rtl="0" eaLnBrk="0" fontAlgn="base" hangingPunct="0">
              <a:spcBef>
                <a:spcPct val="20000"/>
              </a:spcBef>
              <a:spcAft>
                <a:spcPct val="0"/>
              </a:spcAft>
              <a:buClr>
                <a:schemeClr val="bg2"/>
              </a:buClr>
              <a:buNone/>
              <a:defRPr sz="2400">
                <a:solidFill>
                  <a:schemeClr val="tx1">
                    <a:lumMod val="65000"/>
                    <a:lumOff val="35000"/>
                  </a:schemeClr>
                </a:solidFill>
                <a:latin typeface="+mn-lt"/>
                <a:ea typeface="+mn-ea"/>
                <a:cs typeface="+mn-cs"/>
              </a:defRPr>
            </a:lvl1pPr>
            <a:lvl2pPr marL="457200" indent="0" algn="l" rtl="0" eaLnBrk="0" fontAlgn="base" hangingPunct="0">
              <a:spcBef>
                <a:spcPct val="20000"/>
              </a:spcBef>
              <a:spcAft>
                <a:spcPct val="0"/>
              </a:spcAft>
              <a:buClr>
                <a:schemeClr val="bg2"/>
              </a:buClr>
              <a:buSzPct val="120000"/>
              <a:buNone/>
              <a:defRPr sz="2000">
                <a:solidFill>
                  <a:schemeClr val="tx1">
                    <a:tint val="75000"/>
                  </a:schemeClr>
                </a:solidFill>
                <a:latin typeface="Times" charset="0"/>
              </a:defRPr>
            </a:lvl2pPr>
            <a:lvl3pPr marL="914400" indent="0" algn="l" rtl="0" eaLnBrk="0" fontAlgn="base" hangingPunct="0">
              <a:spcBef>
                <a:spcPct val="20000"/>
              </a:spcBef>
              <a:spcAft>
                <a:spcPct val="0"/>
              </a:spcAft>
              <a:buClr>
                <a:schemeClr val="bg2"/>
              </a:buClr>
              <a:buSzPct val="75000"/>
              <a:buNone/>
              <a:defRPr sz="1800" b="1">
                <a:solidFill>
                  <a:schemeClr val="tx1">
                    <a:tint val="75000"/>
                  </a:schemeClr>
                </a:solidFill>
                <a:latin typeface="+mn-lt"/>
              </a:defRPr>
            </a:lvl3pPr>
            <a:lvl4pPr marL="1371600" indent="0" algn="l" rtl="0" eaLnBrk="0" fontAlgn="base" hangingPunct="0">
              <a:spcBef>
                <a:spcPct val="20000"/>
              </a:spcBef>
              <a:spcAft>
                <a:spcPct val="0"/>
              </a:spcAft>
              <a:buClr>
                <a:schemeClr val="bg2"/>
              </a:buClr>
              <a:buNone/>
              <a:defRPr sz="1600">
                <a:solidFill>
                  <a:schemeClr val="tx1">
                    <a:tint val="75000"/>
                  </a:schemeClr>
                </a:solidFill>
                <a:latin typeface="+mn-lt"/>
              </a:defRPr>
            </a:lvl4pPr>
            <a:lvl5pPr marL="18288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5pPr>
            <a:lvl6pPr marL="22860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6pPr>
            <a:lvl7pPr marL="27432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7pPr>
            <a:lvl8pPr marL="32004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8pPr>
            <a:lvl9pPr marL="36576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9pPr>
          </a:lstStyle>
          <a:p>
            <a:pPr algn="ctr"/>
            <a:endParaRPr lang="en-GB" dirty="0" smtClean="0"/>
          </a:p>
          <a:p>
            <a:pPr algn="ctr"/>
            <a:endParaRPr lang="en-GB" dirty="0"/>
          </a:p>
          <a:p>
            <a:pPr algn="ctr"/>
            <a:endParaRPr lang="en-GB" dirty="0" smtClean="0"/>
          </a:p>
          <a:p>
            <a:pPr algn="ctr"/>
            <a:r>
              <a:rPr lang="en-GB" sz="4400" i="1" dirty="0" smtClean="0"/>
              <a:t>Ask the survivor about details of when and where it happened </a:t>
            </a:r>
          </a:p>
          <a:p>
            <a:pPr marL="342900" indent="-342900" algn="just">
              <a:buFont typeface="Arial" panose="020B0604020202020204" pitchFamily="34" charset="0"/>
              <a:buChar char="•"/>
            </a:pPr>
            <a:endParaRPr lang="en-US" kern="0" dirty="0"/>
          </a:p>
        </p:txBody>
      </p:sp>
    </p:spTree>
    <p:extLst>
      <p:ext uri="{BB962C8B-B14F-4D97-AF65-F5344CB8AC3E}">
        <p14:creationId xmlns:p14="http://schemas.microsoft.com/office/powerpoint/2010/main" val="2203066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p:cNvSpPr>
            <a:spLocks noGrp="1"/>
          </p:cNvSpPr>
          <p:nvPr>
            <p:ph type="title"/>
          </p:nvPr>
        </p:nvSpPr>
        <p:spPr>
          <a:xfrm>
            <a:off x="1436798" y="890215"/>
            <a:ext cx="9041679" cy="288972"/>
          </a:xfrm>
        </p:spPr>
        <p:txBody>
          <a:bodyPr>
            <a:noAutofit/>
          </a:bodyPr>
          <a:lstStyle/>
          <a:p>
            <a:pPr algn="ctr"/>
            <a:r>
              <a:rPr lang="en-US" sz="5400" dirty="0" smtClean="0">
                <a:solidFill>
                  <a:srgbClr val="00B0F0"/>
                </a:solidFill>
                <a:latin typeface="Calibri" panose="020F0502020204030204" pitchFamily="34" charset="0"/>
                <a:cs typeface="Calibri" panose="020F0502020204030204" pitchFamily="34" charset="0"/>
              </a:rPr>
              <a:t>Must know</a:t>
            </a:r>
            <a:endParaRPr lang="en-US" sz="5400" i="1" dirty="0">
              <a:solidFill>
                <a:srgbClr val="00B0F0"/>
              </a:solidFill>
              <a:latin typeface="Calibri" panose="020F0502020204030204" pitchFamily="34" charset="0"/>
              <a:cs typeface="Calibri" panose="020F0502020204030204" pitchFamily="34" charset="0"/>
            </a:endParaRPr>
          </a:p>
        </p:txBody>
      </p:sp>
      <p:sp>
        <p:nvSpPr>
          <p:cNvPr id="4" name="Content Placeholder 2"/>
          <p:cNvSpPr txBox="1">
            <a:spLocks/>
          </p:cNvSpPr>
          <p:nvPr/>
        </p:nvSpPr>
        <p:spPr bwMode="auto">
          <a:xfrm>
            <a:off x="837888" y="2070543"/>
            <a:ext cx="10515600" cy="36730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0" indent="0" algn="l" rtl="0" eaLnBrk="0" fontAlgn="base" hangingPunct="0">
              <a:spcBef>
                <a:spcPct val="20000"/>
              </a:spcBef>
              <a:spcAft>
                <a:spcPct val="0"/>
              </a:spcAft>
              <a:buClr>
                <a:schemeClr val="bg2"/>
              </a:buClr>
              <a:buNone/>
              <a:defRPr sz="2400">
                <a:solidFill>
                  <a:schemeClr val="tx1">
                    <a:lumMod val="65000"/>
                    <a:lumOff val="35000"/>
                  </a:schemeClr>
                </a:solidFill>
                <a:latin typeface="+mn-lt"/>
                <a:ea typeface="+mn-ea"/>
                <a:cs typeface="+mn-cs"/>
              </a:defRPr>
            </a:lvl1pPr>
            <a:lvl2pPr marL="457200" indent="0" algn="l" rtl="0" eaLnBrk="0" fontAlgn="base" hangingPunct="0">
              <a:spcBef>
                <a:spcPct val="20000"/>
              </a:spcBef>
              <a:spcAft>
                <a:spcPct val="0"/>
              </a:spcAft>
              <a:buClr>
                <a:schemeClr val="bg2"/>
              </a:buClr>
              <a:buSzPct val="120000"/>
              <a:buNone/>
              <a:defRPr sz="2000">
                <a:solidFill>
                  <a:schemeClr val="tx1">
                    <a:tint val="75000"/>
                  </a:schemeClr>
                </a:solidFill>
                <a:latin typeface="Times" charset="0"/>
              </a:defRPr>
            </a:lvl2pPr>
            <a:lvl3pPr marL="914400" indent="0" algn="l" rtl="0" eaLnBrk="0" fontAlgn="base" hangingPunct="0">
              <a:spcBef>
                <a:spcPct val="20000"/>
              </a:spcBef>
              <a:spcAft>
                <a:spcPct val="0"/>
              </a:spcAft>
              <a:buClr>
                <a:schemeClr val="bg2"/>
              </a:buClr>
              <a:buSzPct val="75000"/>
              <a:buNone/>
              <a:defRPr sz="1800" b="1">
                <a:solidFill>
                  <a:schemeClr val="tx1">
                    <a:tint val="75000"/>
                  </a:schemeClr>
                </a:solidFill>
                <a:latin typeface="+mn-lt"/>
              </a:defRPr>
            </a:lvl3pPr>
            <a:lvl4pPr marL="1371600" indent="0" algn="l" rtl="0" eaLnBrk="0" fontAlgn="base" hangingPunct="0">
              <a:spcBef>
                <a:spcPct val="20000"/>
              </a:spcBef>
              <a:spcAft>
                <a:spcPct val="0"/>
              </a:spcAft>
              <a:buClr>
                <a:schemeClr val="bg2"/>
              </a:buClr>
              <a:buNone/>
              <a:defRPr sz="1600">
                <a:solidFill>
                  <a:schemeClr val="tx1">
                    <a:tint val="75000"/>
                  </a:schemeClr>
                </a:solidFill>
                <a:latin typeface="+mn-lt"/>
              </a:defRPr>
            </a:lvl4pPr>
            <a:lvl5pPr marL="18288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5pPr>
            <a:lvl6pPr marL="22860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6pPr>
            <a:lvl7pPr marL="27432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7pPr>
            <a:lvl8pPr marL="32004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8pPr>
            <a:lvl9pPr marL="36576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9pPr>
          </a:lstStyle>
          <a:p>
            <a:pPr algn="ctr"/>
            <a:r>
              <a:rPr lang="en-US" sz="4400" dirty="0"/>
              <a:t>Without proper training to interview survivors of rights abuses, staff should never attempt to interview or gain further information about an </a:t>
            </a:r>
            <a:r>
              <a:rPr lang="en-US" sz="4400" dirty="0" smtClean="0"/>
              <a:t>incident</a:t>
            </a:r>
            <a:endParaRPr lang="en-GB" sz="4400" dirty="0"/>
          </a:p>
          <a:p>
            <a:pPr algn="just"/>
            <a:endParaRPr lang="en-US" kern="0" dirty="0"/>
          </a:p>
        </p:txBody>
      </p:sp>
    </p:spTree>
    <p:extLst>
      <p:ext uri="{BB962C8B-B14F-4D97-AF65-F5344CB8AC3E}">
        <p14:creationId xmlns:p14="http://schemas.microsoft.com/office/powerpoint/2010/main" val="1583346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p:cNvSpPr>
            <a:spLocks noGrp="1"/>
          </p:cNvSpPr>
          <p:nvPr>
            <p:ph type="title"/>
          </p:nvPr>
        </p:nvSpPr>
        <p:spPr>
          <a:xfrm>
            <a:off x="1436798" y="890215"/>
            <a:ext cx="9041679" cy="288972"/>
          </a:xfrm>
        </p:spPr>
        <p:txBody>
          <a:bodyPr>
            <a:noAutofit/>
          </a:bodyPr>
          <a:lstStyle/>
          <a:p>
            <a:pPr algn="ctr"/>
            <a:r>
              <a:rPr lang="en-US" sz="5400" dirty="0" smtClean="0">
                <a:solidFill>
                  <a:srgbClr val="00B0F0"/>
                </a:solidFill>
                <a:latin typeface="Calibri" panose="020F0502020204030204" pitchFamily="34" charset="0"/>
                <a:cs typeface="Calibri" panose="020F0502020204030204" pitchFamily="34" charset="0"/>
              </a:rPr>
              <a:t>Safe or unsafe?</a:t>
            </a:r>
            <a:endParaRPr lang="en-US" sz="5400" i="1" dirty="0">
              <a:solidFill>
                <a:srgbClr val="00B0F0"/>
              </a:solidFill>
              <a:latin typeface="Calibri" panose="020F0502020204030204" pitchFamily="34" charset="0"/>
              <a:cs typeface="Calibri" panose="020F0502020204030204" pitchFamily="34" charset="0"/>
            </a:endParaRPr>
          </a:p>
        </p:txBody>
      </p:sp>
      <p:sp>
        <p:nvSpPr>
          <p:cNvPr id="5" name="Content Placeholder 2"/>
          <p:cNvSpPr txBox="1">
            <a:spLocks/>
          </p:cNvSpPr>
          <p:nvPr/>
        </p:nvSpPr>
        <p:spPr bwMode="auto">
          <a:xfrm>
            <a:off x="699837" y="764257"/>
            <a:ext cx="10515600" cy="36730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0" indent="0" algn="l" rtl="0" eaLnBrk="0" fontAlgn="base" hangingPunct="0">
              <a:spcBef>
                <a:spcPct val="20000"/>
              </a:spcBef>
              <a:spcAft>
                <a:spcPct val="0"/>
              </a:spcAft>
              <a:buClr>
                <a:schemeClr val="bg2"/>
              </a:buClr>
              <a:buNone/>
              <a:defRPr sz="2400">
                <a:solidFill>
                  <a:schemeClr val="tx1">
                    <a:lumMod val="65000"/>
                    <a:lumOff val="35000"/>
                  </a:schemeClr>
                </a:solidFill>
                <a:latin typeface="+mn-lt"/>
                <a:ea typeface="+mn-ea"/>
                <a:cs typeface="+mn-cs"/>
              </a:defRPr>
            </a:lvl1pPr>
            <a:lvl2pPr marL="457200" indent="0" algn="l" rtl="0" eaLnBrk="0" fontAlgn="base" hangingPunct="0">
              <a:spcBef>
                <a:spcPct val="20000"/>
              </a:spcBef>
              <a:spcAft>
                <a:spcPct val="0"/>
              </a:spcAft>
              <a:buClr>
                <a:schemeClr val="bg2"/>
              </a:buClr>
              <a:buSzPct val="120000"/>
              <a:buNone/>
              <a:defRPr sz="2000">
                <a:solidFill>
                  <a:schemeClr val="tx1">
                    <a:tint val="75000"/>
                  </a:schemeClr>
                </a:solidFill>
                <a:latin typeface="Times" charset="0"/>
              </a:defRPr>
            </a:lvl2pPr>
            <a:lvl3pPr marL="914400" indent="0" algn="l" rtl="0" eaLnBrk="0" fontAlgn="base" hangingPunct="0">
              <a:spcBef>
                <a:spcPct val="20000"/>
              </a:spcBef>
              <a:spcAft>
                <a:spcPct val="0"/>
              </a:spcAft>
              <a:buClr>
                <a:schemeClr val="bg2"/>
              </a:buClr>
              <a:buSzPct val="75000"/>
              <a:buNone/>
              <a:defRPr sz="1800" b="1">
                <a:solidFill>
                  <a:schemeClr val="tx1">
                    <a:tint val="75000"/>
                  </a:schemeClr>
                </a:solidFill>
                <a:latin typeface="+mn-lt"/>
              </a:defRPr>
            </a:lvl3pPr>
            <a:lvl4pPr marL="1371600" indent="0" algn="l" rtl="0" eaLnBrk="0" fontAlgn="base" hangingPunct="0">
              <a:spcBef>
                <a:spcPct val="20000"/>
              </a:spcBef>
              <a:spcAft>
                <a:spcPct val="0"/>
              </a:spcAft>
              <a:buClr>
                <a:schemeClr val="bg2"/>
              </a:buClr>
              <a:buNone/>
              <a:defRPr sz="1600">
                <a:solidFill>
                  <a:schemeClr val="tx1">
                    <a:tint val="75000"/>
                  </a:schemeClr>
                </a:solidFill>
                <a:latin typeface="+mn-lt"/>
              </a:defRPr>
            </a:lvl4pPr>
            <a:lvl5pPr marL="18288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5pPr>
            <a:lvl6pPr marL="22860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6pPr>
            <a:lvl7pPr marL="27432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7pPr>
            <a:lvl8pPr marL="32004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8pPr>
            <a:lvl9pPr marL="36576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9pPr>
          </a:lstStyle>
          <a:p>
            <a:pPr algn="ctr"/>
            <a:endParaRPr lang="en-GB" dirty="0" smtClean="0"/>
          </a:p>
          <a:p>
            <a:pPr algn="ctr"/>
            <a:endParaRPr lang="en-GB" dirty="0"/>
          </a:p>
          <a:p>
            <a:pPr algn="ctr"/>
            <a:endParaRPr lang="en-GB" dirty="0" smtClean="0"/>
          </a:p>
          <a:p>
            <a:pPr algn="ctr"/>
            <a:r>
              <a:rPr lang="en-GB" sz="4400" i="1" dirty="0" smtClean="0"/>
              <a:t>Ask what specific help/assistance she needs</a:t>
            </a:r>
            <a:br>
              <a:rPr lang="en-GB" sz="4400" i="1" dirty="0" smtClean="0"/>
            </a:br>
            <a:r>
              <a:rPr lang="en-GB" sz="4400" i="1" dirty="0" smtClean="0"/>
              <a:t>Ask if she is happy for you to contact someone to get support or help</a:t>
            </a:r>
          </a:p>
          <a:p>
            <a:pPr algn="ctr"/>
            <a:endParaRPr lang="en-GB" sz="4400" i="1" dirty="0" smtClean="0"/>
          </a:p>
          <a:p>
            <a:pPr marL="342900" indent="-342900" algn="just">
              <a:buFont typeface="Arial" panose="020B0604020202020204" pitchFamily="34" charset="0"/>
              <a:buChar char="•"/>
            </a:pPr>
            <a:endParaRPr lang="en-US" kern="0" dirty="0"/>
          </a:p>
        </p:txBody>
      </p:sp>
    </p:spTree>
    <p:extLst>
      <p:ext uri="{BB962C8B-B14F-4D97-AF65-F5344CB8AC3E}">
        <p14:creationId xmlns:p14="http://schemas.microsoft.com/office/powerpoint/2010/main" val="2472825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p:cNvSpPr>
            <a:spLocks noGrp="1"/>
          </p:cNvSpPr>
          <p:nvPr>
            <p:ph type="title"/>
          </p:nvPr>
        </p:nvSpPr>
        <p:spPr>
          <a:xfrm>
            <a:off x="1436798" y="890215"/>
            <a:ext cx="9041679" cy="288972"/>
          </a:xfrm>
        </p:spPr>
        <p:txBody>
          <a:bodyPr>
            <a:noAutofit/>
          </a:bodyPr>
          <a:lstStyle/>
          <a:p>
            <a:pPr algn="ctr"/>
            <a:r>
              <a:rPr lang="en-US" sz="5400" dirty="0" smtClean="0">
                <a:solidFill>
                  <a:srgbClr val="00B0F0"/>
                </a:solidFill>
                <a:latin typeface="Calibri" panose="020F0502020204030204" pitchFamily="34" charset="0"/>
                <a:cs typeface="Calibri" panose="020F0502020204030204" pitchFamily="34" charset="0"/>
              </a:rPr>
              <a:t>Must know</a:t>
            </a:r>
            <a:endParaRPr lang="en-US" sz="5400" i="1" dirty="0">
              <a:solidFill>
                <a:srgbClr val="00B0F0"/>
              </a:solidFill>
              <a:latin typeface="Calibri" panose="020F0502020204030204" pitchFamily="34" charset="0"/>
              <a:cs typeface="Calibri" panose="020F0502020204030204" pitchFamily="34" charset="0"/>
            </a:endParaRPr>
          </a:p>
        </p:txBody>
      </p:sp>
      <p:sp>
        <p:nvSpPr>
          <p:cNvPr id="4" name="Content Placeholder 2"/>
          <p:cNvSpPr txBox="1">
            <a:spLocks/>
          </p:cNvSpPr>
          <p:nvPr/>
        </p:nvSpPr>
        <p:spPr bwMode="auto">
          <a:xfrm>
            <a:off x="1016018" y="1821160"/>
            <a:ext cx="10515600" cy="36730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85000" lnSpcReduction="20000"/>
          </a:bodyPr>
          <a:lstStyle>
            <a:lvl1pPr marL="0" indent="0" algn="l" rtl="0" eaLnBrk="0" fontAlgn="base" hangingPunct="0">
              <a:spcBef>
                <a:spcPct val="20000"/>
              </a:spcBef>
              <a:spcAft>
                <a:spcPct val="0"/>
              </a:spcAft>
              <a:buClr>
                <a:schemeClr val="bg2"/>
              </a:buClr>
              <a:buNone/>
              <a:defRPr sz="2400">
                <a:solidFill>
                  <a:schemeClr val="tx1">
                    <a:lumMod val="65000"/>
                    <a:lumOff val="35000"/>
                  </a:schemeClr>
                </a:solidFill>
                <a:latin typeface="+mn-lt"/>
                <a:ea typeface="+mn-ea"/>
                <a:cs typeface="+mn-cs"/>
              </a:defRPr>
            </a:lvl1pPr>
            <a:lvl2pPr marL="457200" indent="0" algn="l" rtl="0" eaLnBrk="0" fontAlgn="base" hangingPunct="0">
              <a:spcBef>
                <a:spcPct val="20000"/>
              </a:spcBef>
              <a:spcAft>
                <a:spcPct val="0"/>
              </a:spcAft>
              <a:buClr>
                <a:schemeClr val="bg2"/>
              </a:buClr>
              <a:buSzPct val="120000"/>
              <a:buNone/>
              <a:defRPr sz="2000">
                <a:solidFill>
                  <a:schemeClr val="tx1">
                    <a:tint val="75000"/>
                  </a:schemeClr>
                </a:solidFill>
                <a:latin typeface="Times" charset="0"/>
              </a:defRPr>
            </a:lvl2pPr>
            <a:lvl3pPr marL="914400" indent="0" algn="l" rtl="0" eaLnBrk="0" fontAlgn="base" hangingPunct="0">
              <a:spcBef>
                <a:spcPct val="20000"/>
              </a:spcBef>
              <a:spcAft>
                <a:spcPct val="0"/>
              </a:spcAft>
              <a:buClr>
                <a:schemeClr val="bg2"/>
              </a:buClr>
              <a:buSzPct val="75000"/>
              <a:buNone/>
              <a:defRPr sz="1800" b="1">
                <a:solidFill>
                  <a:schemeClr val="tx1">
                    <a:tint val="75000"/>
                  </a:schemeClr>
                </a:solidFill>
                <a:latin typeface="+mn-lt"/>
              </a:defRPr>
            </a:lvl3pPr>
            <a:lvl4pPr marL="1371600" indent="0" algn="l" rtl="0" eaLnBrk="0" fontAlgn="base" hangingPunct="0">
              <a:spcBef>
                <a:spcPct val="20000"/>
              </a:spcBef>
              <a:spcAft>
                <a:spcPct val="0"/>
              </a:spcAft>
              <a:buClr>
                <a:schemeClr val="bg2"/>
              </a:buClr>
              <a:buNone/>
              <a:defRPr sz="1600">
                <a:solidFill>
                  <a:schemeClr val="tx1">
                    <a:tint val="75000"/>
                  </a:schemeClr>
                </a:solidFill>
                <a:latin typeface="+mn-lt"/>
              </a:defRPr>
            </a:lvl4pPr>
            <a:lvl5pPr marL="18288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5pPr>
            <a:lvl6pPr marL="22860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6pPr>
            <a:lvl7pPr marL="27432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7pPr>
            <a:lvl8pPr marL="32004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8pPr>
            <a:lvl9pPr marL="36576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9pPr>
          </a:lstStyle>
          <a:p>
            <a:pPr marL="571500" indent="-571500">
              <a:buFont typeface="Arial" panose="020B0604020202020204" pitchFamily="34" charset="0"/>
              <a:buChar char="•"/>
            </a:pPr>
            <a:r>
              <a:rPr lang="en-US" sz="4400" dirty="0"/>
              <a:t>Trying to help a survivor access appropriate services (medical; counseling; legal) is an important </a:t>
            </a:r>
            <a:r>
              <a:rPr lang="en-US" sz="4400" dirty="0" smtClean="0"/>
              <a:t>step</a:t>
            </a:r>
            <a:endParaRPr lang="en-US" sz="4400" dirty="0"/>
          </a:p>
          <a:p>
            <a:pPr marL="571500" indent="-571500">
              <a:buFont typeface="Arial" panose="020B0604020202020204" pitchFamily="34" charset="0"/>
              <a:buChar char="•"/>
            </a:pPr>
            <a:r>
              <a:rPr lang="en-US" sz="4400" dirty="0"/>
              <a:t>Staff should be provided with a list of services that can be referred to in the area they are </a:t>
            </a:r>
            <a:r>
              <a:rPr lang="en-US" sz="4400" dirty="0" smtClean="0"/>
              <a:t>working</a:t>
            </a:r>
            <a:endParaRPr lang="en-US" sz="4400" dirty="0"/>
          </a:p>
          <a:p>
            <a:pPr marL="571500" indent="-571500">
              <a:buFont typeface="Arial" panose="020B0604020202020204" pitchFamily="34" charset="0"/>
              <a:buChar char="•"/>
            </a:pPr>
            <a:r>
              <a:rPr lang="en-US" sz="4400" dirty="0"/>
              <a:t>You must ask the survivor for informed consent before contacting any service </a:t>
            </a:r>
            <a:r>
              <a:rPr lang="en-US" sz="4400" dirty="0" smtClean="0"/>
              <a:t>providers</a:t>
            </a:r>
            <a:endParaRPr lang="en-GB" sz="4400" dirty="0"/>
          </a:p>
          <a:p>
            <a:pPr algn="just"/>
            <a:endParaRPr lang="en-US" kern="0" dirty="0"/>
          </a:p>
        </p:txBody>
      </p:sp>
    </p:spTree>
    <p:extLst>
      <p:ext uri="{BB962C8B-B14F-4D97-AF65-F5344CB8AC3E}">
        <p14:creationId xmlns:p14="http://schemas.microsoft.com/office/powerpoint/2010/main" val="2407625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p:cNvSpPr>
            <a:spLocks noGrp="1"/>
          </p:cNvSpPr>
          <p:nvPr>
            <p:ph type="title"/>
          </p:nvPr>
        </p:nvSpPr>
        <p:spPr>
          <a:xfrm>
            <a:off x="1436798" y="890215"/>
            <a:ext cx="9041679" cy="288972"/>
          </a:xfrm>
        </p:spPr>
        <p:txBody>
          <a:bodyPr>
            <a:noAutofit/>
          </a:bodyPr>
          <a:lstStyle/>
          <a:p>
            <a:pPr algn="ctr"/>
            <a:r>
              <a:rPr lang="en-US" sz="5400" dirty="0" smtClean="0">
                <a:solidFill>
                  <a:srgbClr val="00B0F0"/>
                </a:solidFill>
                <a:latin typeface="Calibri" panose="020F0502020204030204" pitchFamily="34" charset="0"/>
                <a:cs typeface="Calibri" panose="020F0502020204030204" pitchFamily="34" charset="0"/>
              </a:rPr>
              <a:t>Learning outcomes</a:t>
            </a:r>
            <a:endParaRPr lang="en-US" sz="5400" i="1" dirty="0">
              <a:solidFill>
                <a:srgbClr val="00B0F0"/>
              </a:solidFill>
              <a:latin typeface="Calibri" panose="020F0502020204030204" pitchFamily="34" charset="0"/>
              <a:cs typeface="Calibri" panose="020F0502020204030204" pitchFamily="34" charset="0"/>
            </a:endParaRPr>
          </a:p>
        </p:txBody>
      </p:sp>
      <p:sp>
        <p:nvSpPr>
          <p:cNvPr id="4" name="Content Placeholder 2"/>
          <p:cNvSpPr txBox="1">
            <a:spLocks/>
          </p:cNvSpPr>
          <p:nvPr/>
        </p:nvSpPr>
        <p:spPr bwMode="auto">
          <a:xfrm>
            <a:off x="814137" y="1678657"/>
            <a:ext cx="10515600" cy="36730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lnSpcReduction="10000"/>
          </a:bodyPr>
          <a:lstStyle>
            <a:lvl1pPr marL="0" indent="0" algn="l" rtl="0" eaLnBrk="0" fontAlgn="base" hangingPunct="0">
              <a:spcBef>
                <a:spcPct val="20000"/>
              </a:spcBef>
              <a:spcAft>
                <a:spcPct val="0"/>
              </a:spcAft>
              <a:buClr>
                <a:schemeClr val="bg2"/>
              </a:buClr>
              <a:buNone/>
              <a:defRPr sz="2400">
                <a:solidFill>
                  <a:schemeClr val="tx1">
                    <a:lumMod val="65000"/>
                    <a:lumOff val="35000"/>
                  </a:schemeClr>
                </a:solidFill>
                <a:latin typeface="+mn-lt"/>
                <a:ea typeface="+mn-ea"/>
                <a:cs typeface="+mn-cs"/>
              </a:defRPr>
            </a:lvl1pPr>
            <a:lvl2pPr marL="457200" indent="0" algn="l" rtl="0" eaLnBrk="0" fontAlgn="base" hangingPunct="0">
              <a:spcBef>
                <a:spcPct val="20000"/>
              </a:spcBef>
              <a:spcAft>
                <a:spcPct val="0"/>
              </a:spcAft>
              <a:buClr>
                <a:schemeClr val="bg2"/>
              </a:buClr>
              <a:buSzPct val="120000"/>
              <a:buNone/>
              <a:defRPr sz="2000">
                <a:solidFill>
                  <a:schemeClr val="tx1">
                    <a:tint val="75000"/>
                  </a:schemeClr>
                </a:solidFill>
                <a:latin typeface="Times" charset="0"/>
              </a:defRPr>
            </a:lvl2pPr>
            <a:lvl3pPr marL="914400" indent="0" algn="l" rtl="0" eaLnBrk="0" fontAlgn="base" hangingPunct="0">
              <a:spcBef>
                <a:spcPct val="20000"/>
              </a:spcBef>
              <a:spcAft>
                <a:spcPct val="0"/>
              </a:spcAft>
              <a:buClr>
                <a:schemeClr val="bg2"/>
              </a:buClr>
              <a:buSzPct val="75000"/>
              <a:buNone/>
              <a:defRPr sz="1800" b="1">
                <a:solidFill>
                  <a:schemeClr val="tx1">
                    <a:tint val="75000"/>
                  </a:schemeClr>
                </a:solidFill>
                <a:latin typeface="+mn-lt"/>
              </a:defRPr>
            </a:lvl3pPr>
            <a:lvl4pPr marL="1371600" indent="0" algn="l" rtl="0" eaLnBrk="0" fontAlgn="base" hangingPunct="0">
              <a:spcBef>
                <a:spcPct val="20000"/>
              </a:spcBef>
              <a:spcAft>
                <a:spcPct val="0"/>
              </a:spcAft>
              <a:buClr>
                <a:schemeClr val="bg2"/>
              </a:buClr>
              <a:buNone/>
              <a:defRPr sz="1600">
                <a:solidFill>
                  <a:schemeClr val="tx1">
                    <a:tint val="75000"/>
                  </a:schemeClr>
                </a:solidFill>
                <a:latin typeface="+mn-lt"/>
              </a:defRPr>
            </a:lvl4pPr>
            <a:lvl5pPr marL="18288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5pPr>
            <a:lvl6pPr marL="22860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6pPr>
            <a:lvl7pPr marL="27432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7pPr>
            <a:lvl8pPr marL="32004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8pPr>
            <a:lvl9pPr marL="36576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9pPr>
          </a:lstStyle>
          <a:p>
            <a:pPr marL="342900" indent="-342900">
              <a:buFont typeface="Arial" panose="020B0604020202020204" pitchFamily="34" charset="0"/>
              <a:buChar char="•"/>
            </a:pPr>
            <a:r>
              <a:rPr lang="en-GB" sz="2800" dirty="0" smtClean="0"/>
              <a:t>Recognize the importance of safe and timely referrals to enhance access to services</a:t>
            </a:r>
          </a:p>
          <a:p>
            <a:pPr marL="342900" indent="-342900">
              <a:buFont typeface="Arial" panose="020B0604020202020204" pitchFamily="34" charset="0"/>
              <a:buChar char="•"/>
            </a:pPr>
            <a:r>
              <a:rPr lang="en-GB" sz="2800" dirty="0" smtClean="0"/>
              <a:t>Understand vulnerability and how to prioritize the most vulnerable in Ukraine, notably when receiving referrals</a:t>
            </a:r>
          </a:p>
          <a:p>
            <a:pPr marL="342900" indent="-342900">
              <a:buFont typeface="Arial" panose="020B0604020202020204" pitchFamily="34" charset="0"/>
              <a:buChar char="•"/>
            </a:pPr>
            <a:r>
              <a:rPr lang="en-GB" sz="2800" dirty="0" smtClean="0"/>
              <a:t>Learn about Protection referrals step by step, key guiding principles, approaches and tools </a:t>
            </a:r>
          </a:p>
          <a:p>
            <a:pPr marL="342900" indent="-342900">
              <a:buFont typeface="Arial" panose="020B0604020202020204" pitchFamily="34" charset="0"/>
              <a:buChar char="•"/>
            </a:pPr>
            <a:r>
              <a:rPr lang="en-GB" sz="2800" dirty="0" smtClean="0"/>
              <a:t>Ensure a common understanding of current referral pathways in Ukraine</a:t>
            </a:r>
          </a:p>
          <a:p>
            <a:pPr marL="342900" indent="-342900">
              <a:buFont typeface="Arial" panose="020B0604020202020204" pitchFamily="34" charset="0"/>
              <a:buChar char="•"/>
            </a:pPr>
            <a:endParaRPr lang="en-GB" sz="2800" dirty="0" smtClean="0"/>
          </a:p>
          <a:p>
            <a:pPr marL="342900" indent="-342900">
              <a:buFont typeface="Arial" panose="020B0604020202020204" pitchFamily="34" charset="0"/>
              <a:buChar char="•"/>
            </a:pPr>
            <a:endParaRPr lang="en-GB" dirty="0" smtClean="0"/>
          </a:p>
          <a:p>
            <a:pPr marL="342900" indent="-342900">
              <a:buFont typeface="Arial" panose="020B0604020202020204" pitchFamily="34" charset="0"/>
              <a:buChar char="•"/>
            </a:pPr>
            <a:endParaRPr lang="en-GB" dirty="0" smtClean="0"/>
          </a:p>
          <a:p>
            <a:pPr marL="342900" indent="-342900">
              <a:buFont typeface="Arial" panose="020B0604020202020204" pitchFamily="34" charset="0"/>
              <a:buChar char="•"/>
            </a:pPr>
            <a:endParaRPr lang="en-GB" dirty="0" smtClean="0"/>
          </a:p>
          <a:p>
            <a:pPr marL="342900" indent="-342900">
              <a:buFont typeface="Arial" panose="020B0604020202020204" pitchFamily="34" charset="0"/>
              <a:buChar char="•"/>
            </a:pPr>
            <a:endParaRPr lang="en-GB" dirty="0"/>
          </a:p>
          <a:p>
            <a:pPr marL="342900" indent="-342900" algn="just">
              <a:buFont typeface="Arial" panose="020B0604020202020204" pitchFamily="34" charset="0"/>
              <a:buChar char="•"/>
            </a:pPr>
            <a:endParaRPr lang="en-US" kern="0" dirty="0"/>
          </a:p>
        </p:txBody>
      </p:sp>
    </p:spTree>
    <p:extLst>
      <p:ext uri="{BB962C8B-B14F-4D97-AF65-F5344CB8AC3E}">
        <p14:creationId xmlns:p14="http://schemas.microsoft.com/office/powerpoint/2010/main" val="882546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p:cNvSpPr>
            <a:spLocks noGrp="1"/>
          </p:cNvSpPr>
          <p:nvPr>
            <p:ph type="title"/>
          </p:nvPr>
        </p:nvSpPr>
        <p:spPr>
          <a:xfrm>
            <a:off x="1436798" y="890215"/>
            <a:ext cx="9041679" cy="288972"/>
          </a:xfrm>
        </p:spPr>
        <p:txBody>
          <a:bodyPr>
            <a:noAutofit/>
          </a:bodyPr>
          <a:lstStyle/>
          <a:p>
            <a:pPr algn="ctr"/>
            <a:r>
              <a:rPr lang="en-US" sz="5400" dirty="0" smtClean="0">
                <a:solidFill>
                  <a:srgbClr val="00B0F0"/>
                </a:solidFill>
                <a:latin typeface="Calibri" panose="020F0502020204030204" pitchFamily="34" charset="0"/>
                <a:cs typeface="Calibri" panose="020F0502020204030204" pitchFamily="34" charset="0"/>
              </a:rPr>
              <a:t>Safe or unsafe?</a:t>
            </a:r>
            <a:endParaRPr lang="en-US" sz="5400" i="1" dirty="0">
              <a:solidFill>
                <a:srgbClr val="00B0F0"/>
              </a:solidFill>
              <a:latin typeface="Calibri" panose="020F0502020204030204" pitchFamily="34" charset="0"/>
              <a:cs typeface="Calibri" panose="020F0502020204030204" pitchFamily="34" charset="0"/>
            </a:endParaRPr>
          </a:p>
        </p:txBody>
      </p:sp>
      <p:sp>
        <p:nvSpPr>
          <p:cNvPr id="5" name="Content Placeholder 2"/>
          <p:cNvSpPr txBox="1">
            <a:spLocks/>
          </p:cNvSpPr>
          <p:nvPr/>
        </p:nvSpPr>
        <p:spPr bwMode="auto">
          <a:xfrm>
            <a:off x="699837" y="764257"/>
            <a:ext cx="10515600" cy="36730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0" indent="0" algn="l" rtl="0" eaLnBrk="0" fontAlgn="base" hangingPunct="0">
              <a:spcBef>
                <a:spcPct val="20000"/>
              </a:spcBef>
              <a:spcAft>
                <a:spcPct val="0"/>
              </a:spcAft>
              <a:buClr>
                <a:schemeClr val="bg2"/>
              </a:buClr>
              <a:buNone/>
              <a:defRPr sz="2400">
                <a:solidFill>
                  <a:schemeClr val="tx1">
                    <a:lumMod val="65000"/>
                    <a:lumOff val="35000"/>
                  </a:schemeClr>
                </a:solidFill>
                <a:latin typeface="+mn-lt"/>
                <a:ea typeface="+mn-ea"/>
                <a:cs typeface="+mn-cs"/>
              </a:defRPr>
            </a:lvl1pPr>
            <a:lvl2pPr marL="457200" indent="0" algn="l" rtl="0" eaLnBrk="0" fontAlgn="base" hangingPunct="0">
              <a:spcBef>
                <a:spcPct val="20000"/>
              </a:spcBef>
              <a:spcAft>
                <a:spcPct val="0"/>
              </a:spcAft>
              <a:buClr>
                <a:schemeClr val="bg2"/>
              </a:buClr>
              <a:buSzPct val="120000"/>
              <a:buNone/>
              <a:defRPr sz="2000">
                <a:solidFill>
                  <a:schemeClr val="tx1">
                    <a:tint val="75000"/>
                  </a:schemeClr>
                </a:solidFill>
                <a:latin typeface="Times" charset="0"/>
              </a:defRPr>
            </a:lvl2pPr>
            <a:lvl3pPr marL="914400" indent="0" algn="l" rtl="0" eaLnBrk="0" fontAlgn="base" hangingPunct="0">
              <a:spcBef>
                <a:spcPct val="20000"/>
              </a:spcBef>
              <a:spcAft>
                <a:spcPct val="0"/>
              </a:spcAft>
              <a:buClr>
                <a:schemeClr val="bg2"/>
              </a:buClr>
              <a:buSzPct val="75000"/>
              <a:buNone/>
              <a:defRPr sz="1800" b="1">
                <a:solidFill>
                  <a:schemeClr val="tx1">
                    <a:tint val="75000"/>
                  </a:schemeClr>
                </a:solidFill>
                <a:latin typeface="+mn-lt"/>
              </a:defRPr>
            </a:lvl3pPr>
            <a:lvl4pPr marL="1371600" indent="0" algn="l" rtl="0" eaLnBrk="0" fontAlgn="base" hangingPunct="0">
              <a:spcBef>
                <a:spcPct val="20000"/>
              </a:spcBef>
              <a:spcAft>
                <a:spcPct val="0"/>
              </a:spcAft>
              <a:buClr>
                <a:schemeClr val="bg2"/>
              </a:buClr>
              <a:buNone/>
              <a:defRPr sz="1600">
                <a:solidFill>
                  <a:schemeClr val="tx1">
                    <a:tint val="75000"/>
                  </a:schemeClr>
                </a:solidFill>
                <a:latin typeface="+mn-lt"/>
              </a:defRPr>
            </a:lvl4pPr>
            <a:lvl5pPr marL="18288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5pPr>
            <a:lvl6pPr marL="22860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6pPr>
            <a:lvl7pPr marL="27432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7pPr>
            <a:lvl8pPr marL="32004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8pPr>
            <a:lvl9pPr marL="36576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9pPr>
          </a:lstStyle>
          <a:p>
            <a:pPr algn="ctr"/>
            <a:endParaRPr lang="en-GB" dirty="0" smtClean="0"/>
          </a:p>
          <a:p>
            <a:pPr algn="ctr"/>
            <a:endParaRPr lang="en-GB" dirty="0"/>
          </a:p>
          <a:p>
            <a:pPr algn="ctr"/>
            <a:endParaRPr lang="en-GB" dirty="0" smtClean="0"/>
          </a:p>
          <a:p>
            <a:pPr algn="ctr"/>
            <a:r>
              <a:rPr lang="en-GB" sz="4400" i="1" dirty="0" smtClean="0"/>
              <a:t>Give the person contact information for health, counselling or other services </a:t>
            </a:r>
          </a:p>
          <a:p>
            <a:pPr marL="342900" indent="-342900" algn="just">
              <a:buFont typeface="Arial" panose="020B0604020202020204" pitchFamily="34" charset="0"/>
              <a:buChar char="•"/>
            </a:pPr>
            <a:endParaRPr lang="en-US" kern="0" dirty="0"/>
          </a:p>
        </p:txBody>
      </p:sp>
    </p:spTree>
    <p:extLst>
      <p:ext uri="{BB962C8B-B14F-4D97-AF65-F5344CB8AC3E}">
        <p14:creationId xmlns:p14="http://schemas.microsoft.com/office/powerpoint/2010/main" val="40340735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p:cNvSpPr>
            <a:spLocks noGrp="1"/>
          </p:cNvSpPr>
          <p:nvPr>
            <p:ph type="title"/>
          </p:nvPr>
        </p:nvSpPr>
        <p:spPr>
          <a:xfrm>
            <a:off x="1436798" y="890215"/>
            <a:ext cx="9041679" cy="288972"/>
          </a:xfrm>
        </p:spPr>
        <p:txBody>
          <a:bodyPr>
            <a:noAutofit/>
          </a:bodyPr>
          <a:lstStyle/>
          <a:p>
            <a:pPr algn="ctr"/>
            <a:r>
              <a:rPr lang="en-US" sz="5400" dirty="0" smtClean="0">
                <a:solidFill>
                  <a:srgbClr val="00B0F0"/>
                </a:solidFill>
                <a:latin typeface="Calibri" panose="020F0502020204030204" pitchFamily="34" charset="0"/>
                <a:cs typeface="Calibri" panose="020F0502020204030204" pitchFamily="34" charset="0"/>
              </a:rPr>
              <a:t>Must know</a:t>
            </a:r>
            <a:endParaRPr lang="en-US" sz="5400" i="1" dirty="0">
              <a:solidFill>
                <a:srgbClr val="00B0F0"/>
              </a:solidFill>
              <a:latin typeface="Calibri" panose="020F0502020204030204" pitchFamily="34" charset="0"/>
              <a:cs typeface="Calibri" panose="020F0502020204030204" pitchFamily="34" charset="0"/>
            </a:endParaRPr>
          </a:p>
        </p:txBody>
      </p:sp>
      <p:sp>
        <p:nvSpPr>
          <p:cNvPr id="4" name="Content Placeholder 2"/>
          <p:cNvSpPr txBox="1">
            <a:spLocks/>
          </p:cNvSpPr>
          <p:nvPr/>
        </p:nvSpPr>
        <p:spPr bwMode="auto">
          <a:xfrm>
            <a:off x="968516" y="1821161"/>
            <a:ext cx="10515600" cy="36730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0" indent="0" algn="l" rtl="0" eaLnBrk="0" fontAlgn="base" hangingPunct="0">
              <a:spcBef>
                <a:spcPct val="20000"/>
              </a:spcBef>
              <a:spcAft>
                <a:spcPct val="0"/>
              </a:spcAft>
              <a:buClr>
                <a:schemeClr val="bg2"/>
              </a:buClr>
              <a:buNone/>
              <a:defRPr sz="2400">
                <a:solidFill>
                  <a:schemeClr val="tx1">
                    <a:lumMod val="65000"/>
                    <a:lumOff val="35000"/>
                  </a:schemeClr>
                </a:solidFill>
                <a:latin typeface="+mn-lt"/>
                <a:ea typeface="+mn-ea"/>
                <a:cs typeface="+mn-cs"/>
              </a:defRPr>
            </a:lvl1pPr>
            <a:lvl2pPr marL="457200" indent="0" algn="l" rtl="0" eaLnBrk="0" fontAlgn="base" hangingPunct="0">
              <a:spcBef>
                <a:spcPct val="20000"/>
              </a:spcBef>
              <a:spcAft>
                <a:spcPct val="0"/>
              </a:spcAft>
              <a:buClr>
                <a:schemeClr val="bg2"/>
              </a:buClr>
              <a:buSzPct val="120000"/>
              <a:buNone/>
              <a:defRPr sz="2000">
                <a:solidFill>
                  <a:schemeClr val="tx1">
                    <a:tint val="75000"/>
                  </a:schemeClr>
                </a:solidFill>
                <a:latin typeface="Times" charset="0"/>
              </a:defRPr>
            </a:lvl2pPr>
            <a:lvl3pPr marL="914400" indent="0" algn="l" rtl="0" eaLnBrk="0" fontAlgn="base" hangingPunct="0">
              <a:spcBef>
                <a:spcPct val="20000"/>
              </a:spcBef>
              <a:spcAft>
                <a:spcPct val="0"/>
              </a:spcAft>
              <a:buClr>
                <a:schemeClr val="bg2"/>
              </a:buClr>
              <a:buSzPct val="75000"/>
              <a:buNone/>
              <a:defRPr sz="1800" b="1">
                <a:solidFill>
                  <a:schemeClr val="tx1">
                    <a:tint val="75000"/>
                  </a:schemeClr>
                </a:solidFill>
                <a:latin typeface="+mn-lt"/>
              </a:defRPr>
            </a:lvl3pPr>
            <a:lvl4pPr marL="1371600" indent="0" algn="l" rtl="0" eaLnBrk="0" fontAlgn="base" hangingPunct="0">
              <a:spcBef>
                <a:spcPct val="20000"/>
              </a:spcBef>
              <a:spcAft>
                <a:spcPct val="0"/>
              </a:spcAft>
              <a:buClr>
                <a:schemeClr val="bg2"/>
              </a:buClr>
              <a:buNone/>
              <a:defRPr sz="1600">
                <a:solidFill>
                  <a:schemeClr val="tx1">
                    <a:tint val="75000"/>
                  </a:schemeClr>
                </a:solidFill>
                <a:latin typeface="+mn-lt"/>
              </a:defRPr>
            </a:lvl4pPr>
            <a:lvl5pPr marL="18288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5pPr>
            <a:lvl6pPr marL="22860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6pPr>
            <a:lvl7pPr marL="27432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7pPr>
            <a:lvl8pPr marL="32004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8pPr>
            <a:lvl9pPr marL="36576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9pPr>
          </a:lstStyle>
          <a:p>
            <a:pPr algn="just"/>
            <a:r>
              <a:rPr lang="en-US" sz="4400" dirty="0"/>
              <a:t>If the survivor is not comfortable with you contacting service providers on their behalf you can provide them with contact information of service providers that may be able to help them</a:t>
            </a:r>
            <a:endParaRPr lang="en-US" kern="0" dirty="0"/>
          </a:p>
        </p:txBody>
      </p:sp>
    </p:spTree>
    <p:extLst>
      <p:ext uri="{BB962C8B-B14F-4D97-AF65-F5344CB8AC3E}">
        <p14:creationId xmlns:p14="http://schemas.microsoft.com/office/powerpoint/2010/main" val="2497869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p:cNvSpPr>
            <a:spLocks noGrp="1"/>
          </p:cNvSpPr>
          <p:nvPr>
            <p:ph type="title"/>
          </p:nvPr>
        </p:nvSpPr>
        <p:spPr>
          <a:xfrm>
            <a:off x="1436798" y="890215"/>
            <a:ext cx="9041679" cy="288972"/>
          </a:xfrm>
        </p:spPr>
        <p:txBody>
          <a:bodyPr>
            <a:noAutofit/>
          </a:bodyPr>
          <a:lstStyle/>
          <a:p>
            <a:pPr algn="ctr"/>
            <a:r>
              <a:rPr lang="en-US" sz="5400" dirty="0" smtClean="0">
                <a:solidFill>
                  <a:srgbClr val="00B0F0"/>
                </a:solidFill>
                <a:latin typeface="Calibri" panose="020F0502020204030204" pitchFamily="34" charset="0"/>
                <a:cs typeface="Calibri" panose="020F0502020204030204" pitchFamily="34" charset="0"/>
              </a:rPr>
              <a:t>Safe or unsafe?</a:t>
            </a:r>
            <a:endParaRPr lang="en-US" sz="5400" i="1" dirty="0">
              <a:solidFill>
                <a:srgbClr val="00B0F0"/>
              </a:solidFill>
              <a:latin typeface="Calibri" panose="020F0502020204030204" pitchFamily="34" charset="0"/>
              <a:cs typeface="Calibri" panose="020F0502020204030204" pitchFamily="34" charset="0"/>
            </a:endParaRPr>
          </a:p>
        </p:txBody>
      </p:sp>
      <p:sp>
        <p:nvSpPr>
          <p:cNvPr id="5" name="Content Placeholder 2"/>
          <p:cNvSpPr txBox="1">
            <a:spLocks/>
          </p:cNvSpPr>
          <p:nvPr/>
        </p:nvSpPr>
        <p:spPr bwMode="auto">
          <a:xfrm>
            <a:off x="699837" y="764257"/>
            <a:ext cx="10515600" cy="36730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0" indent="0" algn="l" rtl="0" eaLnBrk="0" fontAlgn="base" hangingPunct="0">
              <a:spcBef>
                <a:spcPct val="20000"/>
              </a:spcBef>
              <a:spcAft>
                <a:spcPct val="0"/>
              </a:spcAft>
              <a:buClr>
                <a:schemeClr val="bg2"/>
              </a:buClr>
              <a:buNone/>
              <a:defRPr sz="2400">
                <a:solidFill>
                  <a:schemeClr val="tx1">
                    <a:lumMod val="65000"/>
                    <a:lumOff val="35000"/>
                  </a:schemeClr>
                </a:solidFill>
                <a:latin typeface="+mn-lt"/>
                <a:ea typeface="+mn-ea"/>
                <a:cs typeface="+mn-cs"/>
              </a:defRPr>
            </a:lvl1pPr>
            <a:lvl2pPr marL="457200" indent="0" algn="l" rtl="0" eaLnBrk="0" fontAlgn="base" hangingPunct="0">
              <a:spcBef>
                <a:spcPct val="20000"/>
              </a:spcBef>
              <a:spcAft>
                <a:spcPct val="0"/>
              </a:spcAft>
              <a:buClr>
                <a:schemeClr val="bg2"/>
              </a:buClr>
              <a:buSzPct val="120000"/>
              <a:buNone/>
              <a:defRPr sz="2000">
                <a:solidFill>
                  <a:schemeClr val="tx1">
                    <a:tint val="75000"/>
                  </a:schemeClr>
                </a:solidFill>
                <a:latin typeface="Times" charset="0"/>
              </a:defRPr>
            </a:lvl2pPr>
            <a:lvl3pPr marL="914400" indent="0" algn="l" rtl="0" eaLnBrk="0" fontAlgn="base" hangingPunct="0">
              <a:spcBef>
                <a:spcPct val="20000"/>
              </a:spcBef>
              <a:spcAft>
                <a:spcPct val="0"/>
              </a:spcAft>
              <a:buClr>
                <a:schemeClr val="bg2"/>
              </a:buClr>
              <a:buSzPct val="75000"/>
              <a:buNone/>
              <a:defRPr sz="1800" b="1">
                <a:solidFill>
                  <a:schemeClr val="tx1">
                    <a:tint val="75000"/>
                  </a:schemeClr>
                </a:solidFill>
                <a:latin typeface="+mn-lt"/>
              </a:defRPr>
            </a:lvl3pPr>
            <a:lvl4pPr marL="1371600" indent="0" algn="l" rtl="0" eaLnBrk="0" fontAlgn="base" hangingPunct="0">
              <a:spcBef>
                <a:spcPct val="20000"/>
              </a:spcBef>
              <a:spcAft>
                <a:spcPct val="0"/>
              </a:spcAft>
              <a:buClr>
                <a:schemeClr val="bg2"/>
              </a:buClr>
              <a:buNone/>
              <a:defRPr sz="1600">
                <a:solidFill>
                  <a:schemeClr val="tx1">
                    <a:tint val="75000"/>
                  </a:schemeClr>
                </a:solidFill>
                <a:latin typeface="+mn-lt"/>
              </a:defRPr>
            </a:lvl4pPr>
            <a:lvl5pPr marL="18288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5pPr>
            <a:lvl6pPr marL="22860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6pPr>
            <a:lvl7pPr marL="27432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7pPr>
            <a:lvl8pPr marL="32004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8pPr>
            <a:lvl9pPr marL="36576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9pPr>
          </a:lstStyle>
          <a:p>
            <a:pPr algn="ctr"/>
            <a:endParaRPr lang="en-GB" dirty="0" smtClean="0"/>
          </a:p>
          <a:p>
            <a:pPr algn="ctr"/>
            <a:endParaRPr lang="en-GB" dirty="0"/>
          </a:p>
          <a:p>
            <a:pPr algn="ctr"/>
            <a:endParaRPr lang="en-GB" dirty="0" smtClean="0"/>
          </a:p>
          <a:p>
            <a:pPr algn="ctr"/>
            <a:r>
              <a:rPr lang="en-GB" sz="4400" i="1" dirty="0" smtClean="0"/>
              <a:t>Don’t say anything at the time, but then call the police from somewhere private and safe</a:t>
            </a:r>
          </a:p>
          <a:p>
            <a:pPr marL="342900" indent="-342900" algn="just">
              <a:buFont typeface="Arial" panose="020B0604020202020204" pitchFamily="34" charset="0"/>
              <a:buChar char="•"/>
            </a:pPr>
            <a:endParaRPr lang="en-US" kern="0" dirty="0"/>
          </a:p>
        </p:txBody>
      </p:sp>
    </p:spTree>
    <p:extLst>
      <p:ext uri="{BB962C8B-B14F-4D97-AF65-F5344CB8AC3E}">
        <p14:creationId xmlns:p14="http://schemas.microsoft.com/office/powerpoint/2010/main" val="331836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p:cNvSpPr>
            <a:spLocks noGrp="1"/>
          </p:cNvSpPr>
          <p:nvPr>
            <p:ph type="title"/>
          </p:nvPr>
        </p:nvSpPr>
        <p:spPr>
          <a:xfrm>
            <a:off x="1436798" y="890215"/>
            <a:ext cx="9041679" cy="288972"/>
          </a:xfrm>
        </p:spPr>
        <p:txBody>
          <a:bodyPr>
            <a:noAutofit/>
          </a:bodyPr>
          <a:lstStyle/>
          <a:p>
            <a:pPr algn="ctr"/>
            <a:r>
              <a:rPr lang="en-US" sz="5400" dirty="0" smtClean="0">
                <a:solidFill>
                  <a:srgbClr val="00B0F0"/>
                </a:solidFill>
                <a:latin typeface="Calibri" panose="020F0502020204030204" pitchFamily="34" charset="0"/>
                <a:cs typeface="Calibri" panose="020F0502020204030204" pitchFamily="34" charset="0"/>
              </a:rPr>
              <a:t>Must know</a:t>
            </a:r>
            <a:endParaRPr lang="en-US" sz="5400" i="1" dirty="0">
              <a:solidFill>
                <a:srgbClr val="00B0F0"/>
              </a:solidFill>
              <a:latin typeface="Calibri" panose="020F0502020204030204" pitchFamily="34" charset="0"/>
              <a:cs typeface="Calibri" panose="020F0502020204030204" pitchFamily="34" charset="0"/>
            </a:endParaRPr>
          </a:p>
        </p:txBody>
      </p:sp>
      <p:sp>
        <p:nvSpPr>
          <p:cNvPr id="4" name="Content Placeholder 2"/>
          <p:cNvSpPr txBox="1">
            <a:spLocks/>
          </p:cNvSpPr>
          <p:nvPr/>
        </p:nvSpPr>
        <p:spPr bwMode="auto">
          <a:xfrm>
            <a:off x="1027893" y="2106169"/>
            <a:ext cx="10515600" cy="36730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0" indent="0" algn="l" rtl="0" eaLnBrk="0" fontAlgn="base" hangingPunct="0">
              <a:spcBef>
                <a:spcPct val="20000"/>
              </a:spcBef>
              <a:spcAft>
                <a:spcPct val="0"/>
              </a:spcAft>
              <a:buClr>
                <a:schemeClr val="bg2"/>
              </a:buClr>
              <a:buNone/>
              <a:defRPr sz="2400">
                <a:solidFill>
                  <a:schemeClr val="tx1">
                    <a:lumMod val="65000"/>
                    <a:lumOff val="35000"/>
                  </a:schemeClr>
                </a:solidFill>
                <a:latin typeface="+mn-lt"/>
                <a:ea typeface="+mn-ea"/>
                <a:cs typeface="+mn-cs"/>
              </a:defRPr>
            </a:lvl1pPr>
            <a:lvl2pPr marL="457200" indent="0" algn="l" rtl="0" eaLnBrk="0" fontAlgn="base" hangingPunct="0">
              <a:spcBef>
                <a:spcPct val="20000"/>
              </a:spcBef>
              <a:spcAft>
                <a:spcPct val="0"/>
              </a:spcAft>
              <a:buClr>
                <a:schemeClr val="bg2"/>
              </a:buClr>
              <a:buSzPct val="120000"/>
              <a:buNone/>
              <a:defRPr sz="2000">
                <a:solidFill>
                  <a:schemeClr val="tx1">
                    <a:tint val="75000"/>
                  </a:schemeClr>
                </a:solidFill>
                <a:latin typeface="Times" charset="0"/>
              </a:defRPr>
            </a:lvl2pPr>
            <a:lvl3pPr marL="914400" indent="0" algn="l" rtl="0" eaLnBrk="0" fontAlgn="base" hangingPunct="0">
              <a:spcBef>
                <a:spcPct val="20000"/>
              </a:spcBef>
              <a:spcAft>
                <a:spcPct val="0"/>
              </a:spcAft>
              <a:buClr>
                <a:schemeClr val="bg2"/>
              </a:buClr>
              <a:buSzPct val="75000"/>
              <a:buNone/>
              <a:defRPr sz="1800" b="1">
                <a:solidFill>
                  <a:schemeClr val="tx1">
                    <a:tint val="75000"/>
                  </a:schemeClr>
                </a:solidFill>
                <a:latin typeface="+mn-lt"/>
              </a:defRPr>
            </a:lvl3pPr>
            <a:lvl4pPr marL="1371600" indent="0" algn="l" rtl="0" eaLnBrk="0" fontAlgn="base" hangingPunct="0">
              <a:spcBef>
                <a:spcPct val="20000"/>
              </a:spcBef>
              <a:spcAft>
                <a:spcPct val="0"/>
              </a:spcAft>
              <a:buClr>
                <a:schemeClr val="bg2"/>
              </a:buClr>
              <a:buNone/>
              <a:defRPr sz="1600">
                <a:solidFill>
                  <a:schemeClr val="tx1">
                    <a:tint val="75000"/>
                  </a:schemeClr>
                </a:solidFill>
                <a:latin typeface="+mn-lt"/>
              </a:defRPr>
            </a:lvl4pPr>
            <a:lvl5pPr marL="18288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5pPr>
            <a:lvl6pPr marL="22860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6pPr>
            <a:lvl7pPr marL="27432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7pPr>
            <a:lvl8pPr marL="32004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8pPr>
            <a:lvl9pPr marL="36576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9pPr>
          </a:lstStyle>
          <a:p>
            <a:pPr algn="ctr"/>
            <a:r>
              <a:rPr lang="en-US" sz="4400" dirty="0"/>
              <a:t>You should not call the police on behalf of the survivor unless they have requested that you do so and have provided informed consent.</a:t>
            </a:r>
            <a:endParaRPr lang="en-GB" sz="4400" dirty="0"/>
          </a:p>
        </p:txBody>
      </p:sp>
    </p:spTree>
    <p:extLst>
      <p:ext uri="{BB962C8B-B14F-4D97-AF65-F5344CB8AC3E}">
        <p14:creationId xmlns:p14="http://schemas.microsoft.com/office/powerpoint/2010/main" val="75789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p:cNvSpPr>
            <a:spLocks noGrp="1"/>
          </p:cNvSpPr>
          <p:nvPr>
            <p:ph type="title"/>
          </p:nvPr>
        </p:nvSpPr>
        <p:spPr>
          <a:xfrm>
            <a:off x="1436798" y="890215"/>
            <a:ext cx="9041679" cy="288972"/>
          </a:xfrm>
        </p:spPr>
        <p:txBody>
          <a:bodyPr>
            <a:noAutofit/>
          </a:bodyPr>
          <a:lstStyle/>
          <a:p>
            <a:pPr algn="ctr"/>
            <a:r>
              <a:rPr lang="en-US" sz="5400" dirty="0" smtClean="0">
                <a:solidFill>
                  <a:srgbClr val="00B0F0"/>
                </a:solidFill>
                <a:latin typeface="Calibri" panose="020F0502020204030204" pitchFamily="34" charset="0"/>
                <a:cs typeface="Calibri" panose="020F0502020204030204" pitchFamily="34" charset="0"/>
              </a:rPr>
              <a:t>Safe or unsafe?</a:t>
            </a:r>
            <a:endParaRPr lang="en-US" sz="5400" i="1" dirty="0">
              <a:solidFill>
                <a:srgbClr val="00B0F0"/>
              </a:solidFill>
              <a:latin typeface="Calibri" panose="020F0502020204030204" pitchFamily="34" charset="0"/>
              <a:cs typeface="Calibri" panose="020F0502020204030204" pitchFamily="34" charset="0"/>
            </a:endParaRPr>
          </a:p>
        </p:txBody>
      </p:sp>
      <p:sp>
        <p:nvSpPr>
          <p:cNvPr id="5" name="Content Placeholder 2"/>
          <p:cNvSpPr txBox="1">
            <a:spLocks/>
          </p:cNvSpPr>
          <p:nvPr/>
        </p:nvSpPr>
        <p:spPr bwMode="auto">
          <a:xfrm>
            <a:off x="699837" y="1524278"/>
            <a:ext cx="10515600" cy="36730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0" indent="0" algn="l" rtl="0" eaLnBrk="0" fontAlgn="base" hangingPunct="0">
              <a:spcBef>
                <a:spcPct val="20000"/>
              </a:spcBef>
              <a:spcAft>
                <a:spcPct val="0"/>
              </a:spcAft>
              <a:buClr>
                <a:schemeClr val="bg2"/>
              </a:buClr>
              <a:buNone/>
              <a:defRPr sz="2400">
                <a:solidFill>
                  <a:schemeClr val="tx1">
                    <a:lumMod val="65000"/>
                    <a:lumOff val="35000"/>
                  </a:schemeClr>
                </a:solidFill>
                <a:latin typeface="+mn-lt"/>
                <a:ea typeface="+mn-ea"/>
                <a:cs typeface="+mn-cs"/>
              </a:defRPr>
            </a:lvl1pPr>
            <a:lvl2pPr marL="457200" indent="0" algn="l" rtl="0" eaLnBrk="0" fontAlgn="base" hangingPunct="0">
              <a:spcBef>
                <a:spcPct val="20000"/>
              </a:spcBef>
              <a:spcAft>
                <a:spcPct val="0"/>
              </a:spcAft>
              <a:buClr>
                <a:schemeClr val="bg2"/>
              </a:buClr>
              <a:buSzPct val="120000"/>
              <a:buNone/>
              <a:defRPr sz="2000">
                <a:solidFill>
                  <a:schemeClr val="tx1">
                    <a:tint val="75000"/>
                  </a:schemeClr>
                </a:solidFill>
                <a:latin typeface="Times" charset="0"/>
              </a:defRPr>
            </a:lvl2pPr>
            <a:lvl3pPr marL="914400" indent="0" algn="l" rtl="0" eaLnBrk="0" fontAlgn="base" hangingPunct="0">
              <a:spcBef>
                <a:spcPct val="20000"/>
              </a:spcBef>
              <a:spcAft>
                <a:spcPct val="0"/>
              </a:spcAft>
              <a:buClr>
                <a:schemeClr val="bg2"/>
              </a:buClr>
              <a:buSzPct val="75000"/>
              <a:buNone/>
              <a:defRPr sz="1800" b="1">
                <a:solidFill>
                  <a:schemeClr val="tx1">
                    <a:tint val="75000"/>
                  </a:schemeClr>
                </a:solidFill>
                <a:latin typeface="+mn-lt"/>
              </a:defRPr>
            </a:lvl3pPr>
            <a:lvl4pPr marL="1371600" indent="0" algn="l" rtl="0" eaLnBrk="0" fontAlgn="base" hangingPunct="0">
              <a:spcBef>
                <a:spcPct val="20000"/>
              </a:spcBef>
              <a:spcAft>
                <a:spcPct val="0"/>
              </a:spcAft>
              <a:buClr>
                <a:schemeClr val="bg2"/>
              </a:buClr>
              <a:buNone/>
              <a:defRPr sz="1600">
                <a:solidFill>
                  <a:schemeClr val="tx1">
                    <a:tint val="75000"/>
                  </a:schemeClr>
                </a:solidFill>
                <a:latin typeface="+mn-lt"/>
              </a:defRPr>
            </a:lvl4pPr>
            <a:lvl5pPr marL="18288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5pPr>
            <a:lvl6pPr marL="22860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6pPr>
            <a:lvl7pPr marL="27432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7pPr>
            <a:lvl8pPr marL="32004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8pPr>
            <a:lvl9pPr marL="36576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9pPr>
          </a:lstStyle>
          <a:p>
            <a:pPr algn="ctr"/>
            <a:endParaRPr lang="en-GB" dirty="0" smtClean="0"/>
          </a:p>
          <a:p>
            <a:pPr algn="ctr"/>
            <a:endParaRPr lang="en-GB" dirty="0"/>
          </a:p>
          <a:p>
            <a:pPr algn="ctr"/>
            <a:endParaRPr lang="en-GB" dirty="0" smtClean="0"/>
          </a:p>
          <a:p>
            <a:pPr algn="ctr"/>
            <a:r>
              <a:rPr lang="en-GB" sz="4400" i="1" dirty="0" smtClean="0"/>
              <a:t>Report the incident to your manager and ask for advice</a:t>
            </a:r>
            <a:endParaRPr lang="en-US" kern="0" dirty="0"/>
          </a:p>
        </p:txBody>
      </p:sp>
    </p:spTree>
    <p:extLst>
      <p:ext uri="{BB962C8B-B14F-4D97-AF65-F5344CB8AC3E}">
        <p14:creationId xmlns:p14="http://schemas.microsoft.com/office/powerpoint/2010/main" val="36046270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p:cNvSpPr>
            <a:spLocks noGrp="1"/>
          </p:cNvSpPr>
          <p:nvPr>
            <p:ph type="title"/>
          </p:nvPr>
        </p:nvSpPr>
        <p:spPr>
          <a:xfrm>
            <a:off x="1436798" y="890215"/>
            <a:ext cx="9041679" cy="288972"/>
          </a:xfrm>
        </p:spPr>
        <p:txBody>
          <a:bodyPr>
            <a:noAutofit/>
          </a:bodyPr>
          <a:lstStyle/>
          <a:p>
            <a:pPr algn="ctr"/>
            <a:r>
              <a:rPr lang="en-US" sz="5400" dirty="0" smtClean="0">
                <a:solidFill>
                  <a:srgbClr val="00B0F0"/>
                </a:solidFill>
                <a:latin typeface="Calibri" panose="020F0502020204030204" pitchFamily="34" charset="0"/>
                <a:cs typeface="Calibri" panose="020F0502020204030204" pitchFamily="34" charset="0"/>
              </a:rPr>
              <a:t>Must know</a:t>
            </a:r>
            <a:endParaRPr lang="en-US" sz="5400" i="1" dirty="0">
              <a:solidFill>
                <a:srgbClr val="00B0F0"/>
              </a:solidFill>
              <a:latin typeface="Calibri" panose="020F0502020204030204" pitchFamily="34" charset="0"/>
              <a:cs typeface="Calibri" panose="020F0502020204030204" pitchFamily="34" charset="0"/>
            </a:endParaRPr>
          </a:p>
        </p:txBody>
      </p:sp>
      <p:sp>
        <p:nvSpPr>
          <p:cNvPr id="4" name="Content Placeholder 2"/>
          <p:cNvSpPr txBox="1">
            <a:spLocks/>
          </p:cNvSpPr>
          <p:nvPr/>
        </p:nvSpPr>
        <p:spPr bwMode="auto">
          <a:xfrm>
            <a:off x="1027894" y="1785535"/>
            <a:ext cx="10515600" cy="36730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a:bodyPr>
          <a:lstStyle>
            <a:lvl1pPr marL="0" indent="0" algn="l" rtl="0" eaLnBrk="0" fontAlgn="base" hangingPunct="0">
              <a:spcBef>
                <a:spcPct val="20000"/>
              </a:spcBef>
              <a:spcAft>
                <a:spcPct val="0"/>
              </a:spcAft>
              <a:buClr>
                <a:schemeClr val="bg2"/>
              </a:buClr>
              <a:buNone/>
              <a:defRPr sz="2400">
                <a:solidFill>
                  <a:schemeClr val="tx1">
                    <a:lumMod val="65000"/>
                    <a:lumOff val="35000"/>
                  </a:schemeClr>
                </a:solidFill>
                <a:latin typeface="+mn-lt"/>
                <a:ea typeface="+mn-ea"/>
                <a:cs typeface="+mn-cs"/>
              </a:defRPr>
            </a:lvl1pPr>
            <a:lvl2pPr marL="457200" indent="0" algn="l" rtl="0" eaLnBrk="0" fontAlgn="base" hangingPunct="0">
              <a:spcBef>
                <a:spcPct val="20000"/>
              </a:spcBef>
              <a:spcAft>
                <a:spcPct val="0"/>
              </a:spcAft>
              <a:buClr>
                <a:schemeClr val="bg2"/>
              </a:buClr>
              <a:buSzPct val="120000"/>
              <a:buNone/>
              <a:defRPr sz="2000">
                <a:solidFill>
                  <a:schemeClr val="tx1">
                    <a:tint val="75000"/>
                  </a:schemeClr>
                </a:solidFill>
                <a:latin typeface="Times" charset="0"/>
              </a:defRPr>
            </a:lvl2pPr>
            <a:lvl3pPr marL="914400" indent="0" algn="l" rtl="0" eaLnBrk="0" fontAlgn="base" hangingPunct="0">
              <a:spcBef>
                <a:spcPct val="20000"/>
              </a:spcBef>
              <a:spcAft>
                <a:spcPct val="0"/>
              </a:spcAft>
              <a:buClr>
                <a:schemeClr val="bg2"/>
              </a:buClr>
              <a:buSzPct val="75000"/>
              <a:buNone/>
              <a:defRPr sz="1800" b="1">
                <a:solidFill>
                  <a:schemeClr val="tx1">
                    <a:tint val="75000"/>
                  </a:schemeClr>
                </a:solidFill>
                <a:latin typeface="+mn-lt"/>
              </a:defRPr>
            </a:lvl3pPr>
            <a:lvl4pPr marL="1371600" indent="0" algn="l" rtl="0" eaLnBrk="0" fontAlgn="base" hangingPunct="0">
              <a:spcBef>
                <a:spcPct val="20000"/>
              </a:spcBef>
              <a:spcAft>
                <a:spcPct val="0"/>
              </a:spcAft>
              <a:buClr>
                <a:schemeClr val="bg2"/>
              </a:buClr>
              <a:buNone/>
              <a:defRPr sz="1600">
                <a:solidFill>
                  <a:schemeClr val="tx1">
                    <a:tint val="75000"/>
                  </a:schemeClr>
                </a:solidFill>
                <a:latin typeface="+mn-lt"/>
              </a:defRPr>
            </a:lvl4pPr>
            <a:lvl5pPr marL="18288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5pPr>
            <a:lvl6pPr marL="22860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6pPr>
            <a:lvl7pPr marL="27432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7pPr>
            <a:lvl8pPr marL="32004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8pPr>
            <a:lvl9pPr marL="36576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9pPr>
          </a:lstStyle>
          <a:p>
            <a:r>
              <a:rPr lang="en-US" sz="4400" dirty="0"/>
              <a:t>You should always report the incident to your manager or a protection staff member – if you are not sure, contact the protection cluster. They will be able to provide you will further support on the appropriate way to respond.</a:t>
            </a:r>
            <a:endParaRPr lang="en-GB" sz="4400" dirty="0"/>
          </a:p>
        </p:txBody>
      </p:sp>
    </p:spTree>
    <p:extLst>
      <p:ext uri="{BB962C8B-B14F-4D97-AF65-F5344CB8AC3E}">
        <p14:creationId xmlns:p14="http://schemas.microsoft.com/office/powerpoint/2010/main" val="556650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p:cNvSpPr>
            <a:spLocks noGrp="1"/>
          </p:cNvSpPr>
          <p:nvPr>
            <p:ph type="title"/>
          </p:nvPr>
        </p:nvSpPr>
        <p:spPr>
          <a:xfrm>
            <a:off x="1436798" y="890215"/>
            <a:ext cx="9041679" cy="288972"/>
          </a:xfrm>
        </p:spPr>
        <p:txBody>
          <a:bodyPr>
            <a:noAutofit/>
          </a:bodyPr>
          <a:lstStyle/>
          <a:p>
            <a:pPr algn="ctr"/>
            <a:r>
              <a:rPr lang="en-US" sz="5400" dirty="0" smtClean="0">
                <a:solidFill>
                  <a:srgbClr val="00B0F0"/>
                </a:solidFill>
                <a:latin typeface="Calibri" panose="020F0502020204030204" pitchFamily="34" charset="0"/>
                <a:cs typeface="Calibri" panose="020F0502020204030204" pitchFamily="34" charset="0"/>
              </a:rPr>
              <a:t>Safe or unsafe?</a:t>
            </a:r>
            <a:endParaRPr lang="en-US" sz="5400" i="1" dirty="0">
              <a:solidFill>
                <a:srgbClr val="00B0F0"/>
              </a:solidFill>
              <a:latin typeface="Calibri" panose="020F0502020204030204" pitchFamily="34" charset="0"/>
              <a:cs typeface="Calibri" panose="020F0502020204030204" pitchFamily="34" charset="0"/>
            </a:endParaRPr>
          </a:p>
        </p:txBody>
      </p:sp>
      <p:sp>
        <p:nvSpPr>
          <p:cNvPr id="5" name="Content Placeholder 2"/>
          <p:cNvSpPr txBox="1">
            <a:spLocks/>
          </p:cNvSpPr>
          <p:nvPr/>
        </p:nvSpPr>
        <p:spPr bwMode="auto">
          <a:xfrm>
            <a:off x="699837" y="1524278"/>
            <a:ext cx="10515600" cy="36730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0" indent="0" algn="l" rtl="0" eaLnBrk="0" fontAlgn="base" hangingPunct="0">
              <a:spcBef>
                <a:spcPct val="20000"/>
              </a:spcBef>
              <a:spcAft>
                <a:spcPct val="0"/>
              </a:spcAft>
              <a:buClr>
                <a:schemeClr val="bg2"/>
              </a:buClr>
              <a:buNone/>
              <a:defRPr sz="2400">
                <a:solidFill>
                  <a:schemeClr val="tx1">
                    <a:lumMod val="65000"/>
                    <a:lumOff val="35000"/>
                  </a:schemeClr>
                </a:solidFill>
                <a:latin typeface="+mn-lt"/>
                <a:ea typeface="+mn-ea"/>
                <a:cs typeface="+mn-cs"/>
              </a:defRPr>
            </a:lvl1pPr>
            <a:lvl2pPr marL="457200" indent="0" algn="l" rtl="0" eaLnBrk="0" fontAlgn="base" hangingPunct="0">
              <a:spcBef>
                <a:spcPct val="20000"/>
              </a:spcBef>
              <a:spcAft>
                <a:spcPct val="0"/>
              </a:spcAft>
              <a:buClr>
                <a:schemeClr val="bg2"/>
              </a:buClr>
              <a:buSzPct val="120000"/>
              <a:buNone/>
              <a:defRPr sz="2000">
                <a:solidFill>
                  <a:schemeClr val="tx1">
                    <a:tint val="75000"/>
                  </a:schemeClr>
                </a:solidFill>
                <a:latin typeface="Times" charset="0"/>
              </a:defRPr>
            </a:lvl2pPr>
            <a:lvl3pPr marL="914400" indent="0" algn="l" rtl="0" eaLnBrk="0" fontAlgn="base" hangingPunct="0">
              <a:spcBef>
                <a:spcPct val="20000"/>
              </a:spcBef>
              <a:spcAft>
                <a:spcPct val="0"/>
              </a:spcAft>
              <a:buClr>
                <a:schemeClr val="bg2"/>
              </a:buClr>
              <a:buSzPct val="75000"/>
              <a:buNone/>
              <a:defRPr sz="1800" b="1">
                <a:solidFill>
                  <a:schemeClr val="tx1">
                    <a:tint val="75000"/>
                  </a:schemeClr>
                </a:solidFill>
                <a:latin typeface="+mn-lt"/>
              </a:defRPr>
            </a:lvl3pPr>
            <a:lvl4pPr marL="1371600" indent="0" algn="l" rtl="0" eaLnBrk="0" fontAlgn="base" hangingPunct="0">
              <a:spcBef>
                <a:spcPct val="20000"/>
              </a:spcBef>
              <a:spcAft>
                <a:spcPct val="0"/>
              </a:spcAft>
              <a:buClr>
                <a:schemeClr val="bg2"/>
              </a:buClr>
              <a:buNone/>
              <a:defRPr sz="1600">
                <a:solidFill>
                  <a:schemeClr val="tx1">
                    <a:tint val="75000"/>
                  </a:schemeClr>
                </a:solidFill>
                <a:latin typeface="+mn-lt"/>
              </a:defRPr>
            </a:lvl4pPr>
            <a:lvl5pPr marL="18288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5pPr>
            <a:lvl6pPr marL="22860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6pPr>
            <a:lvl7pPr marL="27432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7pPr>
            <a:lvl8pPr marL="32004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8pPr>
            <a:lvl9pPr marL="36576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9pPr>
          </a:lstStyle>
          <a:p>
            <a:pPr algn="ctr"/>
            <a:endParaRPr lang="en-GB" dirty="0" smtClean="0"/>
          </a:p>
          <a:p>
            <a:pPr algn="ctr"/>
            <a:endParaRPr lang="en-GB" dirty="0"/>
          </a:p>
          <a:p>
            <a:pPr algn="ctr"/>
            <a:endParaRPr lang="en-GB" dirty="0" smtClean="0"/>
          </a:p>
          <a:p>
            <a:pPr algn="ctr"/>
            <a:r>
              <a:rPr lang="en-GB" sz="4400" i="1" dirty="0" smtClean="0"/>
              <a:t>Do nothing if it is a domestic violence or family/community matter</a:t>
            </a:r>
            <a:endParaRPr lang="en-US" kern="0" dirty="0"/>
          </a:p>
        </p:txBody>
      </p:sp>
    </p:spTree>
    <p:extLst>
      <p:ext uri="{BB962C8B-B14F-4D97-AF65-F5344CB8AC3E}">
        <p14:creationId xmlns:p14="http://schemas.microsoft.com/office/powerpoint/2010/main" val="13949532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p:cNvSpPr>
            <a:spLocks noGrp="1"/>
          </p:cNvSpPr>
          <p:nvPr>
            <p:ph type="title"/>
          </p:nvPr>
        </p:nvSpPr>
        <p:spPr>
          <a:xfrm>
            <a:off x="1436798" y="890215"/>
            <a:ext cx="9041679" cy="288972"/>
          </a:xfrm>
        </p:spPr>
        <p:txBody>
          <a:bodyPr>
            <a:noAutofit/>
          </a:bodyPr>
          <a:lstStyle/>
          <a:p>
            <a:pPr algn="ctr"/>
            <a:r>
              <a:rPr lang="en-US" sz="5400" dirty="0" smtClean="0">
                <a:solidFill>
                  <a:srgbClr val="00B0F0"/>
                </a:solidFill>
                <a:latin typeface="Calibri" panose="020F0502020204030204" pitchFamily="34" charset="0"/>
                <a:cs typeface="Calibri" panose="020F0502020204030204" pitchFamily="34" charset="0"/>
              </a:rPr>
              <a:t>Must know</a:t>
            </a:r>
            <a:endParaRPr lang="en-US" sz="5400" i="1" dirty="0">
              <a:solidFill>
                <a:srgbClr val="00B0F0"/>
              </a:solidFill>
              <a:latin typeface="Calibri" panose="020F0502020204030204" pitchFamily="34" charset="0"/>
              <a:cs typeface="Calibri" panose="020F0502020204030204" pitchFamily="34" charset="0"/>
            </a:endParaRPr>
          </a:p>
        </p:txBody>
      </p:sp>
      <p:sp>
        <p:nvSpPr>
          <p:cNvPr id="4" name="Content Placeholder 2"/>
          <p:cNvSpPr txBox="1">
            <a:spLocks/>
          </p:cNvSpPr>
          <p:nvPr/>
        </p:nvSpPr>
        <p:spPr bwMode="auto">
          <a:xfrm>
            <a:off x="1063519" y="1607405"/>
            <a:ext cx="10515600" cy="36730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0" indent="0" algn="l" rtl="0" eaLnBrk="0" fontAlgn="base" hangingPunct="0">
              <a:spcBef>
                <a:spcPct val="20000"/>
              </a:spcBef>
              <a:spcAft>
                <a:spcPct val="0"/>
              </a:spcAft>
              <a:buClr>
                <a:schemeClr val="bg2"/>
              </a:buClr>
              <a:buNone/>
              <a:defRPr sz="2400">
                <a:solidFill>
                  <a:schemeClr val="tx1">
                    <a:lumMod val="65000"/>
                    <a:lumOff val="35000"/>
                  </a:schemeClr>
                </a:solidFill>
                <a:latin typeface="+mn-lt"/>
                <a:ea typeface="+mn-ea"/>
                <a:cs typeface="+mn-cs"/>
              </a:defRPr>
            </a:lvl1pPr>
            <a:lvl2pPr marL="457200" indent="0" algn="l" rtl="0" eaLnBrk="0" fontAlgn="base" hangingPunct="0">
              <a:spcBef>
                <a:spcPct val="20000"/>
              </a:spcBef>
              <a:spcAft>
                <a:spcPct val="0"/>
              </a:spcAft>
              <a:buClr>
                <a:schemeClr val="bg2"/>
              </a:buClr>
              <a:buSzPct val="120000"/>
              <a:buNone/>
              <a:defRPr sz="2000">
                <a:solidFill>
                  <a:schemeClr val="tx1">
                    <a:tint val="75000"/>
                  </a:schemeClr>
                </a:solidFill>
                <a:latin typeface="Times" charset="0"/>
              </a:defRPr>
            </a:lvl2pPr>
            <a:lvl3pPr marL="914400" indent="0" algn="l" rtl="0" eaLnBrk="0" fontAlgn="base" hangingPunct="0">
              <a:spcBef>
                <a:spcPct val="20000"/>
              </a:spcBef>
              <a:spcAft>
                <a:spcPct val="0"/>
              </a:spcAft>
              <a:buClr>
                <a:schemeClr val="bg2"/>
              </a:buClr>
              <a:buSzPct val="75000"/>
              <a:buNone/>
              <a:defRPr sz="1800" b="1">
                <a:solidFill>
                  <a:schemeClr val="tx1">
                    <a:tint val="75000"/>
                  </a:schemeClr>
                </a:solidFill>
                <a:latin typeface="+mn-lt"/>
              </a:defRPr>
            </a:lvl3pPr>
            <a:lvl4pPr marL="1371600" indent="0" algn="l" rtl="0" eaLnBrk="0" fontAlgn="base" hangingPunct="0">
              <a:spcBef>
                <a:spcPct val="20000"/>
              </a:spcBef>
              <a:spcAft>
                <a:spcPct val="0"/>
              </a:spcAft>
              <a:buClr>
                <a:schemeClr val="bg2"/>
              </a:buClr>
              <a:buNone/>
              <a:defRPr sz="1600">
                <a:solidFill>
                  <a:schemeClr val="tx1">
                    <a:tint val="75000"/>
                  </a:schemeClr>
                </a:solidFill>
                <a:latin typeface="+mn-lt"/>
              </a:defRPr>
            </a:lvl4pPr>
            <a:lvl5pPr marL="18288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5pPr>
            <a:lvl6pPr marL="22860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6pPr>
            <a:lvl7pPr marL="27432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7pPr>
            <a:lvl8pPr marL="32004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8pPr>
            <a:lvl9pPr marL="36576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9pPr>
          </a:lstStyle>
          <a:p>
            <a:r>
              <a:rPr lang="en-US" sz="4400" dirty="0"/>
              <a:t>Domestic violence is a serious offence in most countries. You should provide the same support to a survivor of domestic violence as any other human rights violation. </a:t>
            </a:r>
          </a:p>
          <a:p>
            <a:r>
              <a:rPr lang="en-US" sz="4400" dirty="0"/>
              <a:t>Ignoring domestic violence is not acceptable</a:t>
            </a:r>
            <a:endParaRPr lang="en-US" kern="0" dirty="0"/>
          </a:p>
        </p:txBody>
      </p:sp>
    </p:spTree>
    <p:extLst>
      <p:ext uri="{BB962C8B-B14F-4D97-AF65-F5344CB8AC3E}">
        <p14:creationId xmlns:p14="http://schemas.microsoft.com/office/powerpoint/2010/main" val="4167553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p:cNvSpPr>
            <a:spLocks noGrp="1"/>
          </p:cNvSpPr>
          <p:nvPr>
            <p:ph type="title"/>
          </p:nvPr>
        </p:nvSpPr>
        <p:spPr>
          <a:xfrm>
            <a:off x="1436798" y="890215"/>
            <a:ext cx="9041679" cy="288972"/>
          </a:xfrm>
        </p:spPr>
        <p:txBody>
          <a:bodyPr>
            <a:noAutofit/>
          </a:bodyPr>
          <a:lstStyle/>
          <a:p>
            <a:pPr algn="ctr"/>
            <a:r>
              <a:rPr lang="en-US" sz="5400" dirty="0" smtClean="0">
                <a:solidFill>
                  <a:srgbClr val="00B0F0"/>
                </a:solidFill>
                <a:latin typeface="Calibri" panose="020F0502020204030204" pitchFamily="34" charset="0"/>
                <a:cs typeface="Calibri" panose="020F0502020204030204" pitchFamily="34" charset="0"/>
              </a:rPr>
              <a:t>Safe or unsafe?</a:t>
            </a:r>
            <a:endParaRPr lang="en-US" sz="5400" i="1" dirty="0">
              <a:solidFill>
                <a:srgbClr val="00B0F0"/>
              </a:solidFill>
              <a:latin typeface="Calibri" panose="020F0502020204030204" pitchFamily="34" charset="0"/>
              <a:cs typeface="Calibri" panose="020F0502020204030204" pitchFamily="34" charset="0"/>
            </a:endParaRPr>
          </a:p>
        </p:txBody>
      </p:sp>
      <p:sp>
        <p:nvSpPr>
          <p:cNvPr id="5" name="Content Placeholder 2"/>
          <p:cNvSpPr txBox="1">
            <a:spLocks/>
          </p:cNvSpPr>
          <p:nvPr/>
        </p:nvSpPr>
        <p:spPr bwMode="auto">
          <a:xfrm>
            <a:off x="699837" y="1179187"/>
            <a:ext cx="10515600" cy="36730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0" indent="0" algn="l" rtl="0" eaLnBrk="0" fontAlgn="base" hangingPunct="0">
              <a:spcBef>
                <a:spcPct val="20000"/>
              </a:spcBef>
              <a:spcAft>
                <a:spcPct val="0"/>
              </a:spcAft>
              <a:buClr>
                <a:schemeClr val="bg2"/>
              </a:buClr>
              <a:buNone/>
              <a:defRPr sz="2400">
                <a:solidFill>
                  <a:schemeClr val="tx1">
                    <a:lumMod val="65000"/>
                    <a:lumOff val="35000"/>
                  </a:schemeClr>
                </a:solidFill>
                <a:latin typeface="+mn-lt"/>
                <a:ea typeface="+mn-ea"/>
                <a:cs typeface="+mn-cs"/>
              </a:defRPr>
            </a:lvl1pPr>
            <a:lvl2pPr marL="457200" indent="0" algn="l" rtl="0" eaLnBrk="0" fontAlgn="base" hangingPunct="0">
              <a:spcBef>
                <a:spcPct val="20000"/>
              </a:spcBef>
              <a:spcAft>
                <a:spcPct val="0"/>
              </a:spcAft>
              <a:buClr>
                <a:schemeClr val="bg2"/>
              </a:buClr>
              <a:buSzPct val="120000"/>
              <a:buNone/>
              <a:defRPr sz="2000">
                <a:solidFill>
                  <a:schemeClr val="tx1">
                    <a:tint val="75000"/>
                  </a:schemeClr>
                </a:solidFill>
                <a:latin typeface="Times" charset="0"/>
              </a:defRPr>
            </a:lvl2pPr>
            <a:lvl3pPr marL="914400" indent="0" algn="l" rtl="0" eaLnBrk="0" fontAlgn="base" hangingPunct="0">
              <a:spcBef>
                <a:spcPct val="20000"/>
              </a:spcBef>
              <a:spcAft>
                <a:spcPct val="0"/>
              </a:spcAft>
              <a:buClr>
                <a:schemeClr val="bg2"/>
              </a:buClr>
              <a:buSzPct val="75000"/>
              <a:buNone/>
              <a:defRPr sz="1800" b="1">
                <a:solidFill>
                  <a:schemeClr val="tx1">
                    <a:tint val="75000"/>
                  </a:schemeClr>
                </a:solidFill>
                <a:latin typeface="+mn-lt"/>
              </a:defRPr>
            </a:lvl3pPr>
            <a:lvl4pPr marL="1371600" indent="0" algn="l" rtl="0" eaLnBrk="0" fontAlgn="base" hangingPunct="0">
              <a:spcBef>
                <a:spcPct val="20000"/>
              </a:spcBef>
              <a:spcAft>
                <a:spcPct val="0"/>
              </a:spcAft>
              <a:buClr>
                <a:schemeClr val="bg2"/>
              </a:buClr>
              <a:buNone/>
              <a:defRPr sz="1600">
                <a:solidFill>
                  <a:schemeClr val="tx1">
                    <a:tint val="75000"/>
                  </a:schemeClr>
                </a:solidFill>
                <a:latin typeface="+mn-lt"/>
              </a:defRPr>
            </a:lvl4pPr>
            <a:lvl5pPr marL="18288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5pPr>
            <a:lvl6pPr marL="22860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6pPr>
            <a:lvl7pPr marL="27432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7pPr>
            <a:lvl8pPr marL="32004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8pPr>
            <a:lvl9pPr marL="36576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9pPr>
          </a:lstStyle>
          <a:p>
            <a:pPr algn="ctr"/>
            <a:endParaRPr lang="en-GB" dirty="0" smtClean="0"/>
          </a:p>
          <a:p>
            <a:pPr algn="ctr"/>
            <a:endParaRPr lang="en-GB" dirty="0"/>
          </a:p>
          <a:p>
            <a:pPr algn="ctr"/>
            <a:endParaRPr lang="en-GB" dirty="0" smtClean="0"/>
          </a:p>
          <a:p>
            <a:pPr algn="ctr"/>
            <a:r>
              <a:rPr lang="en-US" sz="4400" i="1" dirty="0"/>
              <a:t>Check safety: your safety, the safety of other staff members and the safety of the affected person and the community.</a:t>
            </a:r>
          </a:p>
        </p:txBody>
      </p:sp>
    </p:spTree>
    <p:extLst>
      <p:ext uri="{BB962C8B-B14F-4D97-AF65-F5344CB8AC3E}">
        <p14:creationId xmlns:p14="http://schemas.microsoft.com/office/powerpoint/2010/main" val="8872241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p:cNvSpPr>
            <a:spLocks noGrp="1"/>
          </p:cNvSpPr>
          <p:nvPr>
            <p:ph type="title"/>
          </p:nvPr>
        </p:nvSpPr>
        <p:spPr>
          <a:xfrm>
            <a:off x="1436798" y="890215"/>
            <a:ext cx="9041679" cy="288972"/>
          </a:xfrm>
        </p:spPr>
        <p:txBody>
          <a:bodyPr>
            <a:noAutofit/>
          </a:bodyPr>
          <a:lstStyle/>
          <a:p>
            <a:pPr algn="ctr"/>
            <a:r>
              <a:rPr lang="en-US" sz="5400" dirty="0" smtClean="0">
                <a:solidFill>
                  <a:srgbClr val="00B0F0"/>
                </a:solidFill>
                <a:latin typeface="Calibri" panose="020F0502020204030204" pitchFamily="34" charset="0"/>
                <a:cs typeface="Calibri" panose="020F0502020204030204" pitchFamily="34" charset="0"/>
              </a:rPr>
              <a:t>Must know</a:t>
            </a:r>
            <a:endParaRPr lang="en-US" sz="5400" i="1" dirty="0">
              <a:solidFill>
                <a:srgbClr val="00B0F0"/>
              </a:solidFill>
              <a:latin typeface="Calibri" panose="020F0502020204030204" pitchFamily="34" charset="0"/>
              <a:cs typeface="Calibri" panose="020F0502020204030204" pitchFamily="34" charset="0"/>
            </a:endParaRPr>
          </a:p>
        </p:txBody>
      </p:sp>
      <p:sp>
        <p:nvSpPr>
          <p:cNvPr id="4" name="Content Placeholder 2"/>
          <p:cNvSpPr txBox="1">
            <a:spLocks/>
          </p:cNvSpPr>
          <p:nvPr/>
        </p:nvSpPr>
        <p:spPr bwMode="auto">
          <a:xfrm>
            <a:off x="1146647" y="2260548"/>
            <a:ext cx="10515600" cy="36730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0" indent="0" algn="l" rtl="0" eaLnBrk="0" fontAlgn="base" hangingPunct="0">
              <a:spcBef>
                <a:spcPct val="20000"/>
              </a:spcBef>
              <a:spcAft>
                <a:spcPct val="0"/>
              </a:spcAft>
              <a:buClr>
                <a:schemeClr val="bg2"/>
              </a:buClr>
              <a:buNone/>
              <a:defRPr sz="2400">
                <a:solidFill>
                  <a:schemeClr val="tx1">
                    <a:lumMod val="65000"/>
                    <a:lumOff val="35000"/>
                  </a:schemeClr>
                </a:solidFill>
                <a:latin typeface="+mn-lt"/>
                <a:ea typeface="+mn-ea"/>
                <a:cs typeface="+mn-cs"/>
              </a:defRPr>
            </a:lvl1pPr>
            <a:lvl2pPr marL="457200" indent="0" algn="l" rtl="0" eaLnBrk="0" fontAlgn="base" hangingPunct="0">
              <a:spcBef>
                <a:spcPct val="20000"/>
              </a:spcBef>
              <a:spcAft>
                <a:spcPct val="0"/>
              </a:spcAft>
              <a:buClr>
                <a:schemeClr val="bg2"/>
              </a:buClr>
              <a:buSzPct val="120000"/>
              <a:buNone/>
              <a:defRPr sz="2000">
                <a:solidFill>
                  <a:schemeClr val="tx1">
                    <a:tint val="75000"/>
                  </a:schemeClr>
                </a:solidFill>
                <a:latin typeface="Times" charset="0"/>
              </a:defRPr>
            </a:lvl2pPr>
            <a:lvl3pPr marL="914400" indent="0" algn="l" rtl="0" eaLnBrk="0" fontAlgn="base" hangingPunct="0">
              <a:spcBef>
                <a:spcPct val="20000"/>
              </a:spcBef>
              <a:spcAft>
                <a:spcPct val="0"/>
              </a:spcAft>
              <a:buClr>
                <a:schemeClr val="bg2"/>
              </a:buClr>
              <a:buSzPct val="75000"/>
              <a:buNone/>
              <a:defRPr sz="1800" b="1">
                <a:solidFill>
                  <a:schemeClr val="tx1">
                    <a:tint val="75000"/>
                  </a:schemeClr>
                </a:solidFill>
                <a:latin typeface="+mn-lt"/>
              </a:defRPr>
            </a:lvl3pPr>
            <a:lvl4pPr marL="1371600" indent="0" algn="l" rtl="0" eaLnBrk="0" fontAlgn="base" hangingPunct="0">
              <a:spcBef>
                <a:spcPct val="20000"/>
              </a:spcBef>
              <a:spcAft>
                <a:spcPct val="0"/>
              </a:spcAft>
              <a:buClr>
                <a:schemeClr val="bg2"/>
              </a:buClr>
              <a:buNone/>
              <a:defRPr sz="1600">
                <a:solidFill>
                  <a:schemeClr val="tx1">
                    <a:tint val="75000"/>
                  </a:schemeClr>
                </a:solidFill>
                <a:latin typeface="+mn-lt"/>
              </a:defRPr>
            </a:lvl4pPr>
            <a:lvl5pPr marL="18288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5pPr>
            <a:lvl6pPr marL="22860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6pPr>
            <a:lvl7pPr marL="27432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7pPr>
            <a:lvl8pPr marL="32004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8pPr>
            <a:lvl9pPr marL="36576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9pPr>
          </a:lstStyle>
          <a:p>
            <a:r>
              <a:rPr lang="en-US" sz="4400" dirty="0"/>
              <a:t>Before taking any action you should check that you, other staff, the survivor and the other community members are safe</a:t>
            </a:r>
            <a:endParaRPr lang="en-US" kern="0" dirty="0"/>
          </a:p>
        </p:txBody>
      </p:sp>
    </p:spTree>
    <p:extLst>
      <p:ext uri="{BB962C8B-B14F-4D97-AF65-F5344CB8AC3E}">
        <p14:creationId xmlns:p14="http://schemas.microsoft.com/office/powerpoint/2010/main" val="38195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6894" y="1027360"/>
            <a:ext cx="10363200" cy="2387600"/>
          </a:xfrm>
        </p:spPr>
        <p:txBody>
          <a:bodyPr>
            <a:normAutofit/>
          </a:bodyPr>
          <a:lstStyle/>
          <a:p>
            <a:r>
              <a:rPr lang="en-US" sz="6600" b="1" dirty="0" smtClean="0">
                <a:solidFill>
                  <a:srgbClr val="0070C0"/>
                </a:solidFill>
                <a:latin typeface="Calibri" panose="020F0502020204030204" pitchFamily="34" charset="0"/>
              </a:rPr>
              <a:t>Why referrals?</a:t>
            </a:r>
            <a:endParaRPr lang="fr-CH" sz="6600" b="1" dirty="0">
              <a:solidFill>
                <a:srgbClr val="0070C0"/>
              </a:solidFill>
              <a:latin typeface="Calibri" panose="020F0502020204030204" pitchFamily="34" charset="0"/>
            </a:endParaRPr>
          </a:p>
        </p:txBody>
      </p:sp>
    </p:spTree>
    <p:extLst>
      <p:ext uri="{BB962C8B-B14F-4D97-AF65-F5344CB8AC3E}">
        <p14:creationId xmlns:p14="http://schemas.microsoft.com/office/powerpoint/2010/main" val="21597004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p:cNvSpPr>
            <a:spLocks noGrp="1"/>
          </p:cNvSpPr>
          <p:nvPr>
            <p:ph type="title"/>
          </p:nvPr>
        </p:nvSpPr>
        <p:spPr>
          <a:xfrm>
            <a:off x="1436798" y="890215"/>
            <a:ext cx="9041679" cy="288972"/>
          </a:xfrm>
        </p:spPr>
        <p:txBody>
          <a:bodyPr>
            <a:noAutofit/>
          </a:bodyPr>
          <a:lstStyle/>
          <a:p>
            <a:pPr algn="ctr"/>
            <a:r>
              <a:rPr lang="en-US" sz="5400" dirty="0" smtClean="0">
                <a:solidFill>
                  <a:srgbClr val="00B0F0"/>
                </a:solidFill>
                <a:latin typeface="Calibri" panose="020F0502020204030204" pitchFamily="34" charset="0"/>
                <a:cs typeface="Calibri" panose="020F0502020204030204" pitchFamily="34" charset="0"/>
              </a:rPr>
              <a:t>Key messages</a:t>
            </a:r>
            <a:endParaRPr lang="en-US" sz="5400" i="1" dirty="0">
              <a:solidFill>
                <a:srgbClr val="00B0F0"/>
              </a:solidFill>
              <a:latin typeface="Calibri" panose="020F0502020204030204" pitchFamily="34" charset="0"/>
              <a:cs typeface="Calibri" panose="020F0502020204030204" pitchFamily="34" charset="0"/>
            </a:endParaRPr>
          </a:p>
        </p:txBody>
      </p:sp>
      <p:sp>
        <p:nvSpPr>
          <p:cNvPr id="5" name="Text Placeholder 2"/>
          <p:cNvSpPr>
            <a:spLocks noGrp="1"/>
          </p:cNvSpPr>
          <p:nvPr>
            <p:ph type="body" sz="quarter" idx="4294967295"/>
          </p:nvPr>
        </p:nvSpPr>
        <p:spPr>
          <a:xfrm>
            <a:off x="1131570" y="1443203"/>
            <a:ext cx="9469298" cy="4396357"/>
          </a:xfrm>
          <a:prstGeom prst="rect">
            <a:avLst/>
          </a:prstGeom>
        </p:spPr>
        <p:txBody>
          <a:bodyPr>
            <a:normAutofit fontScale="92500" lnSpcReduction="10000"/>
          </a:bodyPr>
          <a:lstStyle/>
          <a:p>
            <a:pPr marL="342900" indent="-342900">
              <a:buFont typeface="Wingdings" panose="05000000000000000000" pitchFamily="2" charset="2"/>
              <a:buChar char="ü"/>
            </a:pPr>
            <a:r>
              <a:rPr lang="en-US" sz="3200" dirty="0"/>
              <a:t>Respect </a:t>
            </a:r>
            <a:r>
              <a:rPr lang="en-US" sz="3200" dirty="0" smtClean="0"/>
              <a:t>confidentiality</a:t>
            </a:r>
            <a:endParaRPr lang="en-US" sz="3200" dirty="0"/>
          </a:p>
          <a:p>
            <a:pPr marL="342900" indent="-342900">
              <a:buFont typeface="Wingdings" panose="05000000000000000000" pitchFamily="2" charset="2"/>
              <a:buChar char="ü"/>
            </a:pPr>
            <a:r>
              <a:rPr lang="en-US" sz="3200" dirty="0"/>
              <a:t>Obtain informed consent</a:t>
            </a:r>
          </a:p>
          <a:p>
            <a:pPr marL="342900" indent="-342900">
              <a:buFont typeface="Wingdings" panose="05000000000000000000" pitchFamily="2" charset="2"/>
              <a:buChar char="ü"/>
            </a:pPr>
            <a:r>
              <a:rPr lang="en-US" sz="3200" dirty="0"/>
              <a:t>Do not raise expectations</a:t>
            </a:r>
          </a:p>
          <a:p>
            <a:pPr marL="342900" indent="-342900">
              <a:buFont typeface="Wingdings" panose="05000000000000000000" pitchFamily="2" charset="2"/>
              <a:buChar char="ü"/>
            </a:pPr>
            <a:r>
              <a:rPr lang="en-US" sz="3200" dirty="0"/>
              <a:t>Respect choices and decision-making capacities</a:t>
            </a:r>
          </a:p>
          <a:p>
            <a:pPr marL="342900" indent="-342900">
              <a:buFont typeface="Wingdings" panose="05000000000000000000" pitchFamily="2" charset="2"/>
              <a:buChar char="ü"/>
            </a:pPr>
            <a:r>
              <a:rPr lang="en-US" sz="3200" dirty="0"/>
              <a:t>Prioritize the safety and security of the individual </a:t>
            </a:r>
            <a:r>
              <a:rPr lang="en-US" sz="3200" dirty="0" smtClean="0"/>
              <a:t>first</a:t>
            </a:r>
          </a:p>
          <a:p>
            <a:pPr marL="342900" indent="-342900">
              <a:buFont typeface="Wingdings" panose="05000000000000000000" pitchFamily="2" charset="2"/>
              <a:buChar char="ü"/>
            </a:pPr>
            <a:r>
              <a:rPr lang="en-US" sz="3200" dirty="0" smtClean="0"/>
              <a:t>Ensure that do-no-harm, safety and dignity remain at the center </a:t>
            </a:r>
          </a:p>
          <a:p>
            <a:pPr marL="342900" indent="-342900">
              <a:buFont typeface="Wingdings" panose="05000000000000000000" pitchFamily="2" charset="2"/>
              <a:buChar char="ü"/>
            </a:pPr>
            <a:r>
              <a:rPr lang="en-US" sz="3200" dirty="0" smtClean="0"/>
              <a:t>Do not engagement in case management if you are not a case management actor</a:t>
            </a:r>
          </a:p>
        </p:txBody>
      </p:sp>
    </p:spTree>
    <p:extLst>
      <p:ext uri="{BB962C8B-B14F-4D97-AF65-F5344CB8AC3E}">
        <p14:creationId xmlns:p14="http://schemas.microsoft.com/office/powerpoint/2010/main" val="19597745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4405" y="1288617"/>
            <a:ext cx="10363200" cy="2387600"/>
          </a:xfrm>
        </p:spPr>
        <p:txBody>
          <a:bodyPr>
            <a:normAutofit/>
          </a:bodyPr>
          <a:lstStyle/>
          <a:p>
            <a:r>
              <a:rPr lang="en-US" sz="6600" b="1" dirty="0" smtClean="0">
                <a:solidFill>
                  <a:srgbClr val="0070C0"/>
                </a:solidFill>
                <a:latin typeface="Calibri" panose="020F0502020204030204" pitchFamily="34" charset="0"/>
              </a:rPr>
              <a:t>The referral process for Protection</a:t>
            </a:r>
            <a:endParaRPr lang="fr-CH" sz="6600" b="1" dirty="0">
              <a:solidFill>
                <a:srgbClr val="0070C0"/>
              </a:solidFill>
              <a:latin typeface="Calibri" panose="020F0502020204030204" pitchFamily="34" charset="0"/>
            </a:endParaRPr>
          </a:p>
        </p:txBody>
      </p:sp>
    </p:spTree>
    <p:extLst>
      <p:ext uri="{BB962C8B-B14F-4D97-AF65-F5344CB8AC3E}">
        <p14:creationId xmlns:p14="http://schemas.microsoft.com/office/powerpoint/2010/main" val="29225251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p:cNvSpPr>
            <a:spLocks noGrp="1"/>
          </p:cNvSpPr>
          <p:nvPr>
            <p:ph type="title"/>
          </p:nvPr>
        </p:nvSpPr>
        <p:spPr>
          <a:xfrm>
            <a:off x="290791" y="1430542"/>
            <a:ext cx="10362525" cy="215378"/>
          </a:xfrm>
        </p:spPr>
        <p:txBody>
          <a:bodyPr>
            <a:noAutofit/>
          </a:bodyPr>
          <a:lstStyle/>
          <a:p>
            <a:pPr algn="ctr"/>
            <a:r>
              <a:rPr lang="en-US" sz="5400" dirty="0" smtClean="0">
                <a:solidFill>
                  <a:srgbClr val="00B0F0"/>
                </a:solidFill>
                <a:latin typeface="Calibri" panose="020F0502020204030204" pitchFamily="34" charset="0"/>
                <a:cs typeface="Calibri" panose="020F0502020204030204" pitchFamily="34" charset="0"/>
              </a:rPr>
              <a:t>Minimum standards for Protection referrals</a:t>
            </a:r>
            <a:endParaRPr lang="en-US" sz="5400" i="1" dirty="0">
              <a:solidFill>
                <a:srgbClr val="00B0F0"/>
              </a:solidFill>
              <a:latin typeface="Calibri" panose="020F0502020204030204" pitchFamily="34" charset="0"/>
              <a:cs typeface="Calibri" panose="020F0502020204030204" pitchFamily="34" charset="0"/>
            </a:endParaRPr>
          </a:p>
        </p:txBody>
      </p:sp>
      <p:sp>
        <p:nvSpPr>
          <p:cNvPr id="5" name="Text Placeholder 2"/>
          <p:cNvSpPr>
            <a:spLocks noGrp="1"/>
          </p:cNvSpPr>
          <p:nvPr>
            <p:ph type="body" sz="quarter" idx="4294967295"/>
          </p:nvPr>
        </p:nvSpPr>
        <p:spPr>
          <a:xfrm>
            <a:off x="1100612" y="1645920"/>
            <a:ext cx="9552704" cy="4396357"/>
          </a:xfrm>
          <a:prstGeom prst="rect">
            <a:avLst/>
          </a:prstGeom>
        </p:spPr>
        <p:txBody>
          <a:bodyPr>
            <a:normAutofit lnSpcReduction="10000"/>
          </a:bodyPr>
          <a:lstStyle/>
          <a:p>
            <a:pPr marL="342900" indent="-342900">
              <a:buFont typeface="Arial" panose="020B0604020202020204" pitchFamily="34" charset="0"/>
              <a:buChar char="•"/>
            </a:pPr>
            <a:r>
              <a:rPr lang="en-US" dirty="0"/>
              <a:t>To have a similar understanding of Protection referrals in the context of Ukraine </a:t>
            </a:r>
          </a:p>
          <a:p>
            <a:pPr marL="342900" indent="-342900">
              <a:buFont typeface="Arial" panose="020B0604020202020204" pitchFamily="34" charset="0"/>
              <a:buChar char="•"/>
            </a:pPr>
            <a:r>
              <a:rPr lang="en-US" dirty="0"/>
              <a:t>To coordinate effectively between Protection Cluster actors</a:t>
            </a:r>
          </a:p>
          <a:p>
            <a:pPr marL="342900" indent="-342900">
              <a:buFont typeface="Arial" panose="020B0604020202020204" pitchFamily="34" charset="0"/>
              <a:buChar char="•"/>
            </a:pPr>
            <a:r>
              <a:rPr lang="en-US" dirty="0"/>
              <a:t>To provide an overview of current referral pathways in Ukraine</a:t>
            </a:r>
          </a:p>
          <a:p>
            <a:pPr marL="342900" indent="-342900">
              <a:buFont typeface="Arial" panose="020B0604020202020204" pitchFamily="34" charset="0"/>
              <a:buChar char="•"/>
            </a:pPr>
            <a:r>
              <a:rPr lang="en-US" dirty="0"/>
              <a:t>To know what to do as a non-GBV/CP specialist when faced with such need</a:t>
            </a:r>
          </a:p>
          <a:p>
            <a:pPr marL="342900" indent="-342900">
              <a:buFont typeface="Arial" panose="020B0604020202020204" pitchFamily="34" charset="0"/>
              <a:buChar char="•"/>
            </a:pPr>
            <a:r>
              <a:rPr lang="en-US" dirty="0"/>
              <a:t>To harmonize tools and practice </a:t>
            </a:r>
          </a:p>
          <a:p>
            <a:pPr marL="1239838" lvl="1" indent="-342900"/>
            <a:r>
              <a:rPr lang="en-US" dirty="0"/>
              <a:t>Inter-agency referral form</a:t>
            </a:r>
          </a:p>
          <a:p>
            <a:pPr marL="342900" indent="-342900">
              <a:buFont typeface="Arial" panose="020B0604020202020204" pitchFamily="34" charset="0"/>
              <a:buChar char="•"/>
            </a:pPr>
            <a:r>
              <a:rPr lang="en-US" dirty="0"/>
              <a:t>To </a:t>
            </a:r>
            <a:r>
              <a:rPr lang="en-US" dirty="0" smtClean="0"/>
              <a:t>ensure do-no-harm</a:t>
            </a:r>
            <a:endParaRPr lang="en-US" dirty="0"/>
          </a:p>
          <a:p>
            <a:pPr marL="342900" indent="-342900">
              <a:buFont typeface="Arial" panose="020B0604020202020204" pitchFamily="34" charset="0"/>
              <a:buChar char="•"/>
            </a:pPr>
            <a:r>
              <a:rPr lang="en-US" dirty="0"/>
              <a:t>To abide to safe data collection principles and protocols</a:t>
            </a:r>
          </a:p>
          <a:p>
            <a:pPr marL="342900" indent="-342900">
              <a:buFont typeface="Arial" panose="020B0604020202020204" pitchFamily="34" charset="0"/>
              <a:buChar char="•"/>
            </a:pPr>
            <a:r>
              <a:rPr lang="en-US" dirty="0"/>
              <a:t>To use the Service Mapping effectively for referrals</a:t>
            </a:r>
          </a:p>
        </p:txBody>
      </p:sp>
    </p:spTree>
    <p:extLst>
      <p:ext uri="{BB962C8B-B14F-4D97-AF65-F5344CB8AC3E}">
        <p14:creationId xmlns:p14="http://schemas.microsoft.com/office/powerpoint/2010/main" val="22946613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p:cNvSpPr>
            <a:spLocks noGrp="1"/>
          </p:cNvSpPr>
          <p:nvPr>
            <p:ph type="title"/>
          </p:nvPr>
        </p:nvSpPr>
        <p:spPr>
          <a:xfrm>
            <a:off x="1341795" y="1365228"/>
            <a:ext cx="9041679" cy="288972"/>
          </a:xfrm>
        </p:spPr>
        <p:txBody>
          <a:bodyPr>
            <a:noAutofit/>
          </a:bodyPr>
          <a:lstStyle/>
          <a:p>
            <a:pPr algn="ctr"/>
            <a:r>
              <a:rPr lang="en-US" sz="5400" dirty="0" smtClean="0">
                <a:solidFill>
                  <a:srgbClr val="00B0F0"/>
                </a:solidFill>
                <a:latin typeface="Calibri" panose="020F0502020204030204" pitchFamily="34" charset="0"/>
                <a:cs typeface="Calibri" panose="020F0502020204030204" pitchFamily="34" charset="0"/>
              </a:rPr>
              <a:t>Minimum standards for Protection referrals</a:t>
            </a:r>
            <a:endParaRPr lang="en-US" sz="5400" i="1" dirty="0">
              <a:solidFill>
                <a:srgbClr val="00B0F0"/>
              </a:solidFill>
              <a:latin typeface="Calibri" panose="020F0502020204030204" pitchFamily="34" charset="0"/>
              <a:cs typeface="Calibri" panose="020F0502020204030204" pitchFamily="34" charset="0"/>
            </a:endParaRPr>
          </a:p>
        </p:txBody>
      </p:sp>
      <p:graphicFrame>
        <p:nvGraphicFramePr>
          <p:cNvPr id="9" name="Diagram 8"/>
          <p:cNvGraphicFramePr/>
          <p:nvPr>
            <p:extLst>
              <p:ext uri="{D42A27DB-BD31-4B8C-83A1-F6EECF244321}">
                <p14:modId xmlns:p14="http://schemas.microsoft.com/office/powerpoint/2010/main" val="2512773407"/>
              </p:ext>
            </p:extLst>
          </p:nvPr>
        </p:nvGraphicFramePr>
        <p:xfrm>
          <a:off x="3011763" y="1871277"/>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460296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p:cNvSpPr>
            <a:spLocks noGrp="1"/>
          </p:cNvSpPr>
          <p:nvPr>
            <p:ph type="title"/>
          </p:nvPr>
        </p:nvSpPr>
        <p:spPr>
          <a:xfrm>
            <a:off x="1448672" y="617082"/>
            <a:ext cx="9041679" cy="288972"/>
          </a:xfrm>
        </p:spPr>
        <p:txBody>
          <a:bodyPr>
            <a:noAutofit/>
          </a:bodyPr>
          <a:lstStyle/>
          <a:p>
            <a:pPr algn="ctr"/>
            <a:r>
              <a:rPr lang="en-US" sz="5400" dirty="0" smtClean="0">
                <a:solidFill>
                  <a:srgbClr val="00B0F0"/>
                </a:solidFill>
                <a:latin typeface="Calibri" panose="020F0502020204030204" pitchFamily="34" charset="0"/>
                <a:cs typeface="Calibri" panose="020F0502020204030204" pitchFamily="34" charset="0"/>
              </a:rPr>
              <a:t>Protection referrals</a:t>
            </a:r>
            <a:endParaRPr lang="en-US" sz="5400" i="1" dirty="0">
              <a:solidFill>
                <a:srgbClr val="00B0F0"/>
              </a:solidFill>
              <a:latin typeface="Calibri" panose="020F0502020204030204" pitchFamily="34" charset="0"/>
              <a:cs typeface="Calibri" panose="020F0502020204030204" pitchFamily="34" charset="0"/>
            </a:endParaRPr>
          </a:p>
        </p:txBody>
      </p:sp>
      <p:sp>
        <p:nvSpPr>
          <p:cNvPr id="4" name="Text Placeholder 2"/>
          <p:cNvSpPr>
            <a:spLocks noGrp="1"/>
          </p:cNvSpPr>
          <p:nvPr>
            <p:ph type="body" sz="quarter" idx="4294967295"/>
          </p:nvPr>
        </p:nvSpPr>
        <p:spPr>
          <a:xfrm>
            <a:off x="743203" y="1166805"/>
            <a:ext cx="9552704" cy="4396357"/>
          </a:xfrm>
          <a:prstGeom prst="rect">
            <a:avLst/>
          </a:prstGeom>
        </p:spPr>
        <p:txBody>
          <a:bodyPr>
            <a:normAutofit/>
          </a:bodyPr>
          <a:lstStyle/>
          <a:p>
            <a:r>
              <a:rPr lang="en-US" dirty="0"/>
              <a:t>A Protection referral is the process of directing an individual or a household to another Protection service provider because they require further action to meet an identified need, which is beyond the expertise or scope of the current service provider. </a:t>
            </a:r>
          </a:p>
        </p:txBody>
      </p:sp>
      <p:graphicFrame>
        <p:nvGraphicFramePr>
          <p:cNvPr id="5" name="Diagram 4"/>
          <p:cNvGraphicFramePr/>
          <p:nvPr>
            <p:extLst>
              <p:ext uri="{D42A27DB-BD31-4B8C-83A1-F6EECF244321}">
                <p14:modId xmlns:p14="http://schemas.microsoft.com/office/powerpoint/2010/main" val="3721266781"/>
              </p:ext>
            </p:extLst>
          </p:nvPr>
        </p:nvGraphicFramePr>
        <p:xfrm>
          <a:off x="1891867" y="2050329"/>
          <a:ext cx="8404040" cy="48076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9338443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130" y="2646573"/>
            <a:ext cx="1878645" cy="128676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Step 1</a:t>
            </a:r>
          </a:p>
          <a:p>
            <a:pPr algn="ctr"/>
            <a:r>
              <a:rPr lang="en-US" dirty="0" smtClean="0"/>
              <a:t>Psychological First Aid (PFA)</a:t>
            </a:r>
            <a:endParaRPr lang="en-US" dirty="0"/>
          </a:p>
        </p:txBody>
      </p:sp>
      <p:sp>
        <p:nvSpPr>
          <p:cNvPr id="24" name="Rectangle 23"/>
          <p:cNvSpPr/>
          <p:nvPr/>
        </p:nvSpPr>
        <p:spPr>
          <a:xfrm>
            <a:off x="6350527" y="3132053"/>
            <a:ext cx="669301" cy="110768"/>
          </a:xfrm>
          <a:prstGeom prst="rect">
            <a:avLst/>
          </a:prstGeom>
          <a:solidFill>
            <a:srgbClr val="00A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350526" y="3408971"/>
            <a:ext cx="669301" cy="11076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Arrow 31"/>
          <p:cNvSpPr/>
          <p:nvPr/>
        </p:nvSpPr>
        <p:spPr>
          <a:xfrm>
            <a:off x="4788417" y="3246362"/>
            <a:ext cx="507878" cy="25805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itle 1"/>
          <p:cNvSpPr>
            <a:spLocks noGrp="1"/>
          </p:cNvSpPr>
          <p:nvPr>
            <p:ph type="title"/>
          </p:nvPr>
        </p:nvSpPr>
        <p:spPr>
          <a:xfrm>
            <a:off x="1829686" y="1251037"/>
            <a:ext cx="9041679" cy="288972"/>
          </a:xfrm>
        </p:spPr>
        <p:txBody>
          <a:bodyPr>
            <a:noAutofit/>
          </a:bodyPr>
          <a:lstStyle/>
          <a:p>
            <a:pPr algn="ctr"/>
            <a:r>
              <a:rPr lang="en-US" sz="5400" b="0" dirty="0" smtClean="0"/>
              <a:t>The referral process</a:t>
            </a:r>
            <a:endParaRPr lang="en-US" sz="5400" b="0" dirty="0"/>
          </a:p>
        </p:txBody>
      </p:sp>
      <p:sp>
        <p:nvSpPr>
          <p:cNvPr id="29" name="Rectangle 28"/>
          <p:cNvSpPr/>
          <p:nvPr/>
        </p:nvSpPr>
        <p:spPr>
          <a:xfrm>
            <a:off x="2033427" y="2642950"/>
            <a:ext cx="1925166" cy="129038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Step 2</a:t>
            </a:r>
          </a:p>
          <a:p>
            <a:pPr algn="ctr"/>
            <a:r>
              <a:rPr lang="en-US" dirty="0" smtClean="0"/>
              <a:t>Options and consent</a:t>
            </a:r>
            <a:endParaRPr lang="en-US" dirty="0"/>
          </a:p>
        </p:txBody>
      </p:sp>
      <p:sp>
        <p:nvSpPr>
          <p:cNvPr id="39" name="Rectangle 38"/>
          <p:cNvSpPr/>
          <p:nvPr/>
        </p:nvSpPr>
        <p:spPr>
          <a:xfrm>
            <a:off x="4074196" y="2651280"/>
            <a:ext cx="1925166" cy="129038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Step 3</a:t>
            </a:r>
          </a:p>
          <a:p>
            <a:pPr algn="ctr"/>
            <a:r>
              <a:rPr lang="en-US" dirty="0" smtClean="0"/>
              <a:t>Data collection</a:t>
            </a:r>
            <a:endParaRPr lang="en-US" dirty="0"/>
          </a:p>
        </p:txBody>
      </p:sp>
      <p:sp>
        <p:nvSpPr>
          <p:cNvPr id="40" name="Rectangle 39"/>
          <p:cNvSpPr/>
          <p:nvPr/>
        </p:nvSpPr>
        <p:spPr>
          <a:xfrm>
            <a:off x="6114965" y="2684333"/>
            <a:ext cx="1925166" cy="1290387"/>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Step 4</a:t>
            </a:r>
          </a:p>
          <a:p>
            <a:pPr algn="ctr"/>
            <a:r>
              <a:rPr lang="en-US" dirty="0" smtClean="0"/>
              <a:t>Identify service provider</a:t>
            </a:r>
            <a:endParaRPr lang="en-US" dirty="0"/>
          </a:p>
        </p:txBody>
      </p:sp>
      <p:sp>
        <p:nvSpPr>
          <p:cNvPr id="41" name="Rectangle 40"/>
          <p:cNvSpPr/>
          <p:nvPr/>
        </p:nvSpPr>
        <p:spPr>
          <a:xfrm>
            <a:off x="8171986" y="2684332"/>
            <a:ext cx="1925166" cy="129038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Step 5</a:t>
            </a:r>
          </a:p>
          <a:p>
            <a:pPr algn="ctr"/>
            <a:r>
              <a:rPr lang="en-US" dirty="0" smtClean="0"/>
              <a:t>Contact service provider</a:t>
            </a:r>
            <a:endParaRPr lang="en-US" dirty="0"/>
          </a:p>
        </p:txBody>
      </p:sp>
      <p:sp>
        <p:nvSpPr>
          <p:cNvPr id="42" name="Rectangle 41"/>
          <p:cNvSpPr/>
          <p:nvPr/>
        </p:nvSpPr>
        <p:spPr>
          <a:xfrm>
            <a:off x="10164179" y="2684331"/>
            <a:ext cx="1925166" cy="129038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Step 6</a:t>
            </a:r>
          </a:p>
          <a:p>
            <a:pPr algn="ctr"/>
            <a:r>
              <a:rPr lang="en-US" dirty="0" smtClean="0"/>
              <a:t>Follow up</a:t>
            </a:r>
            <a:endParaRPr lang="en-US" dirty="0"/>
          </a:p>
        </p:txBody>
      </p:sp>
    </p:spTree>
    <p:extLst>
      <p:ext uri="{BB962C8B-B14F-4D97-AF65-F5344CB8AC3E}">
        <p14:creationId xmlns:p14="http://schemas.microsoft.com/office/powerpoint/2010/main" val="281217264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p:cNvSpPr>
            <a:spLocks noGrp="1"/>
          </p:cNvSpPr>
          <p:nvPr>
            <p:ph type="title"/>
          </p:nvPr>
        </p:nvSpPr>
        <p:spPr>
          <a:xfrm>
            <a:off x="1432644" y="4511596"/>
            <a:ext cx="9041679" cy="288972"/>
          </a:xfrm>
        </p:spPr>
        <p:txBody>
          <a:bodyPr>
            <a:noAutofit/>
          </a:bodyPr>
          <a:lstStyle/>
          <a:p>
            <a:pPr algn="ctr"/>
            <a:r>
              <a:rPr lang="en-US" sz="5400" dirty="0" smtClean="0"/>
              <a:t>STEP 1</a:t>
            </a:r>
            <a:br>
              <a:rPr lang="en-US" sz="5400" dirty="0" smtClean="0"/>
            </a:br>
            <a:r>
              <a:rPr lang="en-US" sz="5400" dirty="0" smtClean="0"/>
              <a:t/>
            </a:r>
            <a:br>
              <a:rPr lang="en-US" sz="5400" dirty="0" smtClean="0"/>
            </a:br>
            <a:r>
              <a:rPr lang="en-US" sz="5400" i="1" dirty="0" smtClean="0"/>
              <a:t>Psychological First Aid (PFA)</a:t>
            </a:r>
            <a:endParaRPr lang="en-US" sz="5400" i="1" dirty="0"/>
          </a:p>
        </p:txBody>
      </p:sp>
    </p:spTree>
    <p:extLst>
      <p:ext uri="{BB962C8B-B14F-4D97-AF65-F5344CB8AC3E}">
        <p14:creationId xmlns:p14="http://schemas.microsoft.com/office/powerpoint/2010/main" val="94493798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p:cNvSpPr>
            <a:spLocks noGrp="1"/>
          </p:cNvSpPr>
          <p:nvPr>
            <p:ph type="title"/>
          </p:nvPr>
        </p:nvSpPr>
        <p:spPr>
          <a:xfrm>
            <a:off x="1436798" y="890215"/>
            <a:ext cx="9041679" cy="288972"/>
          </a:xfrm>
        </p:spPr>
        <p:txBody>
          <a:bodyPr>
            <a:noAutofit/>
          </a:bodyPr>
          <a:lstStyle/>
          <a:p>
            <a:pPr algn="ctr"/>
            <a:r>
              <a:rPr lang="en-US" sz="5400" b="0" dirty="0" smtClean="0">
                <a:solidFill>
                  <a:srgbClr val="00B0F0"/>
                </a:solidFill>
                <a:latin typeface="Calibri" panose="020F0502020204030204" pitchFamily="34" charset="0"/>
                <a:cs typeface="Calibri" panose="020F0502020204030204" pitchFamily="34" charset="0"/>
              </a:rPr>
              <a:t>Psychological First Aid</a:t>
            </a:r>
            <a:endParaRPr lang="en-US" sz="5400" b="0" i="1" dirty="0">
              <a:solidFill>
                <a:srgbClr val="00B0F0"/>
              </a:solidFill>
              <a:latin typeface="Calibri" panose="020F0502020204030204" pitchFamily="34" charset="0"/>
              <a:cs typeface="Calibri" panose="020F0502020204030204" pitchFamily="34" charset="0"/>
            </a:endParaRPr>
          </a:p>
        </p:txBody>
      </p:sp>
      <p:sp>
        <p:nvSpPr>
          <p:cNvPr id="4" name="Content Placeholder 2"/>
          <p:cNvSpPr txBox="1">
            <a:spLocks/>
          </p:cNvSpPr>
          <p:nvPr/>
        </p:nvSpPr>
        <p:spPr bwMode="auto">
          <a:xfrm>
            <a:off x="1063519" y="1607405"/>
            <a:ext cx="10515600" cy="36730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0" indent="0" algn="l" rtl="0" eaLnBrk="0" fontAlgn="base" hangingPunct="0">
              <a:spcBef>
                <a:spcPct val="20000"/>
              </a:spcBef>
              <a:spcAft>
                <a:spcPct val="0"/>
              </a:spcAft>
              <a:buClr>
                <a:schemeClr val="bg2"/>
              </a:buClr>
              <a:buNone/>
              <a:defRPr sz="2400">
                <a:solidFill>
                  <a:schemeClr val="tx1">
                    <a:lumMod val="65000"/>
                    <a:lumOff val="35000"/>
                  </a:schemeClr>
                </a:solidFill>
                <a:latin typeface="+mn-lt"/>
                <a:ea typeface="+mn-ea"/>
                <a:cs typeface="+mn-cs"/>
              </a:defRPr>
            </a:lvl1pPr>
            <a:lvl2pPr marL="457200" indent="0" algn="l" rtl="0" eaLnBrk="0" fontAlgn="base" hangingPunct="0">
              <a:spcBef>
                <a:spcPct val="20000"/>
              </a:spcBef>
              <a:spcAft>
                <a:spcPct val="0"/>
              </a:spcAft>
              <a:buClr>
                <a:schemeClr val="bg2"/>
              </a:buClr>
              <a:buSzPct val="120000"/>
              <a:buNone/>
              <a:defRPr sz="2000">
                <a:solidFill>
                  <a:schemeClr val="tx1">
                    <a:tint val="75000"/>
                  </a:schemeClr>
                </a:solidFill>
                <a:latin typeface="Times" charset="0"/>
              </a:defRPr>
            </a:lvl2pPr>
            <a:lvl3pPr marL="914400" indent="0" algn="l" rtl="0" eaLnBrk="0" fontAlgn="base" hangingPunct="0">
              <a:spcBef>
                <a:spcPct val="20000"/>
              </a:spcBef>
              <a:spcAft>
                <a:spcPct val="0"/>
              </a:spcAft>
              <a:buClr>
                <a:schemeClr val="bg2"/>
              </a:buClr>
              <a:buSzPct val="75000"/>
              <a:buNone/>
              <a:defRPr sz="1800" b="1">
                <a:solidFill>
                  <a:schemeClr val="tx1">
                    <a:tint val="75000"/>
                  </a:schemeClr>
                </a:solidFill>
                <a:latin typeface="+mn-lt"/>
              </a:defRPr>
            </a:lvl3pPr>
            <a:lvl4pPr marL="1371600" indent="0" algn="l" rtl="0" eaLnBrk="0" fontAlgn="base" hangingPunct="0">
              <a:spcBef>
                <a:spcPct val="20000"/>
              </a:spcBef>
              <a:spcAft>
                <a:spcPct val="0"/>
              </a:spcAft>
              <a:buClr>
                <a:schemeClr val="bg2"/>
              </a:buClr>
              <a:buNone/>
              <a:defRPr sz="1600">
                <a:solidFill>
                  <a:schemeClr val="tx1">
                    <a:tint val="75000"/>
                  </a:schemeClr>
                </a:solidFill>
                <a:latin typeface="+mn-lt"/>
              </a:defRPr>
            </a:lvl4pPr>
            <a:lvl5pPr marL="18288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5pPr>
            <a:lvl6pPr marL="22860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6pPr>
            <a:lvl7pPr marL="27432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7pPr>
            <a:lvl8pPr marL="32004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8pPr>
            <a:lvl9pPr marL="36576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9pPr>
          </a:lstStyle>
          <a:p>
            <a:pPr marL="571500" indent="-571500">
              <a:buFont typeface="Arial" panose="020B0604020202020204" pitchFamily="34" charset="0"/>
              <a:buChar char="•"/>
            </a:pPr>
            <a:r>
              <a:rPr lang="en-US" dirty="0" smtClean="0"/>
              <a:t>Introduce yourself, your role and your organization</a:t>
            </a:r>
          </a:p>
          <a:p>
            <a:pPr marL="571500" indent="-571500">
              <a:buFont typeface="Arial" panose="020B0604020202020204" pitchFamily="34" charset="0"/>
              <a:buChar char="•"/>
            </a:pPr>
            <a:r>
              <a:rPr lang="en-US" dirty="0" smtClean="0"/>
              <a:t>Make sure you are in a quiet and confidential place</a:t>
            </a:r>
          </a:p>
          <a:p>
            <a:pPr marL="571500" indent="-571500">
              <a:buFont typeface="Arial" panose="020B0604020202020204" pitchFamily="34" charset="0"/>
              <a:buChar char="•"/>
            </a:pPr>
            <a:r>
              <a:rPr lang="en-US" kern="0" dirty="0" smtClean="0"/>
              <a:t>Provide Psychological First Aid (PFA)</a:t>
            </a:r>
          </a:p>
          <a:p>
            <a:pPr marL="571500" indent="-571500">
              <a:buFont typeface="Arial" panose="020B0604020202020204" pitchFamily="34" charset="0"/>
              <a:buChar char="•"/>
            </a:pPr>
            <a:r>
              <a:rPr lang="en-US" dirty="0"/>
              <a:t>Humane, supportive response to a fellow human being who is suffering and who may need </a:t>
            </a:r>
            <a:r>
              <a:rPr lang="en-US" dirty="0" smtClean="0"/>
              <a:t>support</a:t>
            </a:r>
          </a:p>
          <a:p>
            <a:pPr marL="1028700" lvl="1" indent="-571500">
              <a:buFont typeface="Arial" panose="020B0604020202020204" pitchFamily="34" charset="0"/>
              <a:buChar char="•"/>
            </a:pPr>
            <a:r>
              <a:rPr lang="en-US" dirty="0" smtClean="0"/>
              <a:t>Respect </a:t>
            </a:r>
            <a:r>
              <a:rPr lang="en-US" dirty="0"/>
              <a:t>safety, dignity and rights. </a:t>
            </a:r>
            <a:endParaRPr lang="en-US" dirty="0" smtClean="0"/>
          </a:p>
          <a:p>
            <a:pPr marL="1028700" lvl="1" indent="-571500">
              <a:buFont typeface="Arial" panose="020B0604020202020204" pitchFamily="34" charset="0"/>
              <a:buChar char="•"/>
            </a:pPr>
            <a:r>
              <a:rPr lang="en-US" dirty="0" smtClean="0"/>
              <a:t>Adapt </a:t>
            </a:r>
            <a:r>
              <a:rPr lang="en-US" dirty="0"/>
              <a:t>what you do to take account of the person’s culture. </a:t>
            </a:r>
            <a:endParaRPr lang="en-US" dirty="0" smtClean="0"/>
          </a:p>
          <a:p>
            <a:pPr marL="1028700" lvl="1" indent="-571500">
              <a:buFont typeface="Arial" panose="020B0604020202020204" pitchFamily="34" charset="0"/>
              <a:buChar char="•"/>
            </a:pPr>
            <a:r>
              <a:rPr lang="en-US" dirty="0" smtClean="0"/>
              <a:t>Be </a:t>
            </a:r>
            <a:r>
              <a:rPr lang="en-US" dirty="0"/>
              <a:t>aware of other emergency response measures. </a:t>
            </a:r>
            <a:endParaRPr lang="en-US" dirty="0" smtClean="0"/>
          </a:p>
          <a:p>
            <a:pPr marL="1028700" lvl="1" indent="-571500">
              <a:buFont typeface="Arial" panose="020B0604020202020204" pitchFamily="34" charset="0"/>
              <a:buChar char="•"/>
            </a:pPr>
            <a:r>
              <a:rPr lang="en-US" dirty="0" smtClean="0"/>
              <a:t>Look </a:t>
            </a:r>
            <a:r>
              <a:rPr lang="en-US" dirty="0"/>
              <a:t>after yourself.</a:t>
            </a:r>
          </a:p>
          <a:p>
            <a:pPr marL="571500" indent="-571500">
              <a:buFont typeface="Arial" panose="020B0604020202020204" pitchFamily="34" charset="0"/>
              <a:buChar char="•"/>
            </a:pPr>
            <a:endParaRPr lang="en-US" dirty="0"/>
          </a:p>
          <a:p>
            <a:pPr marL="571500" indent="-571500">
              <a:buFont typeface="Arial" panose="020B0604020202020204" pitchFamily="34" charset="0"/>
              <a:buChar char="•"/>
            </a:pPr>
            <a:endParaRPr lang="en-US" kern="0" dirty="0" smtClean="0"/>
          </a:p>
          <a:p>
            <a:pPr marL="1028700" lvl="1" indent="-571500">
              <a:buFont typeface="Arial" panose="020B0604020202020204" pitchFamily="34" charset="0"/>
              <a:buChar char="•"/>
            </a:pPr>
            <a:endParaRPr lang="en-US" kern="0" dirty="0"/>
          </a:p>
        </p:txBody>
      </p:sp>
    </p:spTree>
    <p:extLst>
      <p:ext uri="{BB962C8B-B14F-4D97-AF65-F5344CB8AC3E}">
        <p14:creationId xmlns:p14="http://schemas.microsoft.com/office/powerpoint/2010/main" val="4289599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p:cNvSpPr>
            <a:spLocks noGrp="1"/>
          </p:cNvSpPr>
          <p:nvPr>
            <p:ph type="title"/>
          </p:nvPr>
        </p:nvSpPr>
        <p:spPr>
          <a:xfrm>
            <a:off x="1436797" y="589769"/>
            <a:ext cx="9041679" cy="288972"/>
          </a:xfrm>
        </p:spPr>
        <p:txBody>
          <a:bodyPr>
            <a:noAutofit/>
          </a:bodyPr>
          <a:lstStyle/>
          <a:p>
            <a:pPr algn="ctr"/>
            <a:r>
              <a:rPr lang="en-US" sz="5400" b="0" dirty="0" smtClean="0">
                <a:solidFill>
                  <a:srgbClr val="00B0F0"/>
                </a:solidFill>
                <a:latin typeface="Calibri" panose="020F0502020204030204" pitchFamily="34" charset="0"/>
                <a:cs typeface="Calibri" panose="020F0502020204030204" pitchFamily="34" charset="0"/>
              </a:rPr>
              <a:t>Psychological First Aid</a:t>
            </a:r>
            <a:endParaRPr lang="en-US" sz="5400" b="0" i="1" dirty="0">
              <a:solidFill>
                <a:srgbClr val="00B0F0"/>
              </a:solidFill>
              <a:latin typeface="Calibri" panose="020F0502020204030204" pitchFamily="34" charset="0"/>
              <a:cs typeface="Calibri" panose="020F0502020204030204" pitchFamily="34" charset="0"/>
            </a:endParaRPr>
          </a:p>
        </p:txBody>
      </p:sp>
      <p:graphicFrame>
        <p:nvGraphicFramePr>
          <p:cNvPr id="8" name="Content Placeholder 5"/>
          <p:cNvGraphicFramePr>
            <a:graphicFrameLocks/>
          </p:cNvGraphicFramePr>
          <p:nvPr>
            <p:extLst>
              <p:ext uri="{D42A27DB-BD31-4B8C-83A1-F6EECF244321}">
                <p14:modId xmlns:p14="http://schemas.microsoft.com/office/powerpoint/2010/main" val="2473878177"/>
              </p:ext>
            </p:extLst>
          </p:nvPr>
        </p:nvGraphicFramePr>
        <p:xfrm>
          <a:off x="1030035" y="1339434"/>
          <a:ext cx="9855200" cy="4752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29621" y="2247891"/>
            <a:ext cx="966839" cy="464082"/>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09165" y="2077981"/>
            <a:ext cx="496939" cy="633992"/>
          </a:xfrm>
          <a:prstGeom prst="rect">
            <a:avLst/>
          </a:prstGeom>
        </p:spPr>
      </p:pic>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967311" y="2151207"/>
            <a:ext cx="855406" cy="560766"/>
          </a:xfrm>
          <a:prstGeom prst="rect">
            <a:avLst/>
          </a:prstGeom>
        </p:spPr>
      </p:pic>
    </p:spTree>
    <p:extLst>
      <p:ext uri="{BB962C8B-B14F-4D97-AF65-F5344CB8AC3E}">
        <p14:creationId xmlns:p14="http://schemas.microsoft.com/office/powerpoint/2010/main" val="213374227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p:cNvGraphicFramePr>
            <a:graphicFrameLocks/>
          </p:cNvGraphicFramePr>
          <p:nvPr>
            <p:extLst>
              <p:ext uri="{D42A27DB-BD31-4B8C-83A1-F6EECF244321}">
                <p14:modId xmlns:p14="http://schemas.microsoft.com/office/powerpoint/2010/main" val="1989081911"/>
              </p:ext>
            </p:extLst>
          </p:nvPr>
        </p:nvGraphicFramePr>
        <p:xfrm>
          <a:off x="603233" y="403824"/>
          <a:ext cx="10474070" cy="5657320"/>
        </p:xfrm>
        <a:graphic>
          <a:graphicData uri="http://schemas.openxmlformats.org/drawingml/2006/table">
            <a:tbl>
              <a:tblPr firstRow="1" bandRow="1">
                <a:tableStyleId>{7DF18680-E054-41AD-8BC1-D1AEF772440D}</a:tableStyleId>
              </a:tblPr>
              <a:tblGrid>
                <a:gridCol w="5237035">
                  <a:extLst>
                    <a:ext uri="{9D8B030D-6E8A-4147-A177-3AD203B41FA5}">
                      <a16:colId xmlns:a16="http://schemas.microsoft.com/office/drawing/2014/main" val="3730285412"/>
                    </a:ext>
                  </a:extLst>
                </a:gridCol>
                <a:gridCol w="5237035">
                  <a:extLst>
                    <a:ext uri="{9D8B030D-6E8A-4147-A177-3AD203B41FA5}">
                      <a16:colId xmlns:a16="http://schemas.microsoft.com/office/drawing/2014/main" val="1629446746"/>
                    </a:ext>
                  </a:extLst>
                </a:gridCol>
              </a:tblGrid>
              <a:tr h="310934">
                <a:tc>
                  <a:txBody>
                    <a:bodyPr/>
                    <a:lstStyle/>
                    <a:p>
                      <a:pPr algn="ctr"/>
                      <a:r>
                        <a:rPr lang="en-US" dirty="0" smtClean="0"/>
                        <a:t>DO</a:t>
                      </a:r>
                      <a:endParaRPr lang="en-US" dirty="0"/>
                    </a:p>
                  </a:txBody>
                  <a:tcPr/>
                </a:tc>
                <a:tc>
                  <a:txBody>
                    <a:bodyPr/>
                    <a:lstStyle/>
                    <a:p>
                      <a:pPr algn="ctr"/>
                      <a:r>
                        <a:rPr lang="en-US" dirty="0" smtClean="0"/>
                        <a:t>DON’T</a:t>
                      </a:r>
                      <a:endParaRPr lang="en-US" dirty="0"/>
                    </a:p>
                  </a:txBody>
                  <a:tcPr/>
                </a:tc>
                <a:extLst>
                  <a:ext uri="{0D108BD9-81ED-4DB2-BD59-A6C34878D82A}">
                    <a16:rowId xmlns:a16="http://schemas.microsoft.com/office/drawing/2014/main" val="21565385"/>
                  </a:ext>
                </a:extLst>
              </a:tr>
              <a:tr h="536680">
                <a:tc>
                  <a:txBody>
                    <a:bodyPr/>
                    <a:lstStyle/>
                    <a:p>
                      <a:r>
                        <a:rPr lang="en-US" dirty="0" smtClean="0"/>
                        <a:t>Be honest and trustworthy</a:t>
                      </a:r>
                      <a:endParaRPr lang="en-US" dirty="0"/>
                    </a:p>
                  </a:txBody>
                  <a:tcPr/>
                </a:tc>
                <a:tc>
                  <a:txBody>
                    <a:bodyPr/>
                    <a:lstStyle/>
                    <a:p>
                      <a:r>
                        <a:rPr lang="en-US" dirty="0" smtClean="0"/>
                        <a:t>Don’t exploit your relationship</a:t>
                      </a:r>
                      <a:r>
                        <a:rPr lang="en-US" baseline="0" dirty="0" smtClean="0"/>
                        <a:t> as a helper</a:t>
                      </a:r>
                      <a:endParaRPr lang="en-US" dirty="0"/>
                    </a:p>
                  </a:txBody>
                  <a:tcPr/>
                </a:tc>
                <a:extLst>
                  <a:ext uri="{0D108BD9-81ED-4DB2-BD59-A6C34878D82A}">
                    <a16:rowId xmlns:a16="http://schemas.microsoft.com/office/drawing/2014/main" val="1730044405"/>
                  </a:ext>
                </a:extLst>
              </a:tr>
              <a:tr h="536680">
                <a:tc>
                  <a:txBody>
                    <a:bodyPr/>
                    <a:lstStyle/>
                    <a:p>
                      <a:r>
                        <a:rPr lang="en-US" dirty="0" smtClean="0"/>
                        <a:t>Respect people’s right to make their own decisions</a:t>
                      </a:r>
                      <a:endParaRPr lang="en-US" dirty="0"/>
                    </a:p>
                  </a:txBody>
                  <a:tcPr/>
                </a:tc>
                <a:tc>
                  <a:txBody>
                    <a:bodyPr/>
                    <a:lstStyle/>
                    <a:p>
                      <a:r>
                        <a:rPr lang="en-US" dirty="0" smtClean="0"/>
                        <a:t>Don’t ask the person for any money or </a:t>
                      </a:r>
                      <a:r>
                        <a:rPr lang="en-US" dirty="0" err="1" smtClean="0"/>
                        <a:t>favour</a:t>
                      </a:r>
                      <a:r>
                        <a:rPr lang="en-US" dirty="0" smtClean="0"/>
                        <a:t> for</a:t>
                      </a:r>
                      <a:r>
                        <a:rPr lang="en-US" baseline="0" dirty="0" smtClean="0"/>
                        <a:t> helping them</a:t>
                      </a:r>
                      <a:endParaRPr lang="en-US" dirty="0"/>
                    </a:p>
                  </a:txBody>
                  <a:tcPr/>
                </a:tc>
                <a:extLst>
                  <a:ext uri="{0D108BD9-81ED-4DB2-BD59-A6C34878D82A}">
                    <a16:rowId xmlns:a16="http://schemas.microsoft.com/office/drawing/2014/main" val="2722678080"/>
                  </a:ext>
                </a:extLst>
              </a:tr>
              <a:tr h="536680">
                <a:tc>
                  <a:txBody>
                    <a:bodyPr/>
                    <a:lstStyle/>
                    <a:p>
                      <a:r>
                        <a:rPr lang="en-US" dirty="0" smtClean="0"/>
                        <a:t>Be aware of, and set aside your own biases and prejudices</a:t>
                      </a:r>
                      <a:endParaRPr lang="en-US" dirty="0"/>
                    </a:p>
                  </a:txBody>
                  <a:tcPr/>
                </a:tc>
                <a:tc>
                  <a:txBody>
                    <a:bodyPr/>
                    <a:lstStyle/>
                    <a:p>
                      <a:r>
                        <a:rPr lang="en-US" dirty="0" smtClean="0"/>
                        <a:t>Don’t make false</a:t>
                      </a:r>
                      <a:r>
                        <a:rPr lang="en-US" baseline="0" dirty="0" smtClean="0"/>
                        <a:t> promises or give false information</a:t>
                      </a:r>
                      <a:endParaRPr lang="en-US" dirty="0"/>
                    </a:p>
                  </a:txBody>
                  <a:tcPr/>
                </a:tc>
                <a:extLst>
                  <a:ext uri="{0D108BD9-81ED-4DB2-BD59-A6C34878D82A}">
                    <a16:rowId xmlns:a16="http://schemas.microsoft.com/office/drawing/2014/main" val="101955845"/>
                  </a:ext>
                </a:extLst>
              </a:tr>
              <a:tr h="766686">
                <a:tc>
                  <a:txBody>
                    <a:bodyPr/>
                    <a:lstStyle/>
                    <a:p>
                      <a:r>
                        <a:rPr lang="en-US" dirty="0" smtClean="0"/>
                        <a:t>Make it clear</a:t>
                      </a:r>
                      <a:r>
                        <a:rPr lang="en-US" baseline="0" dirty="0" smtClean="0"/>
                        <a:t> to people that even if they refuse help now, they can still access it in the future</a:t>
                      </a:r>
                      <a:endParaRPr lang="en-US" dirty="0"/>
                    </a:p>
                  </a:txBody>
                  <a:tcPr/>
                </a:tc>
                <a:tc>
                  <a:txBody>
                    <a:bodyPr/>
                    <a:lstStyle/>
                    <a:p>
                      <a:r>
                        <a:rPr lang="en-US" dirty="0" smtClean="0"/>
                        <a:t>Don’t exaggerate your skills</a:t>
                      </a:r>
                      <a:endParaRPr lang="en-US" dirty="0"/>
                    </a:p>
                  </a:txBody>
                  <a:tcPr/>
                </a:tc>
                <a:extLst>
                  <a:ext uri="{0D108BD9-81ED-4DB2-BD59-A6C34878D82A}">
                    <a16:rowId xmlns:a16="http://schemas.microsoft.com/office/drawing/2014/main" val="1416454128"/>
                  </a:ext>
                </a:extLst>
              </a:tr>
              <a:tr h="536680">
                <a:tc>
                  <a:txBody>
                    <a:bodyPr/>
                    <a:lstStyle/>
                    <a:p>
                      <a:r>
                        <a:rPr lang="en-US" dirty="0" smtClean="0"/>
                        <a:t>Respect privacy</a:t>
                      </a:r>
                      <a:r>
                        <a:rPr lang="en-US" baseline="0" dirty="0" smtClean="0"/>
                        <a:t> and keep the person’s story confidential, if this is appropriate</a:t>
                      </a:r>
                      <a:endParaRPr lang="en-US" dirty="0"/>
                    </a:p>
                  </a:txBody>
                  <a:tcPr/>
                </a:tc>
                <a:tc>
                  <a:txBody>
                    <a:bodyPr/>
                    <a:lstStyle/>
                    <a:p>
                      <a:r>
                        <a:rPr lang="en-US" dirty="0" smtClean="0"/>
                        <a:t>Don’t force help on people and don’t be</a:t>
                      </a:r>
                      <a:r>
                        <a:rPr lang="en-US" baseline="0" dirty="0" smtClean="0"/>
                        <a:t> intrusive or pushy</a:t>
                      </a:r>
                      <a:endParaRPr lang="en-US" dirty="0"/>
                    </a:p>
                  </a:txBody>
                  <a:tcPr/>
                </a:tc>
                <a:extLst>
                  <a:ext uri="{0D108BD9-81ED-4DB2-BD59-A6C34878D82A}">
                    <a16:rowId xmlns:a16="http://schemas.microsoft.com/office/drawing/2014/main" val="1697006507"/>
                  </a:ext>
                </a:extLst>
              </a:tr>
              <a:tr h="536680">
                <a:tc>
                  <a:txBody>
                    <a:bodyPr/>
                    <a:lstStyle/>
                    <a:p>
                      <a:r>
                        <a:rPr lang="en-US" dirty="0" smtClean="0"/>
                        <a:t>Behave appropriately</a:t>
                      </a:r>
                      <a:r>
                        <a:rPr lang="en-US" baseline="0" dirty="0" smtClean="0"/>
                        <a:t> by considering the person’s culture, age and gender</a:t>
                      </a:r>
                      <a:endParaRPr lang="en-US" dirty="0"/>
                    </a:p>
                  </a:txBody>
                  <a:tcPr/>
                </a:tc>
                <a:tc>
                  <a:txBody>
                    <a:bodyPr/>
                    <a:lstStyle/>
                    <a:p>
                      <a:r>
                        <a:rPr lang="en-US" dirty="0" smtClean="0"/>
                        <a:t>Don’t pressure people to tell you their story</a:t>
                      </a:r>
                      <a:endParaRPr lang="en-US" dirty="0"/>
                    </a:p>
                  </a:txBody>
                  <a:tcPr/>
                </a:tc>
                <a:extLst>
                  <a:ext uri="{0D108BD9-81ED-4DB2-BD59-A6C34878D82A}">
                    <a16:rowId xmlns:a16="http://schemas.microsoft.com/office/drawing/2014/main" val="1138666140"/>
                  </a:ext>
                </a:extLst>
              </a:tr>
              <a:tr h="536680">
                <a:tc>
                  <a:txBody>
                    <a:bodyPr/>
                    <a:lstStyle/>
                    <a:p>
                      <a:r>
                        <a:rPr lang="en-US" dirty="0" smtClean="0"/>
                        <a:t>Only</a:t>
                      </a:r>
                      <a:r>
                        <a:rPr lang="en-US" baseline="0" dirty="0" smtClean="0"/>
                        <a:t> discuss the minimum information needed for the referral</a:t>
                      </a:r>
                      <a:endParaRPr lang="en-US" dirty="0"/>
                    </a:p>
                  </a:txBody>
                  <a:tcPr/>
                </a:tc>
                <a:tc>
                  <a:txBody>
                    <a:bodyPr/>
                    <a:lstStyle/>
                    <a:p>
                      <a:r>
                        <a:rPr lang="en-US" dirty="0" smtClean="0"/>
                        <a:t>Don’t share the person’s story</a:t>
                      </a:r>
                      <a:r>
                        <a:rPr lang="en-US" baseline="0" dirty="0" smtClean="0"/>
                        <a:t> with others</a:t>
                      </a:r>
                      <a:endParaRPr lang="en-US" dirty="0"/>
                    </a:p>
                  </a:txBody>
                  <a:tcPr/>
                </a:tc>
                <a:extLst>
                  <a:ext uri="{0D108BD9-81ED-4DB2-BD59-A6C34878D82A}">
                    <a16:rowId xmlns:a16="http://schemas.microsoft.com/office/drawing/2014/main" val="4231764224"/>
                  </a:ext>
                </a:extLst>
              </a:tr>
              <a:tr h="536680">
                <a:tc>
                  <a:txBody>
                    <a:bodyPr/>
                    <a:lstStyle/>
                    <a:p>
                      <a:endParaRPr lang="en-US" dirty="0"/>
                    </a:p>
                  </a:txBody>
                  <a:tcPr/>
                </a:tc>
                <a:tc>
                  <a:txBody>
                    <a:bodyPr/>
                    <a:lstStyle/>
                    <a:p>
                      <a:r>
                        <a:rPr lang="en-US" dirty="0" smtClean="0"/>
                        <a:t>Don’t judge</a:t>
                      </a:r>
                      <a:r>
                        <a:rPr lang="en-US" baseline="0" dirty="0" smtClean="0"/>
                        <a:t> the person for their own action or feelings</a:t>
                      </a:r>
                      <a:endParaRPr lang="en-US" dirty="0"/>
                    </a:p>
                  </a:txBody>
                  <a:tcPr/>
                </a:tc>
                <a:extLst>
                  <a:ext uri="{0D108BD9-81ED-4DB2-BD59-A6C34878D82A}">
                    <a16:rowId xmlns:a16="http://schemas.microsoft.com/office/drawing/2014/main" val="3222296506"/>
                  </a:ext>
                </a:extLst>
              </a:tr>
            </a:tbl>
          </a:graphicData>
        </a:graphic>
      </p:graphicFrame>
    </p:spTree>
    <p:extLst>
      <p:ext uri="{BB962C8B-B14F-4D97-AF65-F5344CB8AC3E}">
        <p14:creationId xmlns:p14="http://schemas.microsoft.com/office/powerpoint/2010/main" val="1938906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888" y="159488"/>
            <a:ext cx="8984512" cy="5989675"/>
          </a:xfrm>
          <a:prstGeom prst="rect">
            <a:avLst/>
          </a:prstGeom>
        </p:spPr>
      </p:pic>
      <p:sp>
        <p:nvSpPr>
          <p:cNvPr id="5" name="Rectangle 4"/>
          <p:cNvSpPr/>
          <p:nvPr/>
        </p:nvSpPr>
        <p:spPr>
          <a:xfrm>
            <a:off x="10223191" y="5887553"/>
            <a:ext cx="1968809" cy="261610"/>
          </a:xfrm>
          <a:prstGeom prst="rect">
            <a:avLst/>
          </a:prstGeom>
        </p:spPr>
        <p:txBody>
          <a:bodyPr wrap="none">
            <a:spAutoFit/>
          </a:bodyPr>
          <a:lstStyle/>
          <a:p>
            <a:r>
              <a:rPr lang="en-US" sz="1100" dirty="0">
                <a:solidFill>
                  <a:srgbClr val="242424"/>
                </a:solidFill>
                <a:latin typeface="-apple-system"/>
              </a:rPr>
              <a:t>© UNHCR/Mihai von </a:t>
            </a:r>
            <a:r>
              <a:rPr lang="en-US" sz="1100" dirty="0" err="1">
                <a:solidFill>
                  <a:srgbClr val="242424"/>
                </a:solidFill>
                <a:latin typeface="-apple-system"/>
              </a:rPr>
              <a:t>Eremia</a:t>
            </a:r>
            <a:endParaRPr lang="en-US" sz="1100" dirty="0"/>
          </a:p>
        </p:txBody>
      </p:sp>
    </p:spTree>
    <p:extLst>
      <p:ext uri="{BB962C8B-B14F-4D97-AF65-F5344CB8AC3E}">
        <p14:creationId xmlns:p14="http://schemas.microsoft.com/office/powerpoint/2010/main" val="125137981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p:cNvSpPr>
            <a:spLocks noGrp="1"/>
          </p:cNvSpPr>
          <p:nvPr>
            <p:ph type="title"/>
          </p:nvPr>
        </p:nvSpPr>
        <p:spPr>
          <a:xfrm>
            <a:off x="1403344" y="867913"/>
            <a:ext cx="9041679" cy="288972"/>
          </a:xfrm>
        </p:spPr>
        <p:txBody>
          <a:bodyPr>
            <a:noAutofit/>
          </a:bodyPr>
          <a:lstStyle/>
          <a:p>
            <a:pPr algn="ctr"/>
            <a:r>
              <a:rPr lang="en-US" sz="5400" b="0" dirty="0">
                <a:solidFill>
                  <a:srgbClr val="00B0F0"/>
                </a:solidFill>
                <a:latin typeface="Calibri" panose="020F0502020204030204" pitchFamily="34" charset="0"/>
                <a:cs typeface="Calibri" panose="020F0502020204030204" pitchFamily="34" charset="0"/>
              </a:rPr>
              <a:t>S</a:t>
            </a:r>
            <a:r>
              <a:rPr lang="en-US" sz="5400" b="0" dirty="0" smtClean="0">
                <a:solidFill>
                  <a:srgbClr val="00B0F0"/>
                </a:solidFill>
                <a:latin typeface="Calibri" panose="020F0502020204030204" pitchFamily="34" charset="0"/>
                <a:cs typeface="Calibri" panose="020F0502020204030204" pitchFamily="34" charset="0"/>
              </a:rPr>
              <a:t>uspected GBV</a:t>
            </a:r>
            <a:endParaRPr lang="en-US" sz="5400" b="0" i="1" dirty="0">
              <a:solidFill>
                <a:srgbClr val="00B0F0"/>
              </a:solidFill>
              <a:latin typeface="Calibri" panose="020F0502020204030204" pitchFamily="34" charset="0"/>
              <a:cs typeface="Calibri" panose="020F0502020204030204" pitchFamily="34" charset="0"/>
            </a:endParaRPr>
          </a:p>
        </p:txBody>
      </p:sp>
      <p:sp>
        <p:nvSpPr>
          <p:cNvPr id="6" name="Content Placeholder 2"/>
          <p:cNvSpPr txBox="1">
            <a:spLocks/>
          </p:cNvSpPr>
          <p:nvPr/>
        </p:nvSpPr>
        <p:spPr bwMode="auto">
          <a:xfrm>
            <a:off x="888460" y="1417306"/>
            <a:ext cx="10665294" cy="4519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0" indent="0" algn="l" rtl="0" eaLnBrk="0" fontAlgn="base" hangingPunct="0">
              <a:spcBef>
                <a:spcPct val="20000"/>
              </a:spcBef>
              <a:spcAft>
                <a:spcPct val="0"/>
              </a:spcAft>
              <a:buClr>
                <a:schemeClr val="bg2"/>
              </a:buClr>
              <a:buNone/>
              <a:defRPr sz="2400">
                <a:solidFill>
                  <a:schemeClr val="tx1">
                    <a:lumMod val="65000"/>
                    <a:lumOff val="35000"/>
                  </a:schemeClr>
                </a:solidFill>
                <a:latin typeface="+mn-lt"/>
                <a:ea typeface="+mn-ea"/>
                <a:cs typeface="+mn-cs"/>
              </a:defRPr>
            </a:lvl1pPr>
            <a:lvl2pPr marL="457200" indent="0" algn="l" rtl="0" eaLnBrk="0" fontAlgn="base" hangingPunct="0">
              <a:spcBef>
                <a:spcPct val="20000"/>
              </a:spcBef>
              <a:spcAft>
                <a:spcPct val="0"/>
              </a:spcAft>
              <a:buClr>
                <a:schemeClr val="bg2"/>
              </a:buClr>
              <a:buSzPct val="120000"/>
              <a:buNone/>
              <a:defRPr sz="2000">
                <a:solidFill>
                  <a:schemeClr val="tx1">
                    <a:tint val="75000"/>
                  </a:schemeClr>
                </a:solidFill>
                <a:latin typeface="Times" charset="0"/>
              </a:defRPr>
            </a:lvl2pPr>
            <a:lvl3pPr marL="914400" indent="0" algn="l" rtl="0" eaLnBrk="0" fontAlgn="base" hangingPunct="0">
              <a:spcBef>
                <a:spcPct val="20000"/>
              </a:spcBef>
              <a:spcAft>
                <a:spcPct val="0"/>
              </a:spcAft>
              <a:buClr>
                <a:schemeClr val="bg2"/>
              </a:buClr>
              <a:buSzPct val="75000"/>
              <a:buNone/>
              <a:defRPr sz="1800" b="1">
                <a:solidFill>
                  <a:schemeClr val="tx1">
                    <a:tint val="75000"/>
                  </a:schemeClr>
                </a:solidFill>
                <a:latin typeface="+mn-lt"/>
              </a:defRPr>
            </a:lvl3pPr>
            <a:lvl4pPr marL="1371600" indent="0" algn="l" rtl="0" eaLnBrk="0" fontAlgn="base" hangingPunct="0">
              <a:spcBef>
                <a:spcPct val="20000"/>
              </a:spcBef>
              <a:spcAft>
                <a:spcPct val="0"/>
              </a:spcAft>
              <a:buClr>
                <a:schemeClr val="bg2"/>
              </a:buClr>
              <a:buNone/>
              <a:defRPr sz="1600">
                <a:solidFill>
                  <a:schemeClr val="tx1">
                    <a:tint val="75000"/>
                  </a:schemeClr>
                </a:solidFill>
                <a:latin typeface="+mn-lt"/>
              </a:defRPr>
            </a:lvl4pPr>
            <a:lvl5pPr marL="18288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5pPr>
            <a:lvl6pPr marL="22860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6pPr>
            <a:lvl7pPr marL="27432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7pPr>
            <a:lvl8pPr marL="32004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8pPr>
            <a:lvl9pPr marL="36576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9pPr>
          </a:lstStyle>
          <a:p>
            <a:pPr marL="342900" indent="-342900">
              <a:buFont typeface="Arial" panose="020B0604020202020204" pitchFamily="34" charset="0"/>
              <a:buChar char="•"/>
            </a:pPr>
            <a:r>
              <a:rPr lang="en-US" dirty="0" smtClean="0"/>
              <a:t>Immediately </a:t>
            </a:r>
            <a:r>
              <a:rPr lang="en-US" dirty="0"/>
              <a:t>refer the individual to a GBV focal point</a:t>
            </a:r>
          </a:p>
          <a:p>
            <a:pPr marL="342900" indent="-342900">
              <a:buFont typeface="Arial" panose="020B0604020202020204" pitchFamily="34" charset="0"/>
              <a:buChar char="•"/>
            </a:pPr>
            <a:r>
              <a:rPr lang="en-US" dirty="0"/>
              <a:t>Do not conduct any </a:t>
            </a:r>
            <a:r>
              <a:rPr lang="en-US" dirty="0" smtClean="0"/>
              <a:t>assessment</a:t>
            </a:r>
          </a:p>
          <a:p>
            <a:pPr marL="342900" indent="-342900">
              <a:buFont typeface="Arial" panose="020B0604020202020204" pitchFamily="34" charset="0"/>
              <a:buChar char="•"/>
            </a:pPr>
            <a:r>
              <a:rPr lang="en-US" dirty="0"/>
              <a:t>S</a:t>
            </a:r>
            <a:r>
              <a:rPr lang="en-US" dirty="0" smtClean="0"/>
              <a:t>hare </a:t>
            </a:r>
            <a:r>
              <a:rPr lang="en-US" dirty="0"/>
              <a:t>information with </a:t>
            </a:r>
            <a:r>
              <a:rPr lang="en-US" dirty="0" smtClean="0"/>
              <a:t>the person </a:t>
            </a:r>
            <a:r>
              <a:rPr lang="en-US" dirty="0"/>
              <a:t>about the available GBV services and provide the referral if they choose to do </a:t>
            </a:r>
            <a:r>
              <a:rPr lang="en-US" dirty="0" smtClean="0"/>
              <a:t>so</a:t>
            </a:r>
            <a:endParaRPr lang="en-US" dirty="0"/>
          </a:p>
          <a:p>
            <a:pPr marL="342900" indent="-342900">
              <a:buFont typeface="Arial" panose="020B0604020202020204" pitchFamily="34" charset="0"/>
              <a:buChar char="•"/>
            </a:pPr>
            <a:r>
              <a:rPr lang="en-US" dirty="0"/>
              <a:t>Do not ask any questions about the nature of the incident, or details of the person’s needs. </a:t>
            </a:r>
          </a:p>
          <a:p>
            <a:pPr marL="342900" indent="-342900">
              <a:buFont typeface="Arial" panose="020B0604020202020204" pitchFamily="34" charset="0"/>
              <a:buChar char="•"/>
            </a:pPr>
            <a:r>
              <a:rPr lang="en-US" dirty="0"/>
              <a:t>Keep all information confidential</a:t>
            </a:r>
          </a:p>
          <a:p>
            <a:pPr marL="342900" indent="-342900">
              <a:buFont typeface="Arial" panose="020B0604020202020204" pitchFamily="34" charset="0"/>
              <a:buChar char="•"/>
            </a:pPr>
            <a:r>
              <a:rPr lang="en-US" dirty="0"/>
              <a:t>You may give the number of the specialized GBV 116123 hot-line (run by </a:t>
            </a:r>
            <a:r>
              <a:rPr lang="en-US" dirty="0" err="1"/>
              <a:t>LaStrada</a:t>
            </a:r>
            <a:r>
              <a:rPr lang="en-US" dirty="0"/>
              <a:t> NGO) or 1547 Governmental </a:t>
            </a:r>
            <a:r>
              <a:rPr lang="en-US" dirty="0" smtClean="0"/>
              <a:t>hotline </a:t>
            </a:r>
            <a:r>
              <a:rPr lang="en-US" dirty="0"/>
              <a:t>to a survivor, or the contact numbers of the psychosocial assistance mobile teams available in </a:t>
            </a:r>
            <a:r>
              <a:rPr lang="en-US" dirty="0" smtClean="0"/>
              <a:t>your area</a:t>
            </a:r>
            <a:endParaRPr lang="en-US" dirty="0"/>
          </a:p>
          <a:p>
            <a:pPr marL="1028700" lvl="1" indent="-571500">
              <a:buFont typeface="Arial" panose="020B0604020202020204" pitchFamily="34" charset="0"/>
              <a:buChar char="•"/>
            </a:pPr>
            <a:endParaRPr lang="en-US" sz="2400" kern="0" dirty="0"/>
          </a:p>
        </p:txBody>
      </p:sp>
    </p:spTree>
    <p:extLst>
      <p:ext uri="{BB962C8B-B14F-4D97-AF65-F5344CB8AC3E}">
        <p14:creationId xmlns:p14="http://schemas.microsoft.com/office/powerpoint/2010/main" val="384704125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p:cNvSpPr>
            <a:spLocks noGrp="1"/>
          </p:cNvSpPr>
          <p:nvPr>
            <p:ph type="title"/>
          </p:nvPr>
        </p:nvSpPr>
        <p:spPr>
          <a:xfrm>
            <a:off x="1372486" y="3801733"/>
            <a:ext cx="9041679" cy="288972"/>
          </a:xfrm>
        </p:spPr>
        <p:txBody>
          <a:bodyPr>
            <a:noAutofit/>
          </a:bodyPr>
          <a:lstStyle/>
          <a:p>
            <a:pPr algn="ctr"/>
            <a:r>
              <a:rPr lang="en-US" sz="5400" dirty="0" smtClean="0"/>
              <a:t>STEP 2</a:t>
            </a:r>
            <a:br>
              <a:rPr lang="en-US" sz="5400" dirty="0" smtClean="0"/>
            </a:br>
            <a:r>
              <a:rPr lang="en-US" sz="5400" dirty="0" smtClean="0"/>
              <a:t/>
            </a:r>
            <a:br>
              <a:rPr lang="en-US" sz="5400" dirty="0" smtClean="0"/>
            </a:br>
            <a:r>
              <a:rPr lang="en-US" sz="5400" i="1" dirty="0" smtClean="0"/>
              <a:t>Options and </a:t>
            </a:r>
            <a:r>
              <a:rPr lang="en-US" sz="5400" i="1" dirty="0"/>
              <a:t>c</a:t>
            </a:r>
            <a:r>
              <a:rPr lang="en-US" sz="5400" i="1" dirty="0" smtClean="0"/>
              <a:t>onsent</a:t>
            </a:r>
            <a:endParaRPr lang="en-US" sz="5400" i="1" dirty="0"/>
          </a:p>
        </p:txBody>
      </p:sp>
    </p:spTree>
    <p:extLst>
      <p:ext uri="{BB962C8B-B14F-4D97-AF65-F5344CB8AC3E}">
        <p14:creationId xmlns:p14="http://schemas.microsoft.com/office/powerpoint/2010/main" val="305223237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p:cNvSpPr>
            <a:spLocks noGrp="1"/>
          </p:cNvSpPr>
          <p:nvPr>
            <p:ph type="title"/>
          </p:nvPr>
        </p:nvSpPr>
        <p:spPr>
          <a:xfrm>
            <a:off x="1436798" y="890215"/>
            <a:ext cx="9041679" cy="288972"/>
          </a:xfrm>
        </p:spPr>
        <p:txBody>
          <a:bodyPr>
            <a:noAutofit/>
          </a:bodyPr>
          <a:lstStyle/>
          <a:p>
            <a:pPr algn="ctr"/>
            <a:r>
              <a:rPr lang="en-US" sz="5400" b="0" dirty="0" smtClean="0">
                <a:solidFill>
                  <a:srgbClr val="00B0F0"/>
                </a:solidFill>
                <a:latin typeface="Calibri" panose="020F0502020204030204" pitchFamily="34" charset="0"/>
                <a:cs typeface="Calibri" panose="020F0502020204030204" pitchFamily="34" charset="0"/>
              </a:rPr>
              <a:t>Available services</a:t>
            </a:r>
            <a:endParaRPr lang="en-US" sz="5400" b="0" i="1" dirty="0">
              <a:solidFill>
                <a:srgbClr val="00B0F0"/>
              </a:solidFill>
              <a:latin typeface="Calibri" panose="020F0502020204030204" pitchFamily="34" charset="0"/>
              <a:cs typeface="Calibri" panose="020F0502020204030204" pitchFamily="34" charset="0"/>
            </a:endParaRPr>
          </a:p>
        </p:txBody>
      </p:sp>
      <p:sp>
        <p:nvSpPr>
          <p:cNvPr id="4" name="Content Placeholder 2"/>
          <p:cNvSpPr txBox="1">
            <a:spLocks/>
          </p:cNvSpPr>
          <p:nvPr/>
        </p:nvSpPr>
        <p:spPr bwMode="auto">
          <a:xfrm>
            <a:off x="900490" y="1357149"/>
            <a:ext cx="10755101" cy="4519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0" indent="0" algn="l" rtl="0" eaLnBrk="0" fontAlgn="base" hangingPunct="0">
              <a:spcBef>
                <a:spcPct val="20000"/>
              </a:spcBef>
              <a:spcAft>
                <a:spcPct val="0"/>
              </a:spcAft>
              <a:buClr>
                <a:schemeClr val="bg2"/>
              </a:buClr>
              <a:buNone/>
              <a:defRPr sz="2400">
                <a:solidFill>
                  <a:schemeClr val="tx1">
                    <a:lumMod val="65000"/>
                    <a:lumOff val="35000"/>
                  </a:schemeClr>
                </a:solidFill>
                <a:latin typeface="+mn-lt"/>
                <a:ea typeface="+mn-ea"/>
                <a:cs typeface="+mn-cs"/>
              </a:defRPr>
            </a:lvl1pPr>
            <a:lvl2pPr marL="457200" indent="0" algn="l" rtl="0" eaLnBrk="0" fontAlgn="base" hangingPunct="0">
              <a:spcBef>
                <a:spcPct val="20000"/>
              </a:spcBef>
              <a:spcAft>
                <a:spcPct val="0"/>
              </a:spcAft>
              <a:buClr>
                <a:schemeClr val="bg2"/>
              </a:buClr>
              <a:buSzPct val="120000"/>
              <a:buNone/>
              <a:defRPr sz="2000">
                <a:solidFill>
                  <a:schemeClr val="tx1">
                    <a:tint val="75000"/>
                  </a:schemeClr>
                </a:solidFill>
                <a:latin typeface="Times" charset="0"/>
              </a:defRPr>
            </a:lvl2pPr>
            <a:lvl3pPr marL="914400" indent="0" algn="l" rtl="0" eaLnBrk="0" fontAlgn="base" hangingPunct="0">
              <a:spcBef>
                <a:spcPct val="20000"/>
              </a:spcBef>
              <a:spcAft>
                <a:spcPct val="0"/>
              </a:spcAft>
              <a:buClr>
                <a:schemeClr val="bg2"/>
              </a:buClr>
              <a:buSzPct val="75000"/>
              <a:buNone/>
              <a:defRPr sz="1800" b="1">
                <a:solidFill>
                  <a:schemeClr val="tx1">
                    <a:tint val="75000"/>
                  </a:schemeClr>
                </a:solidFill>
                <a:latin typeface="+mn-lt"/>
              </a:defRPr>
            </a:lvl3pPr>
            <a:lvl4pPr marL="1371600" indent="0" algn="l" rtl="0" eaLnBrk="0" fontAlgn="base" hangingPunct="0">
              <a:spcBef>
                <a:spcPct val="20000"/>
              </a:spcBef>
              <a:spcAft>
                <a:spcPct val="0"/>
              </a:spcAft>
              <a:buClr>
                <a:schemeClr val="bg2"/>
              </a:buClr>
              <a:buNone/>
              <a:defRPr sz="1600">
                <a:solidFill>
                  <a:schemeClr val="tx1">
                    <a:tint val="75000"/>
                  </a:schemeClr>
                </a:solidFill>
                <a:latin typeface="+mn-lt"/>
              </a:defRPr>
            </a:lvl4pPr>
            <a:lvl5pPr marL="18288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5pPr>
            <a:lvl6pPr marL="22860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6pPr>
            <a:lvl7pPr marL="27432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7pPr>
            <a:lvl8pPr marL="32004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8pPr>
            <a:lvl9pPr marL="36576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9pPr>
          </a:lstStyle>
          <a:p>
            <a:pPr marL="571500" indent="-571500">
              <a:buFont typeface="Arial" panose="020B0604020202020204" pitchFamily="34" charset="0"/>
              <a:buChar char="•"/>
            </a:pPr>
            <a:r>
              <a:rPr lang="en-US" dirty="0" smtClean="0"/>
              <a:t>Provide service options</a:t>
            </a:r>
          </a:p>
          <a:p>
            <a:pPr marL="571500" indent="-571500">
              <a:buFont typeface="Arial" panose="020B0604020202020204" pitchFamily="34" charset="0"/>
              <a:buChar char="•"/>
            </a:pPr>
            <a:r>
              <a:rPr lang="en-US" dirty="0" smtClean="0"/>
              <a:t>Do not raise expectations</a:t>
            </a:r>
          </a:p>
          <a:p>
            <a:pPr marL="1028700" lvl="1" indent="-571500">
              <a:buFont typeface="Arial" panose="020B0604020202020204" pitchFamily="34" charset="0"/>
              <a:buChar char="•"/>
            </a:pPr>
            <a:r>
              <a:rPr lang="en-US" dirty="0" smtClean="0"/>
              <a:t>Do not promise that the service will be delivered</a:t>
            </a:r>
          </a:p>
          <a:p>
            <a:pPr marL="1028700" lvl="1" indent="-571500">
              <a:buFont typeface="Arial" panose="020B0604020202020204" pitchFamily="34" charset="0"/>
              <a:buChar char="•"/>
            </a:pPr>
            <a:r>
              <a:rPr lang="en-US" dirty="0" smtClean="0"/>
              <a:t>Explain to the person that they can contact you again in case they struggle to access the service</a:t>
            </a:r>
          </a:p>
          <a:p>
            <a:pPr marL="571500" indent="-571500">
              <a:buFont typeface="Arial" panose="020B0604020202020204" pitchFamily="34" charset="0"/>
              <a:buChar char="•"/>
            </a:pPr>
            <a:r>
              <a:rPr lang="en-US" dirty="0" smtClean="0"/>
              <a:t>Explain steps of the process/timeframes/types of information shared</a:t>
            </a:r>
          </a:p>
          <a:p>
            <a:pPr marL="571500" indent="-571500">
              <a:buFont typeface="Arial" panose="020B0604020202020204" pitchFamily="34" charset="0"/>
              <a:buChar char="•"/>
            </a:pPr>
            <a:r>
              <a:rPr lang="en-US" dirty="0" smtClean="0"/>
              <a:t>Explain that they can choose to be referred whenever they want, and may choose to retain some personal information</a:t>
            </a:r>
          </a:p>
          <a:p>
            <a:pPr marL="571500" indent="-571500">
              <a:buFont typeface="Arial" panose="020B0604020202020204" pitchFamily="34" charset="0"/>
              <a:buChar char="•"/>
            </a:pPr>
            <a:r>
              <a:rPr lang="en-US" dirty="0" smtClean="0"/>
              <a:t>Respect the person’s choice and decision-making capacity</a:t>
            </a:r>
            <a:endParaRPr lang="en-US" dirty="0"/>
          </a:p>
          <a:p>
            <a:pPr marL="571500" indent="-571500">
              <a:buFont typeface="Arial" panose="020B0604020202020204" pitchFamily="34" charset="0"/>
              <a:buChar char="•"/>
            </a:pPr>
            <a:endParaRPr lang="en-US" kern="0" dirty="0" smtClean="0"/>
          </a:p>
          <a:p>
            <a:pPr marL="1028700" lvl="1" indent="-571500">
              <a:buFont typeface="Arial" panose="020B0604020202020204" pitchFamily="34" charset="0"/>
              <a:buChar char="•"/>
            </a:pPr>
            <a:endParaRPr lang="en-US" kern="0" dirty="0"/>
          </a:p>
        </p:txBody>
      </p:sp>
    </p:spTree>
    <p:extLst>
      <p:ext uri="{BB962C8B-B14F-4D97-AF65-F5344CB8AC3E}">
        <p14:creationId xmlns:p14="http://schemas.microsoft.com/office/powerpoint/2010/main" val="435963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p:cNvSpPr>
            <a:spLocks noGrp="1"/>
          </p:cNvSpPr>
          <p:nvPr>
            <p:ph type="title"/>
          </p:nvPr>
        </p:nvSpPr>
        <p:spPr>
          <a:xfrm>
            <a:off x="1436798" y="890215"/>
            <a:ext cx="9041679" cy="288972"/>
          </a:xfrm>
        </p:spPr>
        <p:txBody>
          <a:bodyPr>
            <a:noAutofit/>
          </a:bodyPr>
          <a:lstStyle/>
          <a:p>
            <a:pPr algn="ctr"/>
            <a:r>
              <a:rPr lang="en-US" sz="5400" b="0" dirty="0" smtClean="0">
                <a:solidFill>
                  <a:srgbClr val="00B0F0"/>
                </a:solidFill>
                <a:latin typeface="Calibri" panose="020F0502020204030204" pitchFamily="34" charset="0"/>
                <a:cs typeface="Calibri" panose="020F0502020204030204" pitchFamily="34" charset="0"/>
              </a:rPr>
              <a:t>Informed consent</a:t>
            </a:r>
            <a:endParaRPr lang="en-US" sz="5400" b="0" i="1" dirty="0">
              <a:solidFill>
                <a:srgbClr val="00B0F0"/>
              </a:solidFill>
              <a:latin typeface="Calibri" panose="020F0502020204030204" pitchFamily="34" charset="0"/>
              <a:cs typeface="Calibri" panose="020F0502020204030204" pitchFamily="34" charset="0"/>
            </a:endParaRPr>
          </a:p>
        </p:txBody>
      </p:sp>
      <p:sp>
        <p:nvSpPr>
          <p:cNvPr id="4" name="Content Placeholder 2"/>
          <p:cNvSpPr txBox="1">
            <a:spLocks/>
          </p:cNvSpPr>
          <p:nvPr/>
        </p:nvSpPr>
        <p:spPr bwMode="auto">
          <a:xfrm>
            <a:off x="580086" y="1344773"/>
            <a:ext cx="10755101" cy="4519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0" indent="0" algn="l" rtl="0" eaLnBrk="0" fontAlgn="base" hangingPunct="0">
              <a:spcBef>
                <a:spcPct val="20000"/>
              </a:spcBef>
              <a:spcAft>
                <a:spcPct val="0"/>
              </a:spcAft>
              <a:buClr>
                <a:schemeClr val="bg2"/>
              </a:buClr>
              <a:buNone/>
              <a:defRPr sz="2400">
                <a:solidFill>
                  <a:schemeClr val="tx1">
                    <a:lumMod val="65000"/>
                    <a:lumOff val="35000"/>
                  </a:schemeClr>
                </a:solidFill>
                <a:latin typeface="+mn-lt"/>
                <a:ea typeface="+mn-ea"/>
                <a:cs typeface="+mn-cs"/>
              </a:defRPr>
            </a:lvl1pPr>
            <a:lvl2pPr marL="457200" indent="0" algn="l" rtl="0" eaLnBrk="0" fontAlgn="base" hangingPunct="0">
              <a:spcBef>
                <a:spcPct val="20000"/>
              </a:spcBef>
              <a:spcAft>
                <a:spcPct val="0"/>
              </a:spcAft>
              <a:buClr>
                <a:schemeClr val="bg2"/>
              </a:buClr>
              <a:buSzPct val="120000"/>
              <a:buNone/>
              <a:defRPr sz="2000">
                <a:solidFill>
                  <a:schemeClr val="tx1">
                    <a:tint val="75000"/>
                  </a:schemeClr>
                </a:solidFill>
                <a:latin typeface="Times" charset="0"/>
              </a:defRPr>
            </a:lvl2pPr>
            <a:lvl3pPr marL="914400" indent="0" algn="l" rtl="0" eaLnBrk="0" fontAlgn="base" hangingPunct="0">
              <a:spcBef>
                <a:spcPct val="20000"/>
              </a:spcBef>
              <a:spcAft>
                <a:spcPct val="0"/>
              </a:spcAft>
              <a:buClr>
                <a:schemeClr val="bg2"/>
              </a:buClr>
              <a:buSzPct val="75000"/>
              <a:buNone/>
              <a:defRPr sz="1800" b="1">
                <a:solidFill>
                  <a:schemeClr val="tx1">
                    <a:tint val="75000"/>
                  </a:schemeClr>
                </a:solidFill>
                <a:latin typeface="+mn-lt"/>
              </a:defRPr>
            </a:lvl3pPr>
            <a:lvl4pPr marL="1371600" indent="0" algn="l" rtl="0" eaLnBrk="0" fontAlgn="base" hangingPunct="0">
              <a:spcBef>
                <a:spcPct val="20000"/>
              </a:spcBef>
              <a:spcAft>
                <a:spcPct val="0"/>
              </a:spcAft>
              <a:buClr>
                <a:schemeClr val="bg2"/>
              </a:buClr>
              <a:buNone/>
              <a:defRPr sz="1600">
                <a:solidFill>
                  <a:schemeClr val="tx1">
                    <a:tint val="75000"/>
                  </a:schemeClr>
                </a:solidFill>
                <a:latin typeface="+mn-lt"/>
              </a:defRPr>
            </a:lvl4pPr>
            <a:lvl5pPr marL="18288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5pPr>
            <a:lvl6pPr marL="22860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6pPr>
            <a:lvl7pPr marL="27432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7pPr>
            <a:lvl8pPr marL="32004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8pPr>
            <a:lvl9pPr marL="36576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9pPr>
          </a:lstStyle>
          <a:p>
            <a:pPr marL="571500" indent="-571500">
              <a:buFont typeface="Arial" panose="020B0604020202020204" pitchFamily="34" charset="0"/>
              <a:buChar char="•"/>
            </a:pPr>
            <a:r>
              <a:rPr lang="en-US" sz="2800" dirty="0" smtClean="0"/>
              <a:t>Request informed consent</a:t>
            </a:r>
          </a:p>
          <a:p>
            <a:pPr marL="1028700" lvl="1" indent="-571500">
              <a:buFont typeface="Arial" panose="020B0604020202020204" pitchFamily="34" charset="0"/>
              <a:buChar char="•"/>
            </a:pPr>
            <a:r>
              <a:rPr lang="en-US" sz="2400" dirty="0">
                <a:latin typeface="+mn-lt"/>
              </a:rPr>
              <a:t>Voluntary agreement of the person</a:t>
            </a:r>
          </a:p>
          <a:p>
            <a:pPr marL="1028700" lvl="1" indent="-571500">
              <a:buFont typeface="Arial" panose="020B0604020202020204" pitchFamily="34" charset="0"/>
              <a:buChar char="•"/>
            </a:pPr>
            <a:r>
              <a:rPr lang="en-US" sz="2400" dirty="0">
                <a:latin typeface="+mn-lt"/>
              </a:rPr>
              <a:t>Person to understand the consequences of their </a:t>
            </a:r>
            <a:r>
              <a:rPr lang="en-US" sz="2400" dirty="0" smtClean="0">
                <a:latin typeface="+mn-lt"/>
              </a:rPr>
              <a:t>choice </a:t>
            </a:r>
          </a:p>
          <a:p>
            <a:pPr lvl="1"/>
            <a:endParaRPr lang="en-US" sz="2400" dirty="0" smtClean="0">
              <a:latin typeface="+mn-lt"/>
            </a:endParaRPr>
          </a:p>
          <a:p>
            <a:pPr marL="571500" indent="-571500">
              <a:buFont typeface="Arial" panose="020B0604020202020204" pitchFamily="34" charset="0"/>
              <a:buChar char="•"/>
            </a:pPr>
            <a:r>
              <a:rPr lang="en-US" sz="2800" dirty="0" smtClean="0"/>
              <a:t>To receive informed consent, share with the person:</a:t>
            </a:r>
          </a:p>
          <a:p>
            <a:pPr marL="1028700" lvl="1" indent="-571500">
              <a:buFont typeface="Arial" panose="020B0604020202020204" pitchFamily="34" charset="0"/>
              <a:buChar char="•"/>
            </a:pPr>
            <a:r>
              <a:rPr lang="en-US" sz="2400" dirty="0">
                <a:latin typeface="+mn-lt"/>
              </a:rPr>
              <a:t>I</a:t>
            </a:r>
            <a:r>
              <a:rPr lang="en-US" sz="2400" dirty="0" smtClean="0">
                <a:latin typeface="+mn-lt"/>
              </a:rPr>
              <a:t>dentity and contact details of the focal point who will receive the referral</a:t>
            </a:r>
          </a:p>
          <a:p>
            <a:pPr marL="1028700" lvl="1" indent="-571500">
              <a:buFont typeface="Arial" panose="020B0604020202020204" pitchFamily="34" charset="0"/>
              <a:buChar char="•"/>
            </a:pPr>
            <a:r>
              <a:rPr lang="en-US" sz="2400" dirty="0" smtClean="0">
                <a:latin typeface="+mn-lt"/>
              </a:rPr>
              <a:t>Honest information on services and potential risks</a:t>
            </a:r>
          </a:p>
          <a:p>
            <a:pPr marL="1028700" lvl="1" indent="-571500">
              <a:buFont typeface="Arial" panose="020B0604020202020204" pitchFamily="34" charset="0"/>
              <a:buChar char="•"/>
            </a:pPr>
            <a:r>
              <a:rPr lang="en-US" sz="2400" dirty="0" smtClean="0">
                <a:latin typeface="+mn-lt"/>
              </a:rPr>
              <a:t>Rights not to be referred, to only partially share/retrieve personal information when need be</a:t>
            </a:r>
          </a:p>
          <a:p>
            <a:pPr marL="1028700" lvl="1" indent="-571500">
              <a:buFont typeface="Arial" panose="020B0604020202020204" pitchFamily="34" charset="0"/>
              <a:buChar char="•"/>
            </a:pPr>
            <a:endParaRPr lang="en-US" sz="2400" dirty="0" smtClean="0"/>
          </a:p>
          <a:p>
            <a:pPr marL="1028700" lvl="1" indent="-571500">
              <a:buFont typeface="Arial" panose="020B0604020202020204" pitchFamily="34" charset="0"/>
              <a:buChar char="•"/>
            </a:pPr>
            <a:endParaRPr lang="en-US" sz="2400" dirty="0" smtClean="0"/>
          </a:p>
          <a:p>
            <a:endParaRPr lang="en-US" dirty="0"/>
          </a:p>
          <a:p>
            <a:pPr marL="571500" indent="-571500">
              <a:buFont typeface="Arial" panose="020B0604020202020204" pitchFamily="34" charset="0"/>
              <a:buChar char="•"/>
            </a:pPr>
            <a:endParaRPr lang="en-US" kern="0" dirty="0" smtClean="0"/>
          </a:p>
          <a:p>
            <a:pPr marL="1028700" lvl="1" indent="-571500">
              <a:buFont typeface="Arial" panose="020B0604020202020204" pitchFamily="34" charset="0"/>
              <a:buChar char="•"/>
            </a:pPr>
            <a:endParaRPr lang="en-US" kern="0" dirty="0"/>
          </a:p>
        </p:txBody>
      </p:sp>
    </p:spTree>
    <p:extLst>
      <p:ext uri="{BB962C8B-B14F-4D97-AF65-F5344CB8AC3E}">
        <p14:creationId xmlns:p14="http://schemas.microsoft.com/office/powerpoint/2010/main" val="1055830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p:cNvSpPr>
            <a:spLocks noGrp="1"/>
          </p:cNvSpPr>
          <p:nvPr>
            <p:ph type="title"/>
          </p:nvPr>
        </p:nvSpPr>
        <p:spPr>
          <a:xfrm>
            <a:off x="1436798" y="890215"/>
            <a:ext cx="9041679" cy="288972"/>
          </a:xfrm>
        </p:spPr>
        <p:txBody>
          <a:bodyPr>
            <a:noAutofit/>
          </a:bodyPr>
          <a:lstStyle/>
          <a:p>
            <a:pPr algn="ctr"/>
            <a:r>
              <a:rPr lang="en-US" sz="5400" b="0" dirty="0" smtClean="0">
                <a:solidFill>
                  <a:srgbClr val="00B0F0"/>
                </a:solidFill>
                <a:latin typeface="Calibri" panose="020F0502020204030204" pitchFamily="34" charset="0"/>
                <a:cs typeface="Calibri" panose="020F0502020204030204" pitchFamily="34" charset="0"/>
              </a:rPr>
              <a:t>Informed assent</a:t>
            </a:r>
            <a:endParaRPr lang="en-US" sz="5400" b="0" i="1" dirty="0">
              <a:solidFill>
                <a:srgbClr val="00B0F0"/>
              </a:solidFill>
              <a:latin typeface="Calibri" panose="020F0502020204030204" pitchFamily="34" charset="0"/>
              <a:cs typeface="Calibri" panose="020F0502020204030204" pitchFamily="34" charset="0"/>
            </a:endParaRPr>
          </a:p>
        </p:txBody>
      </p:sp>
      <p:sp>
        <p:nvSpPr>
          <p:cNvPr id="4" name="Content Placeholder 2"/>
          <p:cNvSpPr txBox="1">
            <a:spLocks/>
          </p:cNvSpPr>
          <p:nvPr/>
        </p:nvSpPr>
        <p:spPr bwMode="auto">
          <a:xfrm>
            <a:off x="738579" y="1862131"/>
            <a:ext cx="10755101" cy="4519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0" indent="0" algn="l" rtl="0" eaLnBrk="0" fontAlgn="base" hangingPunct="0">
              <a:spcBef>
                <a:spcPct val="20000"/>
              </a:spcBef>
              <a:spcAft>
                <a:spcPct val="0"/>
              </a:spcAft>
              <a:buClr>
                <a:schemeClr val="bg2"/>
              </a:buClr>
              <a:buNone/>
              <a:defRPr sz="2400">
                <a:solidFill>
                  <a:schemeClr val="tx1">
                    <a:lumMod val="65000"/>
                    <a:lumOff val="35000"/>
                  </a:schemeClr>
                </a:solidFill>
                <a:latin typeface="+mn-lt"/>
                <a:ea typeface="+mn-ea"/>
                <a:cs typeface="+mn-cs"/>
              </a:defRPr>
            </a:lvl1pPr>
            <a:lvl2pPr marL="457200" indent="0" algn="l" rtl="0" eaLnBrk="0" fontAlgn="base" hangingPunct="0">
              <a:spcBef>
                <a:spcPct val="20000"/>
              </a:spcBef>
              <a:spcAft>
                <a:spcPct val="0"/>
              </a:spcAft>
              <a:buClr>
                <a:schemeClr val="bg2"/>
              </a:buClr>
              <a:buSzPct val="120000"/>
              <a:buNone/>
              <a:defRPr sz="2000">
                <a:solidFill>
                  <a:schemeClr val="tx1">
                    <a:tint val="75000"/>
                  </a:schemeClr>
                </a:solidFill>
                <a:latin typeface="Times" charset="0"/>
              </a:defRPr>
            </a:lvl2pPr>
            <a:lvl3pPr marL="914400" indent="0" algn="l" rtl="0" eaLnBrk="0" fontAlgn="base" hangingPunct="0">
              <a:spcBef>
                <a:spcPct val="20000"/>
              </a:spcBef>
              <a:spcAft>
                <a:spcPct val="0"/>
              </a:spcAft>
              <a:buClr>
                <a:schemeClr val="bg2"/>
              </a:buClr>
              <a:buSzPct val="75000"/>
              <a:buNone/>
              <a:defRPr sz="1800" b="1">
                <a:solidFill>
                  <a:schemeClr val="tx1">
                    <a:tint val="75000"/>
                  </a:schemeClr>
                </a:solidFill>
                <a:latin typeface="+mn-lt"/>
              </a:defRPr>
            </a:lvl3pPr>
            <a:lvl4pPr marL="1371600" indent="0" algn="l" rtl="0" eaLnBrk="0" fontAlgn="base" hangingPunct="0">
              <a:spcBef>
                <a:spcPct val="20000"/>
              </a:spcBef>
              <a:spcAft>
                <a:spcPct val="0"/>
              </a:spcAft>
              <a:buClr>
                <a:schemeClr val="bg2"/>
              </a:buClr>
              <a:buNone/>
              <a:defRPr sz="1600">
                <a:solidFill>
                  <a:schemeClr val="tx1">
                    <a:tint val="75000"/>
                  </a:schemeClr>
                </a:solidFill>
                <a:latin typeface="+mn-lt"/>
              </a:defRPr>
            </a:lvl4pPr>
            <a:lvl5pPr marL="18288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5pPr>
            <a:lvl6pPr marL="22860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6pPr>
            <a:lvl7pPr marL="27432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7pPr>
            <a:lvl8pPr marL="32004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8pPr>
            <a:lvl9pPr marL="36576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9pPr>
          </a:lstStyle>
          <a:p>
            <a:pPr marL="571500" indent="-571500">
              <a:buFont typeface="Arial" panose="020B0604020202020204" pitchFamily="34" charset="0"/>
              <a:buChar char="•"/>
            </a:pPr>
            <a:r>
              <a:rPr lang="en-US" sz="2800" dirty="0" smtClean="0"/>
              <a:t>The expressed willingness of a child to participate in services</a:t>
            </a:r>
          </a:p>
          <a:p>
            <a:pPr marL="571500" indent="-571500">
              <a:buFont typeface="Arial" panose="020B0604020202020204" pitchFamily="34" charset="0"/>
              <a:buChar char="•"/>
            </a:pPr>
            <a:endParaRPr lang="en-US" sz="2800" dirty="0" smtClean="0"/>
          </a:p>
          <a:p>
            <a:pPr marL="571500" indent="-571500">
              <a:buFont typeface="Arial" panose="020B0604020202020204" pitchFamily="34" charset="0"/>
              <a:buChar char="•"/>
            </a:pPr>
            <a:r>
              <a:rPr lang="en-US" sz="2800" dirty="0" smtClean="0"/>
              <a:t>Need both informed assent and informed consent of caregiver to proceed with referral of a child</a:t>
            </a:r>
          </a:p>
          <a:p>
            <a:pPr marL="1028700" lvl="1" indent="-571500">
              <a:buFont typeface="Arial" panose="020B0604020202020204" pitchFamily="34" charset="0"/>
              <a:buChar char="•"/>
            </a:pPr>
            <a:r>
              <a:rPr lang="en-US" dirty="0" smtClean="0"/>
              <a:t>Unless it is appropriate to include the caregiver</a:t>
            </a:r>
          </a:p>
          <a:p>
            <a:pPr marL="1028700" lvl="1" indent="-571500">
              <a:buFont typeface="Arial" panose="020B0604020202020204" pitchFamily="34" charset="0"/>
              <a:buChar char="•"/>
            </a:pPr>
            <a:endParaRPr lang="en-US" sz="2400" dirty="0" smtClean="0"/>
          </a:p>
          <a:p>
            <a:pPr marL="1028700" lvl="1" indent="-571500">
              <a:buFont typeface="Arial" panose="020B0604020202020204" pitchFamily="34" charset="0"/>
              <a:buChar char="•"/>
            </a:pPr>
            <a:endParaRPr lang="en-US" sz="2400" dirty="0" smtClean="0"/>
          </a:p>
          <a:p>
            <a:endParaRPr lang="en-US" dirty="0"/>
          </a:p>
          <a:p>
            <a:pPr marL="571500" indent="-571500">
              <a:buFont typeface="Arial" panose="020B0604020202020204" pitchFamily="34" charset="0"/>
              <a:buChar char="•"/>
            </a:pPr>
            <a:endParaRPr lang="en-US" kern="0" dirty="0" smtClean="0"/>
          </a:p>
          <a:p>
            <a:pPr marL="1028700" lvl="1" indent="-571500">
              <a:buFont typeface="Arial" panose="020B0604020202020204" pitchFamily="34" charset="0"/>
              <a:buChar char="•"/>
            </a:pPr>
            <a:endParaRPr lang="en-US" kern="0" dirty="0"/>
          </a:p>
        </p:txBody>
      </p:sp>
    </p:spTree>
    <p:extLst>
      <p:ext uri="{BB962C8B-B14F-4D97-AF65-F5344CB8AC3E}">
        <p14:creationId xmlns:p14="http://schemas.microsoft.com/office/powerpoint/2010/main" val="266032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p:cNvSpPr>
            <a:spLocks noGrp="1"/>
          </p:cNvSpPr>
          <p:nvPr>
            <p:ph type="title"/>
          </p:nvPr>
        </p:nvSpPr>
        <p:spPr>
          <a:xfrm>
            <a:off x="1436798" y="890215"/>
            <a:ext cx="9041679" cy="288972"/>
          </a:xfrm>
        </p:spPr>
        <p:txBody>
          <a:bodyPr>
            <a:noAutofit/>
          </a:bodyPr>
          <a:lstStyle/>
          <a:p>
            <a:pPr algn="ctr"/>
            <a:r>
              <a:rPr lang="en-US" sz="5400" b="0" dirty="0" smtClean="0">
                <a:solidFill>
                  <a:srgbClr val="00B0F0"/>
                </a:solidFill>
                <a:latin typeface="Calibri" panose="020F0502020204030204" pitchFamily="34" charset="0"/>
                <a:cs typeface="Calibri" panose="020F0502020204030204" pitchFamily="34" charset="0"/>
              </a:rPr>
              <a:t>Exceptions to informed consent</a:t>
            </a:r>
            <a:endParaRPr lang="en-US" sz="5400" b="0" i="1" dirty="0">
              <a:solidFill>
                <a:srgbClr val="00B0F0"/>
              </a:solidFill>
              <a:latin typeface="Calibri" panose="020F0502020204030204" pitchFamily="34" charset="0"/>
              <a:cs typeface="Calibri" panose="020F0502020204030204" pitchFamily="34" charset="0"/>
            </a:endParaRPr>
          </a:p>
        </p:txBody>
      </p:sp>
      <p:sp>
        <p:nvSpPr>
          <p:cNvPr id="4" name="Content Placeholder 2"/>
          <p:cNvSpPr txBox="1">
            <a:spLocks/>
          </p:cNvSpPr>
          <p:nvPr/>
        </p:nvSpPr>
        <p:spPr bwMode="auto">
          <a:xfrm>
            <a:off x="738579" y="1862131"/>
            <a:ext cx="10755101" cy="4519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0" indent="0" algn="l" rtl="0" eaLnBrk="0" fontAlgn="base" hangingPunct="0">
              <a:spcBef>
                <a:spcPct val="20000"/>
              </a:spcBef>
              <a:spcAft>
                <a:spcPct val="0"/>
              </a:spcAft>
              <a:buClr>
                <a:schemeClr val="bg2"/>
              </a:buClr>
              <a:buNone/>
              <a:defRPr sz="2400">
                <a:solidFill>
                  <a:schemeClr val="tx1">
                    <a:lumMod val="65000"/>
                    <a:lumOff val="35000"/>
                  </a:schemeClr>
                </a:solidFill>
                <a:latin typeface="+mn-lt"/>
                <a:ea typeface="+mn-ea"/>
                <a:cs typeface="+mn-cs"/>
              </a:defRPr>
            </a:lvl1pPr>
            <a:lvl2pPr marL="457200" indent="0" algn="l" rtl="0" eaLnBrk="0" fontAlgn="base" hangingPunct="0">
              <a:spcBef>
                <a:spcPct val="20000"/>
              </a:spcBef>
              <a:spcAft>
                <a:spcPct val="0"/>
              </a:spcAft>
              <a:buClr>
                <a:schemeClr val="bg2"/>
              </a:buClr>
              <a:buSzPct val="120000"/>
              <a:buNone/>
              <a:defRPr sz="2000">
                <a:solidFill>
                  <a:schemeClr val="tx1">
                    <a:tint val="75000"/>
                  </a:schemeClr>
                </a:solidFill>
                <a:latin typeface="Times" charset="0"/>
              </a:defRPr>
            </a:lvl2pPr>
            <a:lvl3pPr marL="914400" indent="0" algn="l" rtl="0" eaLnBrk="0" fontAlgn="base" hangingPunct="0">
              <a:spcBef>
                <a:spcPct val="20000"/>
              </a:spcBef>
              <a:spcAft>
                <a:spcPct val="0"/>
              </a:spcAft>
              <a:buClr>
                <a:schemeClr val="bg2"/>
              </a:buClr>
              <a:buSzPct val="75000"/>
              <a:buNone/>
              <a:defRPr sz="1800" b="1">
                <a:solidFill>
                  <a:schemeClr val="tx1">
                    <a:tint val="75000"/>
                  </a:schemeClr>
                </a:solidFill>
                <a:latin typeface="+mn-lt"/>
              </a:defRPr>
            </a:lvl3pPr>
            <a:lvl4pPr marL="1371600" indent="0" algn="l" rtl="0" eaLnBrk="0" fontAlgn="base" hangingPunct="0">
              <a:spcBef>
                <a:spcPct val="20000"/>
              </a:spcBef>
              <a:spcAft>
                <a:spcPct val="0"/>
              </a:spcAft>
              <a:buClr>
                <a:schemeClr val="bg2"/>
              </a:buClr>
              <a:buNone/>
              <a:defRPr sz="1600">
                <a:solidFill>
                  <a:schemeClr val="tx1">
                    <a:tint val="75000"/>
                  </a:schemeClr>
                </a:solidFill>
                <a:latin typeface="+mn-lt"/>
              </a:defRPr>
            </a:lvl4pPr>
            <a:lvl5pPr marL="18288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5pPr>
            <a:lvl6pPr marL="22860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6pPr>
            <a:lvl7pPr marL="27432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7pPr>
            <a:lvl8pPr marL="32004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8pPr>
            <a:lvl9pPr marL="36576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9pPr>
          </a:lstStyle>
          <a:p>
            <a:r>
              <a:rPr lang="en-US" sz="2800" dirty="0" smtClean="0"/>
              <a:t>Mandatory reporting requirements</a:t>
            </a:r>
          </a:p>
          <a:p>
            <a:pPr marL="457200" indent="-457200">
              <a:buFont typeface="+mj-lt"/>
              <a:buAutoNum type="arabicPeriod"/>
            </a:pPr>
            <a:endParaRPr lang="en-US" dirty="0" smtClean="0"/>
          </a:p>
          <a:p>
            <a:pPr marL="1028700" lvl="1" indent="-571500">
              <a:buFont typeface="Arial" panose="020B0604020202020204" pitchFamily="34" charset="0"/>
              <a:buChar char="•"/>
            </a:pPr>
            <a:r>
              <a:rPr lang="en-US" sz="2400" dirty="0" smtClean="0"/>
              <a:t>When an indication that the person might self-harm or harm others, a referral can occur without consent</a:t>
            </a:r>
          </a:p>
          <a:p>
            <a:pPr marL="1028700" lvl="1" indent="-571500">
              <a:buFont typeface="Arial" panose="020B0604020202020204" pitchFamily="34" charset="0"/>
              <a:buChar char="•"/>
            </a:pPr>
            <a:r>
              <a:rPr lang="en-US" sz="2400" dirty="0" smtClean="0"/>
              <a:t>When a child is at imminent risk of harm, do not need informed assent or consent, in the best interest of the child.</a:t>
            </a:r>
          </a:p>
          <a:p>
            <a:endParaRPr lang="en-US" dirty="0"/>
          </a:p>
          <a:p>
            <a:pPr marL="571500" indent="-571500">
              <a:buFont typeface="Arial" panose="020B0604020202020204" pitchFamily="34" charset="0"/>
              <a:buChar char="•"/>
            </a:pPr>
            <a:endParaRPr lang="en-US" kern="0" dirty="0" smtClean="0"/>
          </a:p>
          <a:p>
            <a:pPr marL="1028700" lvl="1" indent="-571500">
              <a:buFont typeface="Arial" panose="020B0604020202020204" pitchFamily="34" charset="0"/>
              <a:buChar char="•"/>
            </a:pPr>
            <a:endParaRPr lang="en-US" kern="0" dirty="0"/>
          </a:p>
        </p:txBody>
      </p:sp>
    </p:spTree>
    <p:extLst>
      <p:ext uri="{BB962C8B-B14F-4D97-AF65-F5344CB8AC3E}">
        <p14:creationId xmlns:p14="http://schemas.microsoft.com/office/powerpoint/2010/main" val="1690820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p:cNvSpPr>
            <a:spLocks noGrp="1"/>
          </p:cNvSpPr>
          <p:nvPr>
            <p:ph type="title"/>
          </p:nvPr>
        </p:nvSpPr>
        <p:spPr>
          <a:xfrm>
            <a:off x="1188604" y="1673987"/>
            <a:ext cx="9041679" cy="288972"/>
          </a:xfrm>
        </p:spPr>
        <p:txBody>
          <a:bodyPr>
            <a:noAutofit/>
          </a:bodyPr>
          <a:lstStyle/>
          <a:p>
            <a:pPr algn="ctr"/>
            <a:r>
              <a:rPr lang="en-US" sz="5400" b="0" dirty="0" smtClean="0">
                <a:solidFill>
                  <a:srgbClr val="00B0F0"/>
                </a:solidFill>
                <a:latin typeface="Calibri" panose="020F0502020204030204" pitchFamily="34" charset="0"/>
                <a:cs typeface="Calibri" panose="020F0502020204030204" pitchFamily="34" charset="0"/>
              </a:rPr>
              <a:t>When do mandatory reporting applies?</a:t>
            </a:r>
            <a:endParaRPr lang="en-US" sz="5400" b="0" i="1" dirty="0">
              <a:solidFill>
                <a:srgbClr val="00B0F0"/>
              </a:solidFill>
              <a:latin typeface="Calibri" panose="020F0502020204030204" pitchFamily="34" charset="0"/>
              <a:cs typeface="Calibri" panose="020F0502020204030204" pitchFamily="34" charset="0"/>
            </a:endParaRPr>
          </a:p>
        </p:txBody>
      </p:sp>
      <p:sp>
        <p:nvSpPr>
          <p:cNvPr id="4" name="Content Placeholder 2"/>
          <p:cNvSpPr txBox="1">
            <a:spLocks/>
          </p:cNvSpPr>
          <p:nvPr/>
        </p:nvSpPr>
        <p:spPr bwMode="auto">
          <a:xfrm>
            <a:off x="699390" y="2338925"/>
            <a:ext cx="10755101" cy="4519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0" indent="0" algn="l" rtl="0" eaLnBrk="0" fontAlgn="base" hangingPunct="0">
              <a:spcBef>
                <a:spcPct val="20000"/>
              </a:spcBef>
              <a:spcAft>
                <a:spcPct val="0"/>
              </a:spcAft>
              <a:buClr>
                <a:schemeClr val="bg2"/>
              </a:buClr>
              <a:buNone/>
              <a:defRPr sz="2400">
                <a:solidFill>
                  <a:schemeClr val="tx1">
                    <a:lumMod val="65000"/>
                    <a:lumOff val="35000"/>
                  </a:schemeClr>
                </a:solidFill>
                <a:latin typeface="+mn-lt"/>
                <a:ea typeface="+mn-ea"/>
                <a:cs typeface="+mn-cs"/>
              </a:defRPr>
            </a:lvl1pPr>
            <a:lvl2pPr marL="457200" indent="0" algn="l" rtl="0" eaLnBrk="0" fontAlgn="base" hangingPunct="0">
              <a:spcBef>
                <a:spcPct val="20000"/>
              </a:spcBef>
              <a:spcAft>
                <a:spcPct val="0"/>
              </a:spcAft>
              <a:buClr>
                <a:schemeClr val="bg2"/>
              </a:buClr>
              <a:buSzPct val="120000"/>
              <a:buNone/>
              <a:defRPr sz="2000">
                <a:solidFill>
                  <a:schemeClr val="tx1">
                    <a:tint val="75000"/>
                  </a:schemeClr>
                </a:solidFill>
                <a:latin typeface="Times" charset="0"/>
              </a:defRPr>
            </a:lvl2pPr>
            <a:lvl3pPr marL="914400" indent="0" algn="l" rtl="0" eaLnBrk="0" fontAlgn="base" hangingPunct="0">
              <a:spcBef>
                <a:spcPct val="20000"/>
              </a:spcBef>
              <a:spcAft>
                <a:spcPct val="0"/>
              </a:spcAft>
              <a:buClr>
                <a:schemeClr val="bg2"/>
              </a:buClr>
              <a:buSzPct val="75000"/>
              <a:buNone/>
              <a:defRPr sz="1800" b="1">
                <a:solidFill>
                  <a:schemeClr val="tx1">
                    <a:tint val="75000"/>
                  </a:schemeClr>
                </a:solidFill>
                <a:latin typeface="+mn-lt"/>
              </a:defRPr>
            </a:lvl3pPr>
            <a:lvl4pPr marL="1371600" indent="0" algn="l" rtl="0" eaLnBrk="0" fontAlgn="base" hangingPunct="0">
              <a:spcBef>
                <a:spcPct val="20000"/>
              </a:spcBef>
              <a:spcAft>
                <a:spcPct val="0"/>
              </a:spcAft>
              <a:buClr>
                <a:schemeClr val="bg2"/>
              </a:buClr>
              <a:buNone/>
              <a:defRPr sz="1600">
                <a:solidFill>
                  <a:schemeClr val="tx1">
                    <a:tint val="75000"/>
                  </a:schemeClr>
                </a:solidFill>
                <a:latin typeface="+mn-lt"/>
              </a:defRPr>
            </a:lvl4pPr>
            <a:lvl5pPr marL="18288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5pPr>
            <a:lvl6pPr marL="22860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6pPr>
            <a:lvl7pPr marL="27432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7pPr>
            <a:lvl8pPr marL="32004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8pPr>
            <a:lvl9pPr marL="36576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9pPr>
          </a:lstStyle>
          <a:p>
            <a:pPr marL="457200" indent="-457200">
              <a:buFont typeface="+mj-lt"/>
              <a:buAutoNum type="arabicPeriod"/>
            </a:pPr>
            <a:r>
              <a:rPr lang="en-US" dirty="0" smtClean="0"/>
              <a:t>When </a:t>
            </a:r>
            <a:r>
              <a:rPr lang="en-US" dirty="0"/>
              <a:t>an individual needs a service </a:t>
            </a:r>
          </a:p>
          <a:p>
            <a:pPr marL="457200" indent="-457200">
              <a:buFont typeface="+mj-lt"/>
              <a:buAutoNum type="arabicPeriod"/>
            </a:pPr>
            <a:r>
              <a:rPr lang="en-US" dirty="0"/>
              <a:t>When an individual is claiming that he/she will kill someone, </a:t>
            </a:r>
          </a:p>
          <a:p>
            <a:pPr marL="457200" indent="-457200">
              <a:buFont typeface="+mj-lt"/>
              <a:buAutoNum type="arabicPeriod"/>
            </a:pPr>
            <a:r>
              <a:rPr lang="en-US" dirty="0"/>
              <a:t>When an individual needs money urgently</a:t>
            </a:r>
          </a:p>
          <a:p>
            <a:pPr marL="457200" indent="-457200">
              <a:buFont typeface="+mj-lt"/>
              <a:buAutoNum type="arabicPeriod"/>
            </a:pPr>
            <a:r>
              <a:rPr lang="en-US" dirty="0"/>
              <a:t>When an individual  is injured and needs medical intervention</a:t>
            </a:r>
          </a:p>
          <a:p>
            <a:pPr marL="457200" indent="-457200">
              <a:buFont typeface="+mj-lt"/>
              <a:buAutoNum type="arabicPeriod"/>
            </a:pPr>
            <a:r>
              <a:rPr lang="en-US" dirty="0"/>
              <a:t>When an individual is severely injured and needs urgent medical lifesaving intervention </a:t>
            </a:r>
          </a:p>
          <a:p>
            <a:pPr marL="457200" indent="-457200">
              <a:buFont typeface="+mj-lt"/>
              <a:buAutoNum type="arabicPeriod"/>
            </a:pPr>
            <a:r>
              <a:rPr lang="en-US" dirty="0"/>
              <a:t>When a child might be subject to abuse</a:t>
            </a:r>
            <a:endParaRPr lang="en-US" dirty="0" smtClean="0"/>
          </a:p>
          <a:p>
            <a:endParaRPr lang="en-US" dirty="0"/>
          </a:p>
          <a:p>
            <a:pPr marL="571500" indent="-571500">
              <a:buFont typeface="Arial" panose="020B0604020202020204" pitchFamily="34" charset="0"/>
              <a:buChar char="•"/>
            </a:pPr>
            <a:endParaRPr lang="en-US" kern="0" dirty="0" smtClean="0"/>
          </a:p>
          <a:p>
            <a:pPr marL="1028700" lvl="1" indent="-571500">
              <a:buFont typeface="Arial" panose="020B0604020202020204" pitchFamily="34" charset="0"/>
              <a:buChar char="•"/>
            </a:pPr>
            <a:endParaRPr lang="en-US" kern="0" dirty="0"/>
          </a:p>
        </p:txBody>
      </p:sp>
    </p:spTree>
    <p:extLst>
      <p:ext uri="{BB962C8B-B14F-4D97-AF65-F5344CB8AC3E}">
        <p14:creationId xmlns:p14="http://schemas.microsoft.com/office/powerpoint/2010/main" val="3082674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p:cNvSpPr>
            <a:spLocks noGrp="1"/>
          </p:cNvSpPr>
          <p:nvPr>
            <p:ph type="title"/>
          </p:nvPr>
        </p:nvSpPr>
        <p:spPr>
          <a:xfrm>
            <a:off x="1436798" y="890215"/>
            <a:ext cx="9041679" cy="288972"/>
          </a:xfrm>
        </p:spPr>
        <p:txBody>
          <a:bodyPr>
            <a:noAutofit/>
          </a:bodyPr>
          <a:lstStyle/>
          <a:p>
            <a:pPr algn="ctr"/>
            <a:r>
              <a:rPr lang="en-US" sz="5400" b="0" dirty="0" smtClean="0">
                <a:solidFill>
                  <a:srgbClr val="00B0F0"/>
                </a:solidFill>
                <a:latin typeface="Calibri" panose="020F0502020204030204" pitchFamily="34" charset="0"/>
                <a:cs typeface="Calibri" panose="020F0502020204030204" pitchFamily="34" charset="0"/>
              </a:rPr>
              <a:t>Next steps</a:t>
            </a:r>
            <a:endParaRPr lang="en-US" sz="5400" b="0" i="1" dirty="0">
              <a:solidFill>
                <a:srgbClr val="00B0F0"/>
              </a:solidFill>
              <a:latin typeface="Calibri" panose="020F0502020204030204" pitchFamily="34" charset="0"/>
              <a:cs typeface="Calibri" panose="020F0502020204030204" pitchFamily="34" charset="0"/>
            </a:endParaRPr>
          </a:p>
        </p:txBody>
      </p:sp>
      <p:sp>
        <p:nvSpPr>
          <p:cNvPr id="6" name="Content Placeholder 2"/>
          <p:cNvSpPr txBox="1">
            <a:spLocks/>
          </p:cNvSpPr>
          <p:nvPr/>
        </p:nvSpPr>
        <p:spPr bwMode="auto">
          <a:xfrm>
            <a:off x="960649" y="1561685"/>
            <a:ext cx="4329808" cy="4519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0" indent="0" algn="l" rtl="0" eaLnBrk="0" fontAlgn="base" hangingPunct="0">
              <a:spcBef>
                <a:spcPct val="20000"/>
              </a:spcBef>
              <a:spcAft>
                <a:spcPct val="0"/>
              </a:spcAft>
              <a:buClr>
                <a:schemeClr val="bg2"/>
              </a:buClr>
              <a:buNone/>
              <a:defRPr sz="2400">
                <a:solidFill>
                  <a:schemeClr val="tx1">
                    <a:lumMod val="65000"/>
                    <a:lumOff val="35000"/>
                  </a:schemeClr>
                </a:solidFill>
                <a:latin typeface="+mn-lt"/>
                <a:ea typeface="+mn-ea"/>
                <a:cs typeface="+mn-cs"/>
              </a:defRPr>
            </a:lvl1pPr>
            <a:lvl2pPr marL="457200" indent="0" algn="l" rtl="0" eaLnBrk="0" fontAlgn="base" hangingPunct="0">
              <a:spcBef>
                <a:spcPct val="20000"/>
              </a:spcBef>
              <a:spcAft>
                <a:spcPct val="0"/>
              </a:spcAft>
              <a:buClr>
                <a:schemeClr val="bg2"/>
              </a:buClr>
              <a:buSzPct val="120000"/>
              <a:buNone/>
              <a:defRPr sz="2000">
                <a:solidFill>
                  <a:schemeClr val="tx1">
                    <a:tint val="75000"/>
                  </a:schemeClr>
                </a:solidFill>
                <a:latin typeface="Times" charset="0"/>
              </a:defRPr>
            </a:lvl2pPr>
            <a:lvl3pPr marL="914400" indent="0" algn="l" rtl="0" eaLnBrk="0" fontAlgn="base" hangingPunct="0">
              <a:spcBef>
                <a:spcPct val="20000"/>
              </a:spcBef>
              <a:spcAft>
                <a:spcPct val="0"/>
              </a:spcAft>
              <a:buClr>
                <a:schemeClr val="bg2"/>
              </a:buClr>
              <a:buSzPct val="75000"/>
              <a:buNone/>
              <a:defRPr sz="1800" b="1">
                <a:solidFill>
                  <a:schemeClr val="tx1">
                    <a:tint val="75000"/>
                  </a:schemeClr>
                </a:solidFill>
                <a:latin typeface="+mn-lt"/>
              </a:defRPr>
            </a:lvl3pPr>
            <a:lvl4pPr marL="1371600" indent="0" algn="l" rtl="0" eaLnBrk="0" fontAlgn="base" hangingPunct="0">
              <a:spcBef>
                <a:spcPct val="20000"/>
              </a:spcBef>
              <a:spcAft>
                <a:spcPct val="0"/>
              </a:spcAft>
              <a:buClr>
                <a:schemeClr val="bg2"/>
              </a:buClr>
              <a:buNone/>
              <a:defRPr sz="1600">
                <a:solidFill>
                  <a:schemeClr val="tx1">
                    <a:tint val="75000"/>
                  </a:schemeClr>
                </a:solidFill>
                <a:latin typeface="+mn-lt"/>
              </a:defRPr>
            </a:lvl4pPr>
            <a:lvl5pPr marL="18288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5pPr>
            <a:lvl6pPr marL="22860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6pPr>
            <a:lvl7pPr marL="27432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7pPr>
            <a:lvl8pPr marL="32004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8pPr>
            <a:lvl9pPr marL="36576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9pPr>
          </a:lstStyle>
          <a:p>
            <a:r>
              <a:rPr lang="en-US" b="1" dirty="0" smtClean="0">
                <a:solidFill>
                  <a:srgbClr val="00B050"/>
                </a:solidFill>
              </a:rPr>
              <a:t>!</a:t>
            </a:r>
            <a:r>
              <a:rPr lang="en-US" b="1" dirty="0" smtClean="0"/>
              <a:t> Consent is given</a:t>
            </a:r>
          </a:p>
          <a:p>
            <a:endParaRPr lang="en-US" b="1" dirty="0"/>
          </a:p>
          <a:p>
            <a:r>
              <a:rPr lang="en-US" dirty="0" smtClean="0"/>
              <a:t>Document this in the IRF</a:t>
            </a:r>
          </a:p>
          <a:p>
            <a:endParaRPr lang="en-US" dirty="0"/>
          </a:p>
          <a:p>
            <a:r>
              <a:rPr lang="en-US" dirty="0" smtClean="0"/>
              <a:t>Explain next steps</a:t>
            </a:r>
          </a:p>
          <a:p>
            <a:endParaRPr lang="en-US" dirty="0"/>
          </a:p>
          <a:p>
            <a:pPr marL="571500" indent="-571500">
              <a:buFont typeface="Arial" panose="020B0604020202020204" pitchFamily="34" charset="0"/>
              <a:buChar char="•"/>
            </a:pPr>
            <a:endParaRPr lang="en-US" kern="0" dirty="0" smtClean="0"/>
          </a:p>
          <a:p>
            <a:pPr marL="1028700" lvl="1" indent="-571500">
              <a:buFont typeface="Arial" panose="020B0604020202020204" pitchFamily="34" charset="0"/>
              <a:buChar char="•"/>
            </a:pPr>
            <a:endParaRPr lang="en-US" kern="0" dirty="0"/>
          </a:p>
        </p:txBody>
      </p:sp>
      <p:sp>
        <p:nvSpPr>
          <p:cNvPr id="7" name="Content Placeholder 2"/>
          <p:cNvSpPr txBox="1">
            <a:spLocks/>
          </p:cNvSpPr>
          <p:nvPr/>
        </p:nvSpPr>
        <p:spPr bwMode="auto">
          <a:xfrm>
            <a:off x="7291779" y="1561684"/>
            <a:ext cx="4190471" cy="4519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0" indent="0" algn="l" rtl="0" eaLnBrk="0" fontAlgn="base" hangingPunct="0">
              <a:spcBef>
                <a:spcPct val="20000"/>
              </a:spcBef>
              <a:spcAft>
                <a:spcPct val="0"/>
              </a:spcAft>
              <a:buClr>
                <a:schemeClr val="bg2"/>
              </a:buClr>
              <a:buNone/>
              <a:defRPr sz="2400">
                <a:solidFill>
                  <a:schemeClr val="tx1">
                    <a:lumMod val="65000"/>
                    <a:lumOff val="35000"/>
                  </a:schemeClr>
                </a:solidFill>
                <a:latin typeface="+mn-lt"/>
                <a:ea typeface="+mn-ea"/>
                <a:cs typeface="+mn-cs"/>
              </a:defRPr>
            </a:lvl1pPr>
            <a:lvl2pPr marL="457200" indent="0" algn="l" rtl="0" eaLnBrk="0" fontAlgn="base" hangingPunct="0">
              <a:spcBef>
                <a:spcPct val="20000"/>
              </a:spcBef>
              <a:spcAft>
                <a:spcPct val="0"/>
              </a:spcAft>
              <a:buClr>
                <a:schemeClr val="bg2"/>
              </a:buClr>
              <a:buSzPct val="120000"/>
              <a:buNone/>
              <a:defRPr sz="2000">
                <a:solidFill>
                  <a:schemeClr val="tx1">
                    <a:tint val="75000"/>
                  </a:schemeClr>
                </a:solidFill>
                <a:latin typeface="Times" charset="0"/>
              </a:defRPr>
            </a:lvl2pPr>
            <a:lvl3pPr marL="914400" indent="0" algn="l" rtl="0" eaLnBrk="0" fontAlgn="base" hangingPunct="0">
              <a:spcBef>
                <a:spcPct val="20000"/>
              </a:spcBef>
              <a:spcAft>
                <a:spcPct val="0"/>
              </a:spcAft>
              <a:buClr>
                <a:schemeClr val="bg2"/>
              </a:buClr>
              <a:buSzPct val="75000"/>
              <a:buNone/>
              <a:defRPr sz="1800" b="1">
                <a:solidFill>
                  <a:schemeClr val="tx1">
                    <a:tint val="75000"/>
                  </a:schemeClr>
                </a:solidFill>
                <a:latin typeface="+mn-lt"/>
              </a:defRPr>
            </a:lvl3pPr>
            <a:lvl4pPr marL="1371600" indent="0" algn="l" rtl="0" eaLnBrk="0" fontAlgn="base" hangingPunct="0">
              <a:spcBef>
                <a:spcPct val="20000"/>
              </a:spcBef>
              <a:spcAft>
                <a:spcPct val="0"/>
              </a:spcAft>
              <a:buClr>
                <a:schemeClr val="bg2"/>
              </a:buClr>
              <a:buNone/>
              <a:defRPr sz="1600">
                <a:solidFill>
                  <a:schemeClr val="tx1">
                    <a:tint val="75000"/>
                  </a:schemeClr>
                </a:solidFill>
                <a:latin typeface="+mn-lt"/>
              </a:defRPr>
            </a:lvl4pPr>
            <a:lvl5pPr marL="18288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5pPr>
            <a:lvl6pPr marL="22860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6pPr>
            <a:lvl7pPr marL="27432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7pPr>
            <a:lvl8pPr marL="32004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8pPr>
            <a:lvl9pPr marL="36576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9pPr>
          </a:lstStyle>
          <a:p>
            <a:r>
              <a:rPr lang="en-US" b="1" dirty="0" smtClean="0">
                <a:solidFill>
                  <a:srgbClr val="FF0000"/>
                </a:solidFill>
              </a:rPr>
              <a:t>X</a:t>
            </a:r>
            <a:r>
              <a:rPr lang="en-US" b="1" dirty="0" smtClean="0"/>
              <a:t> Consent is not given</a:t>
            </a:r>
          </a:p>
          <a:p>
            <a:endParaRPr lang="en-US" dirty="0" smtClean="0"/>
          </a:p>
          <a:p>
            <a:r>
              <a:rPr lang="en-US" dirty="0" smtClean="0"/>
              <a:t>Provide information on relevant hotline</a:t>
            </a:r>
          </a:p>
          <a:p>
            <a:endParaRPr lang="en-US" dirty="0"/>
          </a:p>
          <a:p>
            <a:r>
              <a:rPr lang="en-US" dirty="0" smtClean="0"/>
              <a:t>Inform that the person can always come back to you in case they change their mind</a:t>
            </a:r>
            <a:endParaRPr lang="en-US" dirty="0"/>
          </a:p>
          <a:p>
            <a:pPr marL="571500" indent="-571500">
              <a:buFont typeface="Arial" panose="020B0604020202020204" pitchFamily="34" charset="0"/>
              <a:buChar char="•"/>
            </a:pPr>
            <a:endParaRPr lang="en-US" kern="0" dirty="0" smtClean="0"/>
          </a:p>
          <a:p>
            <a:pPr marL="1028700" lvl="1" indent="-571500">
              <a:buFont typeface="Arial" panose="020B0604020202020204" pitchFamily="34" charset="0"/>
              <a:buChar char="•"/>
            </a:pPr>
            <a:endParaRPr lang="en-US" kern="0" dirty="0"/>
          </a:p>
        </p:txBody>
      </p:sp>
    </p:spTree>
    <p:extLst>
      <p:ext uri="{BB962C8B-B14F-4D97-AF65-F5344CB8AC3E}">
        <p14:creationId xmlns:p14="http://schemas.microsoft.com/office/powerpoint/2010/main" val="2295508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p:cNvSpPr>
            <a:spLocks noGrp="1"/>
          </p:cNvSpPr>
          <p:nvPr>
            <p:ph type="title"/>
          </p:nvPr>
        </p:nvSpPr>
        <p:spPr>
          <a:xfrm>
            <a:off x="1372486" y="3801733"/>
            <a:ext cx="9041679" cy="288972"/>
          </a:xfrm>
        </p:spPr>
        <p:txBody>
          <a:bodyPr>
            <a:noAutofit/>
          </a:bodyPr>
          <a:lstStyle/>
          <a:p>
            <a:pPr algn="ctr"/>
            <a:r>
              <a:rPr lang="en-US" sz="5400" dirty="0" smtClean="0"/>
              <a:t>Step 3</a:t>
            </a:r>
            <a:br>
              <a:rPr lang="en-US" sz="5400" dirty="0" smtClean="0"/>
            </a:br>
            <a:r>
              <a:rPr lang="en-US" sz="5400" dirty="0"/>
              <a:t/>
            </a:r>
            <a:br>
              <a:rPr lang="en-US" sz="5400" dirty="0"/>
            </a:br>
            <a:r>
              <a:rPr lang="en-US" sz="5400" i="1" dirty="0" smtClean="0"/>
              <a:t>Data Collection</a:t>
            </a:r>
            <a:endParaRPr lang="en-US" sz="5400" i="1" dirty="0"/>
          </a:p>
        </p:txBody>
      </p:sp>
    </p:spTree>
    <p:extLst>
      <p:ext uri="{BB962C8B-B14F-4D97-AF65-F5344CB8AC3E}">
        <p14:creationId xmlns:p14="http://schemas.microsoft.com/office/powerpoint/2010/main" val="267943060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p:cNvSpPr>
            <a:spLocks noGrp="1"/>
          </p:cNvSpPr>
          <p:nvPr>
            <p:ph type="title"/>
          </p:nvPr>
        </p:nvSpPr>
        <p:spPr>
          <a:xfrm>
            <a:off x="1228107" y="721649"/>
            <a:ext cx="9041679" cy="288972"/>
          </a:xfrm>
        </p:spPr>
        <p:txBody>
          <a:bodyPr>
            <a:noAutofit/>
          </a:bodyPr>
          <a:lstStyle/>
          <a:p>
            <a:pPr algn="ctr"/>
            <a:r>
              <a:rPr lang="en-US" sz="5400" b="0" dirty="0" smtClean="0"/>
              <a:t>Data collection</a:t>
            </a:r>
            <a:endParaRPr lang="en-US" sz="5400" b="0" i="1" dirty="0"/>
          </a:p>
        </p:txBody>
      </p:sp>
      <p:sp>
        <p:nvSpPr>
          <p:cNvPr id="2" name="Rectangle 1"/>
          <p:cNvSpPr/>
          <p:nvPr/>
        </p:nvSpPr>
        <p:spPr bwMode="auto">
          <a:xfrm>
            <a:off x="2586790" y="1604195"/>
            <a:ext cx="7255042" cy="573521"/>
          </a:xfrm>
          <a:prstGeom prst="rect">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rPr>
              <a:t>Are you a</a:t>
            </a:r>
            <a:r>
              <a:rPr kumimoji="0" lang="en-US" sz="2400" b="0" i="0" u="none" strike="noStrike" cap="none" normalizeH="0" dirty="0" smtClean="0">
                <a:ln>
                  <a:noFill/>
                </a:ln>
                <a:solidFill>
                  <a:schemeClr val="tx1"/>
                </a:solidFill>
                <a:effectLst/>
              </a:rPr>
              <a:t> technical specialist in Protection?</a:t>
            </a:r>
            <a:endParaRPr kumimoji="0" lang="en-US" sz="2400" b="0" i="0" u="none" strike="noStrike" cap="none" normalizeH="0" baseline="0" dirty="0" smtClean="0">
              <a:ln>
                <a:noFill/>
              </a:ln>
              <a:solidFill>
                <a:schemeClr val="tx1"/>
              </a:solidFill>
              <a:effectLst/>
            </a:endParaRPr>
          </a:p>
        </p:txBody>
      </p:sp>
      <p:cxnSp>
        <p:nvCxnSpPr>
          <p:cNvPr id="5" name="Straight Arrow Connector 4"/>
          <p:cNvCxnSpPr>
            <a:stCxn id="2" idx="2"/>
          </p:cNvCxnSpPr>
          <p:nvPr/>
        </p:nvCxnSpPr>
        <p:spPr bwMode="auto">
          <a:xfrm flipH="1">
            <a:off x="3982453" y="2177716"/>
            <a:ext cx="2231858" cy="66173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7" name="Straight Arrow Connector 6"/>
          <p:cNvCxnSpPr/>
          <p:nvPr/>
        </p:nvCxnSpPr>
        <p:spPr bwMode="auto">
          <a:xfrm>
            <a:off x="6487027" y="2157664"/>
            <a:ext cx="1790700" cy="72590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8" name="Rectangle 7"/>
          <p:cNvSpPr/>
          <p:nvPr/>
        </p:nvSpPr>
        <p:spPr bwMode="auto">
          <a:xfrm>
            <a:off x="3320715" y="2847475"/>
            <a:ext cx="974558" cy="445168"/>
          </a:xfrm>
          <a:prstGeom prst="rect">
            <a:avLst/>
          </a:prstGeom>
          <a:solidFill>
            <a:schemeClr val="accent5">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rPr>
              <a:t>YES</a:t>
            </a:r>
          </a:p>
        </p:txBody>
      </p:sp>
      <p:sp>
        <p:nvSpPr>
          <p:cNvPr id="10" name="Rectangle 9"/>
          <p:cNvSpPr/>
          <p:nvPr/>
        </p:nvSpPr>
        <p:spPr bwMode="auto">
          <a:xfrm>
            <a:off x="7888704" y="2883569"/>
            <a:ext cx="974558" cy="445168"/>
          </a:xfrm>
          <a:prstGeom prst="rect">
            <a:avLst/>
          </a:prstGeom>
          <a:solidFill>
            <a:schemeClr val="accent5">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rPr>
              <a:t>NO</a:t>
            </a:r>
          </a:p>
        </p:txBody>
      </p:sp>
      <p:cxnSp>
        <p:nvCxnSpPr>
          <p:cNvPr id="11" name="Straight Arrow Connector 10"/>
          <p:cNvCxnSpPr>
            <a:stCxn id="8" idx="2"/>
          </p:cNvCxnSpPr>
          <p:nvPr/>
        </p:nvCxnSpPr>
        <p:spPr bwMode="auto">
          <a:xfrm>
            <a:off x="3807994" y="3292643"/>
            <a:ext cx="0" cy="35292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3" name="Straight Arrow Connector 12"/>
          <p:cNvCxnSpPr/>
          <p:nvPr/>
        </p:nvCxnSpPr>
        <p:spPr bwMode="auto">
          <a:xfrm>
            <a:off x="8472236" y="3328737"/>
            <a:ext cx="0" cy="35292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2" name="Rectangle 11"/>
          <p:cNvSpPr/>
          <p:nvPr/>
        </p:nvSpPr>
        <p:spPr bwMode="auto">
          <a:xfrm>
            <a:off x="2598821" y="3681663"/>
            <a:ext cx="3888206" cy="794084"/>
          </a:xfrm>
          <a:prstGeom prst="rect">
            <a:avLst/>
          </a:prstGeom>
          <a:solidFill>
            <a:schemeClr val="accent1">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rPr>
              <a:t>Conduct an</a:t>
            </a:r>
            <a:r>
              <a:rPr kumimoji="0" lang="en-US" sz="2000" b="0" i="0" u="none" strike="noStrike" cap="none" normalizeH="0" dirty="0" smtClean="0">
                <a:ln>
                  <a:noFill/>
                </a:ln>
                <a:solidFill>
                  <a:schemeClr val="tx1"/>
                </a:solidFill>
                <a:effectLst/>
              </a:rPr>
              <a:t> assessment of the person’s protection need</a:t>
            </a:r>
            <a:endParaRPr kumimoji="0" lang="en-US" sz="2000" b="0" i="0" u="none" strike="noStrike" cap="none" normalizeH="0" baseline="0" dirty="0" smtClean="0">
              <a:ln>
                <a:noFill/>
              </a:ln>
              <a:solidFill>
                <a:schemeClr val="tx1"/>
              </a:solidFill>
              <a:effectLst/>
            </a:endParaRPr>
          </a:p>
        </p:txBody>
      </p:sp>
      <p:sp>
        <p:nvSpPr>
          <p:cNvPr id="15" name="Rectangle 14"/>
          <p:cNvSpPr/>
          <p:nvPr/>
        </p:nvSpPr>
        <p:spPr bwMode="auto">
          <a:xfrm>
            <a:off x="2586790" y="5045243"/>
            <a:ext cx="3888206" cy="717884"/>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rPr>
              <a:t>Fill the Inter-Agency Referral Form</a:t>
            </a:r>
          </a:p>
        </p:txBody>
      </p:sp>
      <p:sp>
        <p:nvSpPr>
          <p:cNvPr id="16" name="Rectangle 15"/>
          <p:cNvSpPr/>
          <p:nvPr/>
        </p:nvSpPr>
        <p:spPr bwMode="auto">
          <a:xfrm>
            <a:off x="6919159" y="3681661"/>
            <a:ext cx="3888206" cy="794085"/>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rPr>
              <a:t>Only collect the person’s phone</a:t>
            </a:r>
            <a:r>
              <a:rPr kumimoji="0" lang="en-US" sz="2000" b="0" i="0" u="none" strike="noStrike" cap="none" normalizeH="0" dirty="0" smtClean="0">
                <a:ln>
                  <a:noFill/>
                </a:ln>
                <a:solidFill>
                  <a:schemeClr val="tx1"/>
                </a:solidFill>
                <a:effectLst/>
              </a:rPr>
              <a:t> number</a:t>
            </a:r>
            <a:endParaRPr kumimoji="0" lang="en-US" sz="2000" b="0" i="0" u="none" strike="noStrike" cap="none" normalizeH="0" baseline="0" dirty="0" smtClean="0">
              <a:ln>
                <a:noFill/>
              </a:ln>
              <a:solidFill>
                <a:schemeClr val="tx1"/>
              </a:solidFill>
              <a:effectLst/>
            </a:endParaRPr>
          </a:p>
        </p:txBody>
      </p:sp>
      <p:cxnSp>
        <p:nvCxnSpPr>
          <p:cNvPr id="14" name="Straight Arrow Connector 13"/>
          <p:cNvCxnSpPr/>
          <p:nvPr/>
        </p:nvCxnSpPr>
        <p:spPr bwMode="auto">
          <a:xfrm>
            <a:off x="3807994" y="4475746"/>
            <a:ext cx="0" cy="35292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30928180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6309" y="1366685"/>
            <a:ext cx="4283019" cy="4123403"/>
          </a:xfrm>
          <a:prstGeom prst="rect">
            <a:avLst/>
          </a:prstGeom>
        </p:spPr>
      </p:pic>
      <p:sp>
        <p:nvSpPr>
          <p:cNvPr id="9" name="Rectangle 8"/>
          <p:cNvSpPr/>
          <p:nvPr/>
        </p:nvSpPr>
        <p:spPr bwMode="auto">
          <a:xfrm>
            <a:off x="1464896" y="1553498"/>
            <a:ext cx="1887794" cy="432619"/>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70C0"/>
                </a:solidFill>
                <a:effectLst/>
                <a:latin typeface="+mj-lt"/>
              </a:rPr>
              <a:t>Protection</a:t>
            </a:r>
          </a:p>
        </p:txBody>
      </p:sp>
      <p:sp>
        <p:nvSpPr>
          <p:cNvPr id="10" name="Rectangle 9"/>
          <p:cNvSpPr/>
          <p:nvPr/>
        </p:nvSpPr>
        <p:spPr bwMode="auto">
          <a:xfrm>
            <a:off x="4501139" y="504830"/>
            <a:ext cx="2033358" cy="432619"/>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B050"/>
                </a:solidFill>
                <a:effectLst/>
                <a:latin typeface="+mj-lt"/>
              </a:rPr>
              <a:t>Shelter &amp;</a:t>
            </a:r>
            <a:r>
              <a:rPr kumimoji="0" lang="en-US" sz="2000" b="0" i="0" u="none" strike="noStrike" cap="none" normalizeH="0" dirty="0" smtClean="0">
                <a:ln>
                  <a:noFill/>
                </a:ln>
                <a:solidFill>
                  <a:srgbClr val="00B050"/>
                </a:solidFill>
                <a:effectLst/>
                <a:latin typeface="+mj-lt"/>
              </a:rPr>
              <a:t> NFI</a:t>
            </a:r>
            <a:endParaRPr kumimoji="0" lang="en-US" sz="2000" b="0" i="0" u="none" strike="noStrike" cap="none" normalizeH="0" baseline="0" dirty="0" smtClean="0">
              <a:ln>
                <a:noFill/>
              </a:ln>
              <a:solidFill>
                <a:srgbClr val="00B050"/>
              </a:solidFill>
              <a:effectLst/>
              <a:latin typeface="+mj-lt"/>
            </a:endParaRPr>
          </a:p>
        </p:txBody>
      </p:sp>
      <p:sp>
        <p:nvSpPr>
          <p:cNvPr id="11" name="Rectangle 10"/>
          <p:cNvSpPr/>
          <p:nvPr/>
        </p:nvSpPr>
        <p:spPr bwMode="auto">
          <a:xfrm>
            <a:off x="8020128" y="1612491"/>
            <a:ext cx="1582994" cy="432619"/>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accent1"/>
                </a:solidFill>
                <a:effectLst/>
                <a:latin typeface="+mj-lt"/>
              </a:rPr>
              <a:t>WASH</a:t>
            </a:r>
          </a:p>
        </p:txBody>
      </p:sp>
      <p:sp>
        <p:nvSpPr>
          <p:cNvPr id="12" name="Rectangle 11"/>
          <p:cNvSpPr/>
          <p:nvPr/>
        </p:nvSpPr>
        <p:spPr bwMode="auto">
          <a:xfrm>
            <a:off x="7494102" y="5365341"/>
            <a:ext cx="1582994" cy="432619"/>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C000"/>
                </a:solidFill>
                <a:effectLst/>
                <a:latin typeface="+mj-lt"/>
              </a:rPr>
              <a:t>Education</a:t>
            </a:r>
          </a:p>
        </p:txBody>
      </p:sp>
      <p:sp>
        <p:nvSpPr>
          <p:cNvPr id="13" name="Rectangle 12"/>
          <p:cNvSpPr/>
          <p:nvPr/>
        </p:nvSpPr>
        <p:spPr bwMode="auto">
          <a:xfrm>
            <a:off x="8452747" y="3364476"/>
            <a:ext cx="1582994" cy="432619"/>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2000" dirty="0" smtClean="0">
                <a:solidFill>
                  <a:srgbClr val="00B0F0"/>
                </a:solidFill>
                <a:latin typeface="+mj-lt"/>
              </a:rPr>
              <a:t>Health</a:t>
            </a:r>
            <a:endParaRPr kumimoji="0" lang="en-US" sz="2000" b="0" i="0" u="none" strike="noStrike" cap="none" normalizeH="0" baseline="0" dirty="0" smtClean="0">
              <a:ln>
                <a:noFill/>
              </a:ln>
              <a:solidFill>
                <a:srgbClr val="00B0F0"/>
              </a:solidFill>
              <a:effectLst/>
              <a:latin typeface="+mj-lt"/>
            </a:endParaRPr>
          </a:p>
        </p:txBody>
      </p:sp>
      <p:sp>
        <p:nvSpPr>
          <p:cNvPr id="14" name="Rectangle 13"/>
          <p:cNvSpPr/>
          <p:nvPr/>
        </p:nvSpPr>
        <p:spPr bwMode="auto">
          <a:xfrm>
            <a:off x="1441276" y="5175453"/>
            <a:ext cx="2609614" cy="432619"/>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7030A0"/>
                </a:solidFill>
                <a:effectLst/>
                <a:latin typeface="+mj-lt"/>
              </a:rPr>
              <a:t>Food Security</a:t>
            </a:r>
          </a:p>
        </p:txBody>
      </p:sp>
      <p:sp>
        <p:nvSpPr>
          <p:cNvPr id="15" name="Rectangle 14"/>
          <p:cNvSpPr/>
          <p:nvPr/>
        </p:nvSpPr>
        <p:spPr bwMode="auto">
          <a:xfrm>
            <a:off x="766695" y="3271069"/>
            <a:ext cx="2609614" cy="432619"/>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5"/>
                </a:solidFill>
                <a:effectLst/>
              </a:rPr>
              <a:t>Nutrition</a:t>
            </a:r>
          </a:p>
        </p:txBody>
      </p:sp>
    </p:spTree>
    <p:extLst>
      <p:ext uri="{BB962C8B-B14F-4D97-AF65-F5344CB8AC3E}">
        <p14:creationId xmlns:p14="http://schemas.microsoft.com/office/powerpoint/2010/main" val="2961314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p:cNvSpPr>
            <a:spLocks noGrp="1"/>
          </p:cNvSpPr>
          <p:nvPr>
            <p:ph type="title"/>
          </p:nvPr>
        </p:nvSpPr>
        <p:spPr>
          <a:xfrm>
            <a:off x="1233636" y="308918"/>
            <a:ext cx="9041679" cy="288972"/>
          </a:xfrm>
        </p:spPr>
        <p:txBody>
          <a:bodyPr>
            <a:noAutofit/>
          </a:bodyPr>
          <a:lstStyle/>
          <a:p>
            <a:pPr algn="ctr"/>
            <a:r>
              <a:rPr lang="en-US" sz="2500" b="0" dirty="0" smtClean="0"/>
              <a:t>The Inter-Agency Referral Form (part 1)</a:t>
            </a:r>
            <a:endParaRPr lang="en-US" sz="2500" b="0" i="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3636" y="813267"/>
            <a:ext cx="9211959" cy="5395869"/>
          </a:xfrm>
          <a:prstGeom prst="rect">
            <a:avLst/>
          </a:prstGeom>
        </p:spPr>
      </p:pic>
    </p:spTree>
    <p:extLst>
      <p:ext uri="{BB962C8B-B14F-4D97-AF65-F5344CB8AC3E}">
        <p14:creationId xmlns:p14="http://schemas.microsoft.com/office/powerpoint/2010/main" val="270848946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p:cNvSpPr>
            <a:spLocks noGrp="1"/>
          </p:cNvSpPr>
          <p:nvPr>
            <p:ph type="title"/>
          </p:nvPr>
        </p:nvSpPr>
        <p:spPr>
          <a:xfrm>
            <a:off x="1233636" y="308918"/>
            <a:ext cx="9041679" cy="288972"/>
          </a:xfrm>
        </p:spPr>
        <p:txBody>
          <a:bodyPr>
            <a:noAutofit/>
          </a:bodyPr>
          <a:lstStyle/>
          <a:p>
            <a:pPr algn="ctr"/>
            <a:r>
              <a:rPr lang="en-US" sz="2500" b="0" dirty="0" smtClean="0"/>
              <a:t>The Inter-Agency Referral Form (part 2)</a:t>
            </a:r>
            <a:endParaRPr lang="en-US" sz="2500" b="0" i="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2797" y="597890"/>
            <a:ext cx="8383571" cy="5563202"/>
          </a:xfrm>
          <a:prstGeom prst="rect">
            <a:avLst/>
          </a:prstGeom>
        </p:spPr>
      </p:pic>
    </p:spTree>
    <p:extLst>
      <p:ext uri="{BB962C8B-B14F-4D97-AF65-F5344CB8AC3E}">
        <p14:creationId xmlns:p14="http://schemas.microsoft.com/office/powerpoint/2010/main" val="15176992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p:cNvSpPr>
            <a:spLocks noGrp="1"/>
          </p:cNvSpPr>
          <p:nvPr>
            <p:ph type="title"/>
          </p:nvPr>
        </p:nvSpPr>
        <p:spPr>
          <a:xfrm>
            <a:off x="1233636" y="308918"/>
            <a:ext cx="9041679" cy="288972"/>
          </a:xfrm>
        </p:spPr>
        <p:txBody>
          <a:bodyPr>
            <a:noAutofit/>
          </a:bodyPr>
          <a:lstStyle/>
          <a:p>
            <a:pPr algn="ctr"/>
            <a:r>
              <a:rPr lang="en-US" sz="2500" b="0" dirty="0" smtClean="0"/>
              <a:t>The Inter-Agency Referral Form (part 3)</a:t>
            </a:r>
            <a:endParaRPr lang="en-US" sz="2500" b="0" i="1"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6424" y="597890"/>
            <a:ext cx="6561165" cy="5505087"/>
          </a:xfrm>
          <a:prstGeom prst="rect">
            <a:avLst/>
          </a:prstGeom>
        </p:spPr>
      </p:pic>
    </p:spTree>
    <p:extLst>
      <p:ext uri="{BB962C8B-B14F-4D97-AF65-F5344CB8AC3E}">
        <p14:creationId xmlns:p14="http://schemas.microsoft.com/office/powerpoint/2010/main" val="165082169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p:cNvSpPr>
            <a:spLocks noGrp="1"/>
          </p:cNvSpPr>
          <p:nvPr>
            <p:ph type="title"/>
          </p:nvPr>
        </p:nvSpPr>
        <p:spPr>
          <a:xfrm>
            <a:off x="1188604" y="938007"/>
            <a:ext cx="9041679" cy="288972"/>
          </a:xfrm>
        </p:spPr>
        <p:txBody>
          <a:bodyPr>
            <a:noAutofit/>
          </a:bodyPr>
          <a:lstStyle/>
          <a:p>
            <a:pPr algn="ctr"/>
            <a:r>
              <a:rPr lang="en-US" sz="5400" b="0" dirty="0" smtClean="0">
                <a:solidFill>
                  <a:srgbClr val="00B0F0"/>
                </a:solidFill>
                <a:latin typeface="Calibri" panose="020F0502020204030204" pitchFamily="34" charset="0"/>
                <a:cs typeface="Calibri" panose="020F0502020204030204" pitchFamily="34" charset="0"/>
              </a:rPr>
              <a:t>Exercise: filling the IRF</a:t>
            </a:r>
            <a:endParaRPr lang="en-US" sz="5400" b="0" i="1" dirty="0">
              <a:solidFill>
                <a:srgbClr val="00B0F0"/>
              </a:solidFill>
              <a:latin typeface="Calibri" panose="020F0502020204030204" pitchFamily="34" charset="0"/>
              <a:cs typeface="Calibri" panose="020F0502020204030204" pitchFamily="34" charset="0"/>
            </a:endParaRPr>
          </a:p>
        </p:txBody>
      </p:sp>
      <p:sp>
        <p:nvSpPr>
          <p:cNvPr id="4" name="Content Placeholder 2"/>
          <p:cNvSpPr txBox="1">
            <a:spLocks/>
          </p:cNvSpPr>
          <p:nvPr/>
        </p:nvSpPr>
        <p:spPr bwMode="auto">
          <a:xfrm>
            <a:off x="799751" y="1558340"/>
            <a:ext cx="10755101" cy="4519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lnSpcReduction="20000"/>
          </a:bodyPr>
          <a:lstStyle>
            <a:lvl1pPr marL="0" indent="0" algn="l" rtl="0" eaLnBrk="0" fontAlgn="base" hangingPunct="0">
              <a:spcBef>
                <a:spcPct val="20000"/>
              </a:spcBef>
              <a:spcAft>
                <a:spcPct val="0"/>
              </a:spcAft>
              <a:buClr>
                <a:schemeClr val="bg2"/>
              </a:buClr>
              <a:buNone/>
              <a:defRPr sz="2400">
                <a:solidFill>
                  <a:schemeClr val="tx1">
                    <a:lumMod val="65000"/>
                    <a:lumOff val="35000"/>
                  </a:schemeClr>
                </a:solidFill>
                <a:latin typeface="+mn-lt"/>
                <a:ea typeface="+mn-ea"/>
                <a:cs typeface="+mn-cs"/>
              </a:defRPr>
            </a:lvl1pPr>
            <a:lvl2pPr marL="457200" indent="0" algn="l" rtl="0" eaLnBrk="0" fontAlgn="base" hangingPunct="0">
              <a:spcBef>
                <a:spcPct val="20000"/>
              </a:spcBef>
              <a:spcAft>
                <a:spcPct val="0"/>
              </a:spcAft>
              <a:buClr>
                <a:schemeClr val="bg2"/>
              </a:buClr>
              <a:buSzPct val="120000"/>
              <a:buNone/>
              <a:defRPr sz="2000">
                <a:solidFill>
                  <a:schemeClr val="tx1">
                    <a:tint val="75000"/>
                  </a:schemeClr>
                </a:solidFill>
                <a:latin typeface="Times" charset="0"/>
              </a:defRPr>
            </a:lvl2pPr>
            <a:lvl3pPr marL="914400" indent="0" algn="l" rtl="0" eaLnBrk="0" fontAlgn="base" hangingPunct="0">
              <a:spcBef>
                <a:spcPct val="20000"/>
              </a:spcBef>
              <a:spcAft>
                <a:spcPct val="0"/>
              </a:spcAft>
              <a:buClr>
                <a:schemeClr val="bg2"/>
              </a:buClr>
              <a:buSzPct val="75000"/>
              <a:buNone/>
              <a:defRPr sz="1800" b="1">
                <a:solidFill>
                  <a:schemeClr val="tx1">
                    <a:tint val="75000"/>
                  </a:schemeClr>
                </a:solidFill>
                <a:latin typeface="+mn-lt"/>
              </a:defRPr>
            </a:lvl3pPr>
            <a:lvl4pPr marL="1371600" indent="0" algn="l" rtl="0" eaLnBrk="0" fontAlgn="base" hangingPunct="0">
              <a:spcBef>
                <a:spcPct val="20000"/>
              </a:spcBef>
              <a:spcAft>
                <a:spcPct val="0"/>
              </a:spcAft>
              <a:buClr>
                <a:schemeClr val="bg2"/>
              </a:buClr>
              <a:buNone/>
              <a:defRPr sz="1600">
                <a:solidFill>
                  <a:schemeClr val="tx1">
                    <a:tint val="75000"/>
                  </a:schemeClr>
                </a:solidFill>
                <a:latin typeface="+mn-lt"/>
              </a:defRPr>
            </a:lvl4pPr>
            <a:lvl5pPr marL="18288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5pPr>
            <a:lvl6pPr marL="22860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6pPr>
            <a:lvl7pPr marL="27432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7pPr>
            <a:lvl8pPr marL="32004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8pPr>
            <a:lvl9pPr marL="36576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9pPr>
          </a:lstStyle>
          <a:p>
            <a:r>
              <a:rPr lang="en-US" b="1" dirty="0" smtClean="0"/>
              <a:t>Case study</a:t>
            </a:r>
            <a:r>
              <a:rPr lang="en-US" dirty="0" smtClean="0"/>
              <a:t>: My name is Natasha. I used to live in </a:t>
            </a:r>
            <a:r>
              <a:rPr lang="en-US" dirty="0" smtClean="0">
                <a:solidFill>
                  <a:srgbClr val="FFFF00"/>
                </a:solidFill>
              </a:rPr>
              <a:t>XXX </a:t>
            </a:r>
            <a:r>
              <a:rPr lang="en-US" dirty="0" smtClean="0"/>
              <a:t>with my husband and two year old son, but then the war escalated and he was called to join the Ukrainian forces and fight. I was left alone with my son. We struggled to sleep at night, because of the constant shelling. Until the day, my neighbor’s house was destroyed. We were so scared we left in the middle of the night and walked endlessly until the next day. We heard of this center that we could stay at for the night. We are so scared. We have nightmares every night and barely any food to survive tomorrow.</a:t>
            </a:r>
          </a:p>
          <a:p>
            <a:endParaRPr lang="en-US" dirty="0"/>
          </a:p>
          <a:p>
            <a:endParaRPr lang="en-US" dirty="0" smtClean="0"/>
          </a:p>
          <a:p>
            <a:pPr marL="342900" indent="-342900">
              <a:buFont typeface="Arial" panose="020B0604020202020204" pitchFamily="34" charset="0"/>
              <a:buChar char="•"/>
            </a:pPr>
            <a:r>
              <a:rPr lang="en-US" dirty="0" smtClean="0"/>
              <a:t>What needs have you identified following Natasha’s story?</a:t>
            </a:r>
          </a:p>
          <a:p>
            <a:pPr marL="342900" indent="-342900">
              <a:buFont typeface="Arial" panose="020B0604020202020204" pitchFamily="34" charset="0"/>
              <a:buChar char="•"/>
            </a:pPr>
            <a:r>
              <a:rPr lang="en-US" dirty="0" smtClean="0"/>
              <a:t>Identify one of the needs, and explain how would you record this information in the IRF</a:t>
            </a:r>
          </a:p>
          <a:p>
            <a:pPr marL="342900" indent="-342900">
              <a:buFont typeface="Arial" panose="020B0604020202020204" pitchFamily="34" charset="0"/>
              <a:buChar char="•"/>
            </a:pPr>
            <a:r>
              <a:rPr lang="en-US" dirty="0" smtClean="0"/>
              <a:t>What additional information may you ask that is currently missing in the description of the case?  </a:t>
            </a:r>
            <a:endParaRPr lang="en-US" dirty="0"/>
          </a:p>
          <a:p>
            <a:pPr marL="571500" indent="-571500">
              <a:buFont typeface="Arial" panose="020B0604020202020204" pitchFamily="34" charset="0"/>
              <a:buChar char="•"/>
            </a:pPr>
            <a:endParaRPr lang="en-US" kern="0" dirty="0" smtClean="0"/>
          </a:p>
          <a:p>
            <a:pPr marL="1028700" lvl="1" indent="-571500">
              <a:buFont typeface="Arial" panose="020B0604020202020204" pitchFamily="34" charset="0"/>
              <a:buChar char="•"/>
            </a:pPr>
            <a:endParaRPr lang="en-US" kern="0" dirty="0"/>
          </a:p>
        </p:txBody>
      </p:sp>
    </p:spTree>
    <p:extLst>
      <p:ext uri="{BB962C8B-B14F-4D97-AF65-F5344CB8AC3E}">
        <p14:creationId xmlns:p14="http://schemas.microsoft.com/office/powerpoint/2010/main" val="292637942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p:cNvSpPr>
            <a:spLocks noGrp="1"/>
          </p:cNvSpPr>
          <p:nvPr>
            <p:ph type="title"/>
          </p:nvPr>
        </p:nvSpPr>
        <p:spPr>
          <a:xfrm>
            <a:off x="1372486" y="3801733"/>
            <a:ext cx="9041679" cy="288972"/>
          </a:xfrm>
        </p:spPr>
        <p:txBody>
          <a:bodyPr>
            <a:noAutofit/>
          </a:bodyPr>
          <a:lstStyle/>
          <a:p>
            <a:pPr algn="ctr"/>
            <a:r>
              <a:rPr lang="en-US" sz="5400" dirty="0" smtClean="0"/>
              <a:t>Step 4</a:t>
            </a:r>
            <a:br>
              <a:rPr lang="en-US" sz="5400" dirty="0" smtClean="0"/>
            </a:br>
            <a:r>
              <a:rPr lang="en-US" sz="5400" dirty="0" smtClean="0"/>
              <a:t/>
            </a:r>
            <a:br>
              <a:rPr lang="en-US" sz="5400" dirty="0" smtClean="0"/>
            </a:br>
            <a:r>
              <a:rPr lang="en-US" sz="5400" i="1" dirty="0" smtClean="0"/>
              <a:t>Identify the service provider</a:t>
            </a:r>
            <a:endParaRPr lang="en-US" sz="5400" i="1" dirty="0"/>
          </a:p>
        </p:txBody>
      </p:sp>
    </p:spTree>
    <p:extLst>
      <p:ext uri="{BB962C8B-B14F-4D97-AF65-F5344CB8AC3E}">
        <p14:creationId xmlns:p14="http://schemas.microsoft.com/office/powerpoint/2010/main" val="1777259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p:cNvSpPr>
            <a:spLocks noGrp="1"/>
          </p:cNvSpPr>
          <p:nvPr>
            <p:ph type="title"/>
          </p:nvPr>
        </p:nvSpPr>
        <p:spPr>
          <a:xfrm>
            <a:off x="1436798" y="890215"/>
            <a:ext cx="9041679" cy="288972"/>
          </a:xfrm>
        </p:spPr>
        <p:txBody>
          <a:bodyPr>
            <a:noAutofit/>
          </a:bodyPr>
          <a:lstStyle/>
          <a:p>
            <a:pPr algn="ctr"/>
            <a:r>
              <a:rPr lang="en-US" sz="5400" b="0" dirty="0" smtClean="0">
                <a:solidFill>
                  <a:srgbClr val="00B0F0"/>
                </a:solidFill>
                <a:latin typeface="Calibri" panose="020F0502020204030204" pitchFamily="34" charset="0"/>
                <a:cs typeface="Calibri" panose="020F0502020204030204" pitchFamily="34" charset="0"/>
              </a:rPr>
              <a:t>The Service Mapping platform</a:t>
            </a:r>
            <a:endParaRPr lang="en-US" sz="5400" b="0" i="1" dirty="0">
              <a:solidFill>
                <a:srgbClr val="00B0F0"/>
              </a:solidFill>
              <a:latin typeface="Calibri" panose="020F0502020204030204" pitchFamily="34" charset="0"/>
              <a:cs typeface="Calibri" panose="020F0502020204030204" pitchFamily="34" charset="0"/>
            </a:endParaRPr>
          </a:p>
        </p:txBody>
      </p:sp>
      <p:sp>
        <p:nvSpPr>
          <p:cNvPr id="6" name="Content Placeholder 2"/>
          <p:cNvSpPr txBox="1">
            <a:spLocks/>
          </p:cNvSpPr>
          <p:nvPr/>
        </p:nvSpPr>
        <p:spPr bwMode="auto">
          <a:xfrm>
            <a:off x="960649" y="1561685"/>
            <a:ext cx="10665294" cy="4519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0" indent="0" algn="l" rtl="0" eaLnBrk="0" fontAlgn="base" hangingPunct="0">
              <a:spcBef>
                <a:spcPct val="20000"/>
              </a:spcBef>
              <a:spcAft>
                <a:spcPct val="0"/>
              </a:spcAft>
              <a:buClr>
                <a:schemeClr val="bg2"/>
              </a:buClr>
              <a:buNone/>
              <a:defRPr sz="2400">
                <a:solidFill>
                  <a:schemeClr val="tx1">
                    <a:lumMod val="65000"/>
                    <a:lumOff val="35000"/>
                  </a:schemeClr>
                </a:solidFill>
                <a:latin typeface="+mn-lt"/>
                <a:ea typeface="+mn-ea"/>
                <a:cs typeface="+mn-cs"/>
              </a:defRPr>
            </a:lvl1pPr>
            <a:lvl2pPr marL="457200" indent="0" algn="l" rtl="0" eaLnBrk="0" fontAlgn="base" hangingPunct="0">
              <a:spcBef>
                <a:spcPct val="20000"/>
              </a:spcBef>
              <a:spcAft>
                <a:spcPct val="0"/>
              </a:spcAft>
              <a:buClr>
                <a:schemeClr val="bg2"/>
              </a:buClr>
              <a:buSzPct val="120000"/>
              <a:buNone/>
              <a:defRPr sz="2000">
                <a:solidFill>
                  <a:schemeClr val="tx1">
                    <a:tint val="75000"/>
                  </a:schemeClr>
                </a:solidFill>
                <a:latin typeface="Times" charset="0"/>
              </a:defRPr>
            </a:lvl2pPr>
            <a:lvl3pPr marL="914400" indent="0" algn="l" rtl="0" eaLnBrk="0" fontAlgn="base" hangingPunct="0">
              <a:spcBef>
                <a:spcPct val="20000"/>
              </a:spcBef>
              <a:spcAft>
                <a:spcPct val="0"/>
              </a:spcAft>
              <a:buClr>
                <a:schemeClr val="bg2"/>
              </a:buClr>
              <a:buSzPct val="75000"/>
              <a:buNone/>
              <a:defRPr sz="1800" b="1">
                <a:solidFill>
                  <a:schemeClr val="tx1">
                    <a:tint val="75000"/>
                  </a:schemeClr>
                </a:solidFill>
                <a:latin typeface="+mn-lt"/>
              </a:defRPr>
            </a:lvl3pPr>
            <a:lvl4pPr marL="1371600" indent="0" algn="l" rtl="0" eaLnBrk="0" fontAlgn="base" hangingPunct="0">
              <a:spcBef>
                <a:spcPct val="20000"/>
              </a:spcBef>
              <a:spcAft>
                <a:spcPct val="0"/>
              </a:spcAft>
              <a:buClr>
                <a:schemeClr val="bg2"/>
              </a:buClr>
              <a:buNone/>
              <a:defRPr sz="1600">
                <a:solidFill>
                  <a:schemeClr val="tx1">
                    <a:tint val="75000"/>
                  </a:schemeClr>
                </a:solidFill>
                <a:latin typeface="+mn-lt"/>
              </a:defRPr>
            </a:lvl4pPr>
            <a:lvl5pPr marL="18288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5pPr>
            <a:lvl6pPr marL="22860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6pPr>
            <a:lvl7pPr marL="27432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7pPr>
            <a:lvl8pPr marL="32004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8pPr>
            <a:lvl9pPr marL="36576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9pPr>
          </a:lstStyle>
          <a:p>
            <a:pPr marL="285750" indent="-285750">
              <a:buFont typeface="Wingdings" panose="05000000000000000000" pitchFamily="2" charset="2"/>
              <a:buChar char="ü"/>
            </a:pPr>
            <a:r>
              <a:rPr lang="en-US" sz="2000" dirty="0"/>
              <a:t>Developed by the Protection Cluster in March 2022</a:t>
            </a:r>
          </a:p>
          <a:p>
            <a:pPr marL="285750" indent="-285750">
              <a:buFont typeface="Wingdings" panose="05000000000000000000" pitchFamily="2" charset="2"/>
              <a:buChar char="ü"/>
            </a:pPr>
            <a:endParaRPr lang="en-US" sz="2000" dirty="0"/>
          </a:p>
          <a:p>
            <a:pPr marL="285750" indent="-285750">
              <a:buFont typeface="Wingdings" panose="05000000000000000000" pitchFamily="2" charset="2"/>
              <a:buChar char="ü"/>
            </a:pPr>
            <a:r>
              <a:rPr lang="en-US" sz="2000" dirty="0"/>
              <a:t>Objectives</a:t>
            </a:r>
          </a:p>
          <a:p>
            <a:pPr marL="742950" lvl="1" indent="-285750">
              <a:buFont typeface="Arial" panose="020B0604020202020204" pitchFamily="34" charset="0"/>
              <a:buChar char="•"/>
            </a:pPr>
            <a:r>
              <a:rPr lang="en-US" dirty="0"/>
              <a:t>Provide a </a:t>
            </a:r>
            <a:r>
              <a:rPr lang="en-US" b="1" dirty="0"/>
              <a:t>detailed overview</a:t>
            </a:r>
            <a:r>
              <a:rPr lang="en-US" dirty="0"/>
              <a:t> of Protection services</a:t>
            </a:r>
          </a:p>
          <a:p>
            <a:pPr marL="742950" lvl="1" indent="-285750">
              <a:buFont typeface="Arial" panose="020B0604020202020204" pitchFamily="34" charset="0"/>
              <a:buChar char="•"/>
            </a:pPr>
            <a:r>
              <a:rPr lang="en-US" dirty="0"/>
              <a:t>Including </a:t>
            </a:r>
            <a:r>
              <a:rPr lang="en-US" b="1" dirty="0"/>
              <a:t>eligibility criteria</a:t>
            </a:r>
            <a:r>
              <a:rPr lang="en-US" dirty="0"/>
              <a:t>, access conditions, hotline numbers</a:t>
            </a:r>
          </a:p>
          <a:p>
            <a:pPr marL="742950" lvl="1" indent="-285750">
              <a:buFont typeface="Arial" panose="020B0604020202020204" pitchFamily="34" charset="0"/>
              <a:buChar char="•"/>
            </a:pPr>
            <a:r>
              <a:rPr lang="en-US" dirty="0"/>
              <a:t>Identify </a:t>
            </a:r>
            <a:r>
              <a:rPr lang="en-US" b="1" dirty="0"/>
              <a:t>gaps in services </a:t>
            </a:r>
            <a:r>
              <a:rPr lang="en-US" dirty="0"/>
              <a:t>and guide Protection Cluster activities</a:t>
            </a:r>
          </a:p>
          <a:p>
            <a:pPr marL="742950" lvl="1" indent="-285750">
              <a:buFont typeface="Arial" panose="020B0604020202020204" pitchFamily="34" charset="0"/>
              <a:buChar char="•"/>
            </a:pPr>
            <a:r>
              <a:rPr lang="en-US" dirty="0"/>
              <a:t>Support coordination between agencies through </a:t>
            </a:r>
            <a:r>
              <a:rPr lang="en-US" b="1" dirty="0"/>
              <a:t>referral pathways</a:t>
            </a:r>
          </a:p>
          <a:p>
            <a:pPr marL="742950" lvl="1" indent="-285750">
              <a:buFont typeface="Arial" panose="020B0604020202020204" pitchFamily="34" charset="0"/>
              <a:buChar char="•"/>
            </a:pPr>
            <a:r>
              <a:rPr lang="en-US" b="1" dirty="0"/>
              <a:t>Communicate with communities </a:t>
            </a:r>
            <a:r>
              <a:rPr lang="en-US" dirty="0"/>
              <a:t>on services (AAP)</a:t>
            </a:r>
          </a:p>
          <a:p>
            <a:pPr marL="285750" indent="-285750">
              <a:buFont typeface="Wingdings" panose="05000000000000000000" pitchFamily="2" charset="2"/>
              <a:buChar char="ü"/>
            </a:pPr>
            <a:endParaRPr lang="en-US" sz="2000" dirty="0"/>
          </a:p>
          <a:p>
            <a:pPr marL="285750" indent="-285750">
              <a:buFont typeface="Wingdings" panose="05000000000000000000" pitchFamily="2" charset="2"/>
              <a:buChar char="ü"/>
            </a:pPr>
            <a:r>
              <a:rPr lang="en-US" sz="2000" dirty="0"/>
              <a:t>Complemented by Referral Minimum Standards and Inter-Agency Referral Form</a:t>
            </a:r>
          </a:p>
          <a:p>
            <a:endParaRPr lang="en-US" dirty="0"/>
          </a:p>
          <a:p>
            <a:pPr marL="571500" indent="-571500">
              <a:buFont typeface="Arial" panose="020B0604020202020204" pitchFamily="34" charset="0"/>
              <a:buChar char="•"/>
            </a:pPr>
            <a:endParaRPr lang="en-US" kern="0" dirty="0" smtClean="0"/>
          </a:p>
          <a:p>
            <a:pPr marL="1028700" lvl="1" indent="-571500">
              <a:buFont typeface="Arial" panose="020B0604020202020204" pitchFamily="34" charset="0"/>
              <a:buChar char="•"/>
            </a:pPr>
            <a:endParaRPr lang="en-US" kern="0" dirty="0"/>
          </a:p>
        </p:txBody>
      </p:sp>
    </p:spTree>
    <p:extLst>
      <p:ext uri="{BB962C8B-B14F-4D97-AF65-F5344CB8AC3E}">
        <p14:creationId xmlns:p14="http://schemas.microsoft.com/office/powerpoint/2010/main" val="15843467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4405" y="1288617"/>
            <a:ext cx="10363200" cy="2387600"/>
          </a:xfrm>
        </p:spPr>
        <p:txBody>
          <a:bodyPr>
            <a:normAutofit/>
          </a:bodyPr>
          <a:lstStyle/>
          <a:p>
            <a:r>
              <a:rPr lang="en-US" sz="6600" b="1" dirty="0" smtClean="0">
                <a:solidFill>
                  <a:srgbClr val="0070C0"/>
                </a:solidFill>
                <a:latin typeface="Calibri" panose="020F0502020204030204" pitchFamily="34" charset="0"/>
              </a:rPr>
              <a:t>Entering and editing your data on the platform</a:t>
            </a:r>
            <a:endParaRPr lang="fr-CH" sz="6600" b="1" dirty="0">
              <a:solidFill>
                <a:srgbClr val="0070C0"/>
              </a:solidFill>
              <a:latin typeface="Calibri" panose="020F0502020204030204" pitchFamily="34" charset="0"/>
            </a:endParaRPr>
          </a:p>
        </p:txBody>
      </p:sp>
    </p:spTree>
    <p:extLst>
      <p:ext uri="{BB962C8B-B14F-4D97-AF65-F5344CB8AC3E}">
        <p14:creationId xmlns:p14="http://schemas.microsoft.com/office/powerpoint/2010/main" val="10177062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34670-2DAC-0A19-626B-70E6D6BEE81A}"/>
              </a:ext>
            </a:extLst>
          </p:cNvPr>
          <p:cNvSpPr>
            <a:spLocks noGrp="1"/>
          </p:cNvSpPr>
          <p:nvPr>
            <p:ph type="ctrTitle"/>
          </p:nvPr>
        </p:nvSpPr>
        <p:spPr>
          <a:xfrm>
            <a:off x="251670" y="258297"/>
            <a:ext cx="8330268" cy="437989"/>
          </a:xfrm>
        </p:spPr>
        <p:txBody>
          <a:bodyPr>
            <a:normAutofit fontScale="90000"/>
          </a:bodyPr>
          <a:lstStyle/>
          <a:p>
            <a:pPr algn="l"/>
            <a:r>
              <a:rPr lang="en-US" sz="4000" dirty="0">
                <a:latin typeface="Arial" panose="020B0604020202020204" pitchFamily="34" charset="0"/>
                <a:cs typeface="Arial" panose="020B0604020202020204" pitchFamily="34" charset="0"/>
              </a:rPr>
              <a:t>Login page – Ukraine </a:t>
            </a:r>
            <a:endParaRPr lang="en-AS" sz="4000"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24F32EEB-EF1B-6920-ABEE-2B749B4D7469}"/>
              </a:ext>
            </a:extLst>
          </p:cNvPr>
          <p:cNvSpPr>
            <a:spLocks noGrp="1"/>
          </p:cNvSpPr>
          <p:nvPr>
            <p:ph type="subTitle" idx="1"/>
          </p:nvPr>
        </p:nvSpPr>
        <p:spPr>
          <a:xfrm>
            <a:off x="7759817" y="1278286"/>
            <a:ext cx="4432183" cy="3629273"/>
          </a:xfrm>
        </p:spPr>
        <p:txBody>
          <a:bodyPr>
            <a:normAutofit fontScale="70000" lnSpcReduction="20000"/>
          </a:bodyPr>
          <a:lstStyle/>
          <a:p>
            <a:pPr algn="l"/>
            <a:r>
              <a:rPr lang="en-US" sz="2000" dirty="0">
                <a:latin typeface="Arial" panose="020B0604020202020204" pitchFamily="34" charset="0"/>
                <a:cs typeface="Arial" panose="020B0604020202020204" pitchFamily="34" charset="0"/>
                <a:hlinkClick r:id="rId2"/>
              </a:rPr>
              <a:t>https://dev.serviceinfo.protectioncluster.org/ukraine/</a:t>
            </a:r>
            <a:r>
              <a:rPr lang="en-US" sz="2000" dirty="0">
                <a:latin typeface="Arial" panose="020B0604020202020204" pitchFamily="34" charset="0"/>
                <a:cs typeface="Arial" panose="020B0604020202020204" pitchFamily="34" charset="0"/>
              </a:rPr>
              <a:t> </a:t>
            </a:r>
          </a:p>
          <a:p>
            <a:pPr algn="l"/>
            <a:endParaRPr lang="en-US" sz="2000" dirty="0">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US" sz="2000" dirty="0">
                <a:latin typeface="Arial" panose="020B0604020202020204" pitchFamily="34" charset="0"/>
                <a:cs typeface="Arial" panose="020B0604020202020204" pitchFamily="34" charset="0"/>
              </a:rPr>
              <a:t>To access the platform, use the above link.</a:t>
            </a:r>
          </a:p>
          <a:p>
            <a:pPr marL="285750" indent="-285750" algn="l">
              <a:buFont typeface="Arial" panose="020B0604020202020204" pitchFamily="34" charset="0"/>
              <a:buChar char="•"/>
            </a:pPr>
            <a:r>
              <a:rPr lang="en-US" sz="2000" dirty="0">
                <a:latin typeface="Arial" panose="020B0604020202020204" pitchFamily="34" charset="0"/>
                <a:cs typeface="Arial" panose="020B0604020202020204" pitchFamily="34" charset="0"/>
              </a:rPr>
              <a:t> </a:t>
            </a:r>
          </a:p>
          <a:p>
            <a:pPr marL="285750" indent="-285750" algn="l">
              <a:buFont typeface="Arial" panose="020B0604020202020204" pitchFamily="34" charset="0"/>
              <a:buChar char="•"/>
            </a:pPr>
            <a:r>
              <a:rPr lang="en-US" sz="2000" dirty="0">
                <a:latin typeface="Arial" panose="020B0604020202020204" pitchFamily="34" charset="0"/>
                <a:cs typeface="Arial" panose="020B0604020202020204" pitchFamily="34" charset="0"/>
              </a:rPr>
              <a:t>Each organization will have one focal point.  </a:t>
            </a:r>
          </a:p>
          <a:p>
            <a:pPr marL="285750" indent="-285750" algn="l">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US" sz="2000" dirty="0">
                <a:latin typeface="Arial" panose="020B0604020202020204" pitchFamily="34" charset="0"/>
                <a:cs typeface="Arial" panose="020B0604020202020204" pitchFamily="34" charset="0"/>
              </a:rPr>
              <a:t>To request a username, please fill the online matrix shared and inform the protection cluster team to be granted an access.  </a:t>
            </a:r>
            <a:r>
              <a:rPr lang="en-US" sz="2000" dirty="0">
                <a:latin typeface="Arial" panose="020B0604020202020204" pitchFamily="34" charset="0"/>
                <a:cs typeface="Arial" panose="020B0604020202020204" pitchFamily="34" charset="0"/>
                <a:hlinkClick r:id="rId3"/>
              </a:rPr>
              <a:t>Click here</a:t>
            </a:r>
            <a:endParaRPr lang="en-US" sz="2000" dirty="0">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US" sz="2000" dirty="0">
                <a:latin typeface="Arial" panose="020B0604020202020204" pitchFamily="34" charset="0"/>
                <a:cs typeface="Arial" panose="020B0604020202020204" pitchFamily="34" charset="0"/>
              </a:rPr>
              <a:t>Enter your Username and Password that you received to login into the system. </a:t>
            </a:r>
          </a:p>
          <a:p>
            <a:pPr marL="285750" indent="-285750" algn="l">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US" sz="2000" dirty="0">
                <a:latin typeface="Arial" panose="020B0604020202020204" pitchFamily="34" charset="0"/>
                <a:cs typeface="Arial" panose="020B0604020202020204" pitchFamily="34" charset="0"/>
              </a:rPr>
              <a:t>If you forgot your password, you can request new one by clicking “Request new password” </a:t>
            </a:r>
            <a:endParaRPr lang="en-US" sz="2000" b="1" dirty="0">
              <a:latin typeface="Arial" panose="020B0604020202020204" pitchFamily="34" charset="0"/>
              <a:cs typeface="Arial" panose="020B0604020202020204" pitchFamily="34" charset="0"/>
            </a:endParaRPr>
          </a:p>
          <a:p>
            <a:pPr algn="l"/>
            <a:endParaRPr lang="en-AS" dirty="0"/>
          </a:p>
        </p:txBody>
      </p:sp>
      <p:sp>
        <p:nvSpPr>
          <p:cNvPr id="4" name="Slide Number Placeholder 3">
            <a:extLst>
              <a:ext uri="{FF2B5EF4-FFF2-40B4-BE49-F238E27FC236}">
                <a16:creationId xmlns:a16="http://schemas.microsoft.com/office/drawing/2014/main" id="{E1E40665-2679-DEBA-583F-62CC30C9C48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8F7475-7F48-4396-935B-2D8777F3E091}" type="slidenum">
              <a:rPr kumimoji="0" lang="en-US" sz="12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endParaRPr>
          </a:p>
        </p:txBody>
      </p:sp>
      <p:pic>
        <p:nvPicPr>
          <p:cNvPr id="5" name="Picture 4" descr="Graphical user interface, text, application, email&#10;&#10;Description automatically generated">
            <a:extLst>
              <a:ext uri="{FF2B5EF4-FFF2-40B4-BE49-F238E27FC236}">
                <a16:creationId xmlns:a16="http://schemas.microsoft.com/office/drawing/2014/main" id="{3429884B-48AF-C44C-44D6-EBA538807D71}"/>
              </a:ext>
            </a:extLst>
          </p:cNvPr>
          <p:cNvPicPr>
            <a:picLocks noChangeAspect="1"/>
          </p:cNvPicPr>
          <p:nvPr/>
        </p:nvPicPr>
        <p:blipFill>
          <a:blip r:embed="rId4"/>
          <a:stretch>
            <a:fillRect/>
          </a:stretch>
        </p:blipFill>
        <p:spPr>
          <a:xfrm>
            <a:off x="503339" y="741114"/>
            <a:ext cx="5905500" cy="5286375"/>
          </a:xfrm>
          <a:prstGeom prst="rect">
            <a:avLst/>
          </a:prstGeom>
        </p:spPr>
      </p:pic>
      <p:sp>
        <p:nvSpPr>
          <p:cNvPr id="6" name="Oval 5">
            <a:extLst>
              <a:ext uri="{FF2B5EF4-FFF2-40B4-BE49-F238E27FC236}">
                <a16:creationId xmlns:a16="http://schemas.microsoft.com/office/drawing/2014/main" id="{334EAD9B-997B-5212-EBD8-8AD6F0CAE1CF}"/>
              </a:ext>
            </a:extLst>
          </p:cNvPr>
          <p:cNvSpPr/>
          <p:nvPr/>
        </p:nvSpPr>
        <p:spPr>
          <a:xfrm>
            <a:off x="185951" y="3177071"/>
            <a:ext cx="1266738" cy="6778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7152B15F-DAA4-1E73-4A88-CE10C9665D96}"/>
              </a:ext>
            </a:extLst>
          </p:cNvPr>
          <p:cNvSpPr/>
          <p:nvPr/>
        </p:nvSpPr>
        <p:spPr>
          <a:xfrm>
            <a:off x="226502" y="4076092"/>
            <a:ext cx="1266738" cy="6778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5FB8E70F-4953-E9AE-A744-20A5E141E30C}"/>
              </a:ext>
            </a:extLst>
          </p:cNvPr>
          <p:cNvSpPr/>
          <p:nvPr/>
        </p:nvSpPr>
        <p:spPr>
          <a:xfrm>
            <a:off x="1151034" y="2598489"/>
            <a:ext cx="1625722" cy="79965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6881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34670-2DAC-0A19-626B-70E6D6BEE81A}"/>
              </a:ext>
            </a:extLst>
          </p:cNvPr>
          <p:cNvSpPr>
            <a:spLocks noGrp="1"/>
          </p:cNvSpPr>
          <p:nvPr>
            <p:ph type="ctrTitle"/>
          </p:nvPr>
        </p:nvSpPr>
        <p:spPr>
          <a:xfrm>
            <a:off x="251670" y="258297"/>
            <a:ext cx="8330268" cy="437989"/>
          </a:xfrm>
        </p:spPr>
        <p:txBody>
          <a:bodyPr>
            <a:normAutofit fontScale="90000"/>
          </a:bodyPr>
          <a:lstStyle/>
          <a:p>
            <a:pPr algn="l"/>
            <a:r>
              <a:rPr lang="en-US" sz="4000" dirty="0">
                <a:latin typeface="Arial" panose="020B0604020202020204" pitchFamily="34" charset="0"/>
                <a:cs typeface="Arial" panose="020B0604020202020204" pitchFamily="34" charset="0"/>
              </a:rPr>
              <a:t>Front page</a:t>
            </a:r>
            <a:endParaRPr lang="en-AS" sz="4000"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24F32EEB-EF1B-6920-ABEE-2B749B4D7469}"/>
              </a:ext>
            </a:extLst>
          </p:cNvPr>
          <p:cNvSpPr>
            <a:spLocks noGrp="1"/>
          </p:cNvSpPr>
          <p:nvPr>
            <p:ph type="subTitle" idx="1"/>
          </p:nvPr>
        </p:nvSpPr>
        <p:spPr>
          <a:xfrm>
            <a:off x="7524926" y="1278286"/>
            <a:ext cx="4432183" cy="4493340"/>
          </a:xfrm>
        </p:spPr>
        <p:txBody>
          <a:bodyPr>
            <a:normAutofit fontScale="92500" lnSpcReduction="10000"/>
          </a:bodyPr>
          <a:lstStyle/>
          <a:p>
            <a:pPr marL="342900" indent="-342900" algn="l">
              <a:buFont typeface="Arial" panose="020B0604020202020204" pitchFamily="34" charset="0"/>
              <a:buChar char="•"/>
            </a:pPr>
            <a:r>
              <a:rPr lang="en-US" dirty="0"/>
              <a:t>Once you log in, it will take you to the main screen with some instructions. </a:t>
            </a:r>
          </a:p>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r>
              <a:rPr lang="en-US" dirty="0"/>
              <a:t>There are three main steps you need to complete the registration of a service in the system. </a:t>
            </a:r>
          </a:p>
          <a:p>
            <a:pPr marL="800100" lvl="1" indent="-342900" algn="l">
              <a:buFont typeface="Arial" panose="020B0604020202020204" pitchFamily="34" charset="0"/>
              <a:buChar char="•"/>
            </a:pPr>
            <a:endParaRPr lang="en-US" dirty="0"/>
          </a:p>
          <a:p>
            <a:pPr marL="800100" lvl="1" indent="-342900" algn="l">
              <a:buFont typeface="Arial" panose="020B0604020202020204" pitchFamily="34" charset="0"/>
              <a:buChar char="•"/>
            </a:pPr>
            <a:r>
              <a:rPr lang="en-US" b="1" dirty="0"/>
              <a:t>Step 1: </a:t>
            </a:r>
            <a:r>
              <a:rPr lang="en-US" dirty="0"/>
              <a:t>Add the service delivery point</a:t>
            </a:r>
          </a:p>
          <a:p>
            <a:pPr marL="800100" lvl="1" indent="-342900" algn="l">
              <a:buFont typeface="Arial" panose="020B0604020202020204" pitchFamily="34" charset="0"/>
              <a:buChar char="•"/>
            </a:pPr>
            <a:r>
              <a:rPr lang="en-US" dirty="0"/>
              <a:t> </a:t>
            </a:r>
          </a:p>
          <a:p>
            <a:pPr marL="800100" lvl="1" indent="-342900" algn="l">
              <a:buFont typeface="Arial" panose="020B0604020202020204" pitchFamily="34" charset="0"/>
              <a:buChar char="•"/>
            </a:pPr>
            <a:r>
              <a:rPr lang="en-US" b="1" dirty="0"/>
              <a:t>Step2: </a:t>
            </a:r>
            <a:r>
              <a:rPr lang="en-US" dirty="0"/>
              <a:t>Add the organization focal point of your organization. </a:t>
            </a:r>
          </a:p>
          <a:p>
            <a:pPr marL="800100" lvl="1" indent="-342900" algn="l">
              <a:buFont typeface="Arial" panose="020B0604020202020204" pitchFamily="34" charset="0"/>
              <a:buChar char="•"/>
            </a:pPr>
            <a:endParaRPr lang="en-US" dirty="0"/>
          </a:p>
          <a:p>
            <a:pPr marL="800100" lvl="1" indent="-342900" algn="l">
              <a:buFont typeface="Arial" panose="020B0604020202020204" pitchFamily="34" charset="0"/>
              <a:buChar char="•"/>
            </a:pPr>
            <a:r>
              <a:rPr lang="en-US" b="1" dirty="0"/>
              <a:t>Step 3: </a:t>
            </a:r>
            <a:r>
              <a:rPr lang="en-US" dirty="0"/>
              <a:t>Add the service your organization is providing. </a:t>
            </a:r>
          </a:p>
          <a:p>
            <a:pPr algn="l"/>
            <a:endParaRPr lang="en-AS" dirty="0"/>
          </a:p>
        </p:txBody>
      </p:sp>
      <p:sp>
        <p:nvSpPr>
          <p:cNvPr id="4" name="Slide Number Placeholder 3">
            <a:extLst>
              <a:ext uri="{FF2B5EF4-FFF2-40B4-BE49-F238E27FC236}">
                <a16:creationId xmlns:a16="http://schemas.microsoft.com/office/drawing/2014/main" id="{E1E40665-2679-DEBA-583F-62CC30C9C48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8F7475-7F48-4396-935B-2D8777F3E091}" type="slidenum">
              <a:rPr kumimoji="0" lang="en-US" sz="12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9CFAD702-29FC-BA22-A341-3CCB88C9FCA9}"/>
              </a:ext>
            </a:extLst>
          </p:cNvPr>
          <p:cNvPicPr>
            <a:picLocks noChangeAspect="1"/>
          </p:cNvPicPr>
          <p:nvPr/>
        </p:nvPicPr>
        <p:blipFill>
          <a:blip r:embed="rId2"/>
          <a:stretch>
            <a:fillRect/>
          </a:stretch>
        </p:blipFill>
        <p:spPr>
          <a:xfrm>
            <a:off x="93306" y="696286"/>
            <a:ext cx="6861655" cy="5294391"/>
          </a:xfrm>
          <a:prstGeom prst="rect">
            <a:avLst/>
          </a:prstGeom>
        </p:spPr>
      </p:pic>
    </p:spTree>
    <p:extLst>
      <p:ext uri="{BB962C8B-B14F-4D97-AF65-F5344CB8AC3E}">
        <p14:creationId xmlns:p14="http://schemas.microsoft.com/office/powerpoint/2010/main" val="1748441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34670-2DAC-0A19-626B-70E6D6BEE81A}"/>
              </a:ext>
            </a:extLst>
          </p:cNvPr>
          <p:cNvSpPr>
            <a:spLocks noGrp="1"/>
          </p:cNvSpPr>
          <p:nvPr>
            <p:ph type="ctrTitle"/>
          </p:nvPr>
        </p:nvSpPr>
        <p:spPr>
          <a:xfrm>
            <a:off x="251670" y="258297"/>
            <a:ext cx="8330268" cy="437989"/>
          </a:xfrm>
        </p:spPr>
        <p:txBody>
          <a:bodyPr>
            <a:normAutofit fontScale="90000"/>
          </a:bodyPr>
          <a:lstStyle/>
          <a:p>
            <a:pPr algn="l"/>
            <a:r>
              <a:rPr lang="en-US" dirty="0"/>
              <a:t>Step 1: Adding Service Delivery point</a:t>
            </a:r>
            <a:endParaRPr lang="en-AS" dirty="0"/>
          </a:p>
        </p:txBody>
      </p:sp>
      <p:sp>
        <p:nvSpPr>
          <p:cNvPr id="3" name="Subtitle 2">
            <a:extLst>
              <a:ext uri="{FF2B5EF4-FFF2-40B4-BE49-F238E27FC236}">
                <a16:creationId xmlns:a16="http://schemas.microsoft.com/office/drawing/2014/main" id="{24F32EEB-EF1B-6920-ABEE-2B749B4D7469}"/>
              </a:ext>
            </a:extLst>
          </p:cNvPr>
          <p:cNvSpPr>
            <a:spLocks noGrp="1"/>
          </p:cNvSpPr>
          <p:nvPr>
            <p:ph type="subTitle" idx="1"/>
          </p:nvPr>
        </p:nvSpPr>
        <p:spPr>
          <a:xfrm>
            <a:off x="7766108" y="1599108"/>
            <a:ext cx="4432183" cy="4493340"/>
          </a:xfrm>
        </p:spPr>
        <p:txBody>
          <a:bodyPr>
            <a:normAutofit/>
          </a:bodyPr>
          <a:lstStyle/>
          <a:p>
            <a:pPr algn="l"/>
            <a:r>
              <a:rPr lang="en-US" dirty="0"/>
              <a:t>To add a service delivery point of your organization, you need to: </a:t>
            </a:r>
          </a:p>
          <a:p>
            <a:pPr algn="l"/>
            <a:endParaRPr lang="en-US" dirty="0"/>
          </a:p>
          <a:p>
            <a:pPr marL="285750" indent="-285750" algn="l">
              <a:buFont typeface="Arial" panose="020B0604020202020204" pitchFamily="34" charset="0"/>
              <a:buChar char="•"/>
            </a:pPr>
            <a:r>
              <a:rPr lang="en-US" dirty="0"/>
              <a:t>Click on “ </a:t>
            </a:r>
            <a:r>
              <a:rPr lang="en-US" b="1" dirty="0"/>
              <a:t>My service Delivery Points</a:t>
            </a:r>
            <a:r>
              <a:rPr lang="en-US" dirty="0"/>
              <a:t>” </a:t>
            </a:r>
          </a:p>
          <a:p>
            <a:pPr marL="285750" indent="-285750" algn="l">
              <a:buFont typeface="Arial" panose="020B0604020202020204" pitchFamily="34" charset="0"/>
              <a:buChar char="•"/>
            </a:pPr>
            <a:endParaRPr lang="en-US" dirty="0"/>
          </a:p>
          <a:p>
            <a:pPr marL="285750" indent="-285750" algn="l">
              <a:buFont typeface="Arial" panose="020B0604020202020204" pitchFamily="34" charset="0"/>
              <a:buChar char="•"/>
            </a:pPr>
            <a:r>
              <a:rPr lang="en-US" dirty="0"/>
              <a:t>Click “</a:t>
            </a:r>
            <a:r>
              <a:rPr lang="en-US" b="1" dirty="0"/>
              <a:t>Add Service delivery point</a:t>
            </a:r>
            <a:r>
              <a:rPr lang="en-US" dirty="0"/>
              <a:t>” </a:t>
            </a:r>
          </a:p>
          <a:p>
            <a:pPr algn="l"/>
            <a:endParaRPr lang="en-AS" dirty="0"/>
          </a:p>
        </p:txBody>
      </p:sp>
      <p:sp>
        <p:nvSpPr>
          <p:cNvPr id="4" name="Slide Number Placeholder 3">
            <a:extLst>
              <a:ext uri="{FF2B5EF4-FFF2-40B4-BE49-F238E27FC236}">
                <a16:creationId xmlns:a16="http://schemas.microsoft.com/office/drawing/2014/main" id="{E1E40665-2679-DEBA-583F-62CC30C9C48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8F7475-7F48-4396-935B-2D8777F3E091}" type="slidenum">
              <a:rPr kumimoji="0" lang="en-US" sz="12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endParaRPr>
          </a:p>
        </p:txBody>
      </p:sp>
      <p:grpSp>
        <p:nvGrpSpPr>
          <p:cNvPr id="5" name="Group 4">
            <a:extLst>
              <a:ext uri="{FF2B5EF4-FFF2-40B4-BE49-F238E27FC236}">
                <a16:creationId xmlns:a16="http://schemas.microsoft.com/office/drawing/2014/main" id="{7218F925-DEE3-E951-F4B7-412DE61D2D95}"/>
              </a:ext>
            </a:extLst>
          </p:cNvPr>
          <p:cNvGrpSpPr/>
          <p:nvPr/>
        </p:nvGrpSpPr>
        <p:grpSpPr>
          <a:xfrm>
            <a:off x="397954" y="1599108"/>
            <a:ext cx="7144958" cy="4071850"/>
            <a:chOff x="397954" y="1599108"/>
            <a:chExt cx="8905438" cy="4625524"/>
          </a:xfrm>
        </p:grpSpPr>
        <p:pic>
          <p:nvPicPr>
            <p:cNvPr id="6" name="Picture 5">
              <a:extLst>
                <a:ext uri="{FF2B5EF4-FFF2-40B4-BE49-F238E27FC236}">
                  <a16:creationId xmlns:a16="http://schemas.microsoft.com/office/drawing/2014/main" id="{A858B94E-F529-F8B6-2E3F-FED438051771}"/>
                </a:ext>
              </a:extLst>
            </p:cNvPr>
            <p:cNvPicPr>
              <a:picLocks noChangeAspect="1"/>
            </p:cNvPicPr>
            <p:nvPr/>
          </p:nvPicPr>
          <p:blipFill>
            <a:blip r:embed="rId2"/>
            <a:stretch>
              <a:fillRect/>
            </a:stretch>
          </p:blipFill>
          <p:spPr>
            <a:xfrm>
              <a:off x="397954" y="1599108"/>
              <a:ext cx="8905438" cy="4625524"/>
            </a:xfrm>
            <a:prstGeom prst="rect">
              <a:avLst/>
            </a:prstGeom>
          </p:spPr>
        </p:pic>
        <p:sp>
          <p:nvSpPr>
            <p:cNvPr id="7" name="Oval 6">
              <a:extLst>
                <a:ext uri="{FF2B5EF4-FFF2-40B4-BE49-F238E27FC236}">
                  <a16:creationId xmlns:a16="http://schemas.microsoft.com/office/drawing/2014/main" id="{EC460234-AF58-64E8-D09D-1E1517AB3774}"/>
                </a:ext>
              </a:extLst>
            </p:cNvPr>
            <p:cNvSpPr/>
            <p:nvPr/>
          </p:nvSpPr>
          <p:spPr>
            <a:xfrm>
              <a:off x="1679541" y="2162263"/>
              <a:ext cx="1625722" cy="79965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284C15C3-08F0-A1F2-4DBD-16F2D4C61958}"/>
                </a:ext>
              </a:extLst>
            </p:cNvPr>
            <p:cNvSpPr/>
            <p:nvPr/>
          </p:nvSpPr>
          <p:spPr>
            <a:xfrm>
              <a:off x="7066672" y="3648512"/>
              <a:ext cx="1625722" cy="79965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5562859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p:cNvSpPr>
            <a:spLocks noGrp="1"/>
          </p:cNvSpPr>
          <p:nvPr>
            <p:ph type="title"/>
          </p:nvPr>
        </p:nvSpPr>
        <p:spPr>
          <a:xfrm>
            <a:off x="1436798" y="890215"/>
            <a:ext cx="9041679" cy="288972"/>
          </a:xfrm>
        </p:spPr>
        <p:txBody>
          <a:bodyPr>
            <a:noAutofit/>
          </a:bodyPr>
          <a:lstStyle/>
          <a:p>
            <a:pPr algn="ctr"/>
            <a:r>
              <a:rPr lang="en-US" sz="5400" dirty="0" smtClean="0">
                <a:solidFill>
                  <a:srgbClr val="00B0F0"/>
                </a:solidFill>
                <a:latin typeface="Calibri" panose="020F0502020204030204" pitchFamily="34" charset="0"/>
                <a:cs typeface="Calibri" panose="020F0502020204030204" pitchFamily="34" charset="0"/>
              </a:rPr>
              <a:t>The importance of referrals</a:t>
            </a:r>
            <a:endParaRPr lang="en-US" sz="5400" i="1" dirty="0">
              <a:solidFill>
                <a:srgbClr val="00B0F0"/>
              </a:solidFill>
              <a:latin typeface="Calibri" panose="020F0502020204030204" pitchFamily="34" charset="0"/>
              <a:cs typeface="Calibri" panose="020F0502020204030204" pitchFamily="34" charset="0"/>
            </a:endParaRPr>
          </a:p>
        </p:txBody>
      </p:sp>
      <p:sp>
        <p:nvSpPr>
          <p:cNvPr id="4" name="Content Placeholder 2"/>
          <p:cNvSpPr txBox="1">
            <a:spLocks/>
          </p:cNvSpPr>
          <p:nvPr/>
        </p:nvSpPr>
        <p:spPr bwMode="auto">
          <a:xfrm>
            <a:off x="814137" y="1678657"/>
            <a:ext cx="10515600" cy="36730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0" indent="0" algn="l" rtl="0" eaLnBrk="0" fontAlgn="base" hangingPunct="0">
              <a:spcBef>
                <a:spcPct val="20000"/>
              </a:spcBef>
              <a:spcAft>
                <a:spcPct val="0"/>
              </a:spcAft>
              <a:buClr>
                <a:schemeClr val="bg2"/>
              </a:buClr>
              <a:buNone/>
              <a:defRPr sz="2400">
                <a:solidFill>
                  <a:schemeClr val="tx1">
                    <a:lumMod val="65000"/>
                    <a:lumOff val="35000"/>
                  </a:schemeClr>
                </a:solidFill>
                <a:latin typeface="+mn-lt"/>
                <a:ea typeface="+mn-ea"/>
                <a:cs typeface="+mn-cs"/>
              </a:defRPr>
            </a:lvl1pPr>
            <a:lvl2pPr marL="457200" indent="0" algn="l" rtl="0" eaLnBrk="0" fontAlgn="base" hangingPunct="0">
              <a:spcBef>
                <a:spcPct val="20000"/>
              </a:spcBef>
              <a:spcAft>
                <a:spcPct val="0"/>
              </a:spcAft>
              <a:buClr>
                <a:schemeClr val="bg2"/>
              </a:buClr>
              <a:buSzPct val="120000"/>
              <a:buNone/>
              <a:defRPr sz="2000">
                <a:solidFill>
                  <a:schemeClr val="tx1">
                    <a:tint val="75000"/>
                  </a:schemeClr>
                </a:solidFill>
                <a:latin typeface="Times" charset="0"/>
              </a:defRPr>
            </a:lvl2pPr>
            <a:lvl3pPr marL="914400" indent="0" algn="l" rtl="0" eaLnBrk="0" fontAlgn="base" hangingPunct="0">
              <a:spcBef>
                <a:spcPct val="20000"/>
              </a:spcBef>
              <a:spcAft>
                <a:spcPct val="0"/>
              </a:spcAft>
              <a:buClr>
                <a:schemeClr val="bg2"/>
              </a:buClr>
              <a:buSzPct val="75000"/>
              <a:buNone/>
              <a:defRPr sz="1800" b="1">
                <a:solidFill>
                  <a:schemeClr val="tx1">
                    <a:tint val="75000"/>
                  </a:schemeClr>
                </a:solidFill>
                <a:latin typeface="+mn-lt"/>
              </a:defRPr>
            </a:lvl3pPr>
            <a:lvl4pPr marL="1371600" indent="0" algn="l" rtl="0" eaLnBrk="0" fontAlgn="base" hangingPunct="0">
              <a:spcBef>
                <a:spcPct val="20000"/>
              </a:spcBef>
              <a:spcAft>
                <a:spcPct val="0"/>
              </a:spcAft>
              <a:buClr>
                <a:schemeClr val="bg2"/>
              </a:buClr>
              <a:buNone/>
              <a:defRPr sz="1600">
                <a:solidFill>
                  <a:schemeClr val="tx1">
                    <a:tint val="75000"/>
                  </a:schemeClr>
                </a:solidFill>
                <a:latin typeface="+mn-lt"/>
              </a:defRPr>
            </a:lvl4pPr>
            <a:lvl5pPr marL="18288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5pPr>
            <a:lvl6pPr marL="22860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6pPr>
            <a:lvl7pPr marL="27432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7pPr>
            <a:lvl8pPr marL="32004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8pPr>
            <a:lvl9pPr marL="36576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9pPr>
          </a:lstStyle>
          <a:p>
            <a:pPr marL="342900" indent="-342900">
              <a:buFont typeface="Arial" panose="020B0604020202020204" pitchFamily="34" charset="0"/>
              <a:buChar char="•"/>
            </a:pPr>
            <a:r>
              <a:rPr lang="en-US" sz="2800" dirty="0"/>
              <a:t>Adopt a multi-sector, holistic approach to people’s needs</a:t>
            </a:r>
          </a:p>
          <a:p>
            <a:pPr marL="342900" indent="-342900">
              <a:buFont typeface="Arial" panose="020B0604020202020204" pitchFamily="34" charset="0"/>
              <a:buChar char="•"/>
            </a:pPr>
            <a:r>
              <a:rPr lang="en-US" sz="2800" dirty="0"/>
              <a:t>Increase access to services </a:t>
            </a:r>
          </a:p>
          <a:p>
            <a:pPr marL="342900" indent="-342900">
              <a:buFont typeface="Arial" panose="020B0604020202020204" pitchFamily="34" charset="0"/>
              <a:buChar char="•"/>
            </a:pPr>
            <a:r>
              <a:rPr lang="en-US" sz="2800" dirty="0"/>
              <a:t>Overcome specific barriers to access services</a:t>
            </a:r>
          </a:p>
          <a:p>
            <a:pPr marL="342900" indent="-342900">
              <a:buFont typeface="Arial" panose="020B0604020202020204" pitchFamily="34" charset="0"/>
              <a:buChar char="•"/>
            </a:pPr>
            <a:r>
              <a:rPr lang="en-US" sz="2800" dirty="0"/>
              <a:t>Ensure accountability to people, and to each other</a:t>
            </a:r>
          </a:p>
          <a:p>
            <a:pPr marL="342900" indent="-342900">
              <a:buFont typeface="Arial" panose="020B0604020202020204" pitchFamily="34" charset="0"/>
              <a:buChar char="•"/>
            </a:pPr>
            <a:r>
              <a:rPr lang="en-US" sz="2800" dirty="0"/>
              <a:t>Connect humanitarian services providers together and with social services</a:t>
            </a:r>
          </a:p>
          <a:p>
            <a:pPr marL="342900" indent="-342900">
              <a:buFont typeface="Arial" panose="020B0604020202020204" pitchFamily="34" charset="0"/>
              <a:buChar char="•"/>
            </a:pPr>
            <a:r>
              <a:rPr lang="en-US" sz="2800" dirty="0"/>
              <a:t>Helps identify gaps and barriers to access services</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endParaRPr lang="en-GB" sz="2800" dirty="0" smtClean="0"/>
          </a:p>
          <a:p>
            <a:pPr marL="342900" indent="-342900">
              <a:buFont typeface="Arial" panose="020B0604020202020204" pitchFamily="34" charset="0"/>
              <a:buChar char="•"/>
            </a:pPr>
            <a:endParaRPr lang="en-GB" dirty="0" smtClean="0"/>
          </a:p>
          <a:p>
            <a:pPr marL="342900" indent="-342900">
              <a:buFont typeface="Arial" panose="020B0604020202020204" pitchFamily="34" charset="0"/>
              <a:buChar char="•"/>
            </a:pPr>
            <a:endParaRPr lang="en-GB" dirty="0" smtClean="0"/>
          </a:p>
          <a:p>
            <a:pPr marL="342900" indent="-342900">
              <a:buFont typeface="Arial" panose="020B0604020202020204" pitchFamily="34" charset="0"/>
              <a:buChar char="•"/>
            </a:pPr>
            <a:endParaRPr lang="en-GB" dirty="0" smtClean="0"/>
          </a:p>
          <a:p>
            <a:pPr marL="342900" indent="-342900">
              <a:buFont typeface="Arial" panose="020B0604020202020204" pitchFamily="34" charset="0"/>
              <a:buChar char="•"/>
            </a:pPr>
            <a:endParaRPr lang="en-GB" dirty="0"/>
          </a:p>
          <a:p>
            <a:pPr marL="342900" indent="-342900" algn="just">
              <a:buFont typeface="Arial" panose="020B0604020202020204" pitchFamily="34" charset="0"/>
              <a:buChar char="•"/>
            </a:pPr>
            <a:endParaRPr lang="en-US" kern="0" dirty="0"/>
          </a:p>
        </p:txBody>
      </p:sp>
    </p:spTree>
    <p:extLst>
      <p:ext uri="{BB962C8B-B14F-4D97-AF65-F5344CB8AC3E}">
        <p14:creationId xmlns:p14="http://schemas.microsoft.com/office/powerpoint/2010/main" val="296986174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34670-2DAC-0A19-626B-70E6D6BEE81A}"/>
              </a:ext>
            </a:extLst>
          </p:cNvPr>
          <p:cNvSpPr>
            <a:spLocks noGrp="1"/>
          </p:cNvSpPr>
          <p:nvPr>
            <p:ph type="ctrTitle"/>
          </p:nvPr>
        </p:nvSpPr>
        <p:spPr>
          <a:xfrm>
            <a:off x="251670" y="258297"/>
            <a:ext cx="8330268" cy="437989"/>
          </a:xfrm>
        </p:spPr>
        <p:txBody>
          <a:bodyPr>
            <a:normAutofit fontScale="90000"/>
          </a:bodyPr>
          <a:lstStyle/>
          <a:p>
            <a:pPr algn="l"/>
            <a:r>
              <a:rPr lang="en-US" dirty="0"/>
              <a:t>Step 1: Adding Service Delivery point</a:t>
            </a:r>
            <a:endParaRPr lang="en-AS" dirty="0"/>
          </a:p>
        </p:txBody>
      </p:sp>
      <p:sp>
        <p:nvSpPr>
          <p:cNvPr id="3" name="Subtitle 2">
            <a:extLst>
              <a:ext uri="{FF2B5EF4-FFF2-40B4-BE49-F238E27FC236}">
                <a16:creationId xmlns:a16="http://schemas.microsoft.com/office/drawing/2014/main" id="{24F32EEB-EF1B-6920-ABEE-2B749B4D7469}"/>
              </a:ext>
            </a:extLst>
          </p:cNvPr>
          <p:cNvSpPr>
            <a:spLocks noGrp="1"/>
          </p:cNvSpPr>
          <p:nvPr>
            <p:ph type="subTitle" idx="1"/>
          </p:nvPr>
        </p:nvSpPr>
        <p:spPr>
          <a:xfrm>
            <a:off x="7816442" y="959447"/>
            <a:ext cx="3911367" cy="2469553"/>
          </a:xfrm>
        </p:spPr>
        <p:txBody>
          <a:bodyPr>
            <a:normAutofit fontScale="92500" lnSpcReduction="10000"/>
          </a:bodyPr>
          <a:lstStyle/>
          <a:p>
            <a:pPr marL="342900" indent="-342900" algn="l">
              <a:buFont typeface="Arial" panose="020B0604020202020204" pitchFamily="34" charset="0"/>
              <a:buChar char="•"/>
            </a:pPr>
            <a:r>
              <a:rPr lang="en-US" dirty="0"/>
              <a:t>Add the information of the location, if you can PCODES. </a:t>
            </a:r>
          </a:p>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r>
              <a:rPr lang="en-US" dirty="0"/>
              <a:t>Select from the dropdown list on the name </a:t>
            </a:r>
          </a:p>
          <a:p>
            <a:pPr marL="1200150" lvl="2" indent="-285750" algn="l">
              <a:buFont typeface="Arial" panose="020B0604020202020204" pitchFamily="34" charset="0"/>
              <a:buChar char="•"/>
            </a:pPr>
            <a:r>
              <a:rPr lang="en-US" dirty="0"/>
              <a:t>Oblast</a:t>
            </a:r>
          </a:p>
          <a:p>
            <a:pPr marL="1200150" lvl="2" indent="-285750" algn="l">
              <a:buFont typeface="Arial" panose="020B0604020202020204" pitchFamily="34" charset="0"/>
              <a:buChar char="•"/>
            </a:pPr>
            <a:r>
              <a:rPr lang="en-US" dirty="0"/>
              <a:t>Rayon</a:t>
            </a:r>
          </a:p>
          <a:p>
            <a:pPr marL="1200150" lvl="2" indent="-285750" algn="l">
              <a:buFont typeface="Arial" panose="020B0604020202020204" pitchFamily="34" charset="0"/>
              <a:buChar char="•"/>
            </a:pPr>
            <a:r>
              <a:rPr lang="en-US" dirty="0" err="1"/>
              <a:t>Hromada</a:t>
            </a:r>
            <a:r>
              <a:rPr lang="en-US" dirty="0"/>
              <a:t> </a:t>
            </a:r>
          </a:p>
          <a:p>
            <a:pPr algn="l"/>
            <a:endParaRPr lang="en-AS" dirty="0"/>
          </a:p>
        </p:txBody>
      </p:sp>
      <p:sp>
        <p:nvSpPr>
          <p:cNvPr id="4" name="Slide Number Placeholder 3">
            <a:extLst>
              <a:ext uri="{FF2B5EF4-FFF2-40B4-BE49-F238E27FC236}">
                <a16:creationId xmlns:a16="http://schemas.microsoft.com/office/drawing/2014/main" id="{E1E40665-2679-DEBA-583F-62CC30C9C48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8F7475-7F48-4396-935B-2D8777F3E091}" type="slidenum">
              <a:rPr kumimoji="0" lang="en-US" sz="12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endParaRPr>
          </a:p>
        </p:txBody>
      </p:sp>
      <p:grpSp>
        <p:nvGrpSpPr>
          <p:cNvPr id="9" name="Group 8">
            <a:extLst>
              <a:ext uri="{FF2B5EF4-FFF2-40B4-BE49-F238E27FC236}">
                <a16:creationId xmlns:a16="http://schemas.microsoft.com/office/drawing/2014/main" id="{42610BCB-6004-C1DB-655D-8F4041CC7509}"/>
              </a:ext>
            </a:extLst>
          </p:cNvPr>
          <p:cNvGrpSpPr/>
          <p:nvPr/>
        </p:nvGrpSpPr>
        <p:grpSpPr>
          <a:xfrm>
            <a:off x="134224" y="896482"/>
            <a:ext cx="7262210" cy="5195966"/>
            <a:chOff x="-183" y="687897"/>
            <a:chExt cx="8418537" cy="6023295"/>
          </a:xfrm>
        </p:grpSpPr>
        <p:pic>
          <p:nvPicPr>
            <p:cNvPr id="10" name="Picture 9">
              <a:extLst>
                <a:ext uri="{FF2B5EF4-FFF2-40B4-BE49-F238E27FC236}">
                  <a16:creationId xmlns:a16="http://schemas.microsoft.com/office/drawing/2014/main" id="{18CF4A0A-A7D3-7ADE-5BD4-30B5D393893D}"/>
                </a:ext>
              </a:extLst>
            </p:cNvPr>
            <p:cNvPicPr>
              <a:picLocks noChangeAspect="1"/>
            </p:cNvPicPr>
            <p:nvPr/>
          </p:nvPicPr>
          <p:blipFill>
            <a:blip r:embed="rId2"/>
            <a:stretch>
              <a:fillRect/>
            </a:stretch>
          </p:blipFill>
          <p:spPr>
            <a:xfrm>
              <a:off x="218088" y="687897"/>
              <a:ext cx="8114608" cy="6023295"/>
            </a:xfrm>
            <a:prstGeom prst="rect">
              <a:avLst/>
            </a:prstGeom>
          </p:spPr>
        </p:pic>
        <p:sp>
          <p:nvSpPr>
            <p:cNvPr id="11" name="Oval 10">
              <a:extLst>
                <a:ext uri="{FF2B5EF4-FFF2-40B4-BE49-F238E27FC236}">
                  <a16:creationId xmlns:a16="http://schemas.microsoft.com/office/drawing/2014/main" id="{48C8AC35-493F-6FDC-6788-1DBCB4B52CBB}"/>
                </a:ext>
              </a:extLst>
            </p:cNvPr>
            <p:cNvSpPr/>
            <p:nvPr/>
          </p:nvSpPr>
          <p:spPr>
            <a:xfrm>
              <a:off x="303746" y="3299717"/>
              <a:ext cx="4687704" cy="154073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2" name="Straight Arrow Connector 11">
              <a:extLst>
                <a:ext uri="{FF2B5EF4-FFF2-40B4-BE49-F238E27FC236}">
                  <a16:creationId xmlns:a16="http://schemas.microsoft.com/office/drawing/2014/main" id="{333E225A-588D-7D22-3C1A-EFBBAD6524CF}"/>
                </a:ext>
              </a:extLst>
            </p:cNvPr>
            <p:cNvCxnSpPr/>
            <p:nvPr/>
          </p:nvCxnSpPr>
          <p:spPr>
            <a:xfrm flipV="1">
              <a:off x="4479721" y="1593908"/>
              <a:ext cx="3869753" cy="19965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3A2F373F-D69B-4742-53B9-2032AA898542}"/>
                </a:ext>
              </a:extLst>
            </p:cNvPr>
            <p:cNvSpPr/>
            <p:nvPr/>
          </p:nvSpPr>
          <p:spPr>
            <a:xfrm>
              <a:off x="-183" y="4905560"/>
              <a:ext cx="2647781" cy="87025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4" name="Straight Arrow Connector 13">
              <a:extLst>
                <a:ext uri="{FF2B5EF4-FFF2-40B4-BE49-F238E27FC236}">
                  <a16:creationId xmlns:a16="http://schemas.microsoft.com/office/drawing/2014/main" id="{1473A35B-D167-888A-3603-33FC4114C48F}"/>
                </a:ext>
              </a:extLst>
            </p:cNvPr>
            <p:cNvCxnSpPr>
              <a:cxnSpLocks/>
            </p:cNvCxnSpPr>
            <p:nvPr/>
          </p:nvCxnSpPr>
          <p:spPr>
            <a:xfrm flipV="1">
              <a:off x="2631715" y="5150840"/>
              <a:ext cx="5786639" cy="2747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21" name="Subtitle 2">
            <a:extLst>
              <a:ext uri="{FF2B5EF4-FFF2-40B4-BE49-F238E27FC236}">
                <a16:creationId xmlns:a16="http://schemas.microsoft.com/office/drawing/2014/main" id="{8D7E865C-62F9-EAE9-452A-3BD68E8BF08C}"/>
              </a:ext>
            </a:extLst>
          </p:cNvPr>
          <p:cNvSpPr txBox="1">
            <a:spLocks/>
          </p:cNvSpPr>
          <p:nvPr/>
        </p:nvSpPr>
        <p:spPr>
          <a:xfrm>
            <a:off x="7884226" y="3622895"/>
            <a:ext cx="3911367" cy="246955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Clr>
                <a:srgbClr val="00AEEF"/>
              </a:buClr>
              <a:buFont typeface="Arial" panose="020B0604020202020204" pitchFamily="34" charset="0"/>
              <a:buNone/>
              <a:defRPr sz="2000" i="1" kern="1200">
                <a:solidFill>
                  <a:schemeClr val="tx1">
                    <a:lumMod val="65000"/>
                    <a:lumOff val="35000"/>
                  </a:schemeClr>
                </a:solidFill>
                <a:latin typeface="+mn-lt"/>
                <a:ea typeface="+mn-ea"/>
                <a:cs typeface="+mn-cs"/>
              </a:defRPr>
            </a:lvl1pPr>
            <a:lvl2pPr marL="457200" indent="0" algn="ctr" defTabSz="914400" rtl="0" eaLnBrk="1" latinLnBrk="0" hangingPunct="1">
              <a:lnSpc>
                <a:spcPct val="90000"/>
              </a:lnSpc>
              <a:spcBef>
                <a:spcPts val="500"/>
              </a:spcBef>
              <a:buClr>
                <a:srgbClr val="00AEEF"/>
              </a:buClr>
              <a:buFont typeface="Arial" panose="020B0604020202020204" pitchFamily="34" charset="0"/>
              <a:buNone/>
              <a:defRPr sz="20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500"/>
              </a:spcBef>
              <a:buClr>
                <a:srgbClr val="00AEEF"/>
              </a:buClr>
              <a:buFont typeface="Arial" panose="020B0604020202020204" pitchFamily="34" charset="0"/>
              <a:buNone/>
              <a:defRPr sz="18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500"/>
              </a:spcBef>
              <a:buClr>
                <a:srgbClr val="00AEEF"/>
              </a:buClr>
              <a:buFont typeface="Arial" panose="020B0604020202020204" pitchFamily="34" charset="0"/>
              <a:buNone/>
              <a:defRPr sz="16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500"/>
              </a:spcBef>
              <a:buClr>
                <a:srgbClr val="00AEEF"/>
              </a:buClr>
              <a:buFont typeface="Arial" panose="020B0604020202020204" pitchFamily="34" charset="0"/>
              <a:buNone/>
              <a:defRPr sz="16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ts val="1000"/>
              </a:spcBef>
              <a:spcAft>
                <a:spcPts val="0"/>
              </a:spcAft>
              <a:buClr>
                <a:srgbClr val="00AEEF"/>
              </a:buClr>
              <a:buSzTx/>
              <a:buFont typeface="Arial" panose="020B0604020202020204" pitchFamily="34" charset="0"/>
              <a:buChar char="•"/>
              <a:tabLst/>
              <a:defRPr/>
            </a:pPr>
            <a:r>
              <a:rPr kumimoji="0" lang="en-US" sz="2000" b="0" i="1"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Add the status of this service delivery point</a:t>
            </a:r>
          </a:p>
          <a:p>
            <a:pPr marL="342900" marR="0" lvl="0" indent="-342900" algn="l" defTabSz="914400" rtl="0" eaLnBrk="1" fontAlgn="auto" latinLnBrk="0" hangingPunct="1">
              <a:lnSpc>
                <a:spcPct val="90000"/>
              </a:lnSpc>
              <a:spcBef>
                <a:spcPts val="1000"/>
              </a:spcBef>
              <a:spcAft>
                <a:spcPts val="0"/>
              </a:spcAft>
              <a:buClr>
                <a:srgbClr val="00AEEF"/>
              </a:buClr>
              <a:buSzTx/>
              <a:buFont typeface="Arial" panose="020B0604020202020204" pitchFamily="34" charset="0"/>
              <a:buChar char="•"/>
              <a:tabLst/>
              <a:defRPr/>
            </a:pPr>
            <a:endParaRPr kumimoji="0" lang="en-US" sz="2000" b="0" i="1"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
                <a:srgbClr val="00AEEF"/>
              </a:buClr>
              <a:buSzTx/>
              <a:buFont typeface="Arial" panose="020B0604020202020204" pitchFamily="34" charset="0"/>
              <a:buChar char="•"/>
              <a:tabLst/>
              <a:defRPr/>
            </a:pPr>
            <a:r>
              <a:rPr kumimoji="0" lang="en-US" sz="2000" b="0" i="1"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Add the name of the service delivery point. </a:t>
            </a:r>
          </a:p>
          <a:p>
            <a:pPr marL="342900" marR="0" lvl="0" indent="-342900" algn="l" defTabSz="914400" rtl="0" eaLnBrk="1" fontAlgn="auto" latinLnBrk="0" hangingPunct="1">
              <a:lnSpc>
                <a:spcPct val="90000"/>
              </a:lnSpc>
              <a:spcBef>
                <a:spcPts val="1000"/>
              </a:spcBef>
              <a:spcAft>
                <a:spcPts val="0"/>
              </a:spcAft>
              <a:buClr>
                <a:srgbClr val="00AEEF"/>
              </a:buClr>
              <a:buSzTx/>
              <a:buFont typeface="Arial" panose="020B0604020202020204" pitchFamily="34" charset="0"/>
              <a:buChar char="•"/>
              <a:tabLst/>
              <a:defRPr/>
            </a:pPr>
            <a:endParaRPr kumimoji="0" lang="en-US" sz="2000" b="0" i="1"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
                <a:srgbClr val="00AEEF"/>
              </a:buClr>
              <a:buSzTx/>
              <a:buFont typeface="Arial" panose="020B0604020202020204" pitchFamily="34" charset="0"/>
              <a:buChar char="•"/>
              <a:tabLst/>
              <a:defRPr/>
            </a:pPr>
            <a:r>
              <a:rPr kumimoji="0" lang="en-US" sz="2000" b="0" i="1"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The name of your organization. </a:t>
            </a:r>
          </a:p>
          <a:p>
            <a:pPr marL="0" marR="0" lvl="0" indent="0" algn="l" defTabSz="914400" rtl="0" eaLnBrk="1" fontAlgn="auto" latinLnBrk="0" hangingPunct="1">
              <a:lnSpc>
                <a:spcPct val="90000"/>
              </a:lnSpc>
              <a:spcBef>
                <a:spcPts val="1000"/>
              </a:spcBef>
              <a:spcAft>
                <a:spcPts val="0"/>
              </a:spcAft>
              <a:buClr>
                <a:srgbClr val="00AEEF"/>
              </a:buClr>
              <a:buSzTx/>
              <a:buFont typeface="Arial" panose="020B0604020202020204" pitchFamily="34" charset="0"/>
              <a:buNone/>
              <a:tabLst/>
              <a:defRPr/>
            </a:pPr>
            <a:endParaRPr kumimoji="0" lang="en-AS" sz="2000" b="0" i="1"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95157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34670-2DAC-0A19-626B-70E6D6BEE81A}"/>
              </a:ext>
            </a:extLst>
          </p:cNvPr>
          <p:cNvSpPr>
            <a:spLocks noGrp="1"/>
          </p:cNvSpPr>
          <p:nvPr>
            <p:ph type="ctrTitle"/>
          </p:nvPr>
        </p:nvSpPr>
        <p:spPr>
          <a:xfrm>
            <a:off x="251670" y="258297"/>
            <a:ext cx="8330268" cy="437989"/>
          </a:xfrm>
        </p:spPr>
        <p:txBody>
          <a:bodyPr>
            <a:normAutofit fontScale="90000"/>
          </a:bodyPr>
          <a:lstStyle/>
          <a:p>
            <a:pPr algn="l"/>
            <a:r>
              <a:rPr lang="en-US" dirty="0"/>
              <a:t>Step 1: Adding Service Delivery point</a:t>
            </a:r>
            <a:endParaRPr lang="en-AS" dirty="0"/>
          </a:p>
        </p:txBody>
      </p:sp>
      <p:sp>
        <p:nvSpPr>
          <p:cNvPr id="4" name="Slide Number Placeholder 3">
            <a:extLst>
              <a:ext uri="{FF2B5EF4-FFF2-40B4-BE49-F238E27FC236}">
                <a16:creationId xmlns:a16="http://schemas.microsoft.com/office/drawing/2014/main" id="{E1E40665-2679-DEBA-583F-62CC30C9C48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8F7475-7F48-4396-935B-2D8777F3E091}" type="slidenum">
              <a:rPr kumimoji="0" lang="en-US" sz="12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endParaRPr>
          </a:p>
        </p:txBody>
      </p:sp>
      <p:grpSp>
        <p:nvGrpSpPr>
          <p:cNvPr id="5" name="Group 4">
            <a:extLst>
              <a:ext uri="{FF2B5EF4-FFF2-40B4-BE49-F238E27FC236}">
                <a16:creationId xmlns:a16="http://schemas.microsoft.com/office/drawing/2014/main" id="{70399E6F-CD46-061D-77DF-24BC8BFE022E}"/>
              </a:ext>
            </a:extLst>
          </p:cNvPr>
          <p:cNvGrpSpPr/>
          <p:nvPr/>
        </p:nvGrpSpPr>
        <p:grpSpPr>
          <a:xfrm>
            <a:off x="109057" y="978358"/>
            <a:ext cx="10930856" cy="5095179"/>
            <a:chOff x="-1" y="1172928"/>
            <a:chExt cx="12214371" cy="5693461"/>
          </a:xfrm>
        </p:grpSpPr>
        <p:pic>
          <p:nvPicPr>
            <p:cNvPr id="15" name="Picture 14">
              <a:extLst>
                <a:ext uri="{FF2B5EF4-FFF2-40B4-BE49-F238E27FC236}">
                  <a16:creationId xmlns:a16="http://schemas.microsoft.com/office/drawing/2014/main" id="{C7504857-C185-AD14-FF7D-231701F98267}"/>
                </a:ext>
              </a:extLst>
            </p:cNvPr>
            <p:cNvPicPr>
              <a:picLocks noChangeAspect="1"/>
            </p:cNvPicPr>
            <p:nvPr/>
          </p:nvPicPr>
          <p:blipFill>
            <a:blip r:embed="rId2"/>
            <a:stretch>
              <a:fillRect/>
            </a:stretch>
          </p:blipFill>
          <p:spPr>
            <a:xfrm>
              <a:off x="-1" y="1181317"/>
              <a:ext cx="12214371" cy="5685072"/>
            </a:xfrm>
            <a:prstGeom prst="rect">
              <a:avLst/>
            </a:prstGeom>
          </p:spPr>
        </p:pic>
        <p:sp>
          <p:nvSpPr>
            <p:cNvPr id="16" name="TextBox 15">
              <a:extLst>
                <a:ext uri="{FF2B5EF4-FFF2-40B4-BE49-F238E27FC236}">
                  <a16:creationId xmlns:a16="http://schemas.microsoft.com/office/drawing/2014/main" id="{4D7A5558-5CC9-81B4-ED3A-E947ABCED4BD}"/>
                </a:ext>
              </a:extLst>
            </p:cNvPr>
            <p:cNvSpPr txBox="1"/>
            <p:nvPr/>
          </p:nvSpPr>
          <p:spPr>
            <a:xfrm>
              <a:off x="3380762" y="1172928"/>
              <a:ext cx="4102217" cy="4126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49246192-E0A3-FCD2-40D9-CB02E8F285C8}"/>
                </a:ext>
              </a:extLst>
            </p:cNvPr>
            <p:cNvSpPr txBox="1"/>
            <p:nvPr/>
          </p:nvSpPr>
          <p:spPr>
            <a:xfrm>
              <a:off x="4036501" y="5685073"/>
              <a:ext cx="4446164" cy="4126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1" name="Subtitle 2">
            <a:extLst>
              <a:ext uri="{FF2B5EF4-FFF2-40B4-BE49-F238E27FC236}">
                <a16:creationId xmlns:a16="http://schemas.microsoft.com/office/drawing/2014/main" id="{8D7E865C-62F9-EAE9-452A-3BD68E8BF08C}"/>
              </a:ext>
            </a:extLst>
          </p:cNvPr>
          <p:cNvSpPr txBox="1">
            <a:spLocks/>
          </p:cNvSpPr>
          <p:nvPr/>
        </p:nvSpPr>
        <p:spPr>
          <a:xfrm>
            <a:off x="4799215" y="853822"/>
            <a:ext cx="4964884" cy="95118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Clr>
                <a:srgbClr val="00AEEF"/>
              </a:buClr>
              <a:buFont typeface="Arial" panose="020B0604020202020204" pitchFamily="34" charset="0"/>
              <a:buNone/>
              <a:defRPr sz="2000" i="1" kern="1200">
                <a:solidFill>
                  <a:schemeClr val="tx1">
                    <a:lumMod val="65000"/>
                    <a:lumOff val="35000"/>
                  </a:schemeClr>
                </a:solidFill>
                <a:latin typeface="+mn-lt"/>
                <a:ea typeface="+mn-ea"/>
                <a:cs typeface="+mn-cs"/>
              </a:defRPr>
            </a:lvl1pPr>
            <a:lvl2pPr marL="457200" indent="0" algn="ctr" defTabSz="914400" rtl="0" eaLnBrk="1" latinLnBrk="0" hangingPunct="1">
              <a:lnSpc>
                <a:spcPct val="90000"/>
              </a:lnSpc>
              <a:spcBef>
                <a:spcPts val="500"/>
              </a:spcBef>
              <a:buClr>
                <a:srgbClr val="00AEEF"/>
              </a:buClr>
              <a:buFont typeface="Arial" panose="020B0604020202020204" pitchFamily="34" charset="0"/>
              <a:buNone/>
              <a:defRPr sz="20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500"/>
              </a:spcBef>
              <a:buClr>
                <a:srgbClr val="00AEEF"/>
              </a:buClr>
              <a:buFont typeface="Arial" panose="020B0604020202020204" pitchFamily="34" charset="0"/>
              <a:buNone/>
              <a:defRPr sz="18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500"/>
              </a:spcBef>
              <a:buClr>
                <a:srgbClr val="00AEEF"/>
              </a:buClr>
              <a:buFont typeface="Arial" panose="020B0604020202020204" pitchFamily="34" charset="0"/>
              <a:buNone/>
              <a:defRPr sz="16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500"/>
              </a:spcBef>
              <a:buClr>
                <a:srgbClr val="00AEEF"/>
              </a:buClr>
              <a:buFont typeface="Arial" panose="020B0604020202020204" pitchFamily="34" charset="0"/>
              <a:buNone/>
              <a:defRPr sz="16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ts val="1000"/>
              </a:spcBef>
              <a:spcAft>
                <a:spcPts val="0"/>
              </a:spcAft>
              <a:buClr>
                <a:srgbClr val="00AEEF"/>
              </a:buClr>
              <a:buSzTx/>
              <a:buFont typeface="Arial" panose="020B0604020202020204" pitchFamily="34" charset="0"/>
              <a:buChar char="•"/>
              <a:tabLst/>
              <a:defRPr/>
            </a:pPr>
            <a:r>
              <a:rPr kumimoji="0" lang="en-US" sz="2000" b="0" i="1"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Add whether the location is accessible to the people with disabilities. </a:t>
            </a:r>
            <a:endParaRPr kumimoji="0" lang="en-AS" sz="2000" b="0" i="1"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
                <a:srgbClr val="00AEEF"/>
              </a:buClr>
              <a:buSzTx/>
              <a:buFont typeface="Arial" panose="020B0604020202020204" pitchFamily="34" charset="0"/>
              <a:buChar char="•"/>
              <a:tabLst/>
              <a:defRPr/>
            </a:pPr>
            <a:endParaRPr kumimoji="0" lang="en-AS" sz="2000" b="0" i="1"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9" name="Subtitle 2">
            <a:extLst>
              <a:ext uri="{FF2B5EF4-FFF2-40B4-BE49-F238E27FC236}">
                <a16:creationId xmlns:a16="http://schemas.microsoft.com/office/drawing/2014/main" id="{CA425F2A-2D98-D23D-398D-B106F911F0B4}"/>
              </a:ext>
            </a:extLst>
          </p:cNvPr>
          <p:cNvSpPr txBox="1">
            <a:spLocks/>
          </p:cNvSpPr>
          <p:nvPr/>
        </p:nvSpPr>
        <p:spPr>
          <a:xfrm>
            <a:off x="4712654" y="2813903"/>
            <a:ext cx="4964884" cy="51701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Clr>
                <a:srgbClr val="00AEEF"/>
              </a:buClr>
              <a:buFont typeface="Arial" panose="020B0604020202020204" pitchFamily="34" charset="0"/>
              <a:buNone/>
              <a:defRPr sz="2000" i="1" kern="1200">
                <a:solidFill>
                  <a:schemeClr val="tx1">
                    <a:lumMod val="65000"/>
                    <a:lumOff val="35000"/>
                  </a:schemeClr>
                </a:solidFill>
                <a:latin typeface="+mn-lt"/>
                <a:ea typeface="+mn-ea"/>
                <a:cs typeface="+mn-cs"/>
              </a:defRPr>
            </a:lvl1pPr>
            <a:lvl2pPr marL="457200" indent="0" algn="ctr" defTabSz="914400" rtl="0" eaLnBrk="1" latinLnBrk="0" hangingPunct="1">
              <a:lnSpc>
                <a:spcPct val="90000"/>
              </a:lnSpc>
              <a:spcBef>
                <a:spcPts val="500"/>
              </a:spcBef>
              <a:buClr>
                <a:srgbClr val="00AEEF"/>
              </a:buClr>
              <a:buFont typeface="Arial" panose="020B0604020202020204" pitchFamily="34" charset="0"/>
              <a:buNone/>
              <a:defRPr sz="20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500"/>
              </a:spcBef>
              <a:buClr>
                <a:srgbClr val="00AEEF"/>
              </a:buClr>
              <a:buFont typeface="Arial" panose="020B0604020202020204" pitchFamily="34" charset="0"/>
              <a:buNone/>
              <a:defRPr sz="18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500"/>
              </a:spcBef>
              <a:buClr>
                <a:srgbClr val="00AEEF"/>
              </a:buClr>
              <a:buFont typeface="Arial" panose="020B0604020202020204" pitchFamily="34" charset="0"/>
              <a:buNone/>
              <a:defRPr sz="16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500"/>
              </a:spcBef>
              <a:buClr>
                <a:srgbClr val="00AEEF"/>
              </a:buClr>
              <a:buFont typeface="Arial" panose="020B0604020202020204" pitchFamily="34" charset="0"/>
              <a:buNone/>
              <a:defRPr sz="16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marR="0" lvl="0" indent="-342900" algn="ctr" defTabSz="914400" rtl="0" eaLnBrk="1" fontAlgn="auto" latinLnBrk="0" hangingPunct="1">
              <a:lnSpc>
                <a:spcPct val="90000"/>
              </a:lnSpc>
              <a:spcBef>
                <a:spcPts val="1000"/>
              </a:spcBef>
              <a:spcAft>
                <a:spcPts val="0"/>
              </a:spcAft>
              <a:buClr>
                <a:srgbClr val="00AEEF"/>
              </a:buClr>
              <a:buSzTx/>
              <a:buFont typeface="Arial" panose="020B0604020202020204" pitchFamily="34" charset="0"/>
              <a:buChar char="•"/>
              <a:tabLst/>
              <a:defRPr/>
            </a:pPr>
            <a:r>
              <a:rPr kumimoji="0" lang="en-US" sz="2000" b="0" i="1"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Add the type of service in this location. </a:t>
            </a:r>
            <a:endParaRPr kumimoji="0" lang="en-AS" sz="2000" b="0" i="1"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
                <a:srgbClr val="00AEEF"/>
              </a:buClr>
              <a:buSzTx/>
              <a:buFont typeface="Arial" panose="020B0604020202020204" pitchFamily="34" charset="0"/>
              <a:buChar char="•"/>
              <a:tabLst/>
              <a:defRPr/>
            </a:pPr>
            <a:endParaRPr kumimoji="0" lang="en-AS" sz="2000" b="0" i="1"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20" name="Subtitle 2">
            <a:extLst>
              <a:ext uri="{FF2B5EF4-FFF2-40B4-BE49-F238E27FC236}">
                <a16:creationId xmlns:a16="http://schemas.microsoft.com/office/drawing/2014/main" id="{4EBC9DF9-8B5F-9222-F321-2E285D13CD7A}"/>
              </a:ext>
            </a:extLst>
          </p:cNvPr>
          <p:cNvSpPr txBox="1">
            <a:spLocks/>
          </p:cNvSpPr>
          <p:nvPr/>
        </p:nvSpPr>
        <p:spPr>
          <a:xfrm>
            <a:off x="4936591" y="4867301"/>
            <a:ext cx="5860040" cy="517017"/>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Clr>
                <a:srgbClr val="00AEEF"/>
              </a:buClr>
              <a:buFont typeface="Arial" panose="020B0604020202020204" pitchFamily="34" charset="0"/>
              <a:buNone/>
              <a:defRPr sz="2000" i="1" kern="1200">
                <a:solidFill>
                  <a:schemeClr val="tx1">
                    <a:lumMod val="65000"/>
                    <a:lumOff val="35000"/>
                  </a:schemeClr>
                </a:solidFill>
                <a:latin typeface="+mn-lt"/>
                <a:ea typeface="+mn-ea"/>
                <a:cs typeface="+mn-cs"/>
              </a:defRPr>
            </a:lvl1pPr>
            <a:lvl2pPr marL="457200" indent="0" algn="ctr" defTabSz="914400" rtl="0" eaLnBrk="1" latinLnBrk="0" hangingPunct="1">
              <a:lnSpc>
                <a:spcPct val="90000"/>
              </a:lnSpc>
              <a:spcBef>
                <a:spcPts val="500"/>
              </a:spcBef>
              <a:buClr>
                <a:srgbClr val="00AEEF"/>
              </a:buClr>
              <a:buFont typeface="Arial" panose="020B0604020202020204" pitchFamily="34" charset="0"/>
              <a:buNone/>
              <a:defRPr sz="20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500"/>
              </a:spcBef>
              <a:buClr>
                <a:srgbClr val="00AEEF"/>
              </a:buClr>
              <a:buFont typeface="Arial" panose="020B0604020202020204" pitchFamily="34" charset="0"/>
              <a:buNone/>
              <a:defRPr sz="18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500"/>
              </a:spcBef>
              <a:buClr>
                <a:srgbClr val="00AEEF"/>
              </a:buClr>
              <a:buFont typeface="Arial" panose="020B0604020202020204" pitchFamily="34" charset="0"/>
              <a:buNone/>
              <a:defRPr sz="16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500"/>
              </a:spcBef>
              <a:buClr>
                <a:srgbClr val="00AEEF"/>
              </a:buClr>
              <a:buFont typeface="Arial" panose="020B0604020202020204" pitchFamily="34" charset="0"/>
              <a:buNone/>
              <a:defRPr sz="16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ts val="1000"/>
              </a:spcBef>
              <a:spcAft>
                <a:spcPts val="0"/>
              </a:spcAft>
              <a:buClr>
                <a:srgbClr val="00AEEF"/>
              </a:buClr>
              <a:buSzTx/>
              <a:buFont typeface="Arial" panose="020B0604020202020204" pitchFamily="34" charset="0"/>
              <a:buChar char="•"/>
              <a:tabLst/>
              <a:defRPr/>
            </a:pPr>
            <a:r>
              <a:rPr kumimoji="0" lang="en-US" sz="2000" b="0" i="1"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Add the working hours of the location, if mobile when the service are accessible </a:t>
            </a:r>
            <a:endParaRPr kumimoji="0" lang="en-AS" sz="2000" b="0" i="1"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
                <a:srgbClr val="00AEEF"/>
              </a:buClr>
              <a:buSzTx/>
              <a:buFont typeface="Arial" panose="020B0604020202020204" pitchFamily="34" charset="0"/>
              <a:buChar char="•"/>
              <a:tabLst/>
              <a:defRPr/>
            </a:pPr>
            <a:endParaRPr kumimoji="0" lang="en-AS" sz="2000" b="0" i="1"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0784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6CBE87F-020A-4EBC-782D-0F63F5D5DEB2}"/>
              </a:ext>
            </a:extLst>
          </p:cNvPr>
          <p:cNvPicPr>
            <a:picLocks noChangeAspect="1"/>
          </p:cNvPicPr>
          <p:nvPr/>
        </p:nvPicPr>
        <p:blipFill>
          <a:blip r:embed="rId2"/>
          <a:stretch>
            <a:fillRect/>
          </a:stretch>
        </p:blipFill>
        <p:spPr>
          <a:xfrm>
            <a:off x="0" y="891764"/>
            <a:ext cx="12192000" cy="5074472"/>
          </a:xfrm>
          <a:prstGeom prst="rect">
            <a:avLst/>
          </a:prstGeom>
        </p:spPr>
      </p:pic>
      <p:sp>
        <p:nvSpPr>
          <p:cNvPr id="12" name="Oval 11">
            <a:extLst>
              <a:ext uri="{FF2B5EF4-FFF2-40B4-BE49-F238E27FC236}">
                <a16:creationId xmlns:a16="http://schemas.microsoft.com/office/drawing/2014/main" id="{BE932767-8A14-D1B8-9C43-254A904A5D72}"/>
              </a:ext>
            </a:extLst>
          </p:cNvPr>
          <p:cNvSpPr/>
          <p:nvPr/>
        </p:nvSpPr>
        <p:spPr>
          <a:xfrm>
            <a:off x="2524903" y="2659410"/>
            <a:ext cx="1686371" cy="55426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67C2FCF3-751D-52A7-2D02-715F0419F2D0}"/>
              </a:ext>
            </a:extLst>
          </p:cNvPr>
          <p:cNvSpPr/>
          <p:nvPr/>
        </p:nvSpPr>
        <p:spPr>
          <a:xfrm>
            <a:off x="6804687" y="3297282"/>
            <a:ext cx="1686371" cy="55426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9034670-2DAC-0A19-626B-70E6D6BEE81A}"/>
              </a:ext>
            </a:extLst>
          </p:cNvPr>
          <p:cNvSpPr>
            <a:spLocks noGrp="1"/>
          </p:cNvSpPr>
          <p:nvPr>
            <p:ph type="ctrTitle"/>
          </p:nvPr>
        </p:nvSpPr>
        <p:spPr>
          <a:xfrm>
            <a:off x="251670" y="258297"/>
            <a:ext cx="8330268" cy="437989"/>
          </a:xfrm>
        </p:spPr>
        <p:txBody>
          <a:bodyPr>
            <a:normAutofit fontScale="90000"/>
          </a:bodyPr>
          <a:lstStyle/>
          <a:p>
            <a:pPr algn="l"/>
            <a:r>
              <a:rPr lang="en-US" dirty="0"/>
              <a:t>Step 1: Adding Service Delivery point</a:t>
            </a:r>
            <a:endParaRPr lang="en-AS" dirty="0"/>
          </a:p>
        </p:txBody>
      </p:sp>
      <p:sp>
        <p:nvSpPr>
          <p:cNvPr id="4" name="Slide Number Placeholder 3">
            <a:extLst>
              <a:ext uri="{FF2B5EF4-FFF2-40B4-BE49-F238E27FC236}">
                <a16:creationId xmlns:a16="http://schemas.microsoft.com/office/drawing/2014/main" id="{E1E40665-2679-DEBA-583F-62CC30C9C48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8F7475-7F48-4396-935B-2D8777F3E091}" type="slidenum">
              <a:rPr kumimoji="0" lang="en-US" sz="12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endParaRPr>
          </a:p>
        </p:txBody>
      </p:sp>
      <p:sp>
        <p:nvSpPr>
          <p:cNvPr id="20" name="Subtitle 2">
            <a:extLst>
              <a:ext uri="{FF2B5EF4-FFF2-40B4-BE49-F238E27FC236}">
                <a16:creationId xmlns:a16="http://schemas.microsoft.com/office/drawing/2014/main" id="{4EBC9DF9-8B5F-9222-F321-2E285D13CD7A}"/>
              </a:ext>
            </a:extLst>
          </p:cNvPr>
          <p:cNvSpPr txBox="1">
            <a:spLocks/>
          </p:cNvSpPr>
          <p:nvPr/>
        </p:nvSpPr>
        <p:spPr>
          <a:xfrm>
            <a:off x="4713583" y="970552"/>
            <a:ext cx="7383342" cy="1123971"/>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Clr>
                <a:srgbClr val="00AEEF"/>
              </a:buClr>
              <a:buFont typeface="Arial" panose="020B0604020202020204" pitchFamily="34" charset="0"/>
              <a:buNone/>
              <a:defRPr sz="2000" i="1" kern="1200">
                <a:solidFill>
                  <a:schemeClr val="tx1">
                    <a:lumMod val="65000"/>
                    <a:lumOff val="35000"/>
                  </a:schemeClr>
                </a:solidFill>
                <a:latin typeface="+mn-lt"/>
                <a:ea typeface="+mn-ea"/>
                <a:cs typeface="+mn-cs"/>
              </a:defRPr>
            </a:lvl1pPr>
            <a:lvl2pPr marL="457200" indent="0" algn="ctr" defTabSz="914400" rtl="0" eaLnBrk="1" latinLnBrk="0" hangingPunct="1">
              <a:lnSpc>
                <a:spcPct val="90000"/>
              </a:lnSpc>
              <a:spcBef>
                <a:spcPts val="500"/>
              </a:spcBef>
              <a:buClr>
                <a:srgbClr val="00AEEF"/>
              </a:buClr>
              <a:buFont typeface="Arial" panose="020B0604020202020204" pitchFamily="34" charset="0"/>
              <a:buNone/>
              <a:defRPr sz="20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500"/>
              </a:spcBef>
              <a:buClr>
                <a:srgbClr val="00AEEF"/>
              </a:buClr>
              <a:buFont typeface="Arial" panose="020B0604020202020204" pitchFamily="34" charset="0"/>
              <a:buNone/>
              <a:defRPr sz="18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500"/>
              </a:spcBef>
              <a:buClr>
                <a:srgbClr val="00AEEF"/>
              </a:buClr>
              <a:buFont typeface="Arial" panose="020B0604020202020204" pitchFamily="34" charset="0"/>
              <a:buNone/>
              <a:defRPr sz="16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500"/>
              </a:spcBef>
              <a:buClr>
                <a:srgbClr val="00AEEF"/>
              </a:buClr>
              <a:buFont typeface="Arial" panose="020B0604020202020204" pitchFamily="34" charset="0"/>
              <a:buNone/>
              <a:defRPr sz="16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ts val="1000"/>
              </a:spcBef>
              <a:spcAft>
                <a:spcPts val="0"/>
              </a:spcAft>
              <a:buClr>
                <a:srgbClr val="00AEEF"/>
              </a:buClr>
              <a:buSzTx/>
              <a:buFont typeface="Arial" panose="020B0604020202020204" pitchFamily="34" charset="0"/>
              <a:buChar char="•"/>
              <a:tabLst/>
              <a:defRPr/>
            </a:pPr>
            <a:r>
              <a:rPr kumimoji="0" lang="en-US" sz="2000" b="0" i="1"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Lastly, add the location of the service in the map. </a:t>
            </a:r>
          </a:p>
          <a:p>
            <a:pPr marL="800100" marR="0" lvl="1" indent="-342900" algn="l" defTabSz="914400" rtl="0" eaLnBrk="1" fontAlgn="auto" latinLnBrk="0" hangingPunct="1">
              <a:lnSpc>
                <a:spcPct val="90000"/>
              </a:lnSpc>
              <a:spcBef>
                <a:spcPts val="500"/>
              </a:spcBef>
              <a:spcAft>
                <a:spcPts val="0"/>
              </a:spcAft>
              <a:buClr>
                <a:srgbClr val="00AEEF"/>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If you are already in the center, click “My location” and it will automatically pick your current location.</a:t>
            </a:r>
          </a:p>
          <a:p>
            <a:pPr marL="800100" marR="0" lvl="1" indent="-342900" algn="l" defTabSz="914400" rtl="0" eaLnBrk="1" fontAlgn="auto" latinLnBrk="0" hangingPunct="1">
              <a:lnSpc>
                <a:spcPct val="90000"/>
              </a:lnSpc>
              <a:spcBef>
                <a:spcPts val="500"/>
              </a:spcBef>
              <a:spcAft>
                <a:spcPts val="0"/>
              </a:spcAft>
              <a:buClr>
                <a:srgbClr val="00AEEF"/>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If you are not in the location, you can still add manually.  </a:t>
            </a:r>
            <a:endParaRPr kumimoji="0" lang="en-AS" sz="2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
                <a:srgbClr val="00AEEF"/>
              </a:buClr>
              <a:buSzTx/>
              <a:buFont typeface="Arial" panose="020B0604020202020204" pitchFamily="34" charset="0"/>
              <a:buChar char="•"/>
              <a:tabLst/>
              <a:defRPr/>
            </a:pPr>
            <a:endParaRPr kumimoji="0" lang="en-AS" sz="2000" b="0" i="1"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53525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34670-2DAC-0A19-626B-70E6D6BEE81A}"/>
              </a:ext>
            </a:extLst>
          </p:cNvPr>
          <p:cNvSpPr>
            <a:spLocks noGrp="1"/>
          </p:cNvSpPr>
          <p:nvPr>
            <p:ph type="ctrTitle"/>
          </p:nvPr>
        </p:nvSpPr>
        <p:spPr>
          <a:xfrm>
            <a:off x="251670" y="258297"/>
            <a:ext cx="8330268" cy="437989"/>
          </a:xfrm>
        </p:spPr>
        <p:txBody>
          <a:bodyPr>
            <a:normAutofit fontScale="90000"/>
          </a:bodyPr>
          <a:lstStyle/>
          <a:p>
            <a:pPr algn="l"/>
            <a:r>
              <a:rPr lang="en-US" dirty="0"/>
              <a:t>Step 2: Adding your organization focal point</a:t>
            </a:r>
            <a:endParaRPr lang="en-AS" dirty="0"/>
          </a:p>
        </p:txBody>
      </p:sp>
      <p:sp>
        <p:nvSpPr>
          <p:cNvPr id="4" name="Slide Number Placeholder 3">
            <a:extLst>
              <a:ext uri="{FF2B5EF4-FFF2-40B4-BE49-F238E27FC236}">
                <a16:creationId xmlns:a16="http://schemas.microsoft.com/office/drawing/2014/main" id="{E1E40665-2679-DEBA-583F-62CC30C9C48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8F7475-7F48-4396-935B-2D8777F3E091}" type="slidenum">
              <a:rPr kumimoji="0" lang="en-US" sz="12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endParaRPr>
          </a:p>
        </p:txBody>
      </p:sp>
      <p:sp>
        <p:nvSpPr>
          <p:cNvPr id="20" name="Subtitle 2">
            <a:extLst>
              <a:ext uri="{FF2B5EF4-FFF2-40B4-BE49-F238E27FC236}">
                <a16:creationId xmlns:a16="http://schemas.microsoft.com/office/drawing/2014/main" id="{4EBC9DF9-8B5F-9222-F321-2E285D13CD7A}"/>
              </a:ext>
            </a:extLst>
          </p:cNvPr>
          <p:cNvSpPr txBox="1">
            <a:spLocks/>
          </p:cNvSpPr>
          <p:nvPr/>
        </p:nvSpPr>
        <p:spPr>
          <a:xfrm>
            <a:off x="9194334" y="1914715"/>
            <a:ext cx="2902590" cy="2267599"/>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Clr>
                <a:srgbClr val="00AEEF"/>
              </a:buClr>
              <a:buFont typeface="Arial" panose="020B0604020202020204" pitchFamily="34" charset="0"/>
              <a:buNone/>
              <a:defRPr sz="2000" i="1" kern="1200">
                <a:solidFill>
                  <a:schemeClr val="tx1">
                    <a:lumMod val="65000"/>
                    <a:lumOff val="35000"/>
                  </a:schemeClr>
                </a:solidFill>
                <a:latin typeface="+mn-lt"/>
                <a:ea typeface="+mn-ea"/>
                <a:cs typeface="+mn-cs"/>
              </a:defRPr>
            </a:lvl1pPr>
            <a:lvl2pPr marL="457200" indent="0" algn="ctr" defTabSz="914400" rtl="0" eaLnBrk="1" latinLnBrk="0" hangingPunct="1">
              <a:lnSpc>
                <a:spcPct val="90000"/>
              </a:lnSpc>
              <a:spcBef>
                <a:spcPts val="500"/>
              </a:spcBef>
              <a:buClr>
                <a:srgbClr val="00AEEF"/>
              </a:buClr>
              <a:buFont typeface="Arial" panose="020B0604020202020204" pitchFamily="34" charset="0"/>
              <a:buNone/>
              <a:defRPr sz="20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500"/>
              </a:spcBef>
              <a:buClr>
                <a:srgbClr val="00AEEF"/>
              </a:buClr>
              <a:buFont typeface="Arial" panose="020B0604020202020204" pitchFamily="34" charset="0"/>
              <a:buNone/>
              <a:defRPr sz="18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500"/>
              </a:spcBef>
              <a:buClr>
                <a:srgbClr val="00AEEF"/>
              </a:buClr>
              <a:buFont typeface="Arial" panose="020B0604020202020204" pitchFamily="34" charset="0"/>
              <a:buNone/>
              <a:defRPr sz="16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500"/>
              </a:spcBef>
              <a:buClr>
                <a:srgbClr val="00AEEF"/>
              </a:buClr>
              <a:buFont typeface="Arial" panose="020B0604020202020204" pitchFamily="34" charset="0"/>
              <a:buNone/>
              <a:defRPr sz="16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ts val="1000"/>
              </a:spcBef>
              <a:spcAft>
                <a:spcPts val="0"/>
              </a:spcAft>
              <a:buClr>
                <a:srgbClr val="00AEEF"/>
              </a:buClr>
              <a:buSzTx/>
              <a:buFont typeface="Arial" panose="020B0604020202020204" pitchFamily="34" charset="0"/>
              <a:buChar char="•"/>
              <a:tabLst/>
              <a:defRPr/>
            </a:pPr>
            <a:r>
              <a:rPr kumimoji="0" lang="en-US" sz="2000" b="0" i="1"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To add your organizational focal point</a:t>
            </a:r>
          </a:p>
          <a:p>
            <a:pPr marL="800100" marR="0" lvl="1" indent="-342900" algn="l" defTabSz="914400" rtl="0" eaLnBrk="1" fontAlgn="auto" latinLnBrk="0" hangingPunct="1">
              <a:lnSpc>
                <a:spcPct val="90000"/>
              </a:lnSpc>
              <a:spcBef>
                <a:spcPts val="500"/>
              </a:spcBef>
              <a:spcAft>
                <a:spcPts val="0"/>
              </a:spcAft>
              <a:buClr>
                <a:srgbClr val="00AEEF"/>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In the home page click “My Focal Points” </a:t>
            </a:r>
          </a:p>
          <a:p>
            <a:pPr marL="800100" marR="0" lvl="1" indent="-342900" algn="l" defTabSz="914400" rtl="0" eaLnBrk="1" fontAlgn="auto" latinLnBrk="0" hangingPunct="1">
              <a:lnSpc>
                <a:spcPct val="90000"/>
              </a:lnSpc>
              <a:spcBef>
                <a:spcPts val="500"/>
              </a:spcBef>
              <a:spcAft>
                <a:spcPts val="0"/>
              </a:spcAft>
              <a:buClr>
                <a:srgbClr val="00AEEF"/>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Then Select “Add Focal Point” </a:t>
            </a:r>
          </a:p>
          <a:p>
            <a:pPr marL="342900" marR="0" lvl="0" indent="-342900" algn="l" defTabSz="914400" rtl="0" eaLnBrk="1" fontAlgn="auto" latinLnBrk="0" hangingPunct="1">
              <a:lnSpc>
                <a:spcPct val="90000"/>
              </a:lnSpc>
              <a:spcBef>
                <a:spcPts val="1000"/>
              </a:spcBef>
              <a:spcAft>
                <a:spcPts val="0"/>
              </a:spcAft>
              <a:buClr>
                <a:srgbClr val="00AEEF"/>
              </a:buClr>
              <a:buSzTx/>
              <a:buFont typeface="Arial" panose="020B0604020202020204" pitchFamily="34" charset="0"/>
              <a:buChar char="•"/>
              <a:tabLst/>
              <a:defRPr/>
            </a:pPr>
            <a:endParaRPr kumimoji="0" lang="en-AS" sz="2000" b="0" i="1"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id="{2905F616-F578-12E1-0397-6D478EB81E86}"/>
              </a:ext>
            </a:extLst>
          </p:cNvPr>
          <p:cNvGrpSpPr/>
          <p:nvPr/>
        </p:nvGrpSpPr>
        <p:grpSpPr>
          <a:xfrm>
            <a:off x="95077" y="970552"/>
            <a:ext cx="9015368" cy="4429125"/>
            <a:chOff x="186698" y="1273161"/>
            <a:chExt cx="9553575" cy="4429125"/>
          </a:xfrm>
        </p:grpSpPr>
        <p:pic>
          <p:nvPicPr>
            <p:cNvPr id="9" name="Picture 8">
              <a:extLst>
                <a:ext uri="{FF2B5EF4-FFF2-40B4-BE49-F238E27FC236}">
                  <a16:creationId xmlns:a16="http://schemas.microsoft.com/office/drawing/2014/main" id="{FFB44C89-2773-126F-416C-DFD35C5A20E5}"/>
                </a:ext>
              </a:extLst>
            </p:cNvPr>
            <p:cNvPicPr>
              <a:picLocks noChangeAspect="1"/>
            </p:cNvPicPr>
            <p:nvPr/>
          </p:nvPicPr>
          <p:blipFill>
            <a:blip r:embed="rId2"/>
            <a:stretch>
              <a:fillRect/>
            </a:stretch>
          </p:blipFill>
          <p:spPr>
            <a:xfrm>
              <a:off x="186698" y="1273161"/>
              <a:ext cx="9553575" cy="4429125"/>
            </a:xfrm>
            <a:prstGeom prst="rect">
              <a:avLst/>
            </a:prstGeom>
          </p:spPr>
        </p:pic>
        <p:sp>
          <p:nvSpPr>
            <p:cNvPr id="10" name="Oval 9">
              <a:extLst>
                <a:ext uri="{FF2B5EF4-FFF2-40B4-BE49-F238E27FC236}">
                  <a16:creationId xmlns:a16="http://schemas.microsoft.com/office/drawing/2014/main" id="{F5B4BD2D-9BC6-F1C0-ADE7-D70C2FED2822}"/>
                </a:ext>
              </a:extLst>
            </p:cNvPr>
            <p:cNvSpPr/>
            <p:nvPr/>
          </p:nvSpPr>
          <p:spPr>
            <a:xfrm>
              <a:off x="3061798" y="2217324"/>
              <a:ext cx="1686371" cy="55426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B0CFAB5F-00B9-1893-3FCC-40537B08B0FE}"/>
                </a:ext>
              </a:extLst>
            </p:cNvPr>
            <p:cNvSpPr/>
            <p:nvPr/>
          </p:nvSpPr>
          <p:spPr>
            <a:xfrm>
              <a:off x="7835134" y="3861567"/>
              <a:ext cx="1686371" cy="55426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34124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34670-2DAC-0A19-626B-70E6D6BEE81A}"/>
              </a:ext>
            </a:extLst>
          </p:cNvPr>
          <p:cNvSpPr>
            <a:spLocks noGrp="1"/>
          </p:cNvSpPr>
          <p:nvPr>
            <p:ph type="ctrTitle"/>
          </p:nvPr>
        </p:nvSpPr>
        <p:spPr>
          <a:xfrm>
            <a:off x="251670" y="258297"/>
            <a:ext cx="8330268" cy="437989"/>
          </a:xfrm>
        </p:spPr>
        <p:txBody>
          <a:bodyPr>
            <a:normAutofit fontScale="90000"/>
          </a:bodyPr>
          <a:lstStyle/>
          <a:p>
            <a:pPr algn="l"/>
            <a:r>
              <a:rPr lang="en-US" dirty="0"/>
              <a:t>Step 2: Adding your organization focal point</a:t>
            </a:r>
            <a:endParaRPr lang="en-AS" dirty="0"/>
          </a:p>
        </p:txBody>
      </p:sp>
      <p:sp>
        <p:nvSpPr>
          <p:cNvPr id="4" name="Slide Number Placeholder 3">
            <a:extLst>
              <a:ext uri="{FF2B5EF4-FFF2-40B4-BE49-F238E27FC236}">
                <a16:creationId xmlns:a16="http://schemas.microsoft.com/office/drawing/2014/main" id="{E1E40665-2679-DEBA-583F-62CC30C9C48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8F7475-7F48-4396-935B-2D8777F3E091}" type="slidenum">
              <a:rPr kumimoji="0" lang="en-US" sz="12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endParaRPr>
          </a:p>
        </p:txBody>
      </p:sp>
      <p:sp>
        <p:nvSpPr>
          <p:cNvPr id="20" name="Subtitle 2">
            <a:extLst>
              <a:ext uri="{FF2B5EF4-FFF2-40B4-BE49-F238E27FC236}">
                <a16:creationId xmlns:a16="http://schemas.microsoft.com/office/drawing/2014/main" id="{4EBC9DF9-8B5F-9222-F321-2E285D13CD7A}"/>
              </a:ext>
            </a:extLst>
          </p:cNvPr>
          <p:cNvSpPr txBox="1">
            <a:spLocks/>
          </p:cNvSpPr>
          <p:nvPr/>
        </p:nvSpPr>
        <p:spPr>
          <a:xfrm>
            <a:off x="9194334" y="1914715"/>
            <a:ext cx="2902590" cy="226759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Clr>
                <a:srgbClr val="00AEEF"/>
              </a:buClr>
              <a:buFont typeface="Arial" panose="020B0604020202020204" pitchFamily="34" charset="0"/>
              <a:buNone/>
              <a:defRPr sz="2000" i="1" kern="1200">
                <a:solidFill>
                  <a:schemeClr val="tx1">
                    <a:lumMod val="65000"/>
                    <a:lumOff val="35000"/>
                  </a:schemeClr>
                </a:solidFill>
                <a:latin typeface="+mn-lt"/>
                <a:ea typeface="+mn-ea"/>
                <a:cs typeface="+mn-cs"/>
              </a:defRPr>
            </a:lvl1pPr>
            <a:lvl2pPr marL="457200" indent="0" algn="ctr" defTabSz="914400" rtl="0" eaLnBrk="1" latinLnBrk="0" hangingPunct="1">
              <a:lnSpc>
                <a:spcPct val="90000"/>
              </a:lnSpc>
              <a:spcBef>
                <a:spcPts val="500"/>
              </a:spcBef>
              <a:buClr>
                <a:srgbClr val="00AEEF"/>
              </a:buClr>
              <a:buFont typeface="Arial" panose="020B0604020202020204" pitchFamily="34" charset="0"/>
              <a:buNone/>
              <a:defRPr sz="20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500"/>
              </a:spcBef>
              <a:buClr>
                <a:srgbClr val="00AEEF"/>
              </a:buClr>
              <a:buFont typeface="Arial" panose="020B0604020202020204" pitchFamily="34" charset="0"/>
              <a:buNone/>
              <a:defRPr sz="18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500"/>
              </a:spcBef>
              <a:buClr>
                <a:srgbClr val="00AEEF"/>
              </a:buClr>
              <a:buFont typeface="Arial" panose="020B0604020202020204" pitchFamily="34" charset="0"/>
              <a:buNone/>
              <a:defRPr sz="16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500"/>
              </a:spcBef>
              <a:buClr>
                <a:srgbClr val="00AEEF"/>
              </a:buClr>
              <a:buFont typeface="Arial" panose="020B0604020202020204" pitchFamily="34" charset="0"/>
              <a:buNone/>
              <a:defRPr sz="16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00AEEF"/>
              </a:buClr>
              <a:buSzTx/>
              <a:buFont typeface="Arial" panose="020B0604020202020204" pitchFamily="34" charset="0"/>
              <a:buNone/>
              <a:tabLst/>
              <a:defRPr/>
            </a:pPr>
            <a:r>
              <a:rPr kumimoji="0" lang="en-US" sz="2000" b="0" i="1"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Add your organization focal point details: </a:t>
            </a:r>
          </a:p>
          <a:p>
            <a:pPr marL="285750" marR="0" lvl="0" indent="-285750" algn="l" defTabSz="914400" rtl="0" eaLnBrk="1" fontAlgn="auto" latinLnBrk="0" hangingPunct="1">
              <a:lnSpc>
                <a:spcPct val="90000"/>
              </a:lnSpc>
              <a:spcBef>
                <a:spcPts val="1000"/>
              </a:spcBef>
              <a:spcAft>
                <a:spcPts val="0"/>
              </a:spcAft>
              <a:buClr>
                <a:srgbClr val="00AEEF"/>
              </a:buClr>
              <a:buSzTx/>
              <a:buFont typeface="Arial" panose="020B0604020202020204" pitchFamily="34" charset="0"/>
              <a:buChar char="•"/>
              <a:tabLst/>
              <a:defRPr/>
            </a:pPr>
            <a:r>
              <a:rPr kumimoji="0" lang="en-US" sz="2000" b="0" i="1"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Name</a:t>
            </a:r>
          </a:p>
          <a:p>
            <a:pPr marL="285750" marR="0" lvl="0" indent="-285750" algn="l" defTabSz="914400" rtl="0" eaLnBrk="1" fontAlgn="auto" latinLnBrk="0" hangingPunct="1">
              <a:lnSpc>
                <a:spcPct val="90000"/>
              </a:lnSpc>
              <a:spcBef>
                <a:spcPts val="1000"/>
              </a:spcBef>
              <a:spcAft>
                <a:spcPts val="0"/>
              </a:spcAft>
              <a:buClr>
                <a:srgbClr val="00AEEF"/>
              </a:buClr>
              <a:buSzTx/>
              <a:buFont typeface="Arial" panose="020B0604020202020204" pitchFamily="34" charset="0"/>
              <a:buChar char="•"/>
              <a:tabLst/>
              <a:defRPr/>
            </a:pPr>
            <a:r>
              <a:rPr kumimoji="0" lang="en-US" sz="2000" b="0" i="1"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Position</a:t>
            </a:r>
          </a:p>
          <a:p>
            <a:pPr marL="285750" marR="0" lvl="0" indent="-285750" algn="l" defTabSz="914400" rtl="0" eaLnBrk="1" fontAlgn="auto" latinLnBrk="0" hangingPunct="1">
              <a:lnSpc>
                <a:spcPct val="90000"/>
              </a:lnSpc>
              <a:spcBef>
                <a:spcPts val="1000"/>
              </a:spcBef>
              <a:spcAft>
                <a:spcPts val="0"/>
              </a:spcAft>
              <a:buClr>
                <a:srgbClr val="00AEEF"/>
              </a:buClr>
              <a:buSzTx/>
              <a:buFont typeface="Arial" panose="020B0604020202020204" pitchFamily="34" charset="0"/>
              <a:buChar char="•"/>
              <a:tabLst/>
              <a:defRPr/>
            </a:pPr>
            <a:r>
              <a:rPr kumimoji="0" lang="en-US" sz="2000" b="0" i="1"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Telephone number</a:t>
            </a:r>
          </a:p>
          <a:p>
            <a:pPr marL="285750" marR="0" lvl="0" indent="-285750" algn="l" defTabSz="914400" rtl="0" eaLnBrk="1" fontAlgn="auto" latinLnBrk="0" hangingPunct="1">
              <a:lnSpc>
                <a:spcPct val="90000"/>
              </a:lnSpc>
              <a:spcBef>
                <a:spcPts val="1000"/>
              </a:spcBef>
              <a:spcAft>
                <a:spcPts val="0"/>
              </a:spcAft>
              <a:buClr>
                <a:srgbClr val="00AEEF"/>
              </a:buClr>
              <a:buSzTx/>
              <a:buFont typeface="Arial" panose="020B0604020202020204" pitchFamily="34" charset="0"/>
              <a:buChar char="•"/>
              <a:tabLst/>
              <a:defRPr/>
            </a:pPr>
            <a:r>
              <a:rPr kumimoji="0" lang="en-US" sz="2000" b="0" i="1"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Email</a:t>
            </a:r>
          </a:p>
          <a:p>
            <a:pPr marL="342900" marR="0" lvl="0" indent="-342900" algn="l" defTabSz="914400" rtl="0" eaLnBrk="1" fontAlgn="auto" latinLnBrk="0" hangingPunct="1">
              <a:lnSpc>
                <a:spcPct val="90000"/>
              </a:lnSpc>
              <a:spcBef>
                <a:spcPts val="1000"/>
              </a:spcBef>
              <a:spcAft>
                <a:spcPts val="0"/>
              </a:spcAft>
              <a:buClr>
                <a:srgbClr val="00AEEF"/>
              </a:buClr>
              <a:buSzTx/>
              <a:buFont typeface="Arial" panose="020B0604020202020204" pitchFamily="34" charset="0"/>
              <a:buChar char="•"/>
              <a:tabLst/>
              <a:defRPr/>
            </a:pPr>
            <a:endParaRPr kumimoji="0" lang="en-AS" sz="2000" b="0" i="1"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94B13E8F-2EB1-0DDB-B96E-8832462948A7}"/>
              </a:ext>
            </a:extLst>
          </p:cNvPr>
          <p:cNvPicPr>
            <a:picLocks noChangeAspect="1"/>
          </p:cNvPicPr>
          <p:nvPr/>
        </p:nvPicPr>
        <p:blipFill>
          <a:blip r:embed="rId2"/>
          <a:stretch>
            <a:fillRect/>
          </a:stretch>
        </p:blipFill>
        <p:spPr>
          <a:xfrm>
            <a:off x="1464650" y="974466"/>
            <a:ext cx="5295900" cy="4629150"/>
          </a:xfrm>
          <a:prstGeom prst="rect">
            <a:avLst/>
          </a:prstGeom>
        </p:spPr>
      </p:pic>
    </p:spTree>
    <p:extLst>
      <p:ext uri="{BB962C8B-B14F-4D97-AF65-F5344CB8AC3E}">
        <p14:creationId xmlns:p14="http://schemas.microsoft.com/office/powerpoint/2010/main" val="631549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34670-2DAC-0A19-626B-70E6D6BEE81A}"/>
              </a:ext>
            </a:extLst>
          </p:cNvPr>
          <p:cNvSpPr>
            <a:spLocks noGrp="1"/>
          </p:cNvSpPr>
          <p:nvPr>
            <p:ph type="ctrTitle"/>
          </p:nvPr>
        </p:nvSpPr>
        <p:spPr>
          <a:xfrm>
            <a:off x="251670" y="258297"/>
            <a:ext cx="8330268" cy="437989"/>
          </a:xfrm>
        </p:spPr>
        <p:txBody>
          <a:bodyPr>
            <a:normAutofit fontScale="90000"/>
          </a:bodyPr>
          <a:lstStyle/>
          <a:p>
            <a:r>
              <a:rPr lang="en-US" dirty="0"/>
              <a:t>Step 3: Adding your organization Service</a:t>
            </a:r>
            <a:endParaRPr lang="en-AS" dirty="0"/>
          </a:p>
        </p:txBody>
      </p:sp>
      <p:sp>
        <p:nvSpPr>
          <p:cNvPr id="4" name="Slide Number Placeholder 3">
            <a:extLst>
              <a:ext uri="{FF2B5EF4-FFF2-40B4-BE49-F238E27FC236}">
                <a16:creationId xmlns:a16="http://schemas.microsoft.com/office/drawing/2014/main" id="{E1E40665-2679-DEBA-583F-62CC30C9C48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8F7475-7F48-4396-935B-2D8777F3E091}" type="slidenum">
              <a:rPr kumimoji="0" lang="en-US" sz="12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endParaRPr>
          </a:p>
        </p:txBody>
      </p:sp>
      <p:sp>
        <p:nvSpPr>
          <p:cNvPr id="20" name="Subtitle 2">
            <a:extLst>
              <a:ext uri="{FF2B5EF4-FFF2-40B4-BE49-F238E27FC236}">
                <a16:creationId xmlns:a16="http://schemas.microsoft.com/office/drawing/2014/main" id="{4EBC9DF9-8B5F-9222-F321-2E285D13CD7A}"/>
              </a:ext>
            </a:extLst>
          </p:cNvPr>
          <p:cNvSpPr txBox="1">
            <a:spLocks/>
          </p:cNvSpPr>
          <p:nvPr/>
        </p:nvSpPr>
        <p:spPr>
          <a:xfrm>
            <a:off x="8757594" y="1320094"/>
            <a:ext cx="3145871" cy="438441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Clr>
                <a:srgbClr val="00AEEF"/>
              </a:buClr>
              <a:buFont typeface="Arial" panose="020B0604020202020204" pitchFamily="34" charset="0"/>
              <a:buNone/>
              <a:defRPr sz="2000" i="1" kern="1200">
                <a:solidFill>
                  <a:schemeClr val="tx1">
                    <a:lumMod val="65000"/>
                    <a:lumOff val="35000"/>
                  </a:schemeClr>
                </a:solidFill>
                <a:latin typeface="+mn-lt"/>
                <a:ea typeface="+mn-ea"/>
                <a:cs typeface="+mn-cs"/>
              </a:defRPr>
            </a:lvl1pPr>
            <a:lvl2pPr marL="457200" indent="0" algn="ctr" defTabSz="914400" rtl="0" eaLnBrk="1" latinLnBrk="0" hangingPunct="1">
              <a:lnSpc>
                <a:spcPct val="90000"/>
              </a:lnSpc>
              <a:spcBef>
                <a:spcPts val="500"/>
              </a:spcBef>
              <a:buClr>
                <a:srgbClr val="00AEEF"/>
              </a:buClr>
              <a:buFont typeface="Arial" panose="020B0604020202020204" pitchFamily="34" charset="0"/>
              <a:buNone/>
              <a:defRPr sz="20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500"/>
              </a:spcBef>
              <a:buClr>
                <a:srgbClr val="00AEEF"/>
              </a:buClr>
              <a:buFont typeface="Arial" panose="020B0604020202020204" pitchFamily="34" charset="0"/>
              <a:buNone/>
              <a:defRPr sz="18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500"/>
              </a:spcBef>
              <a:buClr>
                <a:srgbClr val="00AEEF"/>
              </a:buClr>
              <a:buFont typeface="Arial" panose="020B0604020202020204" pitchFamily="34" charset="0"/>
              <a:buNone/>
              <a:defRPr sz="16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500"/>
              </a:spcBef>
              <a:buClr>
                <a:srgbClr val="00AEEF"/>
              </a:buClr>
              <a:buFont typeface="Arial" panose="020B0604020202020204" pitchFamily="34" charset="0"/>
              <a:buNone/>
              <a:defRPr sz="16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ts val="1000"/>
              </a:spcBef>
              <a:spcAft>
                <a:spcPts val="0"/>
              </a:spcAft>
              <a:buClr>
                <a:srgbClr val="00AEEF"/>
              </a:buClr>
              <a:buSzTx/>
              <a:buFont typeface="Arial" panose="020B0604020202020204" pitchFamily="34" charset="0"/>
              <a:buChar char="•"/>
              <a:tabLst/>
              <a:defRPr/>
            </a:pPr>
            <a:r>
              <a:rPr kumimoji="0" lang="en-US" sz="2000" b="0" i="1"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To add organization service, you need to follow the below steps. </a:t>
            </a:r>
          </a:p>
          <a:p>
            <a:pPr marL="342900" marR="0" lvl="0" indent="-342900" algn="l" defTabSz="914400" rtl="0" eaLnBrk="1" fontAlgn="auto" latinLnBrk="0" hangingPunct="1">
              <a:lnSpc>
                <a:spcPct val="90000"/>
              </a:lnSpc>
              <a:spcBef>
                <a:spcPts val="1000"/>
              </a:spcBef>
              <a:spcAft>
                <a:spcPts val="0"/>
              </a:spcAft>
              <a:buClr>
                <a:srgbClr val="00AEEF"/>
              </a:buClr>
              <a:buSzTx/>
              <a:buFont typeface="Arial" panose="020B0604020202020204" pitchFamily="34" charset="0"/>
              <a:buChar char="•"/>
              <a:tabLst/>
              <a:defRPr/>
            </a:pPr>
            <a:endParaRPr kumimoji="0" lang="en-US" sz="2000" b="0" i="1"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
                <a:srgbClr val="00AEEF"/>
              </a:buClr>
              <a:buSzTx/>
              <a:buFont typeface="Arial" panose="020B0604020202020204" pitchFamily="34" charset="0"/>
              <a:buChar char="•"/>
              <a:tabLst/>
              <a:defRPr/>
            </a:pPr>
            <a:r>
              <a:rPr kumimoji="0" lang="en-US" sz="2000" b="0" i="1"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Click “My service” and view the existing services of your organization. </a:t>
            </a:r>
          </a:p>
          <a:p>
            <a:pPr marL="342900" marR="0" lvl="0" indent="-342900" algn="l" defTabSz="914400" rtl="0" eaLnBrk="1" fontAlgn="auto" latinLnBrk="0" hangingPunct="1">
              <a:lnSpc>
                <a:spcPct val="90000"/>
              </a:lnSpc>
              <a:spcBef>
                <a:spcPts val="1000"/>
              </a:spcBef>
              <a:spcAft>
                <a:spcPts val="0"/>
              </a:spcAft>
              <a:buClr>
                <a:srgbClr val="00AEEF"/>
              </a:buClr>
              <a:buSzTx/>
              <a:buFont typeface="Arial" panose="020B0604020202020204" pitchFamily="34" charset="0"/>
              <a:buChar char="•"/>
              <a:tabLst/>
              <a:defRPr/>
            </a:pPr>
            <a:endParaRPr kumimoji="0" lang="en-US" sz="2000" b="0" i="1"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
                <a:srgbClr val="00AEEF"/>
              </a:buClr>
              <a:buSzTx/>
              <a:buFont typeface="Arial" panose="020B0604020202020204" pitchFamily="34" charset="0"/>
              <a:buChar char="•"/>
              <a:tabLst/>
              <a:defRPr/>
            </a:pPr>
            <a:r>
              <a:rPr kumimoji="0" lang="en-US" sz="2000" b="0" i="1"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Click “Add Service” to add a new service. </a:t>
            </a:r>
          </a:p>
          <a:p>
            <a:pPr marL="342900" marR="0" lvl="0" indent="-342900" algn="l" defTabSz="914400" rtl="0" eaLnBrk="1" fontAlgn="auto" latinLnBrk="0" hangingPunct="1">
              <a:lnSpc>
                <a:spcPct val="90000"/>
              </a:lnSpc>
              <a:spcBef>
                <a:spcPts val="1000"/>
              </a:spcBef>
              <a:spcAft>
                <a:spcPts val="0"/>
              </a:spcAft>
              <a:buClr>
                <a:srgbClr val="00AEEF"/>
              </a:buClr>
              <a:buSzTx/>
              <a:buFont typeface="Arial" panose="020B0604020202020204" pitchFamily="34" charset="0"/>
              <a:buChar char="•"/>
              <a:tabLst/>
              <a:defRPr/>
            </a:pPr>
            <a:endParaRPr kumimoji="0" lang="en-AS" sz="2000" b="0" i="1"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1C6158DA-3894-71A9-C12A-42528BC80447}"/>
              </a:ext>
            </a:extLst>
          </p:cNvPr>
          <p:cNvGrpSpPr/>
          <p:nvPr/>
        </p:nvGrpSpPr>
        <p:grpSpPr>
          <a:xfrm>
            <a:off x="325770" y="950978"/>
            <a:ext cx="8182068" cy="4956043"/>
            <a:chOff x="223701" y="1092340"/>
            <a:chExt cx="9324975" cy="5648325"/>
          </a:xfrm>
        </p:grpSpPr>
        <p:pic>
          <p:nvPicPr>
            <p:cNvPr id="7" name="Picture 6">
              <a:extLst>
                <a:ext uri="{FF2B5EF4-FFF2-40B4-BE49-F238E27FC236}">
                  <a16:creationId xmlns:a16="http://schemas.microsoft.com/office/drawing/2014/main" id="{A2C0299F-88D8-03EA-E1B3-7DE0F842A068}"/>
                </a:ext>
              </a:extLst>
            </p:cNvPr>
            <p:cNvPicPr>
              <a:picLocks noChangeAspect="1"/>
            </p:cNvPicPr>
            <p:nvPr/>
          </p:nvPicPr>
          <p:blipFill>
            <a:blip r:embed="rId2"/>
            <a:stretch>
              <a:fillRect/>
            </a:stretch>
          </p:blipFill>
          <p:spPr>
            <a:xfrm>
              <a:off x="223701" y="1092340"/>
              <a:ext cx="9324975" cy="5648325"/>
            </a:xfrm>
            <a:prstGeom prst="rect">
              <a:avLst/>
            </a:prstGeom>
          </p:spPr>
        </p:pic>
        <p:sp>
          <p:nvSpPr>
            <p:cNvPr id="8" name="Oval 7">
              <a:extLst>
                <a:ext uri="{FF2B5EF4-FFF2-40B4-BE49-F238E27FC236}">
                  <a16:creationId xmlns:a16="http://schemas.microsoft.com/office/drawing/2014/main" id="{4DA3D95A-8326-B606-E89A-2B360C4BE8DF}"/>
                </a:ext>
              </a:extLst>
            </p:cNvPr>
            <p:cNvSpPr/>
            <p:nvPr/>
          </p:nvSpPr>
          <p:spPr>
            <a:xfrm>
              <a:off x="4093644" y="1823042"/>
              <a:ext cx="1686371" cy="55426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Oval 8">
              <a:extLst>
                <a:ext uri="{FF2B5EF4-FFF2-40B4-BE49-F238E27FC236}">
                  <a16:creationId xmlns:a16="http://schemas.microsoft.com/office/drawing/2014/main" id="{8D642818-0488-5D12-E536-36BB39D45E92}"/>
                </a:ext>
              </a:extLst>
            </p:cNvPr>
            <p:cNvSpPr/>
            <p:nvPr/>
          </p:nvSpPr>
          <p:spPr>
            <a:xfrm>
              <a:off x="7862305" y="3542786"/>
              <a:ext cx="1686371" cy="55426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2788533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67991CC-CA86-46B9-885F-B59AAD0A5F05}"/>
              </a:ext>
            </a:extLst>
          </p:cNvPr>
          <p:cNvPicPr>
            <a:picLocks noChangeAspect="1"/>
          </p:cNvPicPr>
          <p:nvPr/>
        </p:nvPicPr>
        <p:blipFill>
          <a:blip r:embed="rId2"/>
          <a:stretch>
            <a:fillRect/>
          </a:stretch>
        </p:blipFill>
        <p:spPr>
          <a:xfrm>
            <a:off x="139802" y="611836"/>
            <a:ext cx="4784536" cy="3805021"/>
          </a:xfrm>
          <a:prstGeom prst="rect">
            <a:avLst/>
          </a:prstGeom>
        </p:spPr>
      </p:pic>
      <p:pic>
        <p:nvPicPr>
          <p:cNvPr id="11" name="Picture 10">
            <a:extLst>
              <a:ext uri="{FF2B5EF4-FFF2-40B4-BE49-F238E27FC236}">
                <a16:creationId xmlns:a16="http://schemas.microsoft.com/office/drawing/2014/main" id="{36D7CBFD-B084-3724-A867-097C268E9704}"/>
              </a:ext>
            </a:extLst>
          </p:cNvPr>
          <p:cNvPicPr>
            <a:picLocks noChangeAspect="1"/>
          </p:cNvPicPr>
          <p:nvPr/>
        </p:nvPicPr>
        <p:blipFill>
          <a:blip r:embed="rId3"/>
          <a:stretch>
            <a:fillRect/>
          </a:stretch>
        </p:blipFill>
        <p:spPr>
          <a:xfrm>
            <a:off x="139802" y="4202884"/>
            <a:ext cx="7127862" cy="2153468"/>
          </a:xfrm>
          <a:prstGeom prst="rect">
            <a:avLst/>
          </a:prstGeom>
        </p:spPr>
      </p:pic>
      <p:sp>
        <p:nvSpPr>
          <p:cNvPr id="2" name="Title 1">
            <a:extLst>
              <a:ext uri="{FF2B5EF4-FFF2-40B4-BE49-F238E27FC236}">
                <a16:creationId xmlns:a16="http://schemas.microsoft.com/office/drawing/2014/main" id="{79034670-2DAC-0A19-626B-70E6D6BEE81A}"/>
              </a:ext>
            </a:extLst>
          </p:cNvPr>
          <p:cNvSpPr>
            <a:spLocks noGrp="1"/>
          </p:cNvSpPr>
          <p:nvPr>
            <p:ph type="ctrTitle"/>
          </p:nvPr>
        </p:nvSpPr>
        <p:spPr>
          <a:xfrm>
            <a:off x="-209725" y="173847"/>
            <a:ext cx="8330268" cy="437989"/>
          </a:xfrm>
        </p:spPr>
        <p:txBody>
          <a:bodyPr>
            <a:normAutofit fontScale="90000"/>
          </a:bodyPr>
          <a:lstStyle/>
          <a:p>
            <a:r>
              <a:rPr lang="en-US" dirty="0"/>
              <a:t>Step 3: Adding your organization Service</a:t>
            </a:r>
            <a:endParaRPr lang="en-AS" dirty="0"/>
          </a:p>
        </p:txBody>
      </p:sp>
      <p:sp>
        <p:nvSpPr>
          <p:cNvPr id="4" name="Slide Number Placeholder 3">
            <a:extLst>
              <a:ext uri="{FF2B5EF4-FFF2-40B4-BE49-F238E27FC236}">
                <a16:creationId xmlns:a16="http://schemas.microsoft.com/office/drawing/2014/main" id="{E1E40665-2679-DEBA-583F-62CC30C9C48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8F7475-7F48-4396-935B-2D8777F3E091}" type="slidenum">
              <a:rPr kumimoji="0" lang="en-US" sz="12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endParaRPr>
          </a:p>
        </p:txBody>
      </p:sp>
      <p:sp>
        <p:nvSpPr>
          <p:cNvPr id="20" name="Subtitle 2">
            <a:extLst>
              <a:ext uri="{FF2B5EF4-FFF2-40B4-BE49-F238E27FC236}">
                <a16:creationId xmlns:a16="http://schemas.microsoft.com/office/drawing/2014/main" id="{4EBC9DF9-8B5F-9222-F321-2E285D13CD7A}"/>
              </a:ext>
            </a:extLst>
          </p:cNvPr>
          <p:cNvSpPr txBox="1">
            <a:spLocks/>
          </p:cNvSpPr>
          <p:nvPr/>
        </p:nvSpPr>
        <p:spPr>
          <a:xfrm>
            <a:off x="7343163" y="1109444"/>
            <a:ext cx="4848837" cy="4639111"/>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Clr>
                <a:srgbClr val="00AEEF"/>
              </a:buClr>
              <a:buFont typeface="Arial" panose="020B0604020202020204" pitchFamily="34" charset="0"/>
              <a:buNone/>
              <a:defRPr sz="2000" i="1" kern="1200">
                <a:solidFill>
                  <a:schemeClr val="tx1">
                    <a:lumMod val="65000"/>
                    <a:lumOff val="35000"/>
                  </a:schemeClr>
                </a:solidFill>
                <a:latin typeface="+mn-lt"/>
                <a:ea typeface="+mn-ea"/>
                <a:cs typeface="+mn-cs"/>
              </a:defRPr>
            </a:lvl1pPr>
            <a:lvl2pPr marL="457200" indent="0" algn="ctr" defTabSz="914400" rtl="0" eaLnBrk="1" latinLnBrk="0" hangingPunct="1">
              <a:lnSpc>
                <a:spcPct val="90000"/>
              </a:lnSpc>
              <a:spcBef>
                <a:spcPts val="500"/>
              </a:spcBef>
              <a:buClr>
                <a:srgbClr val="00AEEF"/>
              </a:buClr>
              <a:buFont typeface="Arial" panose="020B0604020202020204" pitchFamily="34" charset="0"/>
              <a:buNone/>
              <a:defRPr sz="20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500"/>
              </a:spcBef>
              <a:buClr>
                <a:srgbClr val="00AEEF"/>
              </a:buClr>
              <a:buFont typeface="Arial" panose="020B0604020202020204" pitchFamily="34" charset="0"/>
              <a:buNone/>
              <a:defRPr sz="18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500"/>
              </a:spcBef>
              <a:buClr>
                <a:srgbClr val="00AEEF"/>
              </a:buClr>
              <a:buFont typeface="Arial" panose="020B0604020202020204" pitchFamily="34" charset="0"/>
              <a:buNone/>
              <a:defRPr sz="16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500"/>
              </a:spcBef>
              <a:buClr>
                <a:srgbClr val="00AEEF"/>
              </a:buClr>
              <a:buFont typeface="Arial" panose="020B0604020202020204" pitchFamily="34" charset="0"/>
              <a:buNone/>
              <a:defRPr sz="16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ts val="1000"/>
              </a:spcBef>
              <a:spcAft>
                <a:spcPts val="0"/>
              </a:spcAft>
              <a:buClr>
                <a:srgbClr val="00AEEF"/>
              </a:buClr>
              <a:buSzTx/>
              <a:buFont typeface="Arial" panose="020B0604020202020204" pitchFamily="34" charset="0"/>
              <a:buChar char="•"/>
              <a:tabLst/>
              <a:defRPr/>
            </a:pPr>
            <a:r>
              <a:rPr kumimoji="0" lang="en-US" sz="2000" b="0" i="1"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Add if the service is currently active and available. </a:t>
            </a:r>
          </a:p>
          <a:p>
            <a:pPr marL="342900" marR="0" lvl="0" indent="-342900" algn="l" defTabSz="914400" rtl="0" eaLnBrk="1" fontAlgn="auto" latinLnBrk="0" hangingPunct="1">
              <a:lnSpc>
                <a:spcPct val="90000"/>
              </a:lnSpc>
              <a:spcBef>
                <a:spcPts val="1000"/>
              </a:spcBef>
              <a:spcAft>
                <a:spcPts val="0"/>
              </a:spcAft>
              <a:buClr>
                <a:srgbClr val="00AEEF"/>
              </a:buClr>
              <a:buSzTx/>
              <a:buFont typeface="Arial" panose="020B0604020202020204" pitchFamily="34" charset="0"/>
              <a:buChar char="•"/>
              <a:tabLst/>
              <a:defRPr/>
            </a:pPr>
            <a:endParaRPr kumimoji="0" lang="en-US" sz="2000" b="0" i="1"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
                <a:srgbClr val="00AEEF"/>
              </a:buClr>
              <a:buSzTx/>
              <a:buFont typeface="Arial" panose="020B0604020202020204" pitchFamily="34" charset="0"/>
              <a:buChar char="•"/>
              <a:tabLst/>
              <a:defRPr/>
            </a:pPr>
            <a:r>
              <a:rPr kumimoji="0" lang="en-US" sz="2000" b="0" i="1"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The type of service. </a:t>
            </a:r>
          </a:p>
          <a:p>
            <a:pPr marL="342900" marR="0" lvl="0" indent="-342900" algn="l" defTabSz="914400" rtl="0" eaLnBrk="1" fontAlgn="auto" latinLnBrk="0" hangingPunct="1">
              <a:lnSpc>
                <a:spcPct val="90000"/>
              </a:lnSpc>
              <a:spcBef>
                <a:spcPts val="1000"/>
              </a:spcBef>
              <a:spcAft>
                <a:spcPts val="0"/>
              </a:spcAft>
              <a:buClr>
                <a:srgbClr val="00AEEF"/>
              </a:buClr>
              <a:buSzTx/>
              <a:buFont typeface="Arial" panose="020B0604020202020204" pitchFamily="34" charset="0"/>
              <a:buChar char="•"/>
              <a:tabLst/>
              <a:defRPr/>
            </a:pPr>
            <a:endParaRPr kumimoji="0" lang="en-US" sz="2000" b="0" i="1"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
                <a:srgbClr val="00AEEF"/>
              </a:buClr>
              <a:buSzTx/>
              <a:buFont typeface="Arial" panose="020B0604020202020204" pitchFamily="34" charset="0"/>
              <a:buChar char="•"/>
              <a:tabLst/>
              <a:defRPr/>
            </a:pPr>
            <a:r>
              <a:rPr kumimoji="0" lang="en-US" sz="2000" b="0" i="1"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The service delivery point. Refers to step number 1</a:t>
            </a:r>
          </a:p>
          <a:p>
            <a:pPr marL="342900" marR="0" lvl="0" indent="-342900" algn="l" defTabSz="914400" rtl="0" eaLnBrk="1" fontAlgn="auto" latinLnBrk="0" hangingPunct="1">
              <a:lnSpc>
                <a:spcPct val="90000"/>
              </a:lnSpc>
              <a:spcBef>
                <a:spcPts val="1000"/>
              </a:spcBef>
              <a:spcAft>
                <a:spcPts val="0"/>
              </a:spcAft>
              <a:buClr>
                <a:srgbClr val="00AEEF"/>
              </a:buClr>
              <a:buSzTx/>
              <a:buFont typeface="Arial" panose="020B0604020202020204" pitchFamily="34" charset="0"/>
              <a:buChar char="•"/>
              <a:tabLst/>
              <a:defRPr/>
            </a:pPr>
            <a:endParaRPr kumimoji="0" lang="en-US" sz="2000" b="0" i="1"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
                <a:srgbClr val="00AEEF"/>
              </a:buClr>
              <a:buSzTx/>
              <a:buFont typeface="Arial" panose="020B0604020202020204" pitchFamily="34" charset="0"/>
              <a:buChar char="•"/>
              <a:tabLst/>
              <a:defRPr/>
            </a:pPr>
            <a:r>
              <a:rPr kumimoji="0" lang="en-US" sz="2000" b="0" i="1"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The modality of service. </a:t>
            </a:r>
          </a:p>
          <a:p>
            <a:pPr marL="342900" marR="0" lvl="0" indent="-342900" algn="l" defTabSz="914400" rtl="0" eaLnBrk="1" fontAlgn="auto" latinLnBrk="0" hangingPunct="1">
              <a:lnSpc>
                <a:spcPct val="90000"/>
              </a:lnSpc>
              <a:spcBef>
                <a:spcPts val="1000"/>
              </a:spcBef>
              <a:spcAft>
                <a:spcPts val="0"/>
              </a:spcAft>
              <a:buClr>
                <a:srgbClr val="00AEEF"/>
              </a:buClr>
              <a:buSzTx/>
              <a:buFont typeface="Arial" panose="020B0604020202020204" pitchFamily="34" charset="0"/>
              <a:buChar char="•"/>
              <a:tabLst/>
              <a:defRPr/>
            </a:pPr>
            <a:endParaRPr kumimoji="0" lang="en-US" sz="2000" b="0" i="1"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
                <a:srgbClr val="00AEEF"/>
              </a:buClr>
              <a:buSzTx/>
              <a:buFont typeface="Arial" panose="020B0604020202020204" pitchFamily="34" charset="0"/>
              <a:buChar char="•"/>
              <a:tabLst/>
              <a:defRPr/>
            </a:pPr>
            <a:r>
              <a:rPr kumimoji="0" lang="en-US" sz="2000" b="0" i="1"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Whether the service is available for people with special needs. </a:t>
            </a:r>
          </a:p>
          <a:p>
            <a:pPr marL="342900" marR="0" lvl="0" indent="-342900" algn="l" defTabSz="914400" rtl="0" eaLnBrk="1" fontAlgn="auto" latinLnBrk="0" hangingPunct="1">
              <a:lnSpc>
                <a:spcPct val="90000"/>
              </a:lnSpc>
              <a:spcBef>
                <a:spcPts val="1000"/>
              </a:spcBef>
              <a:spcAft>
                <a:spcPts val="0"/>
              </a:spcAft>
              <a:buClr>
                <a:srgbClr val="00AEEF"/>
              </a:buClr>
              <a:buSzTx/>
              <a:buFont typeface="Arial" panose="020B0604020202020204" pitchFamily="34" charset="0"/>
              <a:buChar char="•"/>
              <a:tabLst/>
              <a:defRPr/>
            </a:pPr>
            <a:endParaRPr kumimoji="0" lang="en-US" sz="2000" b="0" i="1"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
                <a:srgbClr val="00AEEF"/>
              </a:buClr>
              <a:buSzTx/>
              <a:buFont typeface="Arial" panose="020B0604020202020204" pitchFamily="34" charset="0"/>
              <a:buChar char="•"/>
              <a:tabLst/>
              <a:defRPr/>
            </a:pPr>
            <a:r>
              <a:rPr kumimoji="0" lang="en-US" sz="2000" b="0" i="1"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The target beneficiaries.</a:t>
            </a:r>
          </a:p>
          <a:p>
            <a:pPr marL="342900" marR="0" lvl="0" indent="-342900" algn="l" defTabSz="914400" rtl="0" eaLnBrk="1" fontAlgn="auto" latinLnBrk="0" hangingPunct="1">
              <a:lnSpc>
                <a:spcPct val="90000"/>
              </a:lnSpc>
              <a:spcBef>
                <a:spcPts val="1000"/>
              </a:spcBef>
              <a:spcAft>
                <a:spcPts val="0"/>
              </a:spcAft>
              <a:buClr>
                <a:srgbClr val="00AEEF"/>
              </a:buClr>
              <a:buSzTx/>
              <a:buFont typeface="Arial" panose="020B0604020202020204" pitchFamily="34" charset="0"/>
              <a:buChar char="•"/>
              <a:tabLst/>
              <a:defRPr/>
            </a:pPr>
            <a:endParaRPr kumimoji="0" lang="en-US" sz="2000" b="0" i="1"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
                <a:srgbClr val="00AEEF"/>
              </a:buClr>
              <a:buSzTx/>
              <a:buFont typeface="Arial" panose="020B0604020202020204" pitchFamily="34" charset="0"/>
              <a:buChar char="•"/>
              <a:tabLst/>
              <a:defRPr/>
            </a:pPr>
            <a:r>
              <a:rPr kumimoji="0" lang="en-US" sz="2000" b="0" i="1"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Lastly, the focal point/s for this service. </a:t>
            </a:r>
          </a:p>
          <a:p>
            <a:pPr marL="342900" marR="0" lvl="0" indent="-342900" algn="l" defTabSz="914400" rtl="0" eaLnBrk="1" fontAlgn="auto" latinLnBrk="0" hangingPunct="1">
              <a:lnSpc>
                <a:spcPct val="90000"/>
              </a:lnSpc>
              <a:spcBef>
                <a:spcPts val="1000"/>
              </a:spcBef>
              <a:spcAft>
                <a:spcPts val="0"/>
              </a:spcAft>
              <a:buClr>
                <a:srgbClr val="00AEEF"/>
              </a:buClr>
              <a:buSzTx/>
              <a:buFont typeface="Arial" panose="020B0604020202020204" pitchFamily="34" charset="0"/>
              <a:buChar char="•"/>
              <a:tabLst/>
              <a:defRPr/>
            </a:pPr>
            <a:endParaRPr kumimoji="0" lang="en-AS" sz="2000" b="0" i="1"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70296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0BF62-1D80-2820-65AC-7E819DB2C6C3}"/>
              </a:ext>
            </a:extLst>
          </p:cNvPr>
          <p:cNvSpPr>
            <a:spLocks noGrp="1"/>
          </p:cNvSpPr>
          <p:nvPr>
            <p:ph type="ctrTitle"/>
          </p:nvPr>
        </p:nvSpPr>
        <p:spPr>
          <a:xfrm>
            <a:off x="192947" y="199574"/>
            <a:ext cx="4857226" cy="723215"/>
          </a:xfrm>
        </p:spPr>
        <p:txBody>
          <a:bodyPr/>
          <a:lstStyle/>
          <a:p>
            <a:r>
              <a:rPr lang="en-US" dirty="0"/>
              <a:t>Final </a:t>
            </a:r>
            <a:r>
              <a:rPr lang="en-US" dirty="0" smtClean="0"/>
              <a:t>product </a:t>
            </a:r>
            <a:endParaRPr lang="en-AS" dirty="0"/>
          </a:p>
        </p:txBody>
      </p:sp>
      <p:sp>
        <p:nvSpPr>
          <p:cNvPr id="4" name="Slide Number Placeholder 3">
            <a:extLst>
              <a:ext uri="{FF2B5EF4-FFF2-40B4-BE49-F238E27FC236}">
                <a16:creationId xmlns:a16="http://schemas.microsoft.com/office/drawing/2014/main" id="{DF837522-145D-3844-9E61-68D192012B3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8F7475-7F48-4396-935B-2D8777F3E091}" type="slidenum">
              <a:rPr kumimoji="0" lang="en-US" sz="12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38147A56-545B-8E6D-D41F-CB14EDDC02DA}"/>
              </a:ext>
            </a:extLst>
          </p:cNvPr>
          <p:cNvPicPr>
            <a:picLocks noChangeAspect="1"/>
          </p:cNvPicPr>
          <p:nvPr/>
        </p:nvPicPr>
        <p:blipFill>
          <a:blip r:embed="rId2"/>
          <a:stretch>
            <a:fillRect/>
          </a:stretch>
        </p:blipFill>
        <p:spPr>
          <a:xfrm>
            <a:off x="192947" y="851096"/>
            <a:ext cx="10730204" cy="5358827"/>
          </a:xfrm>
          <a:prstGeom prst="rect">
            <a:avLst/>
          </a:prstGeom>
        </p:spPr>
      </p:pic>
    </p:spTree>
    <p:extLst>
      <p:ext uri="{BB962C8B-B14F-4D97-AF65-F5344CB8AC3E}">
        <p14:creationId xmlns:p14="http://schemas.microsoft.com/office/powerpoint/2010/main" val="2503579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4405" y="1288617"/>
            <a:ext cx="10363200" cy="2387600"/>
          </a:xfrm>
        </p:spPr>
        <p:txBody>
          <a:bodyPr>
            <a:normAutofit/>
          </a:bodyPr>
          <a:lstStyle/>
          <a:p>
            <a:r>
              <a:rPr lang="en-US" sz="6600" b="1" dirty="0" smtClean="0">
                <a:solidFill>
                  <a:srgbClr val="0070C0"/>
                </a:solidFill>
                <a:latin typeface="Calibri" panose="020F0502020204030204" pitchFamily="34" charset="0"/>
              </a:rPr>
              <a:t>Using the service mapping platform for referrals</a:t>
            </a:r>
            <a:endParaRPr lang="fr-CH" sz="6600" b="1" dirty="0">
              <a:solidFill>
                <a:srgbClr val="0070C0"/>
              </a:solidFill>
              <a:latin typeface="Calibri" panose="020F0502020204030204" pitchFamily="34" charset="0"/>
            </a:endParaRPr>
          </a:p>
        </p:txBody>
      </p:sp>
    </p:spTree>
    <p:extLst>
      <p:ext uri="{BB962C8B-B14F-4D97-AF65-F5344CB8AC3E}">
        <p14:creationId xmlns:p14="http://schemas.microsoft.com/office/powerpoint/2010/main" val="427887667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3414" y="115296"/>
            <a:ext cx="7886700" cy="874519"/>
          </a:xfrm>
        </p:spPr>
        <p:txBody>
          <a:bodyPr>
            <a:normAutofit/>
          </a:bodyPr>
          <a:lstStyle/>
          <a:p>
            <a:pPr algn="ctr"/>
            <a:r>
              <a:rPr lang="en-US" sz="4000" b="0" dirty="0" smtClean="0"/>
              <a:t>Searching for Protection services</a:t>
            </a:r>
            <a:endParaRPr lang="en-US" sz="4000" b="0" dirty="0"/>
          </a:p>
        </p:txBody>
      </p:sp>
      <p:graphicFrame>
        <p:nvGraphicFramePr>
          <p:cNvPr id="3" name="Diagram 2"/>
          <p:cNvGraphicFramePr/>
          <p:nvPr>
            <p:extLst/>
          </p:nvPr>
        </p:nvGraphicFramePr>
        <p:xfrm>
          <a:off x="2058186" y="1993948"/>
          <a:ext cx="5536676" cy="31090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2232780" y="1230271"/>
            <a:ext cx="5362083" cy="523220"/>
          </a:xfrm>
          <a:prstGeom prst="rect">
            <a:avLst/>
          </a:prstGeom>
          <a:noFill/>
        </p:spPr>
        <p:txBody>
          <a:bodyPr wrap="square" rtlCol="0">
            <a:spAutoFit/>
          </a:bodyPr>
          <a:lstStyle/>
          <a:p>
            <a:r>
              <a:rPr lang="en-US" sz="2800" dirty="0"/>
              <a:t>Useful to filter by: </a:t>
            </a:r>
          </a:p>
        </p:txBody>
      </p:sp>
      <p:sp>
        <p:nvSpPr>
          <p:cNvPr id="7" name="TextBox 6"/>
          <p:cNvSpPr txBox="1"/>
          <p:nvPr/>
        </p:nvSpPr>
        <p:spPr>
          <a:xfrm>
            <a:off x="2768338" y="5638958"/>
            <a:ext cx="7786540" cy="954107"/>
          </a:xfrm>
          <a:prstGeom prst="rect">
            <a:avLst/>
          </a:prstGeom>
          <a:noFill/>
        </p:spPr>
        <p:txBody>
          <a:bodyPr wrap="square" rtlCol="0">
            <a:spAutoFit/>
          </a:bodyPr>
          <a:lstStyle/>
          <a:p>
            <a:r>
              <a:rPr lang="en-US" sz="2800" dirty="0"/>
              <a:t>Find the service provider’s email and phone number</a:t>
            </a:r>
          </a:p>
        </p:txBody>
      </p:sp>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51042" y="5609213"/>
            <a:ext cx="884744" cy="552965"/>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68124" y="5673087"/>
            <a:ext cx="327985" cy="413413"/>
          </a:xfrm>
          <a:prstGeom prst="rect">
            <a:avLst/>
          </a:prstGeom>
        </p:spPr>
      </p:pic>
    </p:spTree>
    <p:extLst>
      <p:ext uri="{BB962C8B-B14F-4D97-AF65-F5344CB8AC3E}">
        <p14:creationId xmlns:p14="http://schemas.microsoft.com/office/powerpoint/2010/main" val="40038757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9398" y="2108014"/>
            <a:ext cx="10363200" cy="2387600"/>
          </a:xfrm>
        </p:spPr>
        <p:txBody>
          <a:bodyPr>
            <a:normAutofit fontScale="90000"/>
          </a:bodyPr>
          <a:lstStyle/>
          <a:p>
            <a:r>
              <a:rPr lang="en-US" sz="6600" b="1" dirty="0" smtClean="0">
                <a:solidFill>
                  <a:srgbClr val="0070C0"/>
                </a:solidFill>
                <a:latin typeface="Calibri" panose="020F0502020204030204" pitchFamily="34" charset="0"/>
              </a:rPr>
              <a:t>What challenges do you currently face with referrals in Ukraine?</a:t>
            </a:r>
            <a:endParaRPr lang="fr-CH" sz="6600" b="1" dirty="0">
              <a:solidFill>
                <a:srgbClr val="0070C0"/>
              </a:solidFill>
              <a:latin typeface="Calibri" panose="020F0502020204030204" pitchFamily="34" charset="0"/>
            </a:endParaRPr>
          </a:p>
        </p:txBody>
      </p:sp>
    </p:spTree>
    <p:extLst>
      <p:ext uri="{BB962C8B-B14F-4D97-AF65-F5344CB8AC3E}">
        <p14:creationId xmlns:p14="http://schemas.microsoft.com/office/powerpoint/2010/main" val="42244592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p:cNvSpPr>
            <a:spLocks noGrp="1"/>
          </p:cNvSpPr>
          <p:nvPr>
            <p:ph type="title"/>
          </p:nvPr>
        </p:nvSpPr>
        <p:spPr>
          <a:xfrm>
            <a:off x="1372486" y="3801733"/>
            <a:ext cx="9041679" cy="288972"/>
          </a:xfrm>
        </p:spPr>
        <p:txBody>
          <a:bodyPr>
            <a:noAutofit/>
          </a:bodyPr>
          <a:lstStyle/>
          <a:p>
            <a:pPr algn="ctr"/>
            <a:r>
              <a:rPr lang="en-US" sz="5400" dirty="0" smtClean="0"/>
              <a:t>Step 5</a:t>
            </a:r>
            <a:br>
              <a:rPr lang="en-US" sz="5400" dirty="0" smtClean="0"/>
            </a:br>
            <a:r>
              <a:rPr lang="en-US" sz="5400" dirty="0" smtClean="0"/>
              <a:t/>
            </a:r>
            <a:br>
              <a:rPr lang="en-US" sz="5400" dirty="0" smtClean="0"/>
            </a:br>
            <a:r>
              <a:rPr lang="en-US" sz="5400" i="1" dirty="0" smtClean="0"/>
              <a:t>Contact the service provider</a:t>
            </a:r>
            <a:endParaRPr lang="en-US" sz="5400" i="1" dirty="0"/>
          </a:p>
        </p:txBody>
      </p:sp>
    </p:spTree>
    <p:extLst>
      <p:ext uri="{BB962C8B-B14F-4D97-AF65-F5344CB8AC3E}">
        <p14:creationId xmlns:p14="http://schemas.microsoft.com/office/powerpoint/2010/main" val="330087320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3414" y="115296"/>
            <a:ext cx="7886700" cy="874519"/>
          </a:xfrm>
        </p:spPr>
        <p:txBody>
          <a:bodyPr>
            <a:normAutofit/>
          </a:bodyPr>
          <a:lstStyle/>
          <a:p>
            <a:pPr algn="ctr"/>
            <a:r>
              <a:rPr lang="en-US" sz="4000" dirty="0" smtClean="0"/>
              <a:t>Sending the referral</a:t>
            </a:r>
            <a:endParaRPr lang="en-US" sz="4000" dirty="0"/>
          </a:p>
        </p:txBody>
      </p:sp>
      <p:sp>
        <p:nvSpPr>
          <p:cNvPr id="5" name="Subtitle 2">
            <a:extLst>
              <a:ext uri="{FF2B5EF4-FFF2-40B4-BE49-F238E27FC236}">
                <a16:creationId xmlns:a16="http://schemas.microsoft.com/office/drawing/2014/main" id="{7A0D73D8-1D70-40F0-838B-C5A9D96E3BBE}"/>
              </a:ext>
            </a:extLst>
          </p:cNvPr>
          <p:cNvSpPr txBox="1">
            <a:spLocks/>
          </p:cNvSpPr>
          <p:nvPr/>
        </p:nvSpPr>
        <p:spPr>
          <a:xfrm>
            <a:off x="1372783" y="1177201"/>
            <a:ext cx="8927962" cy="3835600"/>
          </a:xfrm>
          <a:prstGeom prst="rect">
            <a:avLst/>
          </a:prstGeom>
        </p:spPr>
        <p:txBody>
          <a:bodyPr>
            <a:noAutofit/>
          </a:bodyPr>
          <a:lstStyle>
            <a:lvl1pPr marL="0" indent="0" algn="l" defTabSz="914400" rtl="0" eaLnBrk="1" latinLnBrk="0" hangingPunct="1">
              <a:lnSpc>
                <a:spcPct val="90000"/>
              </a:lnSpc>
              <a:spcBef>
                <a:spcPts val="1000"/>
              </a:spcBef>
              <a:buClr>
                <a:srgbClr val="00AEEF"/>
              </a:buClr>
              <a:buFont typeface="Arial" panose="020B0604020202020204" pitchFamily="34" charset="0"/>
              <a:buNone/>
              <a:defRPr sz="2400" kern="1200">
                <a:solidFill>
                  <a:schemeClr val="tx1">
                    <a:lumMod val="65000"/>
                    <a:lumOff val="35000"/>
                  </a:schemeClr>
                </a:solidFill>
                <a:latin typeface="+mn-lt"/>
                <a:ea typeface="+mn-ea"/>
                <a:cs typeface="+mn-cs"/>
              </a:defRPr>
            </a:lvl1pPr>
            <a:lvl2pPr marL="896938" indent="-177800" algn="l" defTabSz="914400" rtl="0" eaLnBrk="1" latinLnBrk="0" hangingPunct="1">
              <a:lnSpc>
                <a:spcPct val="90000"/>
              </a:lnSpc>
              <a:spcBef>
                <a:spcPts val="500"/>
              </a:spcBef>
              <a:buClr>
                <a:srgbClr val="00AEEF"/>
              </a:buClr>
              <a:buFont typeface="Arial" panose="020B0604020202020204" pitchFamily="34" charset="0"/>
              <a:buChar char="•"/>
              <a:defRPr sz="2000" kern="1200">
                <a:solidFill>
                  <a:schemeClr val="tx1">
                    <a:lumMod val="65000"/>
                    <a:lumOff val="35000"/>
                  </a:schemeClr>
                </a:solidFill>
                <a:latin typeface="+mn-lt"/>
                <a:ea typeface="+mn-ea"/>
                <a:cs typeface="+mn-cs"/>
              </a:defRPr>
            </a:lvl2pPr>
            <a:lvl3pPr marL="1074738" indent="-177800" algn="l" defTabSz="914400" rtl="0" eaLnBrk="1" latinLnBrk="0" hangingPunct="1">
              <a:lnSpc>
                <a:spcPct val="90000"/>
              </a:lnSpc>
              <a:spcBef>
                <a:spcPts val="500"/>
              </a:spcBef>
              <a:buClr>
                <a:srgbClr val="00AEEF"/>
              </a:buClr>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252538" indent="-177800" algn="l" defTabSz="914400" rtl="0" eaLnBrk="1" latinLnBrk="0" hangingPunct="1">
              <a:lnSpc>
                <a:spcPct val="90000"/>
              </a:lnSpc>
              <a:spcBef>
                <a:spcPts val="500"/>
              </a:spcBef>
              <a:buClr>
                <a:srgbClr val="00AEEF"/>
              </a:buClr>
              <a:buFont typeface="Arial" panose="020B0604020202020204" pitchFamily="34" charset="0"/>
              <a:buChar char="•"/>
              <a:defRPr sz="2000" kern="1200">
                <a:solidFill>
                  <a:schemeClr val="tx1">
                    <a:lumMod val="65000"/>
                    <a:lumOff val="35000"/>
                  </a:schemeClr>
                </a:solidFill>
                <a:latin typeface="+mn-lt"/>
                <a:ea typeface="+mn-ea"/>
                <a:cs typeface="+mn-cs"/>
              </a:defRPr>
            </a:lvl4pPr>
            <a:lvl5pPr marL="2057400" indent="-804863" algn="l" defTabSz="914400" rtl="0" eaLnBrk="1" latinLnBrk="0" hangingPunct="1">
              <a:lnSpc>
                <a:spcPct val="90000"/>
              </a:lnSpc>
              <a:spcBef>
                <a:spcPts val="500"/>
              </a:spcBef>
              <a:buClr>
                <a:srgbClr val="00AEEF"/>
              </a:buClr>
              <a:buFont typeface="Arial" panose="020B0604020202020204"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ts val="1000"/>
              </a:spcBef>
              <a:spcAft>
                <a:spcPts val="0"/>
              </a:spcAft>
              <a:buClr>
                <a:srgbClr val="00AEEF"/>
              </a:buClr>
              <a:buSzTx/>
              <a:buFont typeface="Arial" panose="020B0604020202020204" pitchFamily="34" charset="0"/>
              <a:buChar char="•"/>
              <a:tabLst/>
              <a:defRPr/>
            </a:pPr>
            <a:r>
              <a:rPr kumimoji="0" lang="en-US" sz="2800" b="1" i="0" u="none" strike="noStrike" kern="1200" cap="none" spc="0" normalizeH="0" baseline="0" noProof="0" dirty="0" smtClean="0">
                <a:ln>
                  <a:noFill/>
                </a:ln>
                <a:solidFill>
                  <a:schemeClr val="tx1"/>
                </a:solidFill>
                <a:effectLst/>
                <a:uLnTx/>
                <a:uFillTx/>
                <a:latin typeface="Calibri" panose="020F0502020204030204"/>
                <a:ea typeface="+mn-ea"/>
                <a:cs typeface="+mn-cs"/>
              </a:rPr>
              <a:t>For</a:t>
            </a:r>
            <a:r>
              <a:rPr kumimoji="0" lang="en-US" sz="2800" b="1" i="0" u="none" strike="noStrike" kern="1200" cap="none" spc="0" normalizeH="0" noProof="0" dirty="0" smtClean="0">
                <a:ln>
                  <a:noFill/>
                </a:ln>
                <a:solidFill>
                  <a:schemeClr val="tx1"/>
                </a:solidFill>
                <a:effectLst/>
                <a:uLnTx/>
                <a:uFillTx/>
                <a:latin typeface="Calibri" panose="020F0502020204030204"/>
                <a:ea typeface="+mn-ea"/>
                <a:cs typeface="+mn-cs"/>
              </a:rPr>
              <a:t> referrals</a:t>
            </a:r>
          </a:p>
          <a:p>
            <a:pPr marL="1239838" lvl="1" indent="-342900">
              <a:spcBef>
                <a:spcPts val="1000"/>
              </a:spcBef>
            </a:pPr>
            <a:r>
              <a:rPr lang="en-US" sz="2400" dirty="0">
                <a:solidFill>
                  <a:schemeClr val="tx1"/>
                </a:solidFill>
              </a:rPr>
              <a:t>Call the person and explain the information in the IRF</a:t>
            </a:r>
          </a:p>
          <a:p>
            <a:pPr marL="1239838" lvl="1" indent="-342900">
              <a:spcBef>
                <a:spcPts val="1000"/>
              </a:spcBef>
            </a:pPr>
            <a:r>
              <a:rPr lang="en-US" sz="2400" dirty="0">
                <a:solidFill>
                  <a:schemeClr val="tx1"/>
                </a:solidFill>
              </a:rPr>
              <a:t>Send the IRF as a follow-up email and encrypted</a:t>
            </a:r>
          </a:p>
          <a:p>
            <a:pPr lvl="1" indent="0">
              <a:spcBef>
                <a:spcPts val="1000"/>
              </a:spcBef>
              <a:buNone/>
            </a:pPr>
            <a:endParaRPr lang="en-US" sz="2400" dirty="0">
              <a:solidFill>
                <a:schemeClr val="tx1"/>
              </a:solidFill>
            </a:endParaRPr>
          </a:p>
          <a:p>
            <a:pPr marL="342900" marR="0" lvl="0" indent="-342900" algn="l" defTabSz="914400" rtl="0" eaLnBrk="1" fontAlgn="auto" latinLnBrk="0" hangingPunct="1">
              <a:lnSpc>
                <a:spcPct val="90000"/>
              </a:lnSpc>
              <a:spcBef>
                <a:spcPts val="1000"/>
              </a:spcBef>
              <a:spcAft>
                <a:spcPts val="0"/>
              </a:spcAft>
              <a:buClr>
                <a:srgbClr val="00AEEF"/>
              </a:buClr>
              <a:buSzTx/>
              <a:buFont typeface="Arial" panose="020B0604020202020204" pitchFamily="34" charset="0"/>
              <a:buChar char="•"/>
              <a:tabLst/>
              <a:defRPr/>
            </a:pPr>
            <a:endParaRPr kumimoji="0" lang="en-US" sz="2800" b="1" i="0" u="none" strike="noStrike" kern="1200" cap="none" spc="0" normalizeH="0" noProof="0" dirty="0" smtClean="0">
              <a:ln>
                <a:noFill/>
              </a:ln>
              <a:solidFill>
                <a:schemeClr val="tx1"/>
              </a:solidFill>
              <a:effectLst/>
              <a:uLnTx/>
              <a:uFillTx/>
              <a:latin typeface="Calibri" panose="020F0502020204030204"/>
            </a:endParaRPr>
          </a:p>
          <a:p>
            <a:pPr marL="342900" marR="0" lvl="0" indent="-342900" algn="l" defTabSz="914400" rtl="0" eaLnBrk="1" fontAlgn="auto" latinLnBrk="0" hangingPunct="1">
              <a:lnSpc>
                <a:spcPct val="90000"/>
              </a:lnSpc>
              <a:spcBef>
                <a:spcPts val="1000"/>
              </a:spcBef>
              <a:spcAft>
                <a:spcPts val="0"/>
              </a:spcAft>
              <a:buClr>
                <a:srgbClr val="00AEEF"/>
              </a:buClr>
              <a:buSzTx/>
              <a:buFont typeface="Arial" panose="020B0604020202020204" pitchFamily="34" charset="0"/>
              <a:buChar char="•"/>
              <a:tabLst/>
              <a:defRPr/>
            </a:pPr>
            <a:r>
              <a:rPr lang="en-US" sz="2800" b="1" dirty="0" smtClean="0">
                <a:solidFill>
                  <a:schemeClr val="tx1"/>
                </a:solidFill>
                <a:latin typeface="Calibri" panose="020F0502020204030204"/>
              </a:rPr>
              <a:t>For re-directions</a:t>
            </a:r>
            <a:endParaRPr kumimoji="0" lang="en-US" sz="2800" b="1" i="0" u="none" strike="noStrike" kern="1200" cap="none" spc="0" normalizeH="0" noProof="0" dirty="0" smtClean="0">
              <a:ln>
                <a:noFill/>
              </a:ln>
              <a:solidFill>
                <a:schemeClr val="tx1"/>
              </a:solidFill>
              <a:effectLst/>
              <a:uLnTx/>
              <a:uFillTx/>
              <a:latin typeface="Calibri" panose="020F0502020204030204"/>
            </a:endParaRPr>
          </a:p>
          <a:p>
            <a:pPr marL="1239838" lvl="1" indent="-342900">
              <a:spcBef>
                <a:spcPts val="1000"/>
              </a:spcBef>
            </a:pPr>
            <a:r>
              <a:rPr lang="en-US" sz="2400" dirty="0" smtClean="0">
                <a:solidFill>
                  <a:schemeClr val="tx1"/>
                </a:solidFill>
                <a:latin typeface="Calibri" panose="020F0502020204030204"/>
              </a:rPr>
              <a:t>Only call the person to pass on the person’s contacts</a:t>
            </a:r>
          </a:p>
          <a:p>
            <a:pPr lvl="1" indent="0">
              <a:spcBef>
                <a:spcPts val="1000"/>
              </a:spcBef>
              <a:buNone/>
            </a:pPr>
            <a:endParaRPr kumimoji="0" lang="en-US" sz="1800" i="0" u="none" strike="noStrike" kern="1200" cap="none" spc="0" normalizeH="0" baseline="0" noProof="0" dirty="0">
              <a:ln>
                <a:noFill/>
              </a:ln>
              <a:solidFill>
                <a:schemeClr val="tx1"/>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
                <a:srgbClr val="00AEEF"/>
              </a:buClr>
              <a:buSzTx/>
              <a:buFont typeface="Arial" panose="020B0604020202020204" pitchFamily="34" charset="0"/>
              <a:buChar char="•"/>
              <a:tabLst/>
              <a:defRPr/>
            </a:pPr>
            <a:endParaRPr kumimoji="0" lang="en-US" sz="2800" b="1" i="0" u="none" strike="noStrike" kern="1200" cap="none" spc="0" normalizeH="0" baseline="0" noProof="0" dirty="0">
              <a:ln>
                <a:noFill/>
              </a:ln>
              <a:solidFill>
                <a:schemeClr val="tx1"/>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
                <a:srgbClr val="00AEEF"/>
              </a:buClr>
              <a:buSzTx/>
              <a:buFont typeface="Arial" panose="020B0604020202020204" pitchFamily="34" charset="0"/>
              <a:buChar char="•"/>
              <a:tabLst/>
              <a:defRPr/>
            </a:pPr>
            <a:endParaRPr kumimoji="0" lang="en-US" sz="2800" b="1"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3" name="Rectangle 2"/>
          <p:cNvSpPr/>
          <p:nvPr/>
        </p:nvSpPr>
        <p:spPr>
          <a:xfrm>
            <a:off x="836023" y="4872446"/>
            <a:ext cx="10463348" cy="7707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Remember to track your referral on a personal excel tracking sheet, so you remember that you made it and can follow up appropriately!</a:t>
            </a:r>
            <a:endParaRPr lang="en-US" sz="2400" dirty="0"/>
          </a:p>
        </p:txBody>
      </p:sp>
    </p:spTree>
    <p:extLst>
      <p:ext uri="{BB962C8B-B14F-4D97-AF65-F5344CB8AC3E}">
        <p14:creationId xmlns:p14="http://schemas.microsoft.com/office/powerpoint/2010/main" val="82770208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Example of a referral tracking sheet</a:t>
            </a:r>
            <a:endParaRPr lang="en-US" dirty="0"/>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8F7475-7F48-4396-935B-2D8777F3E091}" type="slidenum">
              <a:rPr kumimoji="0" lang="en-US" sz="12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4" name="Text Placeholder 3"/>
          <p:cNvSpPr>
            <a:spLocks noGrp="1"/>
          </p:cNvSpPr>
          <p:nvPr>
            <p:ph type="body" sz="quarter" idx="13"/>
          </p:nvPr>
        </p:nvSpPr>
        <p:spPr/>
        <p:txBody>
          <a:bodyPr/>
          <a:lstStyle/>
          <a:p>
            <a:endParaRPr lang="en-US"/>
          </a:p>
        </p:txBody>
      </p:sp>
      <p:graphicFrame>
        <p:nvGraphicFramePr>
          <p:cNvPr id="5" name="Table 4"/>
          <p:cNvGraphicFramePr>
            <a:graphicFrameLocks noGrp="1"/>
          </p:cNvGraphicFramePr>
          <p:nvPr>
            <p:extLst>
              <p:ext uri="{D42A27DB-BD31-4B8C-83A1-F6EECF244321}">
                <p14:modId xmlns:p14="http://schemas.microsoft.com/office/powerpoint/2010/main" val="4175006671"/>
              </p:ext>
            </p:extLst>
          </p:nvPr>
        </p:nvGraphicFramePr>
        <p:xfrm>
          <a:off x="493134" y="914400"/>
          <a:ext cx="10860666" cy="5105781"/>
        </p:xfrm>
        <a:graphic>
          <a:graphicData uri="http://schemas.openxmlformats.org/drawingml/2006/table">
            <a:tbl>
              <a:tblPr firstRow="1" bandRow="1">
                <a:tableStyleId>{F5AB1C69-6EDB-4FF4-983F-18BD219EF322}</a:tableStyleId>
              </a:tblPr>
              <a:tblGrid>
                <a:gridCol w="1810111">
                  <a:extLst>
                    <a:ext uri="{9D8B030D-6E8A-4147-A177-3AD203B41FA5}">
                      <a16:colId xmlns:a16="http://schemas.microsoft.com/office/drawing/2014/main" val="4034167255"/>
                    </a:ext>
                  </a:extLst>
                </a:gridCol>
                <a:gridCol w="1810111">
                  <a:extLst>
                    <a:ext uri="{9D8B030D-6E8A-4147-A177-3AD203B41FA5}">
                      <a16:colId xmlns:a16="http://schemas.microsoft.com/office/drawing/2014/main" val="1085968833"/>
                    </a:ext>
                  </a:extLst>
                </a:gridCol>
                <a:gridCol w="1810111">
                  <a:extLst>
                    <a:ext uri="{9D8B030D-6E8A-4147-A177-3AD203B41FA5}">
                      <a16:colId xmlns:a16="http://schemas.microsoft.com/office/drawing/2014/main" val="2708871355"/>
                    </a:ext>
                  </a:extLst>
                </a:gridCol>
                <a:gridCol w="1810111">
                  <a:extLst>
                    <a:ext uri="{9D8B030D-6E8A-4147-A177-3AD203B41FA5}">
                      <a16:colId xmlns:a16="http://schemas.microsoft.com/office/drawing/2014/main" val="1367988038"/>
                    </a:ext>
                  </a:extLst>
                </a:gridCol>
                <a:gridCol w="1810111">
                  <a:extLst>
                    <a:ext uri="{9D8B030D-6E8A-4147-A177-3AD203B41FA5}">
                      <a16:colId xmlns:a16="http://schemas.microsoft.com/office/drawing/2014/main" val="1307931407"/>
                    </a:ext>
                  </a:extLst>
                </a:gridCol>
                <a:gridCol w="1810111">
                  <a:extLst>
                    <a:ext uri="{9D8B030D-6E8A-4147-A177-3AD203B41FA5}">
                      <a16:colId xmlns:a16="http://schemas.microsoft.com/office/drawing/2014/main" val="550648624"/>
                    </a:ext>
                  </a:extLst>
                </a:gridCol>
              </a:tblGrid>
              <a:tr h="1407326">
                <a:tc>
                  <a:txBody>
                    <a:bodyPr/>
                    <a:lstStyle/>
                    <a:p>
                      <a:r>
                        <a:rPr lang="en-US" dirty="0" smtClean="0"/>
                        <a:t>Referral sent/received (DATE)</a:t>
                      </a:r>
                      <a:endParaRPr lang="en-US" dirty="0"/>
                    </a:p>
                  </a:txBody>
                  <a:tcPr/>
                </a:tc>
                <a:tc>
                  <a:txBody>
                    <a:bodyPr/>
                    <a:lstStyle/>
                    <a:p>
                      <a:r>
                        <a:rPr lang="en-US" dirty="0" smtClean="0"/>
                        <a:t>Referral</a:t>
                      </a:r>
                      <a:r>
                        <a:rPr lang="en-US" baseline="0" dirty="0" smtClean="0"/>
                        <a:t> sent by</a:t>
                      </a:r>
                    </a:p>
                    <a:p>
                      <a:r>
                        <a:rPr lang="en-US" baseline="0" dirty="0" smtClean="0"/>
                        <a:t>Agency and person name</a:t>
                      </a:r>
                      <a:endParaRPr lang="en-US" b="0"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Referral sent to </a:t>
                      </a:r>
                      <a:r>
                        <a:rPr lang="en-US" baseline="0" dirty="0" smtClean="0"/>
                        <a:t>Agency and person name</a:t>
                      </a:r>
                      <a:endParaRPr lang="en-US" dirty="0" smtClean="0"/>
                    </a:p>
                    <a:p>
                      <a:endParaRPr lang="en-US" dirty="0"/>
                    </a:p>
                  </a:txBody>
                  <a:tcPr/>
                </a:tc>
                <a:tc>
                  <a:txBody>
                    <a:bodyPr/>
                    <a:lstStyle/>
                    <a:p>
                      <a:r>
                        <a:rPr lang="en-US" dirty="0" smtClean="0"/>
                        <a:t>Referral acknowledged</a:t>
                      </a:r>
                      <a:r>
                        <a:rPr lang="en-US" baseline="0" dirty="0" smtClean="0"/>
                        <a:t> (DATE)</a:t>
                      </a:r>
                      <a:endParaRPr lang="en-US" dirty="0"/>
                    </a:p>
                  </a:txBody>
                  <a:tcPr/>
                </a:tc>
                <a:tc>
                  <a:txBody>
                    <a:bodyPr/>
                    <a:lstStyle/>
                    <a:p>
                      <a:r>
                        <a:rPr lang="en-US" dirty="0" smtClean="0"/>
                        <a:t>Referral Accepted/Not Accepted (DATE)</a:t>
                      </a:r>
                      <a:endParaRPr lang="en-US" dirty="0"/>
                    </a:p>
                  </a:txBody>
                  <a:tcPr/>
                </a:tc>
                <a:tc>
                  <a:txBody>
                    <a:bodyPr/>
                    <a:lstStyle/>
                    <a:p>
                      <a:r>
                        <a:rPr lang="en-US" dirty="0" smtClean="0"/>
                        <a:t>Comments</a:t>
                      </a:r>
                      <a:endParaRPr lang="en-US" dirty="0"/>
                    </a:p>
                  </a:txBody>
                  <a:tcPr/>
                </a:tc>
                <a:extLst>
                  <a:ext uri="{0D108BD9-81ED-4DB2-BD59-A6C34878D82A}">
                    <a16:rowId xmlns:a16="http://schemas.microsoft.com/office/drawing/2014/main" val="630897310"/>
                  </a:ext>
                </a:extLst>
              </a:tr>
              <a:tr h="73969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859860756"/>
                  </a:ext>
                </a:extLst>
              </a:tr>
              <a:tr h="73969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777994537"/>
                  </a:ext>
                </a:extLst>
              </a:tr>
              <a:tr h="73969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901843076"/>
                  </a:ext>
                </a:extLst>
              </a:tr>
              <a:tr h="73969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545028784"/>
                  </a:ext>
                </a:extLst>
              </a:tr>
              <a:tr h="73969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553831419"/>
                  </a:ext>
                </a:extLst>
              </a:tr>
            </a:tbl>
          </a:graphicData>
        </a:graphic>
      </p:graphicFrame>
    </p:spTree>
    <p:extLst>
      <p:ext uri="{BB962C8B-B14F-4D97-AF65-F5344CB8AC3E}">
        <p14:creationId xmlns:p14="http://schemas.microsoft.com/office/powerpoint/2010/main" val="384962818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p:cNvSpPr>
            <a:spLocks noGrp="1"/>
          </p:cNvSpPr>
          <p:nvPr>
            <p:ph type="title"/>
          </p:nvPr>
        </p:nvSpPr>
        <p:spPr>
          <a:xfrm>
            <a:off x="1372486" y="3801733"/>
            <a:ext cx="9041679" cy="288972"/>
          </a:xfrm>
        </p:spPr>
        <p:txBody>
          <a:bodyPr>
            <a:noAutofit/>
          </a:bodyPr>
          <a:lstStyle/>
          <a:p>
            <a:pPr algn="ctr"/>
            <a:r>
              <a:rPr lang="en-US" sz="5400" dirty="0" smtClean="0"/>
              <a:t>Step 6</a:t>
            </a:r>
            <a:br>
              <a:rPr lang="en-US" sz="5400" dirty="0" smtClean="0"/>
            </a:br>
            <a:r>
              <a:rPr lang="en-US" sz="5400" dirty="0" smtClean="0"/>
              <a:t/>
            </a:r>
            <a:br>
              <a:rPr lang="en-US" sz="5400" dirty="0" smtClean="0"/>
            </a:br>
            <a:r>
              <a:rPr lang="en-US" sz="5400" i="1" dirty="0" smtClean="0"/>
              <a:t>Follow-up</a:t>
            </a:r>
            <a:endParaRPr lang="en-US" sz="5400" i="1" dirty="0"/>
          </a:p>
        </p:txBody>
      </p:sp>
    </p:spTree>
    <p:extLst>
      <p:ext uri="{BB962C8B-B14F-4D97-AF65-F5344CB8AC3E}">
        <p14:creationId xmlns:p14="http://schemas.microsoft.com/office/powerpoint/2010/main" val="425060189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3414" y="115296"/>
            <a:ext cx="7886700" cy="874519"/>
          </a:xfrm>
        </p:spPr>
        <p:txBody>
          <a:bodyPr>
            <a:normAutofit fontScale="90000"/>
          </a:bodyPr>
          <a:lstStyle/>
          <a:p>
            <a:pPr algn="ctr"/>
            <a:r>
              <a:rPr lang="en-US" sz="4000" dirty="0" smtClean="0"/>
              <a:t>Statuses when following up on referrals</a:t>
            </a:r>
            <a:endParaRPr lang="en-US" sz="4000" dirty="0"/>
          </a:p>
        </p:txBody>
      </p:sp>
      <p:graphicFrame>
        <p:nvGraphicFramePr>
          <p:cNvPr id="3" name="Table 2"/>
          <p:cNvGraphicFramePr>
            <a:graphicFrameLocks noGrp="1"/>
          </p:cNvGraphicFramePr>
          <p:nvPr>
            <p:extLst>
              <p:ext uri="{D42A27DB-BD31-4B8C-83A1-F6EECF244321}">
                <p14:modId xmlns:p14="http://schemas.microsoft.com/office/powerpoint/2010/main" val="2361366865"/>
              </p:ext>
            </p:extLst>
          </p:nvPr>
        </p:nvGraphicFramePr>
        <p:xfrm>
          <a:off x="1556529" y="1417498"/>
          <a:ext cx="9115482" cy="4393754"/>
        </p:xfrm>
        <a:graphic>
          <a:graphicData uri="http://schemas.openxmlformats.org/drawingml/2006/table">
            <a:tbl>
              <a:tblPr firstRow="1" bandRow="1">
                <a:tableStyleId>{5C22544A-7EE6-4342-B048-85BDC9FD1C3A}</a:tableStyleId>
              </a:tblPr>
              <a:tblGrid>
                <a:gridCol w="3038494">
                  <a:extLst>
                    <a:ext uri="{9D8B030D-6E8A-4147-A177-3AD203B41FA5}">
                      <a16:colId xmlns:a16="http://schemas.microsoft.com/office/drawing/2014/main" val="230243023"/>
                    </a:ext>
                  </a:extLst>
                </a:gridCol>
                <a:gridCol w="3038494">
                  <a:extLst>
                    <a:ext uri="{9D8B030D-6E8A-4147-A177-3AD203B41FA5}">
                      <a16:colId xmlns:a16="http://schemas.microsoft.com/office/drawing/2014/main" val="3532753118"/>
                    </a:ext>
                  </a:extLst>
                </a:gridCol>
                <a:gridCol w="3038494">
                  <a:extLst>
                    <a:ext uri="{9D8B030D-6E8A-4147-A177-3AD203B41FA5}">
                      <a16:colId xmlns:a16="http://schemas.microsoft.com/office/drawing/2014/main" val="2780343791"/>
                    </a:ext>
                  </a:extLst>
                </a:gridCol>
              </a:tblGrid>
              <a:tr h="750153">
                <a:tc>
                  <a:txBody>
                    <a:bodyPr/>
                    <a:lstStyle/>
                    <a:p>
                      <a:pPr algn="ctr"/>
                      <a:r>
                        <a:rPr lang="en-US" dirty="0" smtClean="0"/>
                        <a:t>NO</a:t>
                      </a:r>
                      <a:r>
                        <a:rPr lang="en-US" baseline="0" dirty="0" smtClean="0"/>
                        <a:t> FEEDBACK RECEIVED</a:t>
                      </a:r>
                      <a:endParaRPr lang="en-US" dirty="0"/>
                    </a:p>
                  </a:txBody>
                  <a:tcPr/>
                </a:tc>
                <a:tc>
                  <a:txBody>
                    <a:bodyPr/>
                    <a:lstStyle/>
                    <a:p>
                      <a:pPr algn="ctr"/>
                      <a:r>
                        <a:rPr lang="en-US" dirty="0" smtClean="0"/>
                        <a:t>REFERRAL ACKNOWLEDGED</a:t>
                      </a:r>
                      <a:endParaRPr lang="en-US" dirty="0"/>
                    </a:p>
                  </a:txBody>
                  <a:tcPr/>
                </a:tc>
                <a:tc>
                  <a:txBody>
                    <a:bodyPr/>
                    <a:lstStyle/>
                    <a:p>
                      <a:pPr algn="ctr"/>
                      <a:r>
                        <a:rPr lang="en-US" dirty="0" smtClean="0"/>
                        <a:t>REFERRAL ACCEPTED/NOT ACCEPTED</a:t>
                      </a:r>
                      <a:endParaRPr lang="en-US" dirty="0"/>
                    </a:p>
                  </a:txBody>
                  <a:tcPr/>
                </a:tc>
                <a:extLst>
                  <a:ext uri="{0D108BD9-81ED-4DB2-BD59-A6C34878D82A}">
                    <a16:rowId xmlns:a16="http://schemas.microsoft.com/office/drawing/2014/main" val="560719150"/>
                  </a:ext>
                </a:extLst>
              </a:tr>
              <a:tr h="3643601">
                <a:tc>
                  <a:txBody>
                    <a:bodyPr/>
                    <a:lstStyle/>
                    <a:p>
                      <a:r>
                        <a:rPr lang="en-US" dirty="0" smtClean="0"/>
                        <a:t>The referral was sent to the service provider, but the service provider did not pick up the phone/respond to the email of the referral </a:t>
                      </a:r>
                      <a:endParaRPr lang="en-US" dirty="0"/>
                    </a:p>
                  </a:txBody>
                  <a:tcPr/>
                </a:tc>
                <a:tc>
                  <a:txBody>
                    <a:bodyPr/>
                    <a:lstStyle/>
                    <a:p>
                      <a:r>
                        <a:rPr lang="en-US" dirty="0" smtClean="0"/>
                        <a:t>The receiving service provider acknowledged receipt of the referral. They said that the referral is well-received, and that they will now proceed to contact the person in need of the service, to conduct the assessment, and decide whether they can provide the service.</a:t>
                      </a:r>
                      <a:endParaRPr lang="en-US" dirty="0"/>
                    </a:p>
                  </a:txBody>
                  <a:tcPr/>
                </a:tc>
                <a:tc>
                  <a:txBody>
                    <a:bodyPr/>
                    <a:lstStyle/>
                    <a:p>
                      <a:r>
                        <a:rPr lang="en-US" dirty="0" smtClean="0"/>
                        <a:t>The receiving service provider has conducted the assessment of the person’s Protection need, and come to the conclusion that they can/cannot provide the service.</a:t>
                      </a:r>
                      <a:endParaRPr lang="en-US" dirty="0"/>
                    </a:p>
                  </a:txBody>
                  <a:tcPr/>
                </a:tc>
                <a:extLst>
                  <a:ext uri="{0D108BD9-81ED-4DB2-BD59-A6C34878D82A}">
                    <a16:rowId xmlns:a16="http://schemas.microsoft.com/office/drawing/2014/main" val="1020639911"/>
                  </a:ext>
                </a:extLst>
              </a:tr>
            </a:tbl>
          </a:graphicData>
        </a:graphic>
      </p:graphicFrame>
    </p:spTree>
    <p:extLst>
      <p:ext uri="{BB962C8B-B14F-4D97-AF65-F5344CB8AC3E}">
        <p14:creationId xmlns:p14="http://schemas.microsoft.com/office/powerpoint/2010/main" val="32686737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3414" y="115296"/>
            <a:ext cx="7886700" cy="874519"/>
          </a:xfrm>
        </p:spPr>
        <p:txBody>
          <a:bodyPr>
            <a:normAutofit/>
          </a:bodyPr>
          <a:lstStyle/>
          <a:p>
            <a:pPr algn="ctr"/>
            <a:r>
              <a:rPr lang="en-US" sz="4000" dirty="0"/>
              <a:t>Following up on referrals</a:t>
            </a:r>
          </a:p>
        </p:txBody>
      </p:sp>
      <p:sp>
        <p:nvSpPr>
          <p:cNvPr id="5" name="Subtitle 2">
            <a:extLst>
              <a:ext uri="{FF2B5EF4-FFF2-40B4-BE49-F238E27FC236}">
                <a16:creationId xmlns:a16="http://schemas.microsoft.com/office/drawing/2014/main" id="{7A0D73D8-1D70-40F0-838B-C5A9D96E3BBE}"/>
              </a:ext>
            </a:extLst>
          </p:cNvPr>
          <p:cNvSpPr txBox="1">
            <a:spLocks/>
          </p:cNvSpPr>
          <p:nvPr/>
        </p:nvSpPr>
        <p:spPr>
          <a:xfrm>
            <a:off x="2053675" y="1581404"/>
            <a:ext cx="9711711" cy="3835600"/>
          </a:xfrm>
          <a:prstGeom prst="rect">
            <a:avLst/>
          </a:prstGeom>
        </p:spPr>
        <p:txBody>
          <a:bodyPr>
            <a:noAutofit/>
          </a:bodyPr>
          <a:lstStyle>
            <a:lvl1pPr marL="0" indent="0" algn="l" defTabSz="914400" rtl="0" eaLnBrk="1" latinLnBrk="0" hangingPunct="1">
              <a:lnSpc>
                <a:spcPct val="90000"/>
              </a:lnSpc>
              <a:spcBef>
                <a:spcPts val="1000"/>
              </a:spcBef>
              <a:buClr>
                <a:srgbClr val="00AEEF"/>
              </a:buClr>
              <a:buFont typeface="Arial" panose="020B0604020202020204" pitchFamily="34" charset="0"/>
              <a:buNone/>
              <a:defRPr sz="2400" kern="1200">
                <a:solidFill>
                  <a:schemeClr val="tx1">
                    <a:lumMod val="65000"/>
                    <a:lumOff val="35000"/>
                  </a:schemeClr>
                </a:solidFill>
                <a:latin typeface="+mn-lt"/>
                <a:ea typeface="+mn-ea"/>
                <a:cs typeface="+mn-cs"/>
              </a:defRPr>
            </a:lvl1pPr>
            <a:lvl2pPr marL="896938" indent="-177800" algn="l" defTabSz="914400" rtl="0" eaLnBrk="1" latinLnBrk="0" hangingPunct="1">
              <a:lnSpc>
                <a:spcPct val="90000"/>
              </a:lnSpc>
              <a:spcBef>
                <a:spcPts val="500"/>
              </a:spcBef>
              <a:buClr>
                <a:srgbClr val="00AEEF"/>
              </a:buClr>
              <a:buFont typeface="Arial" panose="020B0604020202020204" pitchFamily="34" charset="0"/>
              <a:buChar char="•"/>
              <a:defRPr sz="2000" kern="1200">
                <a:solidFill>
                  <a:schemeClr val="tx1">
                    <a:lumMod val="65000"/>
                    <a:lumOff val="35000"/>
                  </a:schemeClr>
                </a:solidFill>
                <a:latin typeface="+mn-lt"/>
                <a:ea typeface="+mn-ea"/>
                <a:cs typeface="+mn-cs"/>
              </a:defRPr>
            </a:lvl2pPr>
            <a:lvl3pPr marL="1074738" indent="-177800" algn="l" defTabSz="914400" rtl="0" eaLnBrk="1" latinLnBrk="0" hangingPunct="1">
              <a:lnSpc>
                <a:spcPct val="90000"/>
              </a:lnSpc>
              <a:spcBef>
                <a:spcPts val="500"/>
              </a:spcBef>
              <a:buClr>
                <a:srgbClr val="00AEEF"/>
              </a:buClr>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252538" indent="-177800" algn="l" defTabSz="914400" rtl="0" eaLnBrk="1" latinLnBrk="0" hangingPunct="1">
              <a:lnSpc>
                <a:spcPct val="90000"/>
              </a:lnSpc>
              <a:spcBef>
                <a:spcPts val="500"/>
              </a:spcBef>
              <a:buClr>
                <a:srgbClr val="00AEEF"/>
              </a:buClr>
              <a:buFont typeface="Arial" panose="020B0604020202020204" pitchFamily="34" charset="0"/>
              <a:buChar char="•"/>
              <a:defRPr sz="2000" kern="1200">
                <a:solidFill>
                  <a:schemeClr val="tx1">
                    <a:lumMod val="65000"/>
                    <a:lumOff val="35000"/>
                  </a:schemeClr>
                </a:solidFill>
                <a:latin typeface="+mn-lt"/>
                <a:ea typeface="+mn-ea"/>
                <a:cs typeface="+mn-cs"/>
              </a:defRPr>
            </a:lvl4pPr>
            <a:lvl5pPr marL="2057400" indent="-804863" algn="l" defTabSz="914400" rtl="0" eaLnBrk="1" latinLnBrk="0" hangingPunct="1">
              <a:lnSpc>
                <a:spcPct val="90000"/>
              </a:lnSpc>
              <a:spcBef>
                <a:spcPts val="500"/>
              </a:spcBef>
              <a:buClr>
                <a:srgbClr val="00AEEF"/>
              </a:buClr>
              <a:buFont typeface="Arial" panose="020B0604020202020204"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200" dirty="0"/>
              <a:t>It is the </a:t>
            </a:r>
            <a:r>
              <a:rPr lang="en-US" sz="2200" b="1" dirty="0"/>
              <a:t>responsibility of the sender of the referral</a:t>
            </a:r>
            <a:r>
              <a:rPr lang="en-US" sz="2200" dirty="0"/>
              <a:t>, to follow the process and ensure that the person receives the </a:t>
            </a:r>
            <a:r>
              <a:rPr lang="en-US" sz="2200" dirty="0" smtClean="0"/>
              <a:t>service</a:t>
            </a:r>
            <a:endParaRPr lang="en-US" sz="2200" dirty="0"/>
          </a:p>
          <a:p>
            <a:pPr marL="342900" indent="-342900">
              <a:buFont typeface="Arial" panose="020B0604020202020204" pitchFamily="34" charset="0"/>
              <a:buChar char="•"/>
            </a:pPr>
            <a:r>
              <a:rPr lang="en-US" sz="2200" dirty="0"/>
              <a:t>If the receiver of the referral does not respond, the sender of the referral must </a:t>
            </a:r>
            <a:r>
              <a:rPr lang="en-US" sz="2200" b="1" dirty="0"/>
              <a:t>re-refer</a:t>
            </a:r>
            <a:r>
              <a:rPr lang="en-US" sz="2200" dirty="0"/>
              <a:t> the person to another service </a:t>
            </a:r>
            <a:r>
              <a:rPr lang="en-US" sz="2200" dirty="0" smtClean="0"/>
              <a:t>provider</a:t>
            </a:r>
            <a:endParaRPr lang="en-US" sz="2200" dirty="0"/>
          </a:p>
          <a:p>
            <a:pPr marL="342900" indent="-342900">
              <a:buFont typeface="Arial" panose="020B0604020202020204" pitchFamily="34" charset="0"/>
              <a:buChar char="•"/>
            </a:pPr>
            <a:r>
              <a:rPr lang="en-US" sz="2200" dirty="0"/>
              <a:t>The receiver of the referral will decide whether to provide the service based on many criteria including </a:t>
            </a:r>
            <a:r>
              <a:rPr lang="en-US" sz="2200" dirty="0" smtClean="0"/>
              <a:t>prioritization/vulnerability</a:t>
            </a:r>
            <a:endParaRPr lang="en-US" sz="2200" dirty="0"/>
          </a:p>
          <a:p>
            <a:pPr marL="342900" indent="-342900">
              <a:buFont typeface="Arial" panose="020B0604020202020204" pitchFamily="34" charset="0"/>
              <a:buChar char="•"/>
            </a:pPr>
            <a:r>
              <a:rPr lang="en-US" sz="2200" dirty="0"/>
              <a:t>When sending a referral, it is essential to identify whether the case is </a:t>
            </a:r>
            <a:r>
              <a:rPr lang="en-US" sz="2200" b="1" dirty="0">
                <a:solidFill>
                  <a:srgbClr val="FF0000"/>
                </a:solidFill>
              </a:rPr>
              <a:t>urgent</a:t>
            </a:r>
            <a:r>
              <a:rPr lang="en-US" sz="2200" dirty="0"/>
              <a:t> or </a:t>
            </a:r>
            <a:r>
              <a:rPr lang="en-US" sz="2200" b="1" dirty="0" smtClean="0">
                <a:solidFill>
                  <a:schemeClr val="accent2"/>
                </a:solidFill>
              </a:rPr>
              <a:t>non-urgent</a:t>
            </a:r>
            <a:endParaRPr lang="en-US" sz="2200" b="1" dirty="0">
              <a:solidFill>
                <a:schemeClr val="accent2"/>
              </a:solidFill>
            </a:endParaRPr>
          </a:p>
          <a:p>
            <a:pPr marL="342900" indent="-342900">
              <a:buFont typeface="Arial" panose="020B0604020202020204" pitchFamily="34" charset="0"/>
              <a:buChar char="•"/>
            </a:pPr>
            <a:r>
              <a:rPr lang="en-US" sz="2200" dirty="0">
                <a:solidFill>
                  <a:srgbClr val="FF0000"/>
                </a:solidFill>
              </a:rPr>
              <a:t>The referral is closed only once the person in need of a service has started to receive that service</a:t>
            </a:r>
            <a:endParaRPr lang="en-US" sz="2200" b="1" dirty="0">
              <a:solidFill>
                <a:srgbClr val="FF0000"/>
              </a:solidFill>
            </a:endParaRPr>
          </a:p>
          <a:p>
            <a:pPr marL="342900" indent="-342900">
              <a:buFont typeface="Arial" panose="020B0604020202020204" pitchFamily="34" charset="0"/>
              <a:buChar char="•"/>
            </a:pPr>
            <a:endParaRPr lang="en-US" sz="2800" b="1" dirty="0">
              <a:solidFill>
                <a:schemeClr val="accent2"/>
              </a:solidFill>
            </a:endParaRPr>
          </a:p>
          <a:p>
            <a:pPr marL="342900" indent="-342900">
              <a:buFont typeface="Arial" panose="020B0604020202020204" pitchFamily="34" charset="0"/>
              <a:buChar char="•"/>
            </a:pPr>
            <a:endParaRPr lang="en-US" sz="2800" b="1" dirty="0">
              <a:solidFill>
                <a:schemeClr val="accent2"/>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899" y="2489354"/>
            <a:ext cx="1442987" cy="1442987"/>
          </a:xfrm>
          <a:prstGeom prst="rect">
            <a:avLst/>
          </a:prstGeom>
        </p:spPr>
      </p:pic>
    </p:spTree>
    <p:extLst>
      <p:ext uri="{BB962C8B-B14F-4D97-AF65-F5344CB8AC3E}">
        <p14:creationId xmlns:p14="http://schemas.microsoft.com/office/powerpoint/2010/main" val="409512841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p:cNvSpPr>
            <a:spLocks noGrp="1"/>
          </p:cNvSpPr>
          <p:nvPr>
            <p:ph type="title"/>
          </p:nvPr>
        </p:nvSpPr>
        <p:spPr>
          <a:xfrm>
            <a:off x="1436798" y="890215"/>
            <a:ext cx="9041679" cy="288972"/>
          </a:xfrm>
        </p:spPr>
        <p:txBody>
          <a:bodyPr>
            <a:noAutofit/>
          </a:bodyPr>
          <a:lstStyle/>
          <a:p>
            <a:pPr algn="ctr"/>
            <a:r>
              <a:rPr lang="en-US" sz="5400" b="0" dirty="0" smtClean="0">
                <a:solidFill>
                  <a:srgbClr val="00B0F0"/>
                </a:solidFill>
                <a:latin typeface="Calibri" panose="020F0502020204030204" pitchFamily="34" charset="0"/>
                <a:cs typeface="Calibri" panose="020F0502020204030204" pitchFamily="34" charset="0"/>
              </a:rPr>
              <a:t>On data confidentiality</a:t>
            </a:r>
            <a:endParaRPr lang="en-US" sz="5400" b="0" i="1" dirty="0">
              <a:solidFill>
                <a:srgbClr val="00B0F0"/>
              </a:solidFill>
              <a:latin typeface="Calibri" panose="020F0502020204030204" pitchFamily="34" charset="0"/>
              <a:cs typeface="Calibri" panose="020F0502020204030204" pitchFamily="34" charset="0"/>
            </a:endParaRPr>
          </a:p>
        </p:txBody>
      </p:sp>
      <p:sp>
        <p:nvSpPr>
          <p:cNvPr id="4" name="Content Placeholder 2"/>
          <p:cNvSpPr txBox="1">
            <a:spLocks/>
          </p:cNvSpPr>
          <p:nvPr/>
        </p:nvSpPr>
        <p:spPr bwMode="auto">
          <a:xfrm>
            <a:off x="671671" y="1404931"/>
            <a:ext cx="10755101" cy="4519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spcBef>
                <a:spcPct val="20000"/>
              </a:spcBef>
              <a:spcAft>
                <a:spcPct val="0"/>
              </a:spcAft>
              <a:buClr>
                <a:schemeClr val="bg2"/>
              </a:buClr>
              <a:buNone/>
              <a:defRPr sz="2400">
                <a:solidFill>
                  <a:schemeClr val="tx1">
                    <a:lumMod val="65000"/>
                    <a:lumOff val="35000"/>
                  </a:schemeClr>
                </a:solidFill>
                <a:latin typeface="+mn-lt"/>
                <a:ea typeface="+mn-ea"/>
                <a:cs typeface="+mn-cs"/>
              </a:defRPr>
            </a:lvl1pPr>
            <a:lvl2pPr marL="457200" indent="0" algn="l" rtl="0" eaLnBrk="0" fontAlgn="base" hangingPunct="0">
              <a:spcBef>
                <a:spcPct val="20000"/>
              </a:spcBef>
              <a:spcAft>
                <a:spcPct val="0"/>
              </a:spcAft>
              <a:buClr>
                <a:schemeClr val="bg2"/>
              </a:buClr>
              <a:buSzPct val="120000"/>
              <a:buNone/>
              <a:defRPr sz="2000">
                <a:solidFill>
                  <a:schemeClr val="tx1">
                    <a:tint val="75000"/>
                  </a:schemeClr>
                </a:solidFill>
                <a:latin typeface="Times" charset="0"/>
              </a:defRPr>
            </a:lvl2pPr>
            <a:lvl3pPr marL="914400" indent="0" algn="l" rtl="0" eaLnBrk="0" fontAlgn="base" hangingPunct="0">
              <a:spcBef>
                <a:spcPct val="20000"/>
              </a:spcBef>
              <a:spcAft>
                <a:spcPct val="0"/>
              </a:spcAft>
              <a:buClr>
                <a:schemeClr val="bg2"/>
              </a:buClr>
              <a:buSzPct val="75000"/>
              <a:buNone/>
              <a:defRPr sz="1800" b="1">
                <a:solidFill>
                  <a:schemeClr val="tx1">
                    <a:tint val="75000"/>
                  </a:schemeClr>
                </a:solidFill>
                <a:latin typeface="+mn-lt"/>
              </a:defRPr>
            </a:lvl3pPr>
            <a:lvl4pPr marL="1371600" indent="0" algn="l" rtl="0" eaLnBrk="0" fontAlgn="base" hangingPunct="0">
              <a:spcBef>
                <a:spcPct val="20000"/>
              </a:spcBef>
              <a:spcAft>
                <a:spcPct val="0"/>
              </a:spcAft>
              <a:buClr>
                <a:schemeClr val="bg2"/>
              </a:buClr>
              <a:buNone/>
              <a:defRPr sz="1600">
                <a:solidFill>
                  <a:schemeClr val="tx1">
                    <a:tint val="75000"/>
                  </a:schemeClr>
                </a:solidFill>
                <a:latin typeface="+mn-lt"/>
              </a:defRPr>
            </a:lvl4pPr>
            <a:lvl5pPr marL="18288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5pPr>
            <a:lvl6pPr marL="22860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6pPr>
            <a:lvl7pPr marL="27432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7pPr>
            <a:lvl8pPr marL="32004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8pPr>
            <a:lvl9pPr marL="36576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9pPr>
          </a:lstStyle>
          <a:p>
            <a:r>
              <a:rPr lang="en-US" sz="1600" b="1" dirty="0">
                <a:latin typeface="Calibri" panose="020F0502020204030204" pitchFamily="34" charset="0"/>
                <a:cs typeface="Calibri" panose="020F0502020204030204" pitchFamily="34" charset="0"/>
              </a:rPr>
              <a:t>Referrals in hard copy</a:t>
            </a: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Stored in a locked file cabinet if they exist in hard copy in an office </a:t>
            </a: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Access to the keys will be limited to the supervisor of case management or the project manager </a:t>
            </a: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IRF to be handed over directly to the receiver of the referral in a sealed envelope</a:t>
            </a: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Plan for destroying all case information in hard copies in case of an emergency or evacuation</a:t>
            </a:r>
          </a:p>
          <a:p>
            <a:pPr marL="285750" indent="-285750">
              <a:buFont typeface="Arial" panose="020B0604020202020204" pitchFamily="34" charset="0"/>
              <a:buChar char="•"/>
            </a:pPr>
            <a:endParaRPr lang="en-US" sz="1600" dirty="0">
              <a:latin typeface="Calibri" panose="020F0502020204030204" pitchFamily="34" charset="0"/>
              <a:cs typeface="Calibri" panose="020F0502020204030204" pitchFamily="34" charset="0"/>
            </a:endParaRPr>
          </a:p>
          <a:p>
            <a:r>
              <a:rPr lang="en-US" sz="1600" b="1" dirty="0">
                <a:latin typeface="Calibri" panose="020F0502020204030204" pitchFamily="34" charset="0"/>
                <a:cs typeface="Calibri" panose="020F0502020204030204" pitchFamily="34" charset="0"/>
              </a:rPr>
              <a:t>Electronic referrals</a:t>
            </a: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Referrals forms should be password protected; the password should be sent to the person again in a separate email/phone call/SMS </a:t>
            </a: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Only the humanitarian staff who is the focal point for this service should be copied in the email</a:t>
            </a: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Staff interacting with referral data and storage files should sign a data protection agreement </a:t>
            </a: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Access to referral forms should be by authorization only and password protected; passwords should be changed regularly </a:t>
            </a: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Information about referrals should be kept to a </a:t>
            </a:r>
            <a:r>
              <a:rPr lang="en-US" sz="1600" dirty="0" smtClean="0">
                <a:latin typeface="Calibri" panose="020F0502020204030204" pitchFamily="34" charset="0"/>
                <a:cs typeface="Calibri" panose="020F0502020204030204" pitchFamily="34" charset="0"/>
              </a:rPr>
              <a:t>minimum</a:t>
            </a:r>
            <a:endParaRPr lang="en-US" sz="16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Data should be anonymized unless absolutely essential to have access to people’s personal information </a:t>
            </a: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Staff are informed of the rights of individuals in terms of data collection, storage and sharing of their information</a:t>
            </a:r>
          </a:p>
          <a:p>
            <a:pPr marL="1028700" lvl="1" indent="-571500">
              <a:buFont typeface="Arial" panose="020B0604020202020204" pitchFamily="34" charset="0"/>
              <a:buChar char="•"/>
            </a:pPr>
            <a:endParaRPr lang="en-US" sz="1600" dirty="0" smtClean="0"/>
          </a:p>
          <a:p>
            <a:pPr marL="1028700" lvl="1" indent="-571500">
              <a:buFont typeface="Arial" panose="020B0604020202020204" pitchFamily="34" charset="0"/>
              <a:buChar char="•"/>
            </a:pPr>
            <a:endParaRPr lang="en-US" sz="1600" dirty="0" smtClean="0"/>
          </a:p>
          <a:p>
            <a:endParaRPr lang="en-US" sz="1600" dirty="0"/>
          </a:p>
          <a:p>
            <a:pPr marL="571500" indent="-571500">
              <a:buFont typeface="Arial" panose="020B0604020202020204" pitchFamily="34" charset="0"/>
              <a:buChar char="•"/>
            </a:pPr>
            <a:endParaRPr lang="en-US" sz="1600" kern="0" dirty="0" smtClean="0"/>
          </a:p>
          <a:p>
            <a:pPr marL="1028700" lvl="1" indent="-571500">
              <a:buFont typeface="Arial" panose="020B0604020202020204" pitchFamily="34" charset="0"/>
              <a:buChar char="•"/>
            </a:pPr>
            <a:endParaRPr lang="en-US" sz="1600" kern="0" dirty="0"/>
          </a:p>
        </p:txBody>
      </p:sp>
    </p:spTree>
    <p:extLst>
      <p:ext uri="{BB962C8B-B14F-4D97-AF65-F5344CB8AC3E}">
        <p14:creationId xmlns:p14="http://schemas.microsoft.com/office/powerpoint/2010/main" val="234545243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p:cNvSpPr>
            <a:spLocks noGrp="1"/>
          </p:cNvSpPr>
          <p:nvPr>
            <p:ph type="title"/>
          </p:nvPr>
        </p:nvSpPr>
        <p:spPr>
          <a:xfrm>
            <a:off x="1447949" y="561243"/>
            <a:ext cx="9041679" cy="288972"/>
          </a:xfrm>
        </p:spPr>
        <p:txBody>
          <a:bodyPr>
            <a:noAutofit/>
          </a:bodyPr>
          <a:lstStyle/>
          <a:p>
            <a:pPr algn="ctr"/>
            <a:r>
              <a:rPr lang="en-US" sz="5400" b="0" dirty="0" smtClean="0">
                <a:solidFill>
                  <a:srgbClr val="00B0F0"/>
                </a:solidFill>
                <a:latin typeface="Calibri" panose="020F0502020204030204" pitchFamily="34" charset="0"/>
                <a:cs typeface="Calibri" panose="020F0502020204030204" pitchFamily="34" charset="0"/>
              </a:rPr>
              <a:t>Encryption of excel file</a:t>
            </a:r>
            <a:endParaRPr lang="en-US" sz="5400" b="0" i="1" dirty="0">
              <a:solidFill>
                <a:srgbClr val="00B0F0"/>
              </a:solidFill>
              <a:latin typeface="Calibri" panose="020F0502020204030204" pitchFamily="34" charset="0"/>
              <a:cs typeface="Calibri" panose="020F0502020204030204" pitchFamily="34" charset="0"/>
            </a:endParaRPr>
          </a:p>
        </p:txBody>
      </p:sp>
      <p:sp>
        <p:nvSpPr>
          <p:cNvPr id="5" name="TextBox 4"/>
          <p:cNvSpPr txBox="1"/>
          <p:nvPr/>
        </p:nvSpPr>
        <p:spPr>
          <a:xfrm>
            <a:off x="27877" y="3604313"/>
            <a:ext cx="6690732" cy="381984"/>
          </a:xfrm>
          <a:prstGeom prst="rect">
            <a:avLst/>
          </a:prstGeom>
          <a:noFill/>
        </p:spPr>
        <p:txBody>
          <a:bodyPr wrap="square" rtlCol="0">
            <a:spAutoFit/>
          </a:bodyPr>
          <a:lstStyle/>
          <a:p>
            <a:r>
              <a:rPr lang="en-US" b="1" dirty="0" smtClean="0"/>
              <a:t>Step 2: </a:t>
            </a:r>
            <a:r>
              <a:rPr lang="en-US" dirty="0"/>
              <a:t>C</a:t>
            </a:r>
            <a:r>
              <a:rPr lang="en-US" dirty="0" smtClean="0"/>
              <a:t>lick on ‘’Protect document’’</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907" y="1639880"/>
            <a:ext cx="4739268" cy="1797653"/>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907" y="4039414"/>
            <a:ext cx="3936381" cy="2786023"/>
          </a:xfrm>
          <a:prstGeom prst="rect">
            <a:avLst/>
          </a:prstGeom>
        </p:spPr>
      </p:pic>
      <p:sp>
        <p:nvSpPr>
          <p:cNvPr id="9" name="TextBox 8"/>
          <p:cNvSpPr txBox="1"/>
          <p:nvPr/>
        </p:nvSpPr>
        <p:spPr>
          <a:xfrm>
            <a:off x="66907" y="943593"/>
            <a:ext cx="6690732" cy="646331"/>
          </a:xfrm>
          <a:prstGeom prst="rect">
            <a:avLst/>
          </a:prstGeom>
          <a:noFill/>
        </p:spPr>
        <p:txBody>
          <a:bodyPr wrap="square" rtlCol="0">
            <a:spAutoFit/>
          </a:bodyPr>
          <a:lstStyle/>
          <a:p>
            <a:r>
              <a:rPr lang="en-US" b="1" dirty="0" smtClean="0"/>
              <a:t>Step 1: </a:t>
            </a:r>
            <a:r>
              <a:rPr lang="en-US" dirty="0" smtClean="0"/>
              <a:t>Click on ‘’File’’ in your word </a:t>
            </a:r>
          </a:p>
          <a:p>
            <a:r>
              <a:rPr lang="en-US" dirty="0" smtClean="0"/>
              <a:t>document</a:t>
            </a:r>
            <a:endParaRPr lang="en-US"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38548" y="2070750"/>
            <a:ext cx="5229273" cy="3361675"/>
          </a:xfrm>
          <a:prstGeom prst="rect">
            <a:avLst/>
          </a:prstGeom>
        </p:spPr>
      </p:pic>
      <p:sp>
        <p:nvSpPr>
          <p:cNvPr id="11" name="TextBox 10"/>
          <p:cNvSpPr txBox="1"/>
          <p:nvPr/>
        </p:nvSpPr>
        <p:spPr>
          <a:xfrm>
            <a:off x="6096649" y="955335"/>
            <a:ext cx="6095351" cy="923330"/>
          </a:xfrm>
          <a:prstGeom prst="rect">
            <a:avLst/>
          </a:prstGeom>
          <a:noFill/>
        </p:spPr>
        <p:txBody>
          <a:bodyPr wrap="square" rtlCol="0">
            <a:spAutoFit/>
          </a:bodyPr>
          <a:lstStyle/>
          <a:p>
            <a:r>
              <a:rPr lang="en-US" b="1" dirty="0" smtClean="0"/>
              <a:t>Step 3: </a:t>
            </a:r>
            <a:r>
              <a:rPr lang="en-US" dirty="0" smtClean="0"/>
              <a:t>choose ‘’Encrypt file’’ in the dropdown menu and it will open this window. Decide on a password for your file</a:t>
            </a:r>
            <a:endParaRPr lang="en-US" dirty="0"/>
          </a:p>
        </p:txBody>
      </p:sp>
      <p:sp>
        <p:nvSpPr>
          <p:cNvPr id="12" name="TextBox 11"/>
          <p:cNvSpPr txBox="1"/>
          <p:nvPr/>
        </p:nvSpPr>
        <p:spPr>
          <a:xfrm>
            <a:off x="6238548" y="5509157"/>
            <a:ext cx="5835805" cy="646331"/>
          </a:xfrm>
          <a:prstGeom prst="rect">
            <a:avLst/>
          </a:prstGeom>
          <a:noFill/>
        </p:spPr>
        <p:txBody>
          <a:bodyPr wrap="square" rtlCol="0">
            <a:spAutoFit/>
          </a:bodyPr>
          <a:lstStyle/>
          <a:p>
            <a:r>
              <a:rPr lang="en-US" b="1" dirty="0" smtClean="0">
                <a:solidFill>
                  <a:srgbClr val="FF0000"/>
                </a:solidFill>
              </a:rPr>
              <a:t>Important: send the password in a separate email/text to the receiver</a:t>
            </a:r>
            <a:endParaRPr lang="en-US" b="1" dirty="0">
              <a:solidFill>
                <a:srgbClr val="FF0000"/>
              </a:solidFill>
            </a:endParaRPr>
          </a:p>
        </p:txBody>
      </p:sp>
    </p:spTree>
    <p:extLst>
      <p:ext uri="{BB962C8B-B14F-4D97-AF65-F5344CB8AC3E}">
        <p14:creationId xmlns:p14="http://schemas.microsoft.com/office/powerpoint/2010/main" val="125087148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4405" y="1288617"/>
            <a:ext cx="10363200" cy="2387600"/>
          </a:xfrm>
        </p:spPr>
        <p:txBody>
          <a:bodyPr>
            <a:normAutofit/>
          </a:bodyPr>
          <a:lstStyle/>
          <a:p>
            <a:r>
              <a:rPr lang="en-US" sz="6600" b="1" dirty="0" smtClean="0">
                <a:solidFill>
                  <a:srgbClr val="0070C0"/>
                </a:solidFill>
                <a:latin typeface="Calibri" panose="020F0502020204030204" pitchFamily="34" charset="0"/>
              </a:rPr>
              <a:t>Referrals in Ukraine</a:t>
            </a:r>
            <a:endParaRPr lang="fr-CH" sz="6600" b="1" dirty="0">
              <a:solidFill>
                <a:srgbClr val="0070C0"/>
              </a:solidFill>
              <a:latin typeface="Calibri" panose="020F0502020204030204" pitchFamily="34" charset="0"/>
            </a:endParaRPr>
          </a:p>
        </p:txBody>
      </p:sp>
    </p:spTree>
    <p:extLst>
      <p:ext uri="{BB962C8B-B14F-4D97-AF65-F5344CB8AC3E}">
        <p14:creationId xmlns:p14="http://schemas.microsoft.com/office/powerpoint/2010/main" val="408598055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1377" y="284979"/>
            <a:ext cx="7886700" cy="1298725"/>
          </a:xfrm>
        </p:spPr>
        <p:txBody>
          <a:bodyPr>
            <a:normAutofit/>
          </a:bodyPr>
          <a:lstStyle/>
          <a:p>
            <a:pPr algn="ctr"/>
            <a:r>
              <a:rPr lang="en-US" sz="4000" dirty="0"/>
              <a:t>Current</a:t>
            </a:r>
            <a:br>
              <a:rPr lang="en-US" sz="4000" dirty="0"/>
            </a:br>
            <a:r>
              <a:rPr lang="en-US" sz="4000" dirty="0"/>
              <a:t>Referral pathways in Ukraine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2188329"/>
            <a:ext cx="9021452" cy="2481342"/>
          </a:xfrm>
          <a:prstGeom prst="rect">
            <a:avLst/>
          </a:prstGeom>
        </p:spPr>
      </p:pic>
      <p:sp>
        <p:nvSpPr>
          <p:cNvPr id="5" name="Rectangle 4">
            <a:extLst>
              <a:ext uri="{FF2B5EF4-FFF2-40B4-BE49-F238E27FC236}">
                <a16:creationId xmlns:a16="http://schemas.microsoft.com/office/drawing/2014/main" id="{694EA35E-8AB9-4977-9B4E-F71D0E26E5C6}"/>
              </a:ext>
            </a:extLst>
          </p:cNvPr>
          <p:cNvSpPr/>
          <p:nvPr/>
        </p:nvSpPr>
        <p:spPr>
          <a:xfrm>
            <a:off x="1608841" y="5461658"/>
            <a:ext cx="8936612" cy="598676"/>
          </a:xfrm>
          <a:prstGeom prst="rect">
            <a:avLst/>
          </a:prstGeom>
          <a:ln w="571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Remember! The primary receiver of a referral should be the competent authority at local level</a:t>
            </a:r>
          </a:p>
        </p:txBody>
      </p:sp>
    </p:spTree>
    <p:extLst>
      <p:ext uri="{BB962C8B-B14F-4D97-AF65-F5344CB8AC3E}">
        <p14:creationId xmlns:p14="http://schemas.microsoft.com/office/powerpoint/2010/main" val="29619864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p:cNvSpPr>
            <a:spLocks noGrp="1"/>
          </p:cNvSpPr>
          <p:nvPr>
            <p:ph type="title"/>
          </p:nvPr>
        </p:nvSpPr>
        <p:spPr>
          <a:xfrm>
            <a:off x="1449861" y="1389685"/>
            <a:ext cx="9041679" cy="288972"/>
          </a:xfrm>
        </p:spPr>
        <p:txBody>
          <a:bodyPr>
            <a:noAutofit/>
          </a:bodyPr>
          <a:lstStyle/>
          <a:p>
            <a:pPr algn="ctr"/>
            <a:r>
              <a:rPr lang="en-US" sz="5400" dirty="0" smtClean="0">
                <a:solidFill>
                  <a:srgbClr val="00B0F0"/>
                </a:solidFill>
                <a:latin typeface="Calibri" panose="020F0502020204030204" pitchFamily="34" charset="0"/>
                <a:cs typeface="Calibri" panose="020F0502020204030204" pitchFamily="34" charset="0"/>
              </a:rPr>
              <a:t>Additional challenges with referrals</a:t>
            </a:r>
            <a:endParaRPr lang="en-US" sz="5400" i="1" dirty="0">
              <a:solidFill>
                <a:srgbClr val="00B0F0"/>
              </a:solidFill>
              <a:latin typeface="Calibri" panose="020F0502020204030204" pitchFamily="34" charset="0"/>
              <a:cs typeface="Calibri" panose="020F0502020204030204" pitchFamily="34" charset="0"/>
            </a:endParaRPr>
          </a:p>
        </p:txBody>
      </p:sp>
      <p:sp>
        <p:nvSpPr>
          <p:cNvPr id="4" name="Content Placeholder 2"/>
          <p:cNvSpPr txBox="1">
            <a:spLocks/>
          </p:cNvSpPr>
          <p:nvPr/>
        </p:nvSpPr>
        <p:spPr bwMode="auto">
          <a:xfrm>
            <a:off x="868566" y="2005228"/>
            <a:ext cx="10515600" cy="36730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lnSpcReduction="20000"/>
          </a:bodyPr>
          <a:lstStyle>
            <a:lvl1pPr marL="0" indent="0" algn="l" rtl="0" eaLnBrk="0" fontAlgn="base" hangingPunct="0">
              <a:spcBef>
                <a:spcPct val="20000"/>
              </a:spcBef>
              <a:spcAft>
                <a:spcPct val="0"/>
              </a:spcAft>
              <a:buClr>
                <a:schemeClr val="bg2"/>
              </a:buClr>
              <a:buNone/>
              <a:defRPr sz="2400">
                <a:solidFill>
                  <a:schemeClr val="tx1">
                    <a:lumMod val="65000"/>
                    <a:lumOff val="35000"/>
                  </a:schemeClr>
                </a:solidFill>
                <a:latin typeface="+mn-lt"/>
                <a:ea typeface="+mn-ea"/>
                <a:cs typeface="+mn-cs"/>
              </a:defRPr>
            </a:lvl1pPr>
            <a:lvl2pPr marL="457200" indent="0" algn="l" rtl="0" eaLnBrk="0" fontAlgn="base" hangingPunct="0">
              <a:spcBef>
                <a:spcPct val="20000"/>
              </a:spcBef>
              <a:spcAft>
                <a:spcPct val="0"/>
              </a:spcAft>
              <a:buClr>
                <a:schemeClr val="bg2"/>
              </a:buClr>
              <a:buSzPct val="120000"/>
              <a:buNone/>
              <a:defRPr sz="2000">
                <a:solidFill>
                  <a:schemeClr val="tx1">
                    <a:tint val="75000"/>
                  </a:schemeClr>
                </a:solidFill>
                <a:latin typeface="Times" charset="0"/>
              </a:defRPr>
            </a:lvl2pPr>
            <a:lvl3pPr marL="914400" indent="0" algn="l" rtl="0" eaLnBrk="0" fontAlgn="base" hangingPunct="0">
              <a:spcBef>
                <a:spcPct val="20000"/>
              </a:spcBef>
              <a:spcAft>
                <a:spcPct val="0"/>
              </a:spcAft>
              <a:buClr>
                <a:schemeClr val="bg2"/>
              </a:buClr>
              <a:buSzPct val="75000"/>
              <a:buNone/>
              <a:defRPr sz="1800" b="1">
                <a:solidFill>
                  <a:schemeClr val="tx1">
                    <a:tint val="75000"/>
                  </a:schemeClr>
                </a:solidFill>
                <a:latin typeface="+mn-lt"/>
              </a:defRPr>
            </a:lvl3pPr>
            <a:lvl4pPr marL="1371600" indent="0" algn="l" rtl="0" eaLnBrk="0" fontAlgn="base" hangingPunct="0">
              <a:spcBef>
                <a:spcPct val="20000"/>
              </a:spcBef>
              <a:spcAft>
                <a:spcPct val="0"/>
              </a:spcAft>
              <a:buClr>
                <a:schemeClr val="bg2"/>
              </a:buClr>
              <a:buNone/>
              <a:defRPr sz="1600">
                <a:solidFill>
                  <a:schemeClr val="tx1">
                    <a:tint val="75000"/>
                  </a:schemeClr>
                </a:solidFill>
                <a:latin typeface="+mn-lt"/>
              </a:defRPr>
            </a:lvl4pPr>
            <a:lvl5pPr marL="18288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5pPr>
            <a:lvl6pPr marL="22860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6pPr>
            <a:lvl7pPr marL="27432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7pPr>
            <a:lvl8pPr marL="32004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8pPr>
            <a:lvl9pPr marL="3657600" indent="0" algn="l" rtl="0" eaLnBrk="0" fontAlgn="base" hangingPunct="0">
              <a:spcBef>
                <a:spcPct val="20000"/>
              </a:spcBef>
              <a:spcAft>
                <a:spcPct val="0"/>
              </a:spcAft>
              <a:buClr>
                <a:schemeClr val="bg2"/>
              </a:buClr>
              <a:buSzPct val="85000"/>
              <a:buFont typeface="Times" charset="0"/>
              <a:buNone/>
              <a:defRPr sz="1600">
                <a:solidFill>
                  <a:schemeClr val="tx1">
                    <a:tint val="75000"/>
                  </a:schemeClr>
                </a:solidFill>
                <a:latin typeface="Times New Roman" charset="0"/>
              </a:defRPr>
            </a:lvl9pPr>
          </a:lstStyle>
          <a:p>
            <a:pPr marL="342900" indent="-342900">
              <a:buFont typeface="Arial" panose="020B0604020202020204" pitchFamily="34" charset="0"/>
              <a:buChar char="•"/>
            </a:pPr>
            <a:r>
              <a:rPr lang="en-US" sz="2800" dirty="0"/>
              <a:t>I am unsure of what services are available in the area </a:t>
            </a:r>
          </a:p>
          <a:p>
            <a:pPr marL="342900" indent="-342900">
              <a:buFont typeface="Arial" panose="020B0604020202020204" pitchFamily="34" charset="0"/>
              <a:buChar char="•"/>
            </a:pPr>
            <a:r>
              <a:rPr lang="en-US" sz="2800" dirty="0"/>
              <a:t>I cannot find the organization’s contact information</a:t>
            </a:r>
          </a:p>
          <a:p>
            <a:pPr marL="342900" indent="-342900">
              <a:buFont typeface="Arial" panose="020B0604020202020204" pitchFamily="34" charset="0"/>
              <a:buChar char="•"/>
            </a:pPr>
            <a:r>
              <a:rPr lang="en-US" sz="2800" dirty="0"/>
              <a:t>I am not sure that this organization provides services for this specific group (children etc.)</a:t>
            </a:r>
          </a:p>
          <a:p>
            <a:pPr marL="342900" indent="-342900">
              <a:buFont typeface="Arial" panose="020B0604020202020204" pitchFamily="34" charset="0"/>
              <a:buChar char="•"/>
            </a:pPr>
            <a:r>
              <a:rPr lang="en-US" sz="2800" dirty="0"/>
              <a:t>The organization does not answer the phone nor email when I try to contact them</a:t>
            </a:r>
          </a:p>
          <a:p>
            <a:pPr marL="342900" indent="-342900">
              <a:buFont typeface="Arial" panose="020B0604020202020204" pitchFamily="34" charset="0"/>
              <a:buChar char="•"/>
            </a:pPr>
            <a:r>
              <a:rPr lang="en-US" sz="2800" dirty="0"/>
              <a:t>The organization answers saying they will contact the person, but I never heard back nor did the person</a:t>
            </a:r>
          </a:p>
          <a:p>
            <a:pPr marL="342900" indent="-342900">
              <a:buFont typeface="Arial" panose="020B0604020202020204" pitchFamily="34" charset="0"/>
              <a:buChar char="•"/>
            </a:pPr>
            <a:r>
              <a:rPr lang="en-US" sz="2800" dirty="0"/>
              <a:t>The organization says that they will deliver the service, but I </a:t>
            </a:r>
            <a:r>
              <a:rPr lang="en-US" sz="2800" dirty="0" smtClean="0"/>
              <a:t>am </a:t>
            </a:r>
            <a:r>
              <a:rPr lang="en-US" sz="2800" dirty="0"/>
              <a:t>unsure whether the service was indeed delivered</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endParaRPr lang="en-GB" sz="2800" dirty="0" smtClean="0"/>
          </a:p>
          <a:p>
            <a:pPr marL="342900" indent="-342900">
              <a:buFont typeface="Arial" panose="020B0604020202020204" pitchFamily="34" charset="0"/>
              <a:buChar char="•"/>
            </a:pPr>
            <a:endParaRPr lang="en-GB" dirty="0" smtClean="0"/>
          </a:p>
          <a:p>
            <a:pPr marL="342900" indent="-342900">
              <a:buFont typeface="Arial" panose="020B0604020202020204" pitchFamily="34" charset="0"/>
              <a:buChar char="•"/>
            </a:pPr>
            <a:endParaRPr lang="en-GB" dirty="0" smtClean="0"/>
          </a:p>
          <a:p>
            <a:pPr marL="342900" indent="-342900">
              <a:buFont typeface="Arial" panose="020B0604020202020204" pitchFamily="34" charset="0"/>
              <a:buChar char="•"/>
            </a:pPr>
            <a:endParaRPr lang="en-GB" dirty="0" smtClean="0"/>
          </a:p>
          <a:p>
            <a:pPr marL="342900" indent="-342900">
              <a:buFont typeface="Arial" panose="020B0604020202020204" pitchFamily="34" charset="0"/>
              <a:buChar char="•"/>
            </a:pPr>
            <a:endParaRPr lang="en-GB" dirty="0"/>
          </a:p>
          <a:p>
            <a:pPr marL="342900" indent="-342900" algn="just">
              <a:buFont typeface="Arial" panose="020B0604020202020204" pitchFamily="34" charset="0"/>
              <a:buChar char="•"/>
            </a:pPr>
            <a:endParaRPr lang="en-US" kern="0" dirty="0"/>
          </a:p>
        </p:txBody>
      </p:sp>
    </p:spTree>
    <p:extLst>
      <p:ext uri="{BB962C8B-B14F-4D97-AF65-F5344CB8AC3E}">
        <p14:creationId xmlns:p14="http://schemas.microsoft.com/office/powerpoint/2010/main" val="381605776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8572" y="57274"/>
            <a:ext cx="7886700" cy="1330145"/>
          </a:xfrm>
        </p:spPr>
        <p:txBody>
          <a:bodyPr>
            <a:normAutofit/>
          </a:bodyPr>
          <a:lstStyle/>
          <a:p>
            <a:pPr algn="ctr"/>
            <a:r>
              <a:rPr lang="en-US" sz="4000" dirty="0"/>
              <a:t>Protection referral pathways specifics</a:t>
            </a:r>
          </a:p>
        </p:txBody>
      </p:sp>
      <p:sp>
        <p:nvSpPr>
          <p:cNvPr id="3" name="Rectangle 2"/>
          <p:cNvSpPr/>
          <p:nvPr/>
        </p:nvSpPr>
        <p:spPr>
          <a:xfrm>
            <a:off x="1693684" y="3303760"/>
            <a:ext cx="1960775" cy="66930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Protection need</a:t>
            </a:r>
          </a:p>
        </p:txBody>
      </p:sp>
      <p:sp>
        <p:nvSpPr>
          <p:cNvPr id="5" name="Rectangle 4"/>
          <p:cNvSpPr/>
          <p:nvPr/>
        </p:nvSpPr>
        <p:spPr>
          <a:xfrm>
            <a:off x="4363041" y="1890073"/>
            <a:ext cx="1960775" cy="669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GBV</a:t>
            </a:r>
          </a:p>
        </p:txBody>
      </p:sp>
      <p:sp>
        <p:nvSpPr>
          <p:cNvPr id="6" name="Rectangle 5"/>
          <p:cNvSpPr/>
          <p:nvPr/>
        </p:nvSpPr>
        <p:spPr>
          <a:xfrm>
            <a:off x="4363041" y="3811572"/>
            <a:ext cx="1960775" cy="669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Rehabilitation/</a:t>
            </a:r>
            <a:br>
              <a:rPr lang="en-US" dirty="0"/>
            </a:br>
            <a:r>
              <a:rPr lang="en-US" dirty="0"/>
              <a:t>assistive devices </a:t>
            </a:r>
          </a:p>
        </p:txBody>
      </p:sp>
      <p:sp>
        <p:nvSpPr>
          <p:cNvPr id="7" name="Rectangle 6"/>
          <p:cNvSpPr/>
          <p:nvPr/>
        </p:nvSpPr>
        <p:spPr>
          <a:xfrm>
            <a:off x="4363041" y="4787246"/>
            <a:ext cx="1960775" cy="669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All other Protection needs</a:t>
            </a:r>
          </a:p>
        </p:txBody>
      </p:sp>
      <p:cxnSp>
        <p:nvCxnSpPr>
          <p:cNvPr id="9" name="Straight Arrow Connector 8"/>
          <p:cNvCxnSpPr>
            <a:cxnSpLocks/>
            <a:stCxn id="3" idx="3"/>
            <a:endCxn id="5" idx="1"/>
          </p:cNvCxnSpPr>
          <p:nvPr/>
        </p:nvCxnSpPr>
        <p:spPr>
          <a:xfrm flipV="1">
            <a:off x="3654458" y="2224726"/>
            <a:ext cx="708582" cy="14136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cxnSpLocks/>
            <a:stCxn id="3" idx="3"/>
            <a:endCxn id="7" idx="1"/>
          </p:cNvCxnSpPr>
          <p:nvPr/>
        </p:nvCxnSpPr>
        <p:spPr>
          <a:xfrm>
            <a:off x="3654458" y="3638412"/>
            <a:ext cx="708582" cy="14834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cxnSpLocks/>
            <a:stCxn id="3" idx="3"/>
            <a:endCxn id="16" idx="1"/>
          </p:cNvCxnSpPr>
          <p:nvPr/>
        </p:nvCxnSpPr>
        <p:spPr>
          <a:xfrm flipV="1">
            <a:off x="3654458" y="3198042"/>
            <a:ext cx="708582" cy="4403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7057534" y="1706253"/>
            <a:ext cx="2960017" cy="8841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Call La Strada GBV hotline</a:t>
            </a:r>
          </a:p>
          <a:p>
            <a:pPr algn="ctr"/>
            <a:r>
              <a:rPr lang="en-US" b="1" dirty="0"/>
              <a:t> 0 800 500 225, 116 111</a:t>
            </a:r>
          </a:p>
          <a:p>
            <a:pPr algn="ctr"/>
            <a:r>
              <a:rPr lang="en-US" b="1" dirty="0"/>
              <a:t>or 1545 (government)</a:t>
            </a:r>
          </a:p>
        </p:txBody>
      </p:sp>
      <p:sp>
        <p:nvSpPr>
          <p:cNvPr id="18" name="Rectangle 17"/>
          <p:cNvSpPr/>
          <p:nvPr/>
        </p:nvSpPr>
        <p:spPr>
          <a:xfrm>
            <a:off x="7057532" y="3691380"/>
            <a:ext cx="2960017" cy="876694"/>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b="1" dirty="0"/>
              <a:t>Contact WHO focal point</a:t>
            </a:r>
          </a:p>
          <a:p>
            <a:pPr algn="ctr"/>
            <a:r>
              <a:rPr lang="en-US" dirty="0" err="1"/>
              <a:t>Volodymyr</a:t>
            </a:r>
            <a:r>
              <a:rPr lang="en-US" dirty="0"/>
              <a:t> </a:t>
            </a:r>
            <a:r>
              <a:rPr lang="en-US" dirty="0" err="1"/>
              <a:t>Golyk</a:t>
            </a:r>
            <a:endParaRPr lang="en-US" dirty="0"/>
          </a:p>
          <a:p>
            <a:pPr algn="ctr"/>
            <a:r>
              <a:rPr lang="en-US" dirty="0"/>
              <a:t>golykv@who.int</a:t>
            </a:r>
          </a:p>
        </p:txBody>
      </p:sp>
      <p:sp>
        <p:nvSpPr>
          <p:cNvPr id="19" name="Rectangle 18"/>
          <p:cNvSpPr/>
          <p:nvPr/>
        </p:nvSpPr>
        <p:spPr>
          <a:xfrm>
            <a:off x="7057532" y="4784890"/>
            <a:ext cx="2960017" cy="66930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Look for Protection service provider in Service Mapping</a:t>
            </a:r>
          </a:p>
        </p:txBody>
      </p:sp>
      <p:cxnSp>
        <p:nvCxnSpPr>
          <p:cNvPr id="20" name="Straight Arrow Connector 19"/>
          <p:cNvCxnSpPr/>
          <p:nvPr/>
        </p:nvCxnSpPr>
        <p:spPr>
          <a:xfrm>
            <a:off x="6323815" y="2231009"/>
            <a:ext cx="70858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6323030" y="4143866"/>
            <a:ext cx="70858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6323030" y="5119540"/>
            <a:ext cx="70858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60BE5C15-6643-40B6-9966-9435FCBE13B6}"/>
              </a:ext>
            </a:extLst>
          </p:cNvPr>
          <p:cNvSpPr/>
          <p:nvPr/>
        </p:nvSpPr>
        <p:spPr>
          <a:xfrm>
            <a:off x="4363041" y="2863389"/>
            <a:ext cx="1960775" cy="669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UA/SC</a:t>
            </a:r>
          </a:p>
        </p:txBody>
      </p:sp>
      <p:sp>
        <p:nvSpPr>
          <p:cNvPr id="24" name="Rectangle 23">
            <a:extLst>
              <a:ext uri="{FF2B5EF4-FFF2-40B4-BE49-F238E27FC236}">
                <a16:creationId xmlns:a16="http://schemas.microsoft.com/office/drawing/2014/main" id="{4D3F5638-1CDC-44DC-8B7F-D5BC26D9F90D}"/>
              </a:ext>
            </a:extLst>
          </p:cNvPr>
          <p:cNvSpPr/>
          <p:nvPr/>
        </p:nvSpPr>
        <p:spPr>
          <a:xfrm>
            <a:off x="7057533" y="2807224"/>
            <a:ext cx="2960017" cy="636311"/>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b="1" dirty="0"/>
              <a:t>Contact local child protection service</a:t>
            </a:r>
          </a:p>
        </p:txBody>
      </p:sp>
      <p:cxnSp>
        <p:nvCxnSpPr>
          <p:cNvPr id="25" name="Straight Arrow Connector 24">
            <a:extLst>
              <a:ext uri="{FF2B5EF4-FFF2-40B4-BE49-F238E27FC236}">
                <a16:creationId xmlns:a16="http://schemas.microsoft.com/office/drawing/2014/main" id="{3B092444-776F-44B3-8D60-927CA73604D1}"/>
              </a:ext>
            </a:extLst>
          </p:cNvPr>
          <p:cNvCxnSpPr/>
          <p:nvPr/>
        </p:nvCxnSpPr>
        <p:spPr>
          <a:xfrm>
            <a:off x="6323815" y="3156949"/>
            <a:ext cx="70858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C038FB4E-50A8-4166-B785-2D7E9600E98F}"/>
              </a:ext>
            </a:extLst>
          </p:cNvPr>
          <p:cNvCxnSpPr>
            <a:cxnSpLocks/>
            <a:stCxn id="3" idx="3"/>
            <a:endCxn id="6" idx="1"/>
          </p:cNvCxnSpPr>
          <p:nvPr/>
        </p:nvCxnSpPr>
        <p:spPr>
          <a:xfrm>
            <a:off x="3654458" y="3638412"/>
            <a:ext cx="708582" cy="5078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791951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V3_19_cloudnine">
  <a:themeElements>
    <a:clrScheme name="">
      <a:dk1>
        <a:srgbClr val="000000"/>
      </a:dk1>
      <a:lt1>
        <a:srgbClr val="FFFFFF"/>
      </a:lt1>
      <a:dk2>
        <a:srgbClr val="2AABE2"/>
      </a:dk2>
      <a:lt2>
        <a:srgbClr val="85A7CF"/>
      </a:lt2>
      <a:accent1>
        <a:srgbClr val="EB2228"/>
      </a:accent1>
      <a:accent2>
        <a:srgbClr val="FBC62A"/>
      </a:accent2>
      <a:accent3>
        <a:srgbClr val="FFFFFF"/>
      </a:accent3>
      <a:accent4>
        <a:srgbClr val="000000"/>
      </a:accent4>
      <a:accent5>
        <a:srgbClr val="F3ABAC"/>
      </a:accent5>
      <a:accent6>
        <a:srgbClr val="E3B325"/>
      </a:accent6>
      <a:hlink>
        <a:srgbClr val="CFDCE3"/>
      </a:hlink>
      <a:folHlink>
        <a:srgbClr val="93C842"/>
      </a:folHlink>
    </a:clrScheme>
    <a:fontScheme name="V3_19_cloudnin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V3_19_cloudnin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V3_19_cloudnin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V3_19_cloudnin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V3_19_cloudnin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V3_19_cloudnin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V3_19_cloudnin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V3_19_cloudnin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rotection Cluster Ukrain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Protection Cluster Ukrain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BB050D803BE034CBEAE477B239A7EDF" ma:contentTypeVersion="16" ma:contentTypeDescription="Crée un document." ma:contentTypeScope="" ma:versionID="a09dd64ce9da6ab3d92ecb97b8452bb1">
  <xsd:schema xmlns:xsd="http://www.w3.org/2001/XMLSchema" xmlns:xs="http://www.w3.org/2001/XMLSchema" xmlns:p="http://schemas.microsoft.com/office/2006/metadata/properties" xmlns:ns2="f9c27809-4287-4089-b372-ed66d4ae5532" xmlns:ns3="a7a6521e-3bb8-4ccc-a7e1-cb34b7e3d81d" targetNamespace="http://schemas.microsoft.com/office/2006/metadata/properties" ma:root="true" ma:fieldsID="24bfba69f3823f7fb09362474bbfc807" ns2:_="" ns3:_="">
    <xsd:import namespace="f9c27809-4287-4089-b372-ed66d4ae5532"/>
    <xsd:import namespace="a7a6521e-3bb8-4ccc-a7e1-cb34b7e3d81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c27809-4287-4089-b372-ed66d4ae55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f5f3f4cc-79b9-4d17-b8fa-dd7577b1fbe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7a6521e-3bb8-4ccc-a7e1-cb34b7e3d81d" elementFormDefault="qualified">
    <xsd:import namespace="http://schemas.microsoft.com/office/2006/documentManagement/types"/>
    <xsd:import namespace="http://schemas.microsoft.com/office/infopath/2007/PartnerControls"/>
    <xsd:element name="SharedWithUsers" ma:index="1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30a163c4-7aef-45cf-802c-7e9ce6ac4ea5}" ma:internalName="TaxCatchAll" ma:showField="CatchAllData" ma:web="a7a6521e-3bb8-4ccc-a7e1-cb34b7e3d81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9c27809-4287-4089-b372-ed66d4ae5532">
      <Terms xmlns="http://schemas.microsoft.com/office/infopath/2007/PartnerControls"/>
    </lcf76f155ced4ddcb4097134ff3c332f>
    <TaxCatchAll xmlns="a7a6521e-3bb8-4ccc-a7e1-cb34b7e3d81d" xsi:nil="true"/>
  </documentManagement>
</p:properties>
</file>

<file path=customXml/itemProps1.xml><?xml version="1.0" encoding="utf-8"?>
<ds:datastoreItem xmlns:ds="http://schemas.openxmlformats.org/officeDocument/2006/customXml" ds:itemID="{C9726949-D411-4344-8229-FD5D0A2F6CD8}">
  <ds:schemaRefs>
    <ds:schemaRef ds:uri="http://schemas.microsoft.com/sharepoint/v3/contenttype/forms"/>
  </ds:schemaRefs>
</ds:datastoreItem>
</file>

<file path=customXml/itemProps2.xml><?xml version="1.0" encoding="utf-8"?>
<ds:datastoreItem xmlns:ds="http://schemas.openxmlformats.org/officeDocument/2006/customXml" ds:itemID="{E60C3C8D-E766-4FD1-A3C1-28D2E081599D}"/>
</file>

<file path=customXml/itemProps3.xml><?xml version="1.0" encoding="utf-8"?>
<ds:datastoreItem xmlns:ds="http://schemas.openxmlformats.org/officeDocument/2006/customXml" ds:itemID="{861AD56F-408D-494A-99D9-F14A7F0006E7}">
  <ds:schemaRefs>
    <ds:schemaRef ds:uri="f9c27809-4287-4089-b372-ed66d4ae5532"/>
    <ds:schemaRef ds:uri="http://schemas.microsoft.com/office/2006/documentManagement/types"/>
    <ds:schemaRef ds:uri="http://schemas.microsoft.com/office/2006/metadata/properties"/>
    <ds:schemaRef ds:uri="http://www.w3.org/XML/1998/namespace"/>
    <ds:schemaRef ds:uri="http://purl.org/dc/elements/1.1/"/>
    <ds:schemaRef ds:uri="http://schemas.openxmlformats.org/package/2006/metadata/core-properties"/>
    <ds:schemaRef ds:uri="http://purl.org/dc/dcmitype/"/>
    <ds:schemaRef ds:uri="http://schemas.microsoft.com/office/infopath/2007/PartnerControls"/>
    <ds:schemaRef ds:uri="a7a6521e-3bb8-4ccc-a7e1-cb34b7e3d81d"/>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1626</TotalTime>
  <Words>9895</Words>
  <Application>Microsoft Office PowerPoint</Application>
  <PresentationFormat>Widescreen</PresentationFormat>
  <Paragraphs>884</Paragraphs>
  <Slides>90</Slides>
  <Notes>57</Notes>
  <HiddenSlides>12</HiddenSlides>
  <MMClips>0</MMClips>
  <ScaleCrop>false</ScaleCrop>
  <HeadingPairs>
    <vt:vector size="8" baseType="variant">
      <vt:variant>
        <vt:lpstr>Fonts Used</vt:lpstr>
      </vt:variant>
      <vt:variant>
        <vt:i4>11</vt:i4>
      </vt:variant>
      <vt:variant>
        <vt:lpstr>Theme</vt:lpstr>
      </vt:variant>
      <vt:variant>
        <vt:i4>3</vt:i4>
      </vt:variant>
      <vt:variant>
        <vt:lpstr>Embedded OLE Servers</vt:lpstr>
      </vt:variant>
      <vt:variant>
        <vt:i4>1</vt:i4>
      </vt:variant>
      <vt:variant>
        <vt:lpstr>Slide Titles</vt:lpstr>
      </vt:variant>
      <vt:variant>
        <vt:i4>90</vt:i4>
      </vt:variant>
    </vt:vector>
  </HeadingPairs>
  <TitlesOfParts>
    <vt:vector size="105" baseType="lpstr">
      <vt:lpstr>-apple-system</vt:lpstr>
      <vt:lpstr>Arial</vt:lpstr>
      <vt:lpstr>Calibri</vt:lpstr>
      <vt:lpstr>Open Sans</vt:lpstr>
      <vt:lpstr>Symbol</vt:lpstr>
      <vt:lpstr>Tahoma</vt:lpstr>
      <vt:lpstr>Times</vt:lpstr>
      <vt:lpstr>Times New Roman</vt:lpstr>
      <vt:lpstr>Verdana</vt:lpstr>
      <vt:lpstr>Wingdings</vt:lpstr>
      <vt:lpstr>ヒラギノ角ゴ Pro W3</vt:lpstr>
      <vt:lpstr>V3_19_cloudnine</vt:lpstr>
      <vt:lpstr>Protection Cluster Ukraine</vt:lpstr>
      <vt:lpstr>1_Protection Cluster Ukraine</vt:lpstr>
      <vt:lpstr>think-cell Slide</vt:lpstr>
      <vt:lpstr>Referral pathways and Service mapping  Training of trainers</vt:lpstr>
      <vt:lpstr>Agenda</vt:lpstr>
      <vt:lpstr>Learning outcomes</vt:lpstr>
      <vt:lpstr>Why referrals?</vt:lpstr>
      <vt:lpstr>PowerPoint Presentation</vt:lpstr>
      <vt:lpstr>PowerPoint Presentation</vt:lpstr>
      <vt:lpstr>The importance of referrals</vt:lpstr>
      <vt:lpstr>What challenges do you currently face with referrals in Ukraine?</vt:lpstr>
      <vt:lpstr>Additional challenges with referrals</vt:lpstr>
      <vt:lpstr>Key messages</vt:lpstr>
      <vt:lpstr>Prioritizing people with specific needs</vt:lpstr>
      <vt:lpstr>Vulnerability</vt:lpstr>
      <vt:lpstr>Why prioritize?</vt:lpstr>
      <vt:lpstr>Vulnerability analysis</vt:lpstr>
      <vt:lpstr>Key vulnerable groups and protection factors to consider</vt:lpstr>
      <vt:lpstr>Prioritization and referrals</vt:lpstr>
      <vt:lpstr>Key messages</vt:lpstr>
      <vt:lpstr>How to act when faced with a potential Protection case  </vt:lpstr>
      <vt:lpstr>Scenario</vt:lpstr>
      <vt:lpstr>Safe or unsafe?</vt:lpstr>
      <vt:lpstr>Must know</vt:lpstr>
      <vt:lpstr>Safe or unsafe?</vt:lpstr>
      <vt:lpstr>Must know</vt:lpstr>
      <vt:lpstr>Safe or unsafe?</vt:lpstr>
      <vt:lpstr>Must know</vt:lpstr>
      <vt:lpstr>Safe or unsafe?</vt:lpstr>
      <vt:lpstr>Must know</vt:lpstr>
      <vt:lpstr>Safe or unsafe?</vt:lpstr>
      <vt:lpstr>Must know</vt:lpstr>
      <vt:lpstr>Safe or unsafe?</vt:lpstr>
      <vt:lpstr>Must know</vt:lpstr>
      <vt:lpstr>Safe or unsafe?</vt:lpstr>
      <vt:lpstr>Must know</vt:lpstr>
      <vt:lpstr>Safe or unsafe?</vt:lpstr>
      <vt:lpstr>Must know</vt:lpstr>
      <vt:lpstr>Safe or unsafe?</vt:lpstr>
      <vt:lpstr>Must know</vt:lpstr>
      <vt:lpstr>Safe or unsafe?</vt:lpstr>
      <vt:lpstr>Must know</vt:lpstr>
      <vt:lpstr>Key messages</vt:lpstr>
      <vt:lpstr>The referral process for Protection</vt:lpstr>
      <vt:lpstr>Minimum standards for Protection referrals</vt:lpstr>
      <vt:lpstr>Minimum standards for Protection referrals</vt:lpstr>
      <vt:lpstr>Protection referrals</vt:lpstr>
      <vt:lpstr>The referral process</vt:lpstr>
      <vt:lpstr>STEP 1  Psychological First Aid (PFA)</vt:lpstr>
      <vt:lpstr>Psychological First Aid</vt:lpstr>
      <vt:lpstr>Psychological First Aid</vt:lpstr>
      <vt:lpstr>PowerPoint Presentation</vt:lpstr>
      <vt:lpstr>Suspected GBV</vt:lpstr>
      <vt:lpstr>STEP 2  Options and consent</vt:lpstr>
      <vt:lpstr>Available services</vt:lpstr>
      <vt:lpstr>Informed consent</vt:lpstr>
      <vt:lpstr>Informed assent</vt:lpstr>
      <vt:lpstr>Exceptions to informed consent</vt:lpstr>
      <vt:lpstr>When do mandatory reporting applies?</vt:lpstr>
      <vt:lpstr>Next steps</vt:lpstr>
      <vt:lpstr>Step 3  Data Collection</vt:lpstr>
      <vt:lpstr>Data collection</vt:lpstr>
      <vt:lpstr>The Inter-Agency Referral Form (part 1)</vt:lpstr>
      <vt:lpstr>The Inter-Agency Referral Form (part 2)</vt:lpstr>
      <vt:lpstr>The Inter-Agency Referral Form (part 3)</vt:lpstr>
      <vt:lpstr>Exercise: filling the IRF</vt:lpstr>
      <vt:lpstr>Step 4  Identify the service provider</vt:lpstr>
      <vt:lpstr>The Service Mapping platform</vt:lpstr>
      <vt:lpstr>Entering and editing your data on the platform</vt:lpstr>
      <vt:lpstr>Login page – Ukraine </vt:lpstr>
      <vt:lpstr>Front page</vt:lpstr>
      <vt:lpstr>Step 1: Adding Service Delivery point</vt:lpstr>
      <vt:lpstr>Step 1: Adding Service Delivery point</vt:lpstr>
      <vt:lpstr>Step 1: Adding Service Delivery point</vt:lpstr>
      <vt:lpstr>Step 1: Adding Service Delivery point</vt:lpstr>
      <vt:lpstr>Step 2: Adding your organization focal point</vt:lpstr>
      <vt:lpstr>Step 2: Adding your organization focal point</vt:lpstr>
      <vt:lpstr>Step 3: Adding your organization Service</vt:lpstr>
      <vt:lpstr>Step 3: Adding your organization Service</vt:lpstr>
      <vt:lpstr>Final product </vt:lpstr>
      <vt:lpstr>Using the service mapping platform for referrals</vt:lpstr>
      <vt:lpstr>Searching for Protection services</vt:lpstr>
      <vt:lpstr>Step 5  Contact the service provider</vt:lpstr>
      <vt:lpstr>Sending the referral</vt:lpstr>
      <vt:lpstr>Example of a referral tracking sheet</vt:lpstr>
      <vt:lpstr>Step 6  Follow-up</vt:lpstr>
      <vt:lpstr>Statuses when following up on referrals</vt:lpstr>
      <vt:lpstr>Following up on referrals</vt:lpstr>
      <vt:lpstr>On data confidentiality</vt:lpstr>
      <vt:lpstr>Encryption of excel file</vt:lpstr>
      <vt:lpstr>Referrals in Ukraine</vt:lpstr>
      <vt:lpstr>Current Referral pathways in Ukraine</vt:lpstr>
      <vt:lpstr>Protection referral pathways specifics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Cecile</dc:creator>
  <cp:lastModifiedBy>Cecile</cp:lastModifiedBy>
  <cp:revision>233</cp:revision>
  <dcterms:created xsi:type="dcterms:W3CDTF">2022-06-03T09:32:45Z</dcterms:created>
  <dcterms:modified xsi:type="dcterms:W3CDTF">2022-07-14T08:17:36Z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0x0101008BB050D803BE034CBEAE477B239A7EDF</vt:lpwstr>
  </property>
  <property fmtid="{D5CDD505-2E9C-101B-9397-08002B2CF9AE}" pid="3" name="MediaServiceImageTags">
    <vt:lpwstr/>
  </property>
</Properties>
</file>