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image12.jpg" ContentType="image/p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5"/>
  </p:notesMasterIdLst>
  <p:sldIdLst>
    <p:sldId id="275" r:id="rId5"/>
    <p:sldId id="481" r:id="rId6"/>
    <p:sldId id="297" r:id="rId7"/>
    <p:sldId id="476" r:id="rId8"/>
    <p:sldId id="300" r:id="rId9"/>
    <p:sldId id="500" r:id="rId10"/>
    <p:sldId id="474" r:id="rId11"/>
    <p:sldId id="485" r:id="rId12"/>
    <p:sldId id="486" r:id="rId13"/>
    <p:sldId id="490" r:id="rId14"/>
    <p:sldId id="488" r:id="rId15"/>
    <p:sldId id="489" r:id="rId16"/>
    <p:sldId id="491" r:id="rId17"/>
    <p:sldId id="298" r:id="rId18"/>
    <p:sldId id="496" r:id="rId19"/>
    <p:sldId id="492" r:id="rId20"/>
    <p:sldId id="497" r:id="rId21"/>
    <p:sldId id="498" r:id="rId22"/>
    <p:sldId id="499" r:id="rId23"/>
    <p:sldId id="26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79AB13-D7E6-2228-08E2-2DA7E074DD74}" name="Natascia Zullino" initials="NZ" userId="S::zullino@unhcr.org::d674e060-7587-48b7-a4a3-909729f37cfd" providerId="AD"/>
  <p188:author id="{D9286523-3747-E41A-774C-B105E6B8B92D}" name="Ryan Alexander Arias Delafosse" initials="RAAD" userId="S::ariasdel@unhcr.org::f8bbcf5a-203c-4a38-a590-93ee4e7565a5" providerId="AD"/>
  <p188:author id="{F0B95127-A98B-20B6-6DF9-8786703EE357}" name="Gry Hjeltnes" initials="GH" userId="S::hjeltnes@unhcr.org::ad6fecf0-0018-456a-8a3c-6914fd9fd440" providerId="AD"/>
  <p188:author id="{C57E5E57-ED8C-F437-1455-3AA9085A0541}" name="Marie-Emilie Dozin" initials="MD" userId="S::dozin@unhcr.org::7b9716e2-330c-4112-bcab-8f460aeba669" providerId="AD"/>
  <p188:author id="{C16CA7ED-5D46-B62C-F72F-224A875BA16C}" name="Nancy Polutan-Teulieres" initials="NP" userId="S::polutan@unhcr.org::03522ce5-f424-49e5-95d1-60c8bc4365e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CC"/>
    <a:srgbClr val="FFFFCC"/>
    <a:srgbClr val="99FF66"/>
    <a:srgbClr val="60BD5E"/>
    <a:srgbClr val="4FD156"/>
    <a:srgbClr val="CC0066"/>
    <a:srgbClr val="B6D8C0"/>
    <a:srgbClr val="FF66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843" autoAdjust="0"/>
  </p:normalViewPr>
  <p:slideViewPr>
    <p:cSldViewPr snapToGrid="0">
      <p:cViewPr varScale="1">
        <p:scale>
          <a:sx n="50" d="100"/>
          <a:sy n="50" d="100"/>
        </p:scale>
        <p:origin x="126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DBA09C-91B4-4169-AC77-86DDC5244C4E}" type="datetimeFigureOut">
              <a:rPr lang="en-US" smtClean="0"/>
              <a:t>4/21/2023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6B10CD-9E76-411C-AB5F-81EBCEC0CAD9}" type="slidenum">
              <a:rPr lang="en-US" smtClean="0"/>
              <a:t>‹#›</a:t>
            </a:fld>
            <a:endParaRPr lang="en-US"/>
          </a:p>
        </p:txBody>
      </p:sp>
    </p:spTree>
    <p:extLst>
      <p:ext uri="{BB962C8B-B14F-4D97-AF65-F5344CB8AC3E}">
        <p14:creationId xmlns:p14="http://schemas.microsoft.com/office/powerpoint/2010/main" val="3901912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Logistic regression is useful for when we do not have data for the binary outcome we want to know (in this case, we are assuming we do not have data on freedom of movement). The freedom of movement data we have serves as a “check” to see if our model is correct.</a:t>
            </a:r>
            <a:endParaRPr lang="fr-FR" sz="1200" dirty="0"/>
          </a:p>
          <a:p>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4</a:t>
            </a:fld>
            <a:endParaRPr lang="en-US"/>
          </a:p>
        </p:txBody>
      </p:sp>
    </p:spTree>
    <p:extLst>
      <p:ext uri="{BB962C8B-B14F-4D97-AF65-F5344CB8AC3E}">
        <p14:creationId xmlns:p14="http://schemas.microsoft.com/office/powerpoint/2010/main" val="3634475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intercept term is negative, indicating that when all predictor variables are equal to zero, the log odds of the outcome is negative</a:t>
            </a:r>
            <a:endParaRPr lang="en-GB" dirty="0"/>
          </a:p>
          <a:p>
            <a:pPr marL="171450" indent="-171450">
              <a:buFont typeface="Arial" panose="020B0604020202020204" pitchFamily="34" charset="0"/>
              <a:buChar char="•"/>
            </a:pPr>
            <a:r>
              <a:rPr lang="fr-FR" dirty="0"/>
              <a:t>Intercept </a:t>
            </a:r>
            <a:r>
              <a:rPr lang="fr-FR" dirty="0" err="1"/>
              <a:t>term</a:t>
            </a:r>
            <a:r>
              <a:rPr lang="fr-FR" dirty="0"/>
              <a:t> </a:t>
            </a:r>
            <a:r>
              <a:rPr lang="fr-FR" dirty="0" err="1"/>
              <a:t>is</a:t>
            </a:r>
            <a:r>
              <a:rPr lang="fr-FR" dirty="0"/>
              <a:t> </a:t>
            </a:r>
            <a:r>
              <a:rPr lang="fr-FR" dirty="0" err="1"/>
              <a:t>negative</a:t>
            </a:r>
            <a:r>
              <a:rPr lang="fr-FR" dirty="0"/>
              <a:t> :</a:t>
            </a:r>
            <a:r>
              <a:rPr lang="en-US" dirty="0"/>
              <a:t>e to the power of -2.28080 = </a:t>
            </a:r>
            <a:r>
              <a:rPr lang="en-GB" b="0" i="0" dirty="0">
                <a:solidFill>
                  <a:srgbClr val="202124"/>
                </a:solidFill>
                <a:effectLst/>
                <a:latin typeface="arial" panose="020B0604020202020204" pitchFamily="34" charset="0"/>
              </a:rPr>
              <a:t>0.10220241207</a:t>
            </a:r>
          </a:p>
          <a:p>
            <a:pPr marL="171450" indent="-171450">
              <a:buFont typeface="Arial" panose="020B0604020202020204" pitchFamily="34" charset="0"/>
              <a:buChar char="•"/>
            </a:pPr>
            <a:r>
              <a:rPr lang="en-GB" b="0" i="0" dirty="0">
                <a:solidFill>
                  <a:srgbClr val="333333"/>
                </a:solidFill>
                <a:effectLst/>
                <a:latin typeface="-apple-system"/>
              </a:rPr>
              <a:t>P = e</a:t>
            </a:r>
            <a:r>
              <a:rPr lang="el-GR" b="0" i="0" baseline="30000" dirty="0">
                <a:solidFill>
                  <a:srgbClr val="333333"/>
                </a:solidFill>
                <a:effectLst/>
                <a:latin typeface="-apple-system"/>
              </a:rPr>
              <a:t>β</a:t>
            </a:r>
            <a:r>
              <a:rPr lang="el-GR" b="0" i="0" baseline="-25000" dirty="0">
                <a:solidFill>
                  <a:srgbClr val="333333"/>
                </a:solidFill>
                <a:effectLst/>
                <a:latin typeface="-apple-system"/>
              </a:rPr>
              <a:t>0</a:t>
            </a:r>
            <a:r>
              <a:rPr lang="el-GR" b="0" i="0" dirty="0">
                <a:solidFill>
                  <a:srgbClr val="333333"/>
                </a:solidFill>
                <a:effectLst/>
                <a:latin typeface="-apple-system"/>
              </a:rPr>
              <a:t> ÷ (1 + </a:t>
            </a:r>
            <a:r>
              <a:rPr lang="en-GB" b="0" i="0" dirty="0">
                <a:solidFill>
                  <a:srgbClr val="333333"/>
                </a:solidFill>
                <a:effectLst/>
                <a:latin typeface="-apple-system"/>
              </a:rPr>
              <a:t>e</a:t>
            </a:r>
            <a:r>
              <a:rPr lang="el-GR" b="0" i="0" baseline="30000" dirty="0">
                <a:solidFill>
                  <a:srgbClr val="333333"/>
                </a:solidFill>
                <a:effectLst/>
                <a:latin typeface="-apple-system"/>
              </a:rPr>
              <a:t>β</a:t>
            </a:r>
            <a:r>
              <a:rPr lang="el-GR" b="0" i="0" baseline="-25000" dirty="0">
                <a:solidFill>
                  <a:srgbClr val="333333"/>
                </a:solidFill>
                <a:effectLst/>
                <a:latin typeface="-apple-system"/>
              </a:rPr>
              <a:t>0</a:t>
            </a:r>
            <a:r>
              <a:rPr lang="el-GR" b="0" i="0" dirty="0">
                <a:solidFill>
                  <a:srgbClr val="333333"/>
                </a:solidFill>
                <a:effectLst/>
                <a:latin typeface="-apple-system"/>
              </a:rPr>
              <a:t>) = </a:t>
            </a:r>
            <a:r>
              <a:rPr lang="en-GB" b="0" i="0" dirty="0">
                <a:solidFill>
                  <a:srgbClr val="333333"/>
                </a:solidFill>
                <a:effectLst/>
                <a:latin typeface="-apple-system"/>
              </a:rPr>
              <a:t>e</a:t>
            </a:r>
            <a:r>
              <a:rPr lang="en-GB" b="0" i="0" baseline="30000" dirty="0">
                <a:solidFill>
                  <a:srgbClr val="333333"/>
                </a:solidFill>
                <a:effectLst/>
                <a:latin typeface="-apple-system"/>
              </a:rPr>
              <a:t>-2.28</a:t>
            </a:r>
            <a:r>
              <a:rPr lang="en-GB" b="0" i="0" dirty="0">
                <a:solidFill>
                  <a:srgbClr val="333333"/>
                </a:solidFill>
                <a:effectLst/>
                <a:latin typeface="-apple-system"/>
              </a:rPr>
              <a:t> ÷ (1 + e</a:t>
            </a:r>
            <a:r>
              <a:rPr lang="en-GB" b="0" i="0" baseline="30000" dirty="0">
                <a:solidFill>
                  <a:srgbClr val="333333"/>
                </a:solidFill>
                <a:effectLst/>
                <a:latin typeface="-apple-system"/>
              </a:rPr>
              <a:t>-2.28</a:t>
            </a:r>
            <a:r>
              <a:rPr lang="en-GB" b="0" i="0" dirty="0">
                <a:solidFill>
                  <a:srgbClr val="333333"/>
                </a:solidFill>
                <a:effectLst/>
                <a:latin typeface="-apple-system"/>
              </a:rPr>
              <a:t>) = 0.093</a:t>
            </a:r>
            <a:endParaRPr lang="en-GB" b="0" i="0" dirty="0">
              <a:solidFill>
                <a:srgbClr val="202124"/>
              </a:solidFill>
              <a:effectLst/>
              <a:latin typeface="arial" panose="020B0604020202020204" pitchFamily="34" charset="0"/>
            </a:endParaRPr>
          </a:p>
          <a:p>
            <a:pPr marL="171450" indent="-171450">
              <a:buFont typeface="Arial" panose="020B0604020202020204" pitchFamily="34" charset="0"/>
              <a:buChar char="•"/>
            </a:pPr>
            <a:r>
              <a:rPr lang="en-GB" b="0" i="0" dirty="0">
                <a:solidFill>
                  <a:srgbClr val="202124"/>
                </a:solidFill>
                <a:effectLst/>
                <a:latin typeface="arial" panose="020B0604020202020204" pitchFamily="34" charset="0"/>
              </a:rPr>
              <a:t>0.10220241207 / (0.10220241207+1) = 0.10220241207 / 1.10220241207 = 0.093</a:t>
            </a:r>
          </a:p>
          <a:p>
            <a:pPr marL="171450" indent="-171450">
              <a:buFont typeface="Arial" panose="020B0604020202020204" pitchFamily="34" charset="0"/>
              <a:buChar char="•"/>
            </a:pPr>
            <a:r>
              <a:rPr lang="en-US" dirty="0"/>
              <a:t>The probability that protection risk will occur is 9% for a location where it doesn’t exist before (since our outcome is binary)</a:t>
            </a:r>
          </a:p>
          <a:p>
            <a:pPr marL="171450" indent="-171450">
              <a:buFont typeface="Arial" panose="020B0604020202020204" pitchFamily="34" charset="0"/>
              <a:buChar char="•"/>
            </a:pPr>
            <a:r>
              <a:rPr lang="en-US" dirty="0"/>
              <a:t>The </a:t>
            </a:r>
            <a:r>
              <a:rPr lang="en-US" dirty="0" err="1"/>
              <a:t>move_freely_in_area</a:t>
            </a:r>
            <a:r>
              <a:rPr lang="en-US" dirty="0"/>
              <a:t>, </a:t>
            </a:r>
            <a:r>
              <a:rPr lang="en-US" dirty="0" err="1"/>
              <a:t>w_soc_bar</a:t>
            </a:r>
            <a:r>
              <a:rPr lang="en-US" dirty="0"/>
              <a:t>, </a:t>
            </a:r>
            <a:r>
              <a:rPr lang="en-US" dirty="0" err="1"/>
              <a:t>w_discr</a:t>
            </a:r>
            <a:r>
              <a:rPr lang="en-US" dirty="0"/>
              <a:t>, and </a:t>
            </a:r>
            <a:r>
              <a:rPr lang="en-US" dirty="0" err="1"/>
              <a:t>presence_mines</a:t>
            </a:r>
            <a:r>
              <a:rPr lang="en-US" dirty="0"/>
              <a:t> coefficients are all positive, indicating that increasing the corresponding predictor variables is associated with an increase in the log odds of the outcome.</a:t>
            </a:r>
          </a:p>
          <a:p>
            <a:pPr marL="171450" indent="-171450">
              <a:buFont typeface="Arial" panose="020B0604020202020204" pitchFamily="34" charset="0"/>
              <a:buChar char="•"/>
            </a:pPr>
            <a:r>
              <a:rPr lang="en-US" dirty="0"/>
              <a:t>The </a:t>
            </a:r>
            <a:r>
              <a:rPr lang="en-US" dirty="0" err="1"/>
              <a:t>m_soc_bar</a:t>
            </a:r>
            <a:r>
              <a:rPr lang="en-US" dirty="0"/>
              <a:t> coefficient is positive but only marginally significant, indicating that increasing </a:t>
            </a:r>
            <a:r>
              <a:rPr lang="en-US" dirty="0" err="1"/>
              <a:t>m_soc_bar</a:t>
            </a:r>
            <a:r>
              <a:rPr lang="en-US" dirty="0"/>
              <a:t> may be associated with a slight increase in the log odds of the outcome.</a:t>
            </a:r>
            <a:endParaRPr lang="en-GB" dirty="0"/>
          </a:p>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15</a:t>
            </a:fld>
            <a:endParaRPr lang="en-US"/>
          </a:p>
        </p:txBody>
      </p:sp>
    </p:spTree>
    <p:extLst>
      <p:ext uri="{BB962C8B-B14F-4D97-AF65-F5344CB8AC3E}">
        <p14:creationId xmlns:p14="http://schemas.microsoft.com/office/powerpoint/2010/main" val="3118724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dirty="0"/>
              <a:t>The name comes from the fact that it makes it easy to see whether the system is confusing two classes (i.e. commonly mislabeling one as another).</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17</a:t>
            </a:fld>
            <a:endParaRPr lang="en-US"/>
          </a:p>
        </p:txBody>
      </p:sp>
    </p:spTree>
    <p:extLst>
      <p:ext uri="{BB962C8B-B14F-4D97-AF65-F5344CB8AC3E}">
        <p14:creationId xmlns:p14="http://schemas.microsoft.com/office/powerpoint/2010/main" val="4280419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18</a:t>
            </a:fld>
            <a:endParaRPr lang="en-US"/>
          </a:p>
        </p:txBody>
      </p:sp>
    </p:spTree>
    <p:extLst>
      <p:ext uri="{BB962C8B-B14F-4D97-AF65-F5344CB8AC3E}">
        <p14:creationId xmlns:p14="http://schemas.microsoft.com/office/powerpoint/2010/main" val="2689452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en-US" b="0" i="0" dirty="0">
                <a:solidFill>
                  <a:srgbClr val="202124"/>
                </a:solidFill>
                <a:effectLst/>
                <a:latin typeface="Roboto" panose="02000000000000000000" pitchFamily="2" charset="0"/>
              </a:rPr>
              <a:t>An </a:t>
            </a:r>
            <a:r>
              <a:rPr lang="en-US" b="1" i="0" dirty="0">
                <a:solidFill>
                  <a:srgbClr val="202124"/>
                </a:solidFill>
                <a:effectLst/>
                <a:latin typeface="Roboto" panose="02000000000000000000" pitchFamily="2" charset="0"/>
              </a:rPr>
              <a:t>ROC curve</a:t>
            </a:r>
            <a:r>
              <a:rPr lang="en-US" b="0" i="0" dirty="0">
                <a:solidFill>
                  <a:srgbClr val="202124"/>
                </a:solidFill>
                <a:effectLst/>
                <a:latin typeface="Roboto" panose="02000000000000000000" pitchFamily="2" charset="0"/>
              </a:rPr>
              <a:t> (</a:t>
            </a:r>
            <a:r>
              <a:rPr lang="en-US" b="1" i="0" dirty="0">
                <a:solidFill>
                  <a:srgbClr val="202124"/>
                </a:solidFill>
                <a:effectLst/>
                <a:latin typeface="Roboto" panose="02000000000000000000" pitchFamily="2" charset="0"/>
              </a:rPr>
              <a:t>receiver operating characteristic curve</a:t>
            </a:r>
            <a:r>
              <a:rPr lang="en-US" b="0" i="0" dirty="0">
                <a:solidFill>
                  <a:srgbClr val="202124"/>
                </a:solidFill>
                <a:effectLst/>
                <a:latin typeface="Roboto" panose="02000000000000000000" pitchFamily="2" charset="0"/>
              </a:rPr>
              <a:t>) is a graph showing the performance of a classification model at all classification thresholds. This curve plots two parameters: </a:t>
            </a:r>
            <a:r>
              <a:rPr lang="en-US" b="0" i="0" dirty="0">
                <a:solidFill>
                  <a:srgbClr val="040C28"/>
                </a:solidFill>
                <a:effectLst/>
                <a:latin typeface="Google Sans"/>
              </a:rPr>
              <a:t>True Positive Rate (y-axis)</a:t>
            </a:r>
            <a:r>
              <a:rPr lang="en-US" b="0" i="0" dirty="0">
                <a:solidFill>
                  <a:srgbClr val="202124"/>
                </a:solidFill>
                <a:effectLst/>
                <a:latin typeface="Google Sans"/>
              </a:rPr>
              <a:t> and </a:t>
            </a:r>
            <a:r>
              <a:rPr lang="en-US" b="0" i="0" dirty="0">
                <a:solidFill>
                  <a:srgbClr val="040C28"/>
                </a:solidFill>
                <a:effectLst/>
                <a:latin typeface="Google Sans"/>
              </a:rPr>
              <a:t>False Positive Rate (x-axis)</a:t>
            </a:r>
            <a:endParaRPr lang="en-US" b="0" i="0" dirty="0">
              <a:solidFill>
                <a:srgbClr val="202124"/>
              </a:solidFill>
              <a:effectLst/>
              <a:latin typeface="Roboto" panose="02000000000000000000" pitchFamily="2" charset="0"/>
            </a:endParaRPr>
          </a:p>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19</a:t>
            </a:fld>
            <a:endParaRPr lang="en-US"/>
          </a:p>
        </p:txBody>
      </p:sp>
    </p:spTree>
    <p:extLst>
      <p:ext uri="{BB962C8B-B14F-4D97-AF65-F5344CB8AC3E}">
        <p14:creationId xmlns:p14="http://schemas.microsoft.com/office/powerpoint/2010/main" val="1285945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6</a:t>
            </a:fld>
            <a:endParaRPr lang="en-US"/>
          </a:p>
        </p:txBody>
      </p:sp>
    </p:spTree>
    <p:extLst>
      <p:ext uri="{BB962C8B-B14F-4D97-AF65-F5344CB8AC3E}">
        <p14:creationId xmlns:p14="http://schemas.microsoft.com/office/powerpoint/2010/main" val="1369409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000000"/>
                </a:solidFill>
                <a:effectLst/>
                <a:latin typeface="Times New Roman" panose="02020603050405020304" pitchFamily="18" charset="0"/>
              </a:rPr>
              <a:t>Correlation coefficients whose magnitude are between 0.9 and 1.0 indicate variables which can be considered </a:t>
            </a:r>
            <a:r>
              <a:rPr lang="en-US" b="1" i="0" dirty="0">
                <a:solidFill>
                  <a:srgbClr val="000000"/>
                </a:solidFill>
                <a:effectLst/>
                <a:latin typeface="Times New Roman" panose="02020603050405020304" pitchFamily="18" charset="0"/>
              </a:rPr>
              <a:t>very highly correlated.</a:t>
            </a:r>
            <a:r>
              <a:rPr lang="en-US" b="0" i="0" dirty="0">
                <a:solidFill>
                  <a:srgbClr val="000000"/>
                </a:solidFill>
                <a:effectLst/>
                <a:latin typeface="Times New Roman" panose="02020603050405020304" pitchFamily="18" charset="0"/>
              </a:rPr>
              <a:t> </a:t>
            </a:r>
          </a:p>
          <a:p>
            <a:pPr marL="171450" indent="-171450">
              <a:buFont typeface="Arial" panose="020B0604020202020204" pitchFamily="34" charset="0"/>
              <a:buChar char="•"/>
            </a:pPr>
            <a:r>
              <a:rPr lang="en-US" b="0" i="0" dirty="0">
                <a:solidFill>
                  <a:srgbClr val="000000"/>
                </a:solidFill>
                <a:effectLst/>
                <a:latin typeface="Times New Roman" panose="02020603050405020304" pitchFamily="18" charset="0"/>
              </a:rPr>
              <a:t>Correlation coefficients whose magnitude are between 0.7 and 0.9 indicate variables which can be considered </a:t>
            </a:r>
            <a:r>
              <a:rPr lang="en-US" b="1" i="0" dirty="0">
                <a:solidFill>
                  <a:srgbClr val="000000"/>
                </a:solidFill>
                <a:effectLst/>
                <a:latin typeface="Times New Roman" panose="02020603050405020304" pitchFamily="18" charset="0"/>
              </a:rPr>
              <a:t>highly correlated.</a:t>
            </a:r>
            <a:r>
              <a:rPr lang="en-US" b="0" i="0" dirty="0">
                <a:solidFill>
                  <a:srgbClr val="000000"/>
                </a:solidFill>
                <a:effectLst/>
                <a:latin typeface="Times New Roman" panose="02020603050405020304" pitchFamily="18" charset="0"/>
              </a:rPr>
              <a:t> </a:t>
            </a:r>
          </a:p>
          <a:p>
            <a:pPr marL="171450" indent="-171450">
              <a:buFont typeface="Arial" panose="020B0604020202020204" pitchFamily="34" charset="0"/>
              <a:buChar char="•"/>
            </a:pPr>
            <a:r>
              <a:rPr lang="en-US" b="0" i="0" dirty="0">
                <a:solidFill>
                  <a:srgbClr val="000000"/>
                </a:solidFill>
                <a:effectLst/>
                <a:latin typeface="Times New Roman" panose="02020603050405020304" pitchFamily="18" charset="0"/>
              </a:rPr>
              <a:t>Correlation coefficients whose magnitude are between 0.5 and 0.7 indicate variables which can be considered </a:t>
            </a:r>
            <a:r>
              <a:rPr lang="en-US" b="1" i="0" dirty="0">
                <a:solidFill>
                  <a:srgbClr val="000000"/>
                </a:solidFill>
                <a:effectLst/>
                <a:latin typeface="Times New Roman" panose="02020603050405020304" pitchFamily="18" charset="0"/>
              </a:rPr>
              <a:t>moderately correlated.</a:t>
            </a:r>
            <a:r>
              <a:rPr lang="en-US" b="0" i="0" dirty="0">
                <a:solidFill>
                  <a:srgbClr val="000000"/>
                </a:solidFill>
                <a:effectLst/>
                <a:latin typeface="Times New Roman" panose="02020603050405020304" pitchFamily="18" charset="0"/>
              </a:rPr>
              <a:t> </a:t>
            </a:r>
          </a:p>
          <a:p>
            <a:pPr marL="171450" indent="-171450">
              <a:buFont typeface="Arial" panose="020B0604020202020204" pitchFamily="34" charset="0"/>
              <a:buChar char="•"/>
            </a:pPr>
            <a:r>
              <a:rPr lang="en-US" b="0" i="0" dirty="0">
                <a:solidFill>
                  <a:srgbClr val="000000"/>
                </a:solidFill>
                <a:effectLst/>
                <a:latin typeface="Times New Roman" panose="02020603050405020304" pitchFamily="18" charset="0"/>
              </a:rPr>
              <a:t>Correlation coefficients whose magnitude are between 0.3 and 0.5 indicate variables which have a </a:t>
            </a:r>
            <a:r>
              <a:rPr lang="en-US" b="1" i="0" dirty="0">
                <a:solidFill>
                  <a:srgbClr val="000000"/>
                </a:solidFill>
                <a:effectLst/>
                <a:latin typeface="Times New Roman" panose="02020603050405020304" pitchFamily="18" charset="0"/>
              </a:rPr>
              <a:t>low correlation.</a:t>
            </a:r>
            <a:r>
              <a:rPr lang="en-US" b="0" i="0" dirty="0">
                <a:solidFill>
                  <a:srgbClr val="000000"/>
                </a:solidFill>
                <a:effectLst/>
                <a:latin typeface="Times New Roman" panose="02020603050405020304" pitchFamily="18" charset="0"/>
              </a:rPr>
              <a:t> </a:t>
            </a:r>
          </a:p>
          <a:p>
            <a:pPr marL="171450" indent="-171450">
              <a:buFont typeface="Arial" panose="020B0604020202020204" pitchFamily="34" charset="0"/>
              <a:buChar char="•"/>
            </a:pPr>
            <a:r>
              <a:rPr lang="en-US" b="0" i="0" dirty="0">
                <a:solidFill>
                  <a:srgbClr val="000000"/>
                </a:solidFill>
                <a:effectLst/>
                <a:latin typeface="Times New Roman" panose="02020603050405020304" pitchFamily="18" charset="0"/>
              </a:rPr>
              <a:t>Correlation coefficients whose magnitude are less than 0.3 have little if any (linear) correlation.</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7</a:t>
            </a:fld>
            <a:endParaRPr lang="en-US"/>
          </a:p>
        </p:txBody>
      </p:sp>
    </p:spTree>
    <p:extLst>
      <p:ext uri="{BB962C8B-B14F-4D97-AF65-F5344CB8AC3E}">
        <p14:creationId xmlns:p14="http://schemas.microsoft.com/office/powerpoint/2010/main" val="1369409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232629"/>
                </a:solidFill>
                <a:effectLst/>
                <a:latin typeface="-apple-system"/>
              </a:rPr>
              <a:t>Generally variable with highest correlation is a good predictor. You can also compare coefficients to select the best predictor</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8</a:t>
            </a:fld>
            <a:endParaRPr lang="en-US"/>
          </a:p>
        </p:txBody>
      </p:sp>
    </p:spTree>
    <p:extLst>
      <p:ext uri="{BB962C8B-B14F-4D97-AF65-F5344CB8AC3E}">
        <p14:creationId xmlns:p14="http://schemas.microsoft.com/office/powerpoint/2010/main" val="3579005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333333"/>
                </a:solidFill>
                <a:effectLst/>
                <a:latin typeface="Helvetica Neue"/>
              </a:rPr>
              <a:t>It should be obvious that almost 95% of those who indicated they cannot move freely in their area, compared with those who said they could, faced the freedom of movement protection risk.</a:t>
            </a:r>
          </a:p>
          <a:p>
            <a:pPr marL="171450" indent="-171450">
              <a:buFont typeface="Arial" panose="020B0604020202020204" pitchFamily="34" charset="0"/>
              <a:buChar char="•"/>
            </a:pPr>
            <a:r>
              <a:rPr lang="en-US" b="0" i="0" dirty="0">
                <a:solidFill>
                  <a:srgbClr val="333333"/>
                </a:solidFill>
                <a:effectLst/>
                <a:latin typeface="Helvetica Neue"/>
              </a:rPr>
              <a:t>10% of those who said they had no issue in moving freely in their area, still ended up facing the “freedom of movement” protection risk.</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9</a:t>
            </a:fld>
            <a:endParaRPr lang="en-US"/>
          </a:p>
        </p:txBody>
      </p:sp>
    </p:spTree>
    <p:extLst>
      <p:ext uri="{BB962C8B-B14F-4D97-AF65-F5344CB8AC3E}">
        <p14:creationId xmlns:p14="http://schemas.microsoft.com/office/powerpoint/2010/main" val="1562024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333333"/>
                </a:solidFill>
                <a:effectLst/>
                <a:latin typeface="Helvetica Neue"/>
              </a:rPr>
              <a:t>We are interested in the association between “feel safe” and occurrence of freedom of movement of protection risk. </a:t>
            </a:r>
          </a:p>
          <a:p>
            <a:pPr marL="171450" indent="-171450">
              <a:buFont typeface="Arial" panose="020B0604020202020204" pitchFamily="34" charset="0"/>
              <a:buChar char="•"/>
            </a:pPr>
            <a:r>
              <a:rPr lang="en-US" b="0" i="0" dirty="0">
                <a:solidFill>
                  <a:srgbClr val="333333"/>
                </a:solidFill>
                <a:effectLst/>
                <a:latin typeface="Helvetica Neue"/>
              </a:rPr>
              <a:t>To start then, we simply count the number of respondents (Yes / No) who ended up in the YES category of Protection Risk. It is useful to plot this as counts but also as proportions. </a:t>
            </a:r>
          </a:p>
          <a:p>
            <a:pPr marL="171450" indent="-171450">
              <a:buFont typeface="Arial" panose="020B0604020202020204" pitchFamily="34" charset="0"/>
              <a:buChar char="•"/>
            </a:pPr>
            <a:r>
              <a:rPr lang="en-US" b="0" i="0" dirty="0">
                <a:solidFill>
                  <a:srgbClr val="333333"/>
                </a:solidFill>
                <a:effectLst/>
                <a:latin typeface="Helvetica Neue"/>
              </a:rPr>
              <a:t>We compare proportions but its good to know the absolute numbers (count) as well</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10</a:t>
            </a:fld>
            <a:endParaRPr lang="en-US"/>
          </a:p>
        </p:txBody>
      </p:sp>
    </p:spTree>
    <p:extLst>
      <p:ext uri="{BB962C8B-B14F-4D97-AF65-F5344CB8AC3E}">
        <p14:creationId xmlns:p14="http://schemas.microsoft.com/office/powerpoint/2010/main" val="2297591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dirty="0"/>
              <a:t>Facetted bar plot: Outcome (Protection risk) aggregated by respondent status and different age groups.</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11</a:t>
            </a:fld>
            <a:endParaRPr lang="en-US"/>
          </a:p>
        </p:txBody>
      </p:sp>
    </p:spTree>
    <p:extLst>
      <p:ext uri="{BB962C8B-B14F-4D97-AF65-F5344CB8AC3E}">
        <p14:creationId xmlns:p14="http://schemas.microsoft.com/office/powerpoint/2010/main" val="2710139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12</a:t>
            </a:fld>
            <a:endParaRPr lang="en-US"/>
          </a:p>
        </p:txBody>
      </p:sp>
    </p:spTree>
    <p:extLst>
      <p:ext uri="{BB962C8B-B14F-4D97-AF65-F5344CB8AC3E}">
        <p14:creationId xmlns:p14="http://schemas.microsoft.com/office/powerpoint/2010/main" val="604138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111111"/>
                </a:solidFill>
                <a:effectLst/>
                <a:latin typeface="SourceSansPro"/>
              </a:rPr>
              <a:t>A variance inflation factor is a tool to help identify the degree of multicollinearity.</a:t>
            </a:r>
          </a:p>
          <a:p>
            <a:pPr marL="171450" indent="-171450">
              <a:buFont typeface="Arial" panose="020B0604020202020204" pitchFamily="34" charset="0"/>
              <a:buChar char="•"/>
            </a:pPr>
            <a:r>
              <a:rPr lang="en-US" dirty="0"/>
              <a:t>A variance inflation factor (VIF) is a measure of the amount of multicollinearity in regression analysis. Multicollinearity exists when there is a correlation between multiple independent variables in a multiple regression model. This can adversely affect the regression results.</a:t>
            </a:r>
            <a:endParaRPr lang="fr-FR" dirty="0"/>
          </a:p>
        </p:txBody>
      </p:sp>
      <p:sp>
        <p:nvSpPr>
          <p:cNvPr id="4" name="Espace réservé du numéro de diapositive 3"/>
          <p:cNvSpPr>
            <a:spLocks noGrp="1"/>
          </p:cNvSpPr>
          <p:nvPr>
            <p:ph type="sldNum" sz="quarter" idx="5"/>
          </p:nvPr>
        </p:nvSpPr>
        <p:spPr/>
        <p:txBody>
          <a:bodyPr/>
          <a:lstStyle/>
          <a:p>
            <a:fld id="{8D6B10CD-9E76-411C-AB5F-81EBCEC0CAD9}" type="slidenum">
              <a:rPr lang="en-US" smtClean="0"/>
              <a:t>13</a:t>
            </a:fld>
            <a:endParaRPr lang="en-US"/>
          </a:p>
        </p:txBody>
      </p:sp>
    </p:spTree>
    <p:extLst>
      <p:ext uri="{BB962C8B-B14F-4D97-AF65-F5344CB8AC3E}">
        <p14:creationId xmlns:p14="http://schemas.microsoft.com/office/powerpoint/2010/main" val="7340727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3621514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2302127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1184383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3134711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9650279" y="0"/>
            <a:ext cx="2541721"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867905" y="365125"/>
            <a:ext cx="8626098" cy="1325563"/>
          </a:xfrm>
        </p:spPr>
        <p:txBody>
          <a:bodyPr/>
          <a:lstStyle>
            <a:lvl1pPr>
              <a:defRPr b="1">
                <a:solidFill>
                  <a:schemeClr val="accent4"/>
                </a:solidFill>
                <a:latin typeface="+mn-lt"/>
                <a:cs typeface="Calibri Light" panose="020F0302020204030204" pitchFamily="34" charset="0"/>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867905" y="1835083"/>
            <a:ext cx="8626098"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Tree>
    <p:extLst>
      <p:ext uri="{BB962C8B-B14F-4D97-AF65-F5344CB8AC3E}">
        <p14:creationId xmlns:p14="http://schemas.microsoft.com/office/powerpoint/2010/main" val="2642270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sp>
        <p:nvSpPr>
          <p:cNvPr id="16" name="Content Placeholder 2">
            <a:extLst>
              <a:ext uri="{FF2B5EF4-FFF2-40B4-BE49-F238E27FC236}">
                <a16:creationId xmlns:a16="http://schemas.microsoft.com/office/drawing/2014/main" id="{C0502D4D-2460-44DB-9910-492588D8B071}"/>
              </a:ext>
            </a:extLst>
          </p:cNvPr>
          <p:cNvSpPr>
            <a:spLocks noGrp="1"/>
          </p:cNvSpPr>
          <p:nvPr>
            <p:ph sz="half" idx="10"/>
          </p:nvPr>
        </p:nvSpPr>
        <p:spPr>
          <a:xfrm>
            <a:off x="5741663" y="1825625"/>
            <a:ext cx="46380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31847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sp>
        <p:nvSpPr>
          <p:cNvPr id="9" name="Content Placeholder 2">
            <a:extLst>
              <a:ext uri="{FF2B5EF4-FFF2-40B4-BE49-F238E27FC236}">
                <a16:creationId xmlns:a16="http://schemas.microsoft.com/office/drawing/2014/main" id="{EDB97F68-0CA2-4EED-B0D7-0F39F0843487}"/>
              </a:ext>
            </a:extLst>
          </p:cNvPr>
          <p:cNvSpPr>
            <a:spLocks noGrp="1"/>
          </p:cNvSpPr>
          <p:nvPr>
            <p:ph sz="half" idx="10"/>
          </p:nvPr>
        </p:nvSpPr>
        <p:spPr>
          <a:xfrm>
            <a:off x="5755640" y="1825625"/>
            <a:ext cx="4638040" cy="4351338"/>
          </a:xfrm>
        </p:spPr>
        <p:txBody>
          <a:bodyPr/>
          <a:lstStyle>
            <a:lvl1pPr>
              <a:buClr>
                <a:schemeClr val="accent1"/>
              </a:buClr>
              <a:defRPr/>
            </a:lvl1pPr>
            <a:lvl2pPr>
              <a:buClr>
                <a:schemeClr val="accent2"/>
              </a:buClr>
              <a:defRPr/>
            </a:lvl2pPr>
            <a:lvl3pPr>
              <a:buClr>
                <a:schemeClr val="accent3"/>
              </a:buClr>
              <a:defRPr/>
            </a:lvl3pPr>
            <a:lvl4pPr>
              <a:buClr>
                <a:schemeClr val="accent4"/>
              </a:buClr>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67467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spTree>
    <p:extLst>
      <p:ext uri="{BB962C8B-B14F-4D97-AF65-F5344CB8AC3E}">
        <p14:creationId xmlns:p14="http://schemas.microsoft.com/office/powerpoint/2010/main" val="2578484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0464800" y="0"/>
            <a:ext cx="1727200"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0800000">
            <a:off x="0" y="0"/>
            <a:ext cx="3220720" cy="242824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838200" y="365125"/>
            <a:ext cx="9555480" cy="1325563"/>
          </a:xfrm>
        </p:spPr>
        <p:txBody>
          <a:bodyPr/>
          <a:lstStyle>
            <a:lvl1pPr algn="r">
              <a:defRPr b="1">
                <a:solidFill>
                  <a:schemeClr val="accent4"/>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838200" y="1825625"/>
            <a:ext cx="46380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588394" y="5863012"/>
            <a:ext cx="1480012" cy="986675"/>
          </a:xfrm>
          <a:prstGeom prst="rect">
            <a:avLst/>
          </a:prstGeom>
        </p:spPr>
      </p:pic>
      <p:pic>
        <p:nvPicPr>
          <p:cNvPr id="15" name="Picture 14" descr="A picture containing shape&#10;&#10;Description automatically generated">
            <a:extLst>
              <a:ext uri="{FF2B5EF4-FFF2-40B4-BE49-F238E27FC236}">
                <a16:creationId xmlns:a16="http://schemas.microsoft.com/office/drawing/2014/main" id="{173168AD-547E-4219-B6FA-F04EED08F9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sp>
        <p:nvSpPr>
          <p:cNvPr id="9" name="Content Placeholder 2">
            <a:extLst>
              <a:ext uri="{FF2B5EF4-FFF2-40B4-BE49-F238E27FC236}">
                <a16:creationId xmlns:a16="http://schemas.microsoft.com/office/drawing/2014/main" id="{15EEDCDB-B420-468B-9310-217676004537}"/>
              </a:ext>
            </a:extLst>
          </p:cNvPr>
          <p:cNvSpPr>
            <a:spLocks noGrp="1"/>
          </p:cNvSpPr>
          <p:nvPr>
            <p:ph sz="half" idx="10"/>
          </p:nvPr>
        </p:nvSpPr>
        <p:spPr>
          <a:xfrm>
            <a:off x="5755640" y="1825625"/>
            <a:ext cx="46380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514130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sp>
        <p:nvSpPr>
          <p:cNvPr id="11" name="Content Placeholder 2">
            <a:extLst>
              <a:ext uri="{FF2B5EF4-FFF2-40B4-BE49-F238E27FC236}">
                <a16:creationId xmlns:a16="http://schemas.microsoft.com/office/drawing/2014/main" id="{38CEE0D4-EFC3-49D2-BBB7-C8E6B58DD255}"/>
              </a:ext>
            </a:extLst>
          </p:cNvPr>
          <p:cNvSpPr>
            <a:spLocks noGrp="1"/>
          </p:cNvSpPr>
          <p:nvPr>
            <p:ph sz="half" idx="10"/>
          </p:nvPr>
        </p:nvSpPr>
        <p:spPr>
          <a:xfrm>
            <a:off x="6474461" y="1829118"/>
            <a:ext cx="4523740"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2497421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sp>
        <p:nvSpPr>
          <p:cNvPr id="12" name="Content Placeholder 2">
            <a:extLst>
              <a:ext uri="{FF2B5EF4-FFF2-40B4-BE49-F238E27FC236}">
                <a16:creationId xmlns:a16="http://schemas.microsoft.com/office/drawing/2014/main" id="{0F299505-B8F3-4863-B9C0-26D524A1664A}"/>
              </a:ext>
            </a:extLst>
          </p:cNvPr>
          <p:cNvSpPr>
            <a:spLocks noGrp="1"/>
          </p:cNvSpPr>
          <p:nvPr>
            <p:ph sz="half" idx="10"/>
          </p:nvPr>
        </p:nvSpPr>
        <p:spPr>
          <a:xfrm>
            <a:off x="6474461" y="1829118"/>
            <a:ext cx="4523740"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292892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13639948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sp>
        <p:nvSpPr>
          <p:cNvPr id="12" name="Content Placeholder 2">
            <a:extLst>
              <a:ext uri="{FF2B5EF4-FFF2-40B4-BE49-F238E27FC236}">
                <a16:creationId xmlns:a16="http://schemas.microsoft.com/office/drawing/2014/main" id="{B3B0CCFC-8DA8-4699-A220-44B7D3F0A694}"/>
              </a:ext>
            </a:extLst>
          </p:cNvPr>
          <p:cNvSpPr>
            <a:spLocks noGrp="1"/>
          </p:cNvSpPr>
          <p:nvPr>
            <p:ph sz="half" idx="10"/>
          </p:nvPr>
        </p:nvSpPr>
        <p:spPr>
          <a:xfrm>
            <a:off x="6474461" y="1829118"/>
            <a:ext cx="4523740"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9732391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8B07C6-1CED-436A-B34C-C07B61DA4BA2}"/>
              </a:ext>
            </a:extLst>
          </p:cNvPr>
          <p:cNvSpPr/>
          <p:nvPr userDrawn="1"/>
        </p:nvSpPr>
        <p:spPr>
          <a:xfrm>
            <a:off x="-1" y="0"/>
            <a:ext cx="1727200"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23F5DB77-66E4-4F1D-A3EB-A4AF81F4EC8A}"/>
              </a:ext>
            </a:extLst>
          </p:cNvPr>
          <p:cNvSpPr/>
          <p:nvPr userDrawn="1"/>
        </p:nvSpPr>
        <p:spPr>
          <a:xfrm rot="16200000">
            <a:off x="9367520" y="396240"/>
            <a:ext cx="3220720" cy="242824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8ED2E76-1D0B-4A4C-8D4C-6C1D0D9059FD}"/>
              </a:ext>
            </a:extLst>
          </p:cNvPr>
          <p:cNvSpPr>
            <a:spLocks noGrp="1"/>
          </p:cNvSpPr>
          <p:nvPr>
            <p:ph type="title"/>
          </p:nvPr>
        </p:nvSpPr>
        <p:spPr>
          <a:xfrm>
            <a:off x="1838960" y="365125"/>
            <a:ext cx="8554720" cy="1325563"/>
          </a:xfrm>
        </p:spPr>
        <p:txBody>
          <a:bodyPr/>
          <a:lstStyle>
            <a:lvl1pPr algn="l">
              <a:defRPr b="1">
                <a:solidFill>
                  <a:schemeClr val="accent4"/>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130938-300D-4244-A60D-F4C8CD07C745}"/>
              </a:ext>
            </a:extLst>
          </p:cNvPr>
          <p:cNvSpPr>
            <a:spLocks noGrp="1"/>
          </p:cNvSpPr>
          <p:nvPr>
            <p:ph sz="half" idx="1"/>
          </p:nvPr>
        </p:nvSpPr>
        <p:spPr>
          <a:xfrm>
            <a:off x="1838960" y="1829118"/>
            <a:ext cx="45237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14" name="Picture 13" descr="A sign in the dark&#10;&#10;Description automatically generated">
            <a:extLst>
              <a:ext uri="{FF2B5EF4-FFF2-40B4-BE49-F238E27FC236}">
                <a16:creationId xmlns:a16="http://schemas.microsoft.com/office/drawing/2014/main" id="{1FD5FADC-1A32-4697-96F8-E34BBA6C41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23593" y="5763906"/>
            <a:ext cx="1480012" cy="986675"/>
          </a:xfrm>
          <a:prstGeom prst="rect">
            <a:avLst/>
          </a:prstGeom>
        </p:spPr>
      </p:pic>
      <p:pic>
        <p:nvPicPr>
          <p:cNvPr id="9" name="Picture 8" descr="A picture containing shape&#10;&#10;Description automatically generated">
            <a:extLst>
              <a:ext uri="{FF2B5EF4-FFF2-40B4-BE49-F238E27FC236}">
                <a16:creationId xmlns:a16="http://schemas.microsoft.com/office/drawing/2014/main" id="{21A3C1C6-3C5A-41FA-853D-FC0059DD36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sp>
        <p:nvSpPr>
          <p:cNvPr id="12" name="Content Placeholder 2">
            <a:extLst>
              <a:ext uri="{FF2B5EF4-FFF2-40B4-BE49-F238E27FC236}">
                <a16:creationId xmlns:a16="http://schemas.microsoft.com/office/drawing/2014/main" id="{FF771FDF-43D0-4820-A899-34C8C758DF1B}"/>
              </a:ext>
            </a:extLst>
          </p:cNvPr>
          <p:cNvSpPr>
            <a:spLocks noGrp="1"/>
          </p:cNvSpPr>
          <p:nvPr>
            <p:ph sz="half" idx="10"/>
          </p:nvPr>
        </p:nvSpPr>
        <p:spPr>
          <a:xfrm>
            <a:off x="6474461" y="1829118"/>
            <a:ext cx="4523740"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1507147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1374339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13718882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39370767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Image">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a:off x="8153400" y="3619500"/>
            <a:ext cx="4038600" cy="323850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10800000">
            <a:off x="0" y="0"/>
            <a:ext cx="4038600" cy="3238500"/>
          </a:xfrm>
          <a:prstGeom prst="triangle">
            <a:avLst>
              <a:gd name="adj" fmla="val 100000"/>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icture Placeholder 8">
            <a:extLst>
              <a:ext uri="{FF2B5EF4-FFF2-40B4-BE49-F238E27FC236}">
                <a16:creationId xmlns:a16="http://schemas.microsoft.com/office/drawing/2014/main" id="{E1BB7DCD-9E6A-4A20-9E5E-18663BB8CA12}"/>
              </a:ext>
            </a:extLst>
          </p:cNvPr>
          <p:cNvSpPr>
            <a:spLocks noGrp="1"/>
          </p:cNvSpPr>
          <p:nvPr>
            <p:ph type="pic" sz="quarter" idx="10"/>
          </p:nvPr>
        </p:nvSpPr>
        <p:spPr>
          <a:xfrm>
            <a:off x="2514600" y="1500187"/>
            <a:ext cx="7162800" cy="3857625"/>
          </a:xfrm>
        </p:spPr>
        <p:txBody>
          <a:bodyPr/>
          <a:lstStyle/>
          <a:p>
            <a:r>
              <a:rPr lang="en-US"/>
              <a:t>Click icon to add picture</a:t>
            </a:r>
            <a:endParaRPr lang="en-GB"/>
          </a:p>
        </p:txBody>
      </p:sp>
    </p:spTree>
    <p:extLst>
      <p:ext uri="{BB962C8B-B14F-4D97-AF65-F5344CB8AC3E}">
        <p14:creationId xmlns:p14="http://schemas.microsoft.com/office/powerpoint/2010/main" val="877427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9756374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7761030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2646467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Chart">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52405613-4540-4CEE-98CE-884023F3F1A1}"/>
              </a:ext>
            </a:extLst>
          </p:cNvPr>
          <p:cNvSpPr/>
          <p:nvPr userDrawn="1"/>
        </p:nvSpPr>
        <p:spPr>
          <a:xfrm rot="16200000">
            <a:off x="8553452" y="400050"/>
            <a:ext cx="4038600" cy="3238500"/>
          </a:xfrm>
          <a:prstGeom prst="triangle">
            <a:avLst>
              <a:gd name="adj" fmla="val 10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67827A99-531F-44A0-AA0D-B943DDDD3B44}"/>
              </a:ext>
            </a:extLst>
          </p:cNvPr>
          <p:cNvSpPr/>
          <p:nvPr userDrawn="1"/>
        </p:nvSpPr>
        <p:spPr>
          <a:xfrm rot="5400000">
            <a:off x="-400050" y="3219450"/>
            <a:ext cx="4038600" cy="3238500"/>
          </a:xfrm>
          <a:prstGeom prst="triangle">
            <a:avLst>
              <a:gd name="adj" fmla="val 10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hart Placeholder 2">
            <a:extLst>
              <a:ext uri="{FF2B5EF4-FFF2-40B4-BE49-F238E27FC236}">
                <a16:creationId xmlns:a16="http://schemas.microsoft.com/office/drawing/2014/main" id="{400E8D75-9C17-437D-8DBE-B4073A65B4EA}"/>
              </a:ext>
            </a:extLst>
          </p:cNvPr>
          <p:cNvSpPr>
            <a:spLocks noGrp="1"/>
          </p:cNvSpPr>
          <p:nvPr>
            <p:ph type="chart" sz="quarter" idx="10"/>
          </p:nvPr>
        </p:nvSpPr>
        <p:spPr>
          <a:xfrm>
            <a:off x="2314575" y="1409700"/>
            <a:ext cx="7505700" cy="4038600"/>
          </a:xfrm>
        </p:spPr>
        <p:txBody>
          <a:bodyPr/>
          <a:lstStyle/>
          <a:p>
            <a:r>
              <a:rPr lang="en-US"/>
              <a:t>Click icon to add chart</a:t>
            </a:r>
            <a:endParaRPr lang="en-GB"/>
          </a:p>
        </p:txBody>
      </p:sp>
    </p:spTree>
    <p:extLst>
      <p:ext uri="{BB962C8B-B14F-4D97-AF65-F5344CB8AC3E}">
        <p14:creationId xmlns:p14="http://schemas.microsoft.com/office/powerpoint/2010/main" val="190122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18860037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F30E5-942E-4A66-8D89-84E326F601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8301" y="6328282"/>
            <a:ext cx="2755398" cy="393193"/>
          </a:xfrm>
          <a:prstGeom prst="rect">
            <a:avLst/>
          </a:prstGeom>
        </p:spPr>
      </p:pic>
      <p:pic>
        <p:nvPicPr>
          <p:cNvPr id="9" name="Picture 8" descr="A picture containing light&#10;&#10;Description automatically generated">
            <a:extLst>
              <a:ext uri="{FF2B5EF4-FFF2-40B4-BE49-F238E27FC236}">
                <a16:creationId xmlns:a16="http://schemas.microsoft.com/office/drawing/2014/main" id="{351C779B-A12C-4D24-BAF1-21D9FB47F4F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63411" y="1606511"/>
            <a:ext cx="5865177" cy="3644977"/>
          </a:xfrm>
          <a:prstGeom prst="rect">
            <a:avLst/>
          </a:prstGeom>
        </p:spPr>
      </p:pic>
    </p:spTree>
    <p:extLst>
      <p:ext uri="{BB962C8B-B14F-4D97-AF65-F5344CB8AC3E}">
        <p14:creationId xmlns:p14="http://schemas.microsoft.com/office/powerpoint/2010/main" val="1483902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9CADB2-A148-41F2-AF96-025D7D67A9AB}"/>
              </a:ext>
            </a:extLst>
          </p:cNvPr>
          <p:cNvSpPr/>
          <p:nvPr userDrawn="1"/>
        </p:nvSpPr>
        <p:spPr>
          <a:xfrm>
            <a:off x="5129939" y="0"/>
            <a:ext cx="7062061"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60C4D-89B8-4DB5-8396-E84163B317C2}"/>
              </a:ext>
            </a:extLst>
          </p:cNvPr>
          <p:cNvSpPr>
            <a:spLocks noGrp="1"/>
          </p:cNvSpPr>
          <p:nvPr>
            <p:ph type="title"/>
          </p:nvPr>
        </p:nvSpPr>
        <p:spPr>
          <a:xfrm>
            <a:off x="5882252" y="590549"/>
            <a:ext cx="5557433" cy="1325563"/>
          </a:xfrm>
        </p:spPr>
        <p:txBody>
          <a:bodyPr>
            <a:noAutofit/>
          </a:bodyPr>
          <a:lstStyle>
            <a:lvl1pPr>
              <a:defRPr sz="6000" b="1">
                <a:solidFill>
                  <a:schemeClr val="bg2"/>
                </a:solidFill>
                <a:latin typeface="+mn-lt"/>
              </a:defRPr>
            </a:lvl1pPr>
          </a:lstStyle>
          <a:p>
            <a:r>
              <a:rPr lang="en-US"/>
              <a:t>Click to edit Master title style</a:t>
            </a:r>
            <a:endParaRPr lang="en-GB"/>
          </a:p>
        </p:txBody>
      </p:sp>
      <p:pic>
        <p:nvPicPr>
          <p:cNvPr id="15" name="Picture 14" descr="A picture containing shape&#10;&#10;Description automatically generated">
            <a:extLst>
              <a:ext uri="{FF2B5EF4-FFF2-40B4-BE49-F238E27FC236}">
                <a16:creationId xmlns:a16="http://schemas.microsoft.com/office/drawing/2014/main" id="{3070A089-9B6C-4A19-952E-76336B8537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7905" y="6330816"/>
            <a:ext cx="2755398" cy="393193"/>
          </a:xfrm>
          <a:prstGeom prst="rect">
            <a:avLst/>
          </a:prstGeom>
        </p:spPr>
      </p:pic>
      <p:pic>
        <p:nvPicPr>
          <p:cNvPr id="16" name="Picture 15" descr="A sign in the dark&#10;&#10;Description automatically generated">
            <a:extLst>
              <a:ext uri="{FF2B5EF4-FFF2-40B4-BE49-F238E27FC236}">
                <a16:creationId xmlns:a16="http://schemas.microsoft.com/office/drawing/2014/main" id="{DBD44189-819C-4F9D-8F01-211ECC7DC3D4}"/>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181133" y="5837479"/>
            <a:ext cx="1480012" cy="986675"/>
          </a:xfrm>
          <a:prstGeom prst="rect">
            <a:avLst/>
          </a:prstGeom>
        </p:spPr>
      </p:pic>
      <p:sp>
        <p:nvSpPr>
          <p:cNvPr id="17" name="Content Placeholder 2">
            <a:extLst>
              <a:ext uri="{FF2B5EF4-FFF2-40B4-BE49-F238E27FC236}">
                <a16:creationId xmlns:a16="http://schemas.microsoft.com/office/drawing/2014/main" id="{3CDDA56E-0BE5-47F0-8D2C-59B3E7F08536}"/>
              </a:ext>
            </a:extLst>
          </p:cNvPr>
          <p:cNvSpPr>
            <a:spLocks noGrp="1"/>
          </p:cNvSpPr>
          <p:nvPr>
            <p:ph idx="1" hasCustomPrompt="1"/>
          </p:nvPr>
        </p:nvSpPr>
        <p:spPr>
          <a:xfrm>
            <a:off x="504342" y="1253331"/>
            <a:ext cx="4036662" cy="4351338"/>
          </a:xfrm>
        </p:spPr>
        <p:txBody>
          <a:bodyPr>
            <a:normAutofit/>
          </a:bodyPr>
          <a:lstStyle>
            <a:lvl1pPr marL="228600" indent="-228600">
              <a:buClr>
                <a:schemeClr val="accent1"/>
              </a:buClr>
              <a:buSzPct val="150000"/>
              <a:buFontTx/>
              <a:buBlip>
                <a:blip r:embed="rId4"/>
              </a:buBlip>
              <a:defRPr sz="3200">
                <a:latin typeface="Calibri Light" panose="020F0302020204030204" pitchFamily="34" charset="0"/>
                <a:cs typeface="Calibri Light" panose="020F0302020204030204" pitchFamily="34" charset="0"/>
              </a:defRPr>
            </a:lvl1pPr>
            <a:lvl2pPr>
              <a:buClr>
                <a:schemeClr val="accent2"/>
              </a:buClr>
              <a:defRPr/>
            </a:lvl2pPr>
            <a:lvl3pPr>
              <a:buClr>
                <a:schemeClr val="accent3"/>
              </a:buClr>
              <a:defRPr/>
            </a:lvl3pPr>
            <a:lvl4pPr>
              <a:buClr>
                <a:schemeClr val="accent4"/>
              </a:buClr>
              <a:defRPr/>
            </a:lvl4pPr>
          </a:lstStyle>
          <a:p>
            <a:pPr lvl="0"/>
            <a:r>
              <a:rPr lang="en-US"/>
              <a:t>Agenda One</a:t>
            </a:r>
          </a:p>
          <a:p>
            <a:pPr lvl="0"/>
            <a:r>
              <a:rPr lang="en-US"/>
              <a:t>Agenda Two</a:t>
            </a:r>
          </a:p>
          <a:p>
            <a:pPr lvl="0"/>
            <a:r>
              <a:rPr lang="en-US"/>
              <a:t>Agenda Three</a:t>
            </a:r>
          </a:p>
          <a:p>
            <a:pPr lvl="0"/>
            <a:r>
              <a:rPr lang="en-US"/>
              <a:t>Agenda Four</a:t>
            </a:r>
          </a:p>
        </p:txBody>
      </p:sp>
    </p:spTree>
    <p:extLst>
      <p:ext uri="{BB962C8B-B14F-4D97-AF65-F5344CB8AC3E}">
        <p14:creationId xmlns:p14="http://schemas.microsoft.com/office/powerpoint/2010/main" val="2239198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Layou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A1A8F8-E6B7-4840-BBFB-D852F43D7CEA}"/>
              </a:ext>
            </a:extLst>
          </p:cNvPr>
          <p:cNvSpPr/>
          <p:nvPr userDrawn="1"/>
        </p:nvSpPr>
        <p:spPr>
          <a:xfrm rot="19681592">
            <a:off x="8023023" y="5633496"/>
            <a:ext cx="7653867" cy="1325563"/>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873906A4-7209-4942-A5F2-2FE9E6FFBE4C}"/>
              </a:ext>
            </a:extLst>
          </p:cNvPr>
          <p:cNvSpPr/>
          <p:nvPr userDrawn="1"/>
        </p:nvSpPr>
        <p:spPr>
          <a:xfrm rot="19681592">
            <a:off x="6284987" y="4820696"/>
            <a:ext cx="7653867" cy="1325563"/>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A02F0F99-DB95-47D6-A8B3-260B93CDC1A0}"/>
              </a:ext>
            </a:extLst>
          </p:cNvPr>
          <p:cNvSpPr/>
          <p:nvPr userDrawn="1"/>
        </p:nvSpPr>
        <p:spPr>
          <a:xfrm rot="19681592">
            <a:off x="-1746852" y="711740"/>
            <a:ext cx="7653867" cy="132556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B930D909-9460-4E5D-B51A-7B57B9C379C6}"/>
              </a:ext>
            </a:extLst>
          </p:cNvPr>
          <p:cNvSpPr/>
          <p:nvPr userDrawn="1"/>
        </p:nvSpPr>
        <p:spPr>
          <a:xfrm rot="19681592">
            <a:off x="-3484888" y="-101060"/>
            <a:ext cx="7653867" cy="1325563"/>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038CC3D-077E-4295-99D1-B255CCD7AC07}"/>
              </a:ext>
            </a:extLst>
          </p:cNvPr>
          <p:cNvSpPr>
            <a:spLocks noGrp="1"/>
          </p:cNvSpPr>
          <p:nvPr>
            <p:ph type="title"/>
          </p:nvPr>
        </p:nvSpPr>
        <p:spPr>
          <a:xfrm>
            <a:off x="3348566" y="2766218"/>
            <a:ext cx="5494867" cy="1325563"/>
          </a:xfrm>
        </p:spPr>
        <p:txBody>
          <a:bodyPr/>
          <a:lstStyle>
            <a:lvl1pPr algn="ctr">
              <a:defRPr b="1">
                <a:solidFill>
                  <a:schemeClr val="tx1"/>
                </a:solidFill>
                <a:latin typeface="+mn-lt"/>
              </a:defRPr>
            </a:lvl1pPr>
          </a:lstStyle>
          <a:p>
            <a:r>
              <a:rPr lang="en-US"/>
              <a:t>Click to edit Master title style</a:t>
            </a:r>
            <a:endParaRPr lang="en-GB"/>
          </a:p>
        </p:txBody>
      </p:sp>
    </p:spTree>
    <p:extLst>
      <p:ext uri="{BB962C8B-B14F-4D97-AF65-F5344CB8AC3E}">
        <p14:creationId xmlns:p14="http://schemas.microsoft.com/office/powerpoint/2010/main" val="1037554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1"/>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1"/>
              </a:buClr>
              <a:defRPr>
                <a:latin typeface="Calibri Light" panose="020F0302020204030204" pitchFamily="34" charset="0"/>
                <a:cs typeface="Calibri Light" panose="020F0302020204030204" pitchFamily="34" charset="0"/>
              </a:defRPr>
            </a:lvl1pPr>
            <a:lvl2pPr>
              <a:buClr>
                <a:schemeClr val="accent2"/>
              </a:buClr>
              <a:defRPr>
                <a:latin typeface="Calibri Light" panose="020F0302020204030204" pitchFamily="34" charset="0"/>
                <a:cs typeface="Calibri Light" panose="020F0302020204030204" pitchFamily="34" charset="0"/>
              </a:defRPr>
            </a:lvl2pPr>
            <a:lvl3pPr>
              <a:buClr>
                <a:schemeClr val="accent3"/>
              </a:buClr>
              <a:defRPr>
                <a:latin typeface="Calibri Light" panose="020F0302020204030204" pitchFamily="34" charset="0"/>
                <a:cs typeface="Calibri Light" panose="020F0302020204030204" pitchFamily="34" charset="0"/>
              </a:defRPr>
            </a:lvl3pPr>
            <a:lvl4pPr>
              <a:buClr>
                <a:schemeClr val="accent4"/>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3905628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2"/>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2"/>
              </a:buClr>
              <a:defRPr>
                <a:latin typeface="Calibri Light" panose="020F0302020204030204" pitchFamily="34" charset="0"/>
                <a:cs typeface="Calibri Light" panose="020F0302020204030204" pitchFamily="34" charset="0"/>
              </a:defRPr>
            </a:lvl1pPr>
            <a:lvl2pPr>
              <a:buClr>
                <a:schemeClr val="accent3"/>
              </a:buClr>
              <a:defRPr>
                <a:latin typeface="Calibri Light" panose="020F0302020204030204" pitchFamily="34" charset="0"/>
                <a:cs typeface="Calibri Light" panose="020F0302020204030204" pitchFamily="34" charset="0"/>
              </a:defRPr>
            </a:lvl2pPr>
            <a:lvl3pPr>
              <a:buClr>
                <a:schemeClr val="accent4"/>
              </a:buClr>
              <a:defRPr>
                <a:latin typeface="Calibri Light" panose="020F0302020204030204" pitchFamily="34" charset="0"/>
                <a:cs typeface="Calibri Light" panose="020F0302020204030204" pitchFamily="34" charset="0"/>
              </a:defRPr>
            </a:lvl3pPr>
            <a:lvl4pPr>
              <a:buClr>
                <a:schemeClr val="accent1"/>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3026419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3"/>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3"/>
              </a:buClr>
              <a:defRPr>
                <a:latin typeface="Calibri Light" panose="020F0302020204030204" pitchFamily="34" charset="0"/>
                <a:cs typeface="Calibri Light" panose="020F0302020204030204" pitchFamily="34" charset="0"/>
              </a:defRPr>
            </a:lvl1pPr>
            <a:lvl2pPr>
              <a:buClr>
                <a:schemeClr val="accent4"/>
              </a:buClr>
              <a:defRPr>
                <a:latin typeface="Calibri Light" panose="020F0302020204030204" pitchFamily="34" charset="0"/>
                <a:cs typeface="Calibri Light" panose="020F0302020204030204" pitchFamily="34" charset="0"/>
              </a:defRPr>
            </a:lvl2pPr>
            <a:lvl3pPr>
              <a:buClr>
                <a:schemeClr val="accent1"/>
              </a:buClr>
              <a:defRPr>
                <a:latin typeface="Calibri Light" panose="020F0302020204030204" pitchFamily="34" charset="0"/>
                <a:cs typeface="Calibri Light" panose="020F0302020204030204" pitchFamily="34" charset="0"/>
              </a:defRPr>
            </a:lvl3pPr>
            <a:lvl4pPr>
              <a:buClr>
                <a:schemeClr val="accent2"/>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2152414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2146B8-A7A3-4F78-85FC-C4AB344D8020}"/>
              </a:ext>
            </a:extLst>
          </p:cNvPr>
          <p:cNvSpPr/>
          <p:nvPr userDrawn="1"/>
        </p:nvSpPr>
        <p:spPr>
          <a:xfrm>
            <a:off x="0" y="0"/>
            <a:ext cx="2541721" cy="685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383FEF4-6D05-4462-B525-9E0D54217B60}"/>
              </a:ext>
            </a:extLst>
          </p:cNvPr>
          <p:cNvSpPr>
            <a:spLocks noGrp="1"/>
          </p:cNvSpPr>
          <p:nvPr>
            <p:ph type="title"/>
          </p:nvPr>
        </p:nvSpPr>
        <p:spPr>
          <a:xfrm>
            <a:off x="2727702" y="365125"/>
            <a:ext cx="8626098" cy="1325563"/>
          </a:xfrm>
        </p:spPr>
        <p:txBody>
          <a:bodyPr/>
          <a:lstStyle>
            <a:lvl1pPr>
              <a:defRPr b="1">
                <a:solidFill>
                  <a:schemeClr val="accent4"/>
                </a:solidFill>
                <a:latin typeface="+mn-lt"/>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06BAC-0495-4AF2-A26A-1E5B1FA1457B}"/>
              </a:ext>
            </a:extLst>
          </p:cNvPr>
          <p:cNvSpPr>
            <a:spLocks noGrp="1"/>
          </p:cNvSpPr>
          <p:nvPr>
            <p:ph idx="1"/>
          </p:nvPr>
        </p:nvSpPr>
        <p:spPr>
          <a:xfrm>
            <a:off x="2727702" y="1825625"/>
            <a:ext cx="8626098" cy="4351338"/>
          </a:xfrm>
        </p:spPr>
        <p:txBody>
          <a:bodyPr/>
          <a:lstStyle>
            <a:lvl1pPr>
              <a:buClr>
                <a:schemeClr val="accent4"/>
              </a:buClr>
              <a:defRPr>
                <a:latin typeface="Calibri Light" panose="020F0302020204030204" pitchFamily="34" charset="0"/>
                <a:cs typeface="Calibri Light" panose="020F0302020204030204" pitchFamily="34" charset="0"/>
              </a:defRPr>
            </a:lvl1pPr>
            <a:lvl2pPr>
              <a:buClr>
                <a:schemeClr val="accent1"/>
              </a:buClr>
              <a:defRPr>
                <a:latin typeface="Calibri Light" panose="020F0302020204030204" pitchFamily="34" charset="0"/>
                <a:cs typeface="Calibri Light" panose="020F0302020204030204" pitchFamily="34" charset="0"/>
              </a:defRPr>
            </a:lvl2pPr>
            <a:lvl3pPr>
              <a:buClr>
                <a:schemeClr val="accent2"/>
              </a:buClr>
              <a:defRPr>
                <a:latin typeface="Calibri Light" panose="020F0302020204030204" pitchFamily="34" charset="0"/>
                <a:cs typeface="Calibri Light" panose="020F0302020204030204" pitchFamily="34" charset="0"/>
              </a:defRPr>
            </a:lvl3pPr>
            <a:lvl4pPr>
              <a:buClr>
                <a:schemeClr val="accent3"/>
              </a:buClr>
              <a:defRPr>
                <a:latin typeface="Calibri Light" panose="020F0302020204030204" pitchFamily="34" charset="0"/>
                <a:cs typeface="Calibri Light" panose="020F030202020403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pic>
        <p:nvPicPr>
          <p:cNvPr id="9" name="Picture 8" descr="A picture containing shape&#10;&#10;Description automatically generated">
            <a:extLst>
              <a:ext uri="{FF2B5EF4-FFF2-40B4-BE49-F238E27FC236}">
                <a16:creationId xmlns:a16="http://schemas.microsoft.com/office/drawing/2014/main" id="{425D95C3-E4EC-4575-ADA8-A068F6237E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98402" y="6357388"/>
            <a:ext cx="2755398" cy="393193"/>
          </a:xfrm>
          <a:prstGeom prst="rect">
            <a:avLst/>
          </a:prstGeom>
        </p:spPr>
      </p:pic>
      <p:pic>
        <p:nvPicPr>
          <p:cNvPr id="11" name="Picture 10" descr="A sign in the dark&#10;&#10;Description automatically generated">
            <a:extLst>
              <a:ext uri="{FF2B5EF4-FFF2-40B4-BE49-F238E27FC236}">
                <a16:creationId xmlns:a16="http://schemas.microsoft.com/office/drawing/2014/main" id="{D147AD2C-032D-44F5-8EEE-C3A00E2107C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30854" y="5763906"/>
            <a:ext cx="1480012" cy="986675"/>
          </a:xfrm>
          <a:prstGeom prst="rect">
            <a:avLst/>
          </a:prstGeom>
        </p:spPr>
      </p:pic>
    </p:spTree>
    <p:extLst>
      <p:ext uri="{BB962C8B-B14F-4D97-AF65-F5344CB8AC3E}">
        <p14:creationId xmlns:p14="http://schemas.microsoft.com/office/powerpoint/2010/main" val="2830608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CCDDE1-8774-481B-A95A-08A5965CBB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65B41E-9EFA-4C77-9BF8-5061F46BE73D}"/>
              </a:ext>
            </a:extLst>
          </p:cNvPr>
          <p:cNvSpPr>
            <a:spLocks noGrp="1"/>
          </p:cNvSpPr>
          <p:nvPr>
            <p:ph type="body" idx="1"/>
          </p:nvPr>
        </p:nvSpPr>
        <p:spPr>
          <a:xfrm>
            <a:off x="838200" y="1825625"/>
            <a:ext cx="10515600" cy="4351338"/>
          </a:xfrm>
          <a:prstGeom prst="rect">
            <a:avLst/>
          </a:prstGeom>
          <a:noFill/>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882152-B7B9-42B4-9D30-AF7835F007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2BD62-A8AE-404A-AA1F-C45854DCE923}" type="datetimeFigureOut">
              <a:rPr lang="en-GB" smtClean="0"/>
              <a:t>21/04/2023</a:t>
            </a:fld>
            <a:endParaRPr lang="en-GB"/>
          </a:p>
        </p:txBody>
      </p:sp>
      <p:sp>
        <p:nvSpPr>
          <p:cNvPr id="5" name="Footer Placeholder 4">
            <a:extLst>
              <a:ext uri="{FF2B5EF4-FFF2-40B4-BE49-F238E27FC236}">
                <a16:creationId xmlns:a16="http://schemas.microsoft.com/office/drawing/2014/main" id="{6D3CB733-FB37-41C3-A04F-1093E1865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DE51840-CF98-4F0F-917F-C25032975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333EB0-B51D-42E5-B935-1A757568F4BB}" type="slidenum">
              <a:rPr lang="en-GB" smtClean="0"/>
              <a:t>‹#›</a:t>
            </a:fld>
            <a:endParaRPr lang="en-GB"/>
          </a:p>
        </p:txBody>
      </p:sp>
    </p:spTree>
    <p:extLst>
      <p:ext uri="{BB962C8B-B14F-4D97-AF65-F5344CB8AC3E}">
        <p14:creationId xmlns:p14="http://schemas.microsoft.com/office/powerpoint/2010/main" val="1692000946"/>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712" r:id="rId5"/>
    <p:sldLayoutId id="2147483674" r:id="rId6"/>
    <p:sldLayoutId id="2147483684" r:id="rId7"/>
    <p:sldLayoutId id="2147483685" r:id="rId8"/>
    <p:sldLayoutId id="2147483686" r:id="rId9"/>
    <p:sldLayoutId id="2147483687" r:id="rId10"/>
    <p:sldLayoutId id="2147483688" r:id="rId11"/>
    <p:sldLayoutId id="2147483689" r:id="rId12"/>
    <p:sldLayoutId id="2147483690" r:id="rId13"/>
    <p:sldLayoutId id="2147483676" r:id="rId14"/>
    <p:sldLayoutId id="2147483697" r:id="rId15"/>
    <p:sldLayoutId id="2147483699" r:id="rId16"/>
    <p:sldLayoutId id="2147483698" r:id="rId17"/>
    <p:sldLayoutId id="2147483700" r:id="rId18"/>
    <p:sldLayoutId id="2147483701" r:id="rId19"/>
    <p:sldLayoutId id="2147483702" r:id="rId20"/>
    <p:sldLayoutId id="2147483703" r:id="rId21"/>
    <p:sldLayoutId id="2147483704" r:id="rId22"/>
    <p:sldLayoutId id="2147483705" r:id="rId23"/>
    <p:sldLayoutId id="2147483706" r:id="rId24"/>
    <p:sldLayoutId id="2147483707" r:id="rId25"/>
    <p:sldLayoutId id="2147483708" r:id="rId26"/>
    <p:sldLayoutId id="2147483709" r:id="rId27"/>
    <p:sldLayoutId id="2147483710" r:id="rId28"/>
    <p:sldLayoutId id="2147483711" r:id="rId29"/>
    <p:sldLayoutId id="2147483691" r:id="rId30"/>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961" y="2560858"/>
            <a:ext cx="9746859" cy="1325563"/>
          </a:xfrm>
        </p:spPr>
        <p:txBody>
          <a:bodyPr>
            <a:noAutofit/>
          </a:bodyPr>
          <a:lstStyle/>
          <a:p>
            <a:r>
              <a:rPr lang="en-US" sz="6000" dirty="0">
                <a:solidFill>
                  <a:schemeClr val="accent1"/>
                </a:solidFill>
              </a:rPr>
              <a:t>Predictive Model for Protection Risks</a:t>
            </a:r>
            <a:br>
              <a:rPr lang="en-US" sz="6000" dirty="0">
                <a:solidFill>
                  <a:schemeClr val="accent1"/>
                </a:solidFill>
              </a:rPr>
            </a:br>
            <a:r>
              <a:rPr lang="en-US" sz="6000" dirty="0">
                <a:solidFill>
                  <a:schemeClr val="accent1"/>
                </a:solidFill>
              </a:rPr>
              <a:t>using Logistic Regression</a:t>
            </a:r>
          </a:p>
        </p:txBody>
      </p:sp>
    </p:spTree>
    <p:extLst>
      <p:ext uri="{BB962C8B-B14F-4D97-AF65-F5344CB8AC3E}">
        <p14:creationId xmlns:p14="http://schemas.microsoft.com/office/powerpoint/2010/main" val="1330440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1B782A-60AE-35EE-D70C-ECBC025AB1A3}"/>
              </a:ext>
            </a:extLst>
          </p:cNvPr>
          <p:cNvSpPr>
            <a:spLocks noGrp="1"/>
          </p:cNvSpPr>
          <p:nvPr>
            <p:ph type="title"/>
          </p:nvPr>
        </p:nvSpPr>
        <p:spPr>
          <a:xfrm>
            <a:off x="2727702" y="365125"/>
            <a:ext cx="8626098" cy="483961"/>
          </a:xfrm>
        </p:spPr>
        <p:txBody>
          <a:bodyPr vert="horz" lIns="91440" tIns="45720" rIns="91440" bIns="45720" rtlCol="0" anchor="ctr">
            <a:normAutofit fontScale="90000"/>
          </a:bodyPr>
          <a:lstStyle/>
          <a:p>
            <a:r>
              <a:rPr lang="en-GB" b="0" dirty="0"/>
              <a:t>Plot of different variables</a:t>
            </a:r>
          </a:p>
          <a:p>
            <a:endParaRPr lang="fr-FR" b="0" dirty="0"/>
          </a:p>
        </p:txBody>
      </p:sp>
      <p:sp>
        <p:nvSpPr>
          <p:cNvPr id="4" name="Espace réservé du contenu 2">
            <a:extLst>
              <a:ext uri="{FF2B5EF4-FFF2-40B4-BE49-F238E27FC236}">
                <a16:creationId xmlns:a16="http://schemas.microsoft.com/office/drawing/2014/main" id="{7E3076BC-9FBF-C059-DBF0-725CA9659636}"/>
              </a:ext>
            </a:extLst>
          </p:cNvPr>
          <p:cNvSpPr txBox="1">
            <a:spLocks/>
          </p:cNvSpPr>
          <p:nvPr/>
        </p:nvSpPr>
        <p:spPr>
          <a:xfrm>
            <a:off x="-65315" y="365125"/>
            <a:ext cx="2586446" cy="53172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57200" indent="-457200">
              <a:buFont typeface="Arial" panose="020B0604020202020204" pitchFamily="34" charset="0"/>
              <a:buChar char="•"/>
            </a:pPr>
            <a:r>
              <a:rPr lang="en-US" sz="2800" b="0" dirty="0">
                <a:solidFill>
                  <a:schemeClr val="bg1"/>
                </a:solidFill>
              </a:rPr>
              <a:t>High correlation between the “feel safe” predictor and the Protection Risk (our outcome variable) </a:t>
            </a:r>
          </a:p>
        </p:txBody>
      </p:sp>
      <p:pic>
        <p:nvPicPr>
          <p:cNvPr id="8" name="Picture 7">
            <a:extLst>
              <a:ext uri="{FF2B5EF4-FFF2-40B4-BE49-F238E27FC236}">
                <a16:creationId xmlns:a16="http://schemas.microsoft.com/office/drawing/2014/main" id="{B9FA4A2F-DA1D-B342-848B-C0FECA3CA1A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727702" y="1287956"/>
            <a:ext cx="7279920" cy="5570044"/>
          </a:xfrm>
          <a:prstGeom prst="rect">
            <a:avLst/>
          </a:prstGeom>
          <a:noFill/>
        </p:spPr>
      </p:pic>
      <p:sp>
        <p:nvSpPr>
          <p:cNvPr id="10" name="TextBox 9">
            <a:extLst>
              <a:ext uri="{FF2B5EF4-FFF2-40B4-BE49-F238E27FC236}">
                <a16:creationId xmlns:a16="http://schemas.microsoft.com/office/drawing/2014/main" id="{2C056CE6-26D1-5C4A-AE79-F39C034665C5}"/>
              </a:ext>
            </a:extLst>
          </p:cNvPr>
          <p:cNvSpPr txBox="1"/>
          <p:nvPr/>
        </p:nvSpPr>
        <p:spPr>
          <a:xfrm>
            <a:off x="2727702" y="607105"/>
            <a:ext cx="9394629" cy="830997"/>
          </a:xfrm>
          <a:prstGeom prst="rect">
            <a:avLst/>
          </a:prstGeom>
          <a:noFill/>
        </p:spPr>
        <p:txBody>
          <a:bodyPr wrap="square">
            <a:spAutoFit/>
          </a:bodyPr>
          <a:lstStyle/>
          <a:p>
            <a:r>
              <a:rPr lang="en-US" sz="2400" b="0" i="1" dirty="0">
                <a:solidFill>
                  <a:srgbClr val="C00000"/>
                </a:solidFill>
                <a:effectLst/>
                <a:latin typeface="SourceSansPro"/>
              </a:rPr>
              <a:t>Bar chart: Outcome (protection risk) based on predictor “Do you feel safe in your community?”</a:t>
            </a:r>
          </a:p>
        </p:txBody>
      </p:sp>
    </p:spTree>
    <p:extLst>
      <p:ext uri="{BB962C8B-B14F-4D97-AF65-F5344CB8AC3E}">
        <p14:creationId xmlns:p14="http://schemas.microsoft.com/office/powerpoint/2010/main" val="3972718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1B782A-60AE-35EE-D70C-ECBC025AB1A3}"/>
              </a:ext>
            </a:extLst>
          </p:cNvPr>
          <p:cNvSpPr>
            <a:spLocks noGrp="1"/>
          </p:cNvSpPr>
          <p:nvPr>
            <p:ph type="title"/>
          </p:nvPr>
        </p:nvSpPr>
        <p:spPr>
          <a:xfrm>
            <a:off x="9789837" y="417377"/>
            <a:ext cx="2402163" cy="1325563"/>
          </a:xfrm>
        </p:spPr>
        <p:txBody>
          <a:bodyPr vert="horz" lIns="91440" tIns="45720" rIns="91440" bIns="45720" rtlCol="0" anchor="ctr">
            <a:normAutofit/>
          </a:bodyPr>
          <a:lstStyle/>
          <a:p>
            <a:r>
              <a:rPr lang="en-GB" sz="3600" dirty="0">
                <a:solidFill>
                  <a:schemeClr val="bg1"/>
                </a:solidFill>
              </a:rPr>
              <a:t>Correlation Matrix</a:t>
            </a:r>
          </a:p>
          <a:p>
            <a:endParaRPr lang="fr-FR" sz="3600" dirty="0">
              <a:solidFill>
                <a:schemeClr val="bg1"/>
              </a:solidFill>
            </a:endParaRPr>
          </a:p>
        </p:txBody>
      </p:sp>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630" y="349823"/>
            <a:ext cx="11985463" cy="6348549"/>
          </a:xfrm>
          <a:prstGeom prst="rect">
            <a:avLst/>
          </a:prstGeom>
          <a:noFill/>
        </p:spPr>
      </p:pic>
    </p:spTree>
    <p:extLst>
      <p:ext uri="{BB962C8B-B14F-4D97-AF65-F5344CB8AC3E}">
        <p14:creationId xmlns:p14="http://schemas.microsoft.com/office/powerpoint/2010/main" val="2177075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tretch/>
        </p:blipFill>
        <p:spPr>
          <a:xfrm>
            <a:off x="2213241" y="686335"/>
            <a:ext cx="8066224" cy="6171665"/>
          </a:xfrm>
          <a:prstGeom prst="rect">
            <a:avLst/>
          </a:prstGeom>
          <a:noFill/>
        </p:spPr>
      </p:pic>
      <p:sp>
        <p:nvSpPr>
          <p:cNvPr id="2" name="Espace réservé du contenu 2">
            <a:extLst>
              <a:ext uri="{FF2B5EF4-FFF2-40B4-BE49-F238E27FC236}">
                <a16:creationId xmlns:a16="http://schemas.microsoft.com/office/drawing/2014/main" id="{0307426D-DEBE-3A93-7113-2717D69A1FF3}"/>
              </a:ext>
            </a:extLst>
          </p:cNvPr>
          <p:cNvSpPr txBox="1">
            <a:spLocks/>
          </p:cNvSpPr>
          <p:nvPr/>
        </p:nvSpPr>
        <p:spPr>
          <a:xfrm>
            <a:off x="1653367" y="64679"/>
            <a:ext cx="8626098" cy="483961"/>
          </a:xfrm>
          <a:prstGeom prst="rect">
            <a:avLst/>
          </a:prstGeom>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0" dirty="0"/>
              <a:t>Protection Risk by age groups and respondent status</a:t>
            </a:r>
            <a:endParaRPr lang="fr-FR" b="0" dirty="0"/>
          </a:p>
        </p:txBody>
      </p:sp>
      <p:sp>
        <p:nvSpPr>
          <p:cNvPr id="8" name="Espace réservé du contenu 2">
            <a:extLst>
              <a:ext uri="{FF2B5EF4-FFF2-40B4-BE49-F238E27FC236}">
                <a16:creationId xmlns:a16="http://schemas.microsoft.com/office/drawing/2014/main" id="{152F4A2C-6886-AC96-274A-AF9E12806061}"/>
              </a:ext>
            </a:extLst>
          </p:cNvPr>
          <p:cNvSpPr txBox="1">
            <a:spLocks/>
          </p:cNvSpPr>
          <p:nvPr/>
        </p:nvSpPr>
        <p:spPr>
          <a:xfrm>
            <a:off x="4" y="31899"/>
            <a:ext cx="1717161" cy="53172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57200" indent="-457200">
              <a:buAutoNum type="arabicParenBoth"/>
            </a:pPr>
            <a:r>
              <a:rPr lang="en-US" sz="2000" b="0" dirty="0">
                <a:solidFill>
                  <a:schemeClr val="bg1"/>
                </a:solidFill>
              </a:rPr>
              <a:t>Undocumented returnees and IDPs are more affected</a:t>
            </a:r>
            <a:br>
              <a:rPr lang="en-US" sz="2000" b="0" dirty="0">
                <a:solidFill>
                  <a:schemeClr val="bg1"/>
                </a:solidFill>
              </a:rPr>
            </a:br>
            <a:endParaRPr lang="en-US" sz="2000" b="0" dirty="0">
              <a:solidFill>
                <a:schemeClr val="bg1"/>
              </a:solidFill>
            </a:endParaRPr>
          </a:p>
          <a:p>
            <a:pPr marL="457200" indent="-457200">
              <a:buAutoNum type="arabicParenBoth"/>
            </a:pPr>
            <a:r>
              <a:rPr lang="en-US" sz="2000" b="0" dirty="0">
                <a:solidFill>
                  <a:schemeClr val="bg1"/>
                </a:solidFill>
              </a:rPr>
              <a:t>Male child 14-17 years and all the female age groups are affected</a:t>
            </a:r>
          </a:p>
        </p:txBody>
      </p:sp>
    </p:spTree>
    <p:extLst>
      <p:ext uri="{BB962C8B-B14F-4D97-AF65-F5344CB8AC3E}">
        <p14:creationId xmlns:p14="http://schemas.microsoft.com/office/powerpoint/2010/main" val="203788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1B782A-60AE-35EE-D70C-ECBC025AB1A3}"/>
              </a:ext>
            </a:extLst>
          </p:cNvPr>
          <p:cNvSpPr>
            <a:spLocks noGrp="1"/>
          </p:cNvSpPr>
          <p:nvPr>
            <p:ph type="title"/>
          </p:nvPr>
        </p:nvSpPr>
        <p:spPr>
          <a:xfrm>
            <a:off x="2727702" y="365125"/>
            <a:ext cx="8626098" cy="483961"/>
          </a:xfrm>
        </p:spPr>
        <p:txBody>
          <a:bodyPr vert="horz" lIns="91440" tIns="45720" rIns="91440" bIns="45720" rtlCol="0" anchor="ctr">
            <a:normAutofit fontScale="90000"/>
          </a:bodyPr>
          <a:lstStyle/>
          <a:p>
            <a:r>
              <a:rPr lang="en-GB" b="0" dirty="0"/>
              <a:t>Variance Inflation Factor (VIF)</a:t>
            </a:r>
          </a:p>
          <a:p>
            <a:endParaRPr lang="fr-FR" b="0" dirty="0"/>
          </a:p>
        </p:txBody>
      </p:sp>
      <p:pic>
        <p:nvPicPr>
          <p:cNvPr id="5" name="Picture 4" descr="Text&#10;&#10;Description automatically generated with medium confidence">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tretch/>
        </p:blipFill>
        <p:spPr>
          <a:xfrm>
            <a:off x="2727702" y="1855552"/>
            <a:ext cx="8626098" cy="4291483"/>
          </a:xfrm>
          <a:prstGeom prst="rect">
            <a:avLst/>
          </a:prstGeom>
          <a:noFill/>
        </p:spPr>
      </p:pic>
      <p:sp>
        <p:nvSpPr>
          <p:cNvPr id="2" name="Rectangle 1">
            <a:extLst>
              <a:ext uri="{FF2B5EF4-FFF2-40B4-BE49-F238E27FC236}">
                <a16:creationId xmlns:a16="http://schemas.microsoft.com/office/drawing/2014/main" id="{3C56830A-25AD-8269-09DE-E6300CA72146}"/>
              </a:ext>
            </a:extLst>
          </p:cNvPr>
          <p:cNvSpPr/>
          <p:nvPr/>
        </p:nvSpPr>
        <p:spPr>
          <a:xfrm>
            <a:off x="5878286" y="3827417"/>
            <a:ext cx="1293223" cy="239050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4" name="Espace réservé du contenu 2">
            <a:extLst>
              <a:ext uri="{FF2B5EF4-FFF2-40B4-BE49-F238E27FC236}">
                <a16:creationId xmlns:a16="http://schemas.microsoft.com/office/drawing/2014/main" id="{7E3076BC-9FBF-C059-DBF0-725CA9659636}"/>
              </a:ext>
            </a:extLst>
          </p:cNvPr>
          <p:cNvSpPr txBox="1">
            <a:spLocks/>
          </p:cNvSpPr>
          <p:nvPr/>
        </p:nvSpPr>
        <p:spPr>
          <a:xfrm>
            <a:off x="-65315" y="365125"/>
            <a:ext cx="2586446" cy="5317218"/>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57200" indent="-457200">
              <a:buFont typeface="Arial" panose="020B0604020202020204" pitchFamily="34" charset="0"/>
              <a:buChar char="•"/>
            </a:pPr>
            <a:r>
              <a:rPr lang="en-US" sz="2800" b="0" dirty="0">
                <a:solidFill>
                  <a:schemeClr val="bg1"/>
                </a:solidFill>
              </a:rPr>
              <a:t>VIF equal to 1 = variables are </a:t>
            </a:r>
            <a:r>
              <a:rPr lang="en-US" sz="2800" b="0" u="sng" dirty="0">
                <a:solidFill>
                  <a:schemeClr val="bg1"/>
                </a:solidFill>
              </a:rPr>
              <a:t>not correlated</a:t>
            </a:r>
          </a:p>
          <a:p>
            <a:endParaRPr lang="en-US" sz="2800" b="0" dirty="0">
              <a:solidFill>
                <a:schemeClr val="bg1"/>
              </a:solidFill>
            </a:endParaRPr>
          </a:p>
          <a:p>
            <a:pPr marL="457200" indent="-457200">
              <a:buFont typeface="Arial" panose="020B0604020202020204" pitchFamily="34" charset="0"/>
              <a:buChar char="•"/>
            </a:pPr>
            <a:r>
              <a:rPr lang="en-US" sz="2800" b="0" dirty="0">
                <a:solidFill>
                  <a:schemeClr val="bg1"/>
                </a:solidFill>
              </a:rPr>
              <a:t>VIF between 1 and 5 = variables are </a:t>
            </a:r>
            <a:r>
              <a:rPr lang="en-US" sz="2800" b="0" u="sng" dirty="0">
                <a:solidFill>
                  <a:schemeClr val="bg1"/>
                </a:solidFill>
              </a:rPr>
              <a:t>moderately correlated </a:t>
            </a:r>
          </a:p>
          <a:p>
            <a:pPr marL="457200" indent="-457200">
              <a:buFont typeface="Arial" panose="020B0604020202020204" pitchFamily="34" charset="0"/>
              <a:buChar char="•"/>
            </a:pPr>
            <a:endParaRPr lang="en-US" sz="2800" b="0" dirty="0">
              <a:solidFill>
                <a:schemeClr val="bg1"/>
              </a:solidFill>
            </a:endParaRPr>
          </a:p>
          <a:p>
            <a:pPr marL="457200" indent="-457200">
              <a:buFont typeface="Arial" panose="020B0604020202020204" pitchFamily="34" charset="0"/>
              <a:buChar char="•"/>
            </a:pPr>
            <a:r>
              <a:rPr lang="en-US" sz="2800" b="0" dirty="0">
                <a:solidFill>
                  <a:schemeClr val="bg1"/>
                </a:solidFill>
              </a:rPr>
              <a:t>VIF greater than 5 = variables are </a:t>
            </a:r>
            <a:r>
              <a:rPr lang="en-US" sz="2800" b="0" u="sng" dirty="0">
                <a:solidFill>
                  <a:schemeClr val="bg1"/>
                </a:solidFill>
              </a:rPr>
              <a:t>highly correlated</a:t>
            </a:r>
            <a:endParaRPr lang="fr-FR" sz="4000" b="0" u="sng" dirty="0">
              <a:solidFill>
                <a:schemeClr val="bg1"/>
              </a:solidFill>
            </a:endParaRPr>
          </a:p>
        </p:txBody>
      </p:sp>
      <p:sp>
        <p:nvSpPr>
          <p:cNvPr id="7" name="TextBox 6">
            <a:extLst>
              <a:ext uri="{FF2B5EF4-FFF2-40B4-BE49-F238E27FC236}">
                <a16:creationId xmlns:a16="http://schemas.microsoft.com/office/drawing/2014/main" id="{95522457-D3A8-6D5B-3192-322F2923E851}"/>
              </a:ext>
            </a:extLst>
          </p:cNvPr>
          <p:cNvSpPr txBox="1"/>
          <p:nvPr/>
        </p:nvSpPr>
        <p:spPr>
          <a:xfrm>
            <a:off x="2727702" y="707938"/>
            <a:ext cx="6484076" cy="461665"/>
          </a:xfrm>
          <a:prstGeom prst="rect">
            <a:avLst/>
          </a:prstGeom>
          <a:noFill/>
        </p:spPr>
        <p:txBody>
          <a:bodyPr wrap="square">
            <a:spAutoFit/>
          </a:bodyPr>
          <a:lstStyle/>
          <a:p>
            <a:r>
              <a:rPr lang="en-US" sz="2400" b="0" i="1" dirty="0">
                <a:solidFill>
                  <a:srgbClr val="C00000"/>
                </a:solidFill>
                <a:effectLst/>
                <a:latin typeface="SourceSansPro"/>
              </a:rPr>
              <a:t>Tool to help identify the degree of multicollinearity</a:t>
            </a:r>
          </a:p>
        </p:txBody>
      </p:sp>
    </p:spTree>
    <p:extLst>
      <p:ext uri="{BB962C8B-B14F-4D97-AF65-F5344CB8AC3E}">
        <p14:creationId xmlns:p14="http://schemas.microsoft.com/office/powerpoint/2010/main" val="991278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699023" y="2587258"/>
            <a:ext cx="8626098" cy="1325563"/>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8000" b="1" dirty="0">
                <a:solidFill>
                  <a:schemeClr val="accent2"/>
                </a:solidFill>
                <a:latin typeface="+mn-lt"/>
              </a:rPr>
              <a:t>Model Fitting</a:t>
            </a:r>
          </a:p>
        </p:txBody>
      </p:sp>
    </p:spTree>
    <p:extLst>
      <p:ext uri="{BB962C8B-B14F-4D97-AF65-F5344CB8AC3E}">
        <p14:creationId xmlns:p14="http://schemas.microsoft.com/office/powerpoint/2010/main" val="3726572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D0A2DBB-10FD-1E16-4584-91D3C3056BB2}"/>
              </a:ext>
            </a:extLst>
          </p:cNvPr>
          <p:cNvSpPr>
            <a:spLocks noGrp="1"/>
          </p:cNvSpPr>
          <p:nvPr>
            <p:ph idx="1"/>
          </p:nvPr>
        </p:nvSpPr>
        <p:spPr>
          <a:xfrm>
            <a:off x="2547050" y="703406"/>
            <a:ext cx="2726800" cy="4957670"/>
          </a:xfrm>
          <a:ln>
            <a:solidFill>
              <a:srgbClr val="00B0F0"/>
            </a:solidFill>
          </a:ln>
        </p:spPr>
        <p:txBody>
          <a:bodyPr>
            <a:normAutofit fontScale="77500" lnSpcReduction="20000"/>
          </a:bodyPr>
          <a:lstStyle/>
          <a:p>
            <a:r>
              <a:rPr lang="en-US" dirty="0"/>
              <a:t>The </a:t>
            </a:r>
            <a:r>
              <a:rPr lang="en-US" dirty="0" err="1"/>
              <a:t>move_freely_in_area</a:t>
            </a:r>
            <a:r>
              <a:rPr lang="en-US" dirty="0"/>
              <a:t>, </a:t>
            </a:r>
            <a:r>
              <a:rPr lang="en-US" dirty="0" err="1"/>
              <a:t>w_soc_bar</a:t>
            </a:r>
            <a:r>
              <a:rPr lang="en-US" dirty="0"/>
              <a:t>, </a:t>
            </a:r>
            <a:r>
              <a:rPr lang="en-US" dirty="0" err="1"/>
              <a:t>w_discr</a:t>
            </a:r>
            <a:r>
              <a:rPr lang="en-US" dirty="0"/>
              <a:t>, and </a:t>
            </a:r>
            <a:r>
              <a:rPr lang="en-US" dirty="0" err="1"/>
              <a:t>presence_mines</a:t>
            </a:r>
            <a:r>
              <a:rPr lang="en-US" dirty="0"/>
              <a:t> coefficients are all positive, and increase our outcome.</a:t>
            </a:r>
          </a:p>
          <a:p>
            <a:r>
              <a:rPr lang="en-US" dirty="0"/>
              <a:t>The </a:t>
            </a:r>
            <a:r>
              <a:rPr lang="en-US" dirty="0" err="1"/>
              <a:t>m_soc_bar</a:t>
            </a:r>
            <a:r>
              <a:rPr lang="en-US" dirty="0"/>
              <a:t> coefficient is positive but only marginally significant, indicating that increasing </a:t>
            </a:r>
            <a:r>
              <a:rPr lang="en-US" dirty="0" err="1"/>
              <a:t>m_soc_bar</a:t>
            </a:r>
            <a:r>
              <a:rPr lang="en-US" dirty="0"/>
              <a:t> may be associated with a slight increase in the outcome variable.</a:t>
            </a:r>
            <a:endParaRPr lang="en-GB" dirty="0"/>
          </a:p>
        </p:txBody>
      </p:sp>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901071" y="48214"/>
            <a:ext cx="6206006" cy="5634129"/>
          </a:xfrm>
          <a:prstGeom prst="rect">
            <a:avLst/>
          </a:prstGeom>
          <a:noFill/>
        </p:spPr>
      </p:pic>
      <p:sp>
        <p:nvSpPr>
          <p:cNvPr id="2" name="Rectangle 1">
            <a:extLst>
              <a:ext uri="{FF2B5EF4-FFF2-40B4-BE49-F238E27FC236}">
                <a16:creationId xmlns:a16="http://schemas.microsoft.com/office/drawing/2014/main" id="{3C56830A-25AD-8269-09DE-E6300CA72146}"/>
              </a:ext>
            </a:extLst>
          </p:cNvPr>
          <p:cNvSpPr/>
          <p:nvPr/>
        </p:nvSpPr>
        <p:spPr>
          <a:xfrm>
            <a:off x="5901071" y="48214"/>
            <a:ext cx="6206006" cy="82365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4" name="Espace réservé du contenu 2">
            <a:extLst>
              <a:ext uri="{FF2B5EF4-FFF2-40B4-BE49-F238E27FC236}">
                <a16:creationId xmlns:a16="http://schemas.microsoft.com/office/drawing/2014/main" id="{7E3076BC-9FBF-C059-DBF0-725CA9659636}"/>
              </a:ext>
            </a:extLst>
          </p:cNvPr>
          <p:cNvSpPr txBox="1">
            <a:spLocks/>
          </p:cNvSpPr>
          <p:nvPr/>
        </p:nvSpPr>
        <p:spPr>
          <a:xfrm>
            <a:off x="-65315" y="769161"/>
            <a:ext cx="2586446" cy="5317218"/>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57200" indent="-457200">
              <a:buFont typeface="Arial" panose="020B0604020202020204" pitchFamily="34" charset="0"/>
              <a:buChar char="•"/>
            </a:pPr>
            <a:r>
              <a:rPr lang="en-US" sz="2800" b="0" dirty="0">
                <a:solidFill>
                  <a:schemeClr val="bg1"/>
                </a:solidFill>
              </a:rPr>
              <a:t>The factor(</a:t>
            </a:r>
            <a:r>
              <a:rPr lang="en-US" sz="2800" b="0" dirty="0" err="1">
                <a:solidFill>
                  <a:schemeClr val="bg1"/>
                </a:solidFill>
              </a:rPr>
              <a:t>gender_code</a:t>
            </a:r>
            <a:r>
              <a:rPr lang="en-US" sz="2800" b="0" dirty="0">
                <a:solidFill>
                  <a:schemeClr val="bg1"/>
                </a:solidFill>
              </a:rPr>
              <a:t>)2 coefficient is positive, indicating that </a:t>
            </a:r>
            <a:r>
              <a:rPr lang="en-US" sz="2800" b="0" dirty="0">
                <a:solidFill>
                  <a:schemeClr val="bg1"/>
                </a:solidFill>
                <a:highlight>
                  <a:srgbClr val="000080"/>
                </a:highlight>
              </a:rPr>
              <a:t>being female </a:t>
            </a:r>
            <a:r>
              <a:rPr lang="en-US" sz="2800" b="0" dirty="0">
                <a:solidFill>
                  <a:schemeClr val="bg1"/>
                </a:solidFill>
              </a:rPr>
              <a:t>is associated with an increase in the log odds of the outcome.</a:t>
            </a:r>
          </a:p>
        </p:txBody>
      </p:sp>
      <p:sp>
        <p:nvSpPr>
          <p:cNvPr id="7" name="TextBox 6">
            <a:extLst>
              <a:ext uri="{FF2B5EF4-FFF2-40B4-BE49-F238E27FC236}">
                <a16:creationId xmlns:a16="http://schemas.microsoft.com/office/drawing/2014/main" id="{95522457-D3A8-6D5B-3192-322F2923E851}"/>
              </a:ext>
            </a:extLst>
          </p:cNvPr>
          <p:cNvSpPr txBox="1"/>
          <p:nvPr/>
        </p:nvSpPr>
        <p:spPr>
          <a:xfrm>
            <a:off x="10881335" y="1892111"/>
            <a:ext cx="1319300" cy="1384995"/>
          </a:xfrm>
          <a:prstGeom prst="rect">
            <a:avLst/>
          </a:prstGeom>
          <a:noFill/>
          <a:ln>
            <a:solidFill>
              <a:srgbClr val="00B050"/>
            </a:solidFill>
          </a:ln>
        </p:spPr>
        <p:txBody>
          <a:bodyPr wrap="square">
            <a:spAutoFit/>
          </a:bodyPr>
          <a:lstStyle/>
          <a:p>
            <a:r>
              <a:rPr lang="en-US" sz="2400" b="0" i="1" dirty="0">
                <a:solidFill>
                  <a:srgbClr val="00B050"/>
                </a:solidFill>
                <a:effectLst/>
                <a:latin typeface="SourceSansPro"/>
              </a:rPr>
              <a:t>P value &lt; 0.05</a:t>
            </a:r>
          </a:p>
          <a:p>
            <a:r>
              <a:rPr lang="en-US" i="1" dirty="0">
                <a:solidFill>
                  <a:srgbClr val="00B050"/>
                </a:solidFill>
                <a:latin typeface="SourceSansPro"/>
              </a:rPr>
              <a:t>(statistically significant)</a:t>
            </a:r>
            <a:endParaRPr lang="en-US" b="0" i="1" dirty="0">
              <a:solidFill>
                <a:srgbClr val="00B050"/>
              </a:solidFill>
              <a:effectLst/>
              <a:latin typeface="SourceSansPro"/>
            </a:endParaRPr>
          </a:p>
        </p:txBody>
      </p:sp>
      <p:sp>
        <p:nvSpPr>
          <p:cNvPr id="3" name="Rectangle 2">
            <a:extLst>
              <a:ext uri="{FF2B5EF4-FFF2-40B4-BE49-F238E27FC236}">
                <a16:creationId xmlns:a16="http://schemas.microsoft.com/office/drawing/2014/main" id="{8B94B63F-87B1-E9EF-7A5A-B50C00E1510A}"/>
              </a:ext>
            </a:extLst>
          </p:cNvPr>
          <p:cNvSpPr/>
          <p:nvPr/>
        </p:nvSpPr>
        <p:spPr>
          <a:xfrm rot="16200000">
            <a:off x="9031433" y="2258491"/>
            <a:ext cx="1906403" cy="104067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cxnSp>
        <p:nvCxnSpPr>
          <p:cNvPr id="9" name="Straight Arrow Connector 8">
            <a:extLst>
              <a:ext uri="{FF2B5EF4-FFF2-40B4-BE49-F238E27FC236}">
                <a16:creationId xmlns:a16="http://schemas.microsoft.com/office/drawing/2014/main" id="{5DBF4364-214D-BC50-A50E-58BE45FFA09C}"/>
              </a:ext>
            </a:extLst>
          </p:cNvPr>
          <p:cNvCxnSpPr/>
          <p:nvPr/>
        </p:nvCxnSpPr>
        <p:spPr>
          <a:xfrm flipH="1">
            <a:off x="10600660" y="2456121"/>
            <a:ext cx="2870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1317329E-6416-61F3-EBA3-585395D06088}"/>
              </a:ext>
            </a:extLst>
          </p:cNvPr>
          <p:cNvSpPr/>
          <p:nvPr/>
        </p:nvSpPr>
        <p:spPr>
          <a:xfrm rot="16200000">
            <a:off x="5916361" y="1493213"/>
            <a:ext cx="2083979" cy="2393644"/>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ln w="22225">
                <a:solidFill>
                  <a:schemeClr val="accent2"/>
                </a:solidFill>
                <a:prstDash val="solid"/>
              </a:ln>
              <a:solidFill>
                <a:schemeClr val="accent2">
                  <a:lumMod val="40000"/>
                  <a:lumOff val="60000"/>
                </a:schemeClr>
              </a:solidFill>
            </a:endParaRPr>
          </a:p>
        </p:txBody>
      </p:sp>
      <p:cxnSp>
        <p:nvCxnSpPr>
          <p:cNvPr id="14" name="Straight Arrow Connector 13">
            <a:extLst>
              <a:ext uri="{FF2B5EF4-FFF2-40B4-BE49-F238E27FC236}">
                <a16:creationId xmlns:a16="http://schemas.microsoft.com/office/drawing/2014/main" id="{0596E5D4-28B3-D643-64EA-6F249EFCE990}"/>
              </a:ext>
            </a:extLst>
          </p:cNvPr>
          <p:cNvCxnSpPr>
            <a:cxnSpLocks/>
          </p:cNvCxnSpPr>
          <p:nvPr/>
        </p:nvCxnSpPr>
        <p:spPr>
          <a:xfrm>
            <a:off x="5343621" y="2534093"/>
            <a:ext cx="2870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Espace réservé du contenu 2">
            <a:extLst>
              <a:ext uri="{FF2B5EF4-FFF2-40B4-BE49-F238E27FC236}">
                <a16:creationId xmlns:a16="http://schemas.microsoft.com/office/drawing/2014/main" id="{22A473E3-3A08-0CCA-0669-EA603FA698FD}"/>
              </a:ext>
            </a:extLst>
          </p:cNvPr>
          <p:cNvSpPr>
            <a:spLocks noGrp="1"/>
          </p:cNvSpPr>
          <p:nvPr>
            <p:ph type="title"/>
          </p:nvPr>
        </p:nvSpPr>
        <p:spPr>
          <a:xfrm>
            <a:off x="0" y="76956"/>
            <a:ext cx="2586446" cy="483961"/>
          </a:xfrm>
        </p:spPr>
        <p:txBody>
          <a:bodyPr vert="horz" lIns="91440" tIns="45720" rIns="91440" bIns="45720" rtlCol="0" anchor="ctr">
            <a:noAutofit/>
          </a:bodyPr>
          <a:lstStyle/>
          <a:p>
            <a:r>
              <a:rPr lang="en-GB" sz="2400" dirty="0">
                <a:solidFill>
                  <a:schemeClr val="bg1"/>
                </a:solidFill>
                <a:highlight>
                  <a:srgbClr val="000080"/>
                </a:highlight>
              </a:rPr>
              <a:t>Final fitted model</a:t>
            </a:r>
            <a:endParaRPr lang="fr-FR" sz="2400" dirty="0">
              <a:solidFill>
                <a:schemeClr val="bg1"/>
              </a:solidFill>
              <a:highlight>
                <a:srgbClr val="000080"/>
              </a:highlight>
            </a:endParaRPr>
          </a:p>
        </p:txBody>
      </p:sp>
    </p:spTree>
    <p:extLst>
      <p:ext uri="{BB962C8B-B14F-4D97-AF65-F5344CB8AC3E}">
        <p14:creationId xmlns:p14="http://schemas.microsoft.com/office/powerpoint/2010/main" val="4092648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613962" y="2640421"/>
            <a:ext cx="8626098" cy="1325563"/>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8000" b="1" dirty="0">
                <a:solidFill>
                  <a:srgbClr val="00B0F0"/>
                </a:solidFill>
                <a:latin typeface="+mn-lt"/>
              </a:rPr>
              <a:t>Model Prediction</a:t>
            </a:r>
          </a:p>
        </p:txBody>
      </p:sp>
    </p:spTree>
    <p:extLst>
      <p:ext uri="{BB962C8B-B14F-4D97-AF65-F5344CB8AC3E}">
        <p14:creationId xmlns:p14="http://schemas.microsoft.com/office/powerpoint/2010/main" val="350575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01ACCCDD-2543-1F5C-8C3F-5ACFF2216D33}"/>
              </a:ext>
            </a:extLst>
          </p:cNvPr>
          <p:cNvSpPr>
            <a:spLocks noGrp="1"/>
          </p:cNvSpPr>
          <p:nvPr>
            <p:ph type="title"/>
          </p:nvPr>
        </p:nvSpPr>
        <p:spPr>
          <a:xfrm>
            <a:off x="2609739" y="-11"/>
            <a:ext cx="4325446" cy="823656"/>
          </a:xfrm>
        </p:spPr>
        <p:txBody>
          <a:bodyPr>
            <a:normAutofit/>
          </a:bodyPr>
          <a:lstStyle/>
          <a:p>
            <a:r>
              <a:rPr lang="en-US" dirty="0"/>
              <a:t>Confusion Matrix</a:t>
            </a:r>
            <a:endParaRPr lang="en-GB" dirty="0"/>
          </a:p>
        </p:txBody>
      </p:sp>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90162" y="823645"/>
            <a:ext cx="4677017" cy="5634129"/>
          </a:xfrm>
          <a:prstGeom prst="rect">
            <a:avLst/>
          </a:prstGeom>
          <a:noFill/>
        </p:spPr>
      </p:pic>
      <p:sp>
        <p:nvSpPr>
          <p:cNvPr id="2" name="Rectangle 1">
            <a:extLst>
              <a:ext uri="{FF2B5EF4-FFF2-40B4-BE49-F238E27FC236}">
                <a16:creationId xmlns:a16="http://schemas.microsoft.com/office/drawing/2014/main" id="{3C56830A-25AD-8269-09DE-E6300CA72146}"/>
              </a:ext>
            </a:extLst>
          </p:cNvPr>
          <p:cNvSpPr/>
          <p:nvPr/>
        </p:nvSpPr>
        <p:spPr>
          <a:xfrm>
            <a:off x="5254236" y="1237983"/>
            <a:ext cx="2586446" cy="97797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7" name="TextBox 6">
            <a:extLst>
              <a:ext uri="{FF2B5EF4-FFF2-40B4-BE49-F238E27FC236}">
                <a16:creationId xmlns:a16="http://schemas.microsoft.com/office/drawing/2014/main" id="{95522457-D3A8-6D5B-3192-322F2923E851}"/>
              </a:ext>
            </a:extLst>
          </p:cNvPr>
          <p:cNvSpPr txBox="1"/>
          <p:nvPr/>
        </p:nvSpPr>
        <p:spPr>
          <a:xfrm>
            <a:off x="10007958" y="1015625"/>
            <a:ext cx="1426293" cy="1200329"/>
          </a:xfrm>
          <a:prstGeom prst="rect">
            <a:avLst/>
          </a:prstGeom>
          <a:noFill/>
          <a:ln>
            <a:solidFill>
              <a:srgbClr val="00B050"/>
            </a:solidFill>
          </a:ln>
        </p:spPr>
        <p:txBody>
          <a:bodyPr wrap="square">
            <a:spAutoFit/>
          </a:bodyPr>
          <a:lstStyle/>
          <a:p>
            <a:r>
              <a:rPr lang="en-US" sz="2400" b="0" i="1" dirty="0">
                <a:solidFill>
                  <a:srgbClr val="00B050"/>
                </a:solidFill>
                <a:effectLst/>
                <a:latin typeface="SourceSansPro"/>
              </a:rPr>
              <a:t>Model accuracy is 98.96%</a:t>
            </a:r>
            <a:endParaRPr lang="en-US" b="0" i="1" dirty="0">
              <a:solidFill>
                <a:srgbClr val="00B050"/>
              </a:solidFill>
              <a:effectLst/>
              <a:latin typeface="SourceSansPro"/>
            </a:endParaRPr>
          </a:p>
        </p:txBody>
      </p:sp>
      <p:sp>
        <p:nvSpPr>
          <p:cNvPr id="3" name="Rectangle 2">
            <a:extLst>
              <a:ext uri="{FF2B5EF4-FFF2-40B4-BE49-F238E27FC236}">
                <a16:creationId xmlns:a16="http://schemas.microsoft.com/office/drawing/2014/main" id="{8B94B63F-87B1-E9EF-7A5A-B50C00E1510A}"/>
              </a:ext>
            </a:extLst>
          </p:cNvPr>
          <p:cNvSpPr/>
          <p:nvPr/>
        </p:nvSpPr>
        <p:spPr>
          <a:xfrm rot="16200000">
            <a:off x="7839506" y="1326127"/>
            <a:ext cx="393401" cy="2173057"/>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cxnSp>
        <p:nvCxnSpPr>
          <p:cNvPr id="9" name="Straight Arrow Connector 8">
            <a:extLst>
              <a:ext uri="{FF2B5EF4-FFF2-40B4-BE49-F238E27FC236}">
                <a16:creationId xmlns:a16="http://schemas.microsoft.com/office/drawing/2014/main" id="{5DBF4364-214D-BC50-A50E-58BE45FFA09C}"/>
              </a:ext>
            </a:extLst>
          </p:cNvPr>
          <p:cNvCxnSpPr>
            <a:cxnSpLocks/>
          </p:cNvCxnSpPr>
          <p:nvPr/>
        </p:nvCxnSpPr>
        <p:spPr>
          <a:xfrm flipH="1">
            <a:off x="9272294" y="2094614"/>
            <a:ext cx="735664" cy="248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4370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01ACCCDD-2543-1F5C-8C3F-5ACFF2216D33}"/>
              </a:ext>
            </a:extLst>
          </p:cNvPr>
          <p:cNvSpPr>
            <a:spLocks noGrp="1"/>
          </p:cNvSpPr>
          <p:nvPr>
            <p:ph type="title"/>
          </p:nvPr>
        </p:nvSpPr>
        <p:spPr>
          <a:xfrm>
            <a:off x="2609739" y="-11"/>
            <a:ext cx="4325446" cy="823656"/>
          </a:xfrm>
        </p:spPr>
        <p:txBody>
          <a:bodyPr>
            <a:normAutofit/>
          </a:bodyPr>
          <a:lstStyle/>
          <a:p>
            <a:r>
              <a:rPr lang="en-US" dirty="0"/>
              <a:t>Confusion Matrix</a:t>
            </a:r>
            <a:endParaRPr lang="en-GB" dirty="0"/>
          </a:p>
        </p:txBody>
      </p:sp>
      <p:pic>
        <p:nvPicPr>
          <p:cNvPr id="18" name="Picture 17" descr="A picture containing chart&#10;&#10;Description automatically generated">
            <a:extLst>
              <a:ext uri="{FF2B5EF4-FFF2-40B4-BE49-F238E27FC236}">
                <a16:creationId xmlns:a16="http://schemas.microsoft.com/office/drawing/2014/main" id="{77FFADDC-8F73-9A3A-7534-79B0CF8B9D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4225" y="1048413"/>
            <a:ext cx="2381250" cy="2295525"/>
          </a:xfrm>
          <a:prstGeom prst="rect">
            <a:avLst/>
          </a:prstGeom>
        </p:spPr>
      </p:pic>
      <p:graphicFrame>
        <p:nvGraphicFramePr>
          <p:cNvPr id="10" name="Table 10">
            <a:extLst>
              <a:ext uri="{FF2B5EF4-FFF2-40B4-BE49-F238E27FC236}">
                <a16:creationId xmlns:a16="http://schemas.microsoft.com/office/drawing/2014/main" id="{727EA359-C737-20D3-EC32-A7653E02EB2B}"/>
              </a:ext>
            </a:extLst>
          </p:cNvPr>
          <p:cNvGraphicFramePr>
            <a:graphicFrameLocks noGrp="1"/>
          </p:cNvGraphicFramePr>
          <p:nvPr>
            <p:ph idx="1"/>
            <p:extLst>
              <p:ext uri="{D42A27DB-BD31-4B8C-83A1-F6EECF244321}">
                <p14:modId xmlns:p14="http://schemas.microsoft.com/office/powerpoint/2010/main" val="455205577"/>
              </p:ext>
            </p:extLst>
          </p:nvPr>
        </p:nvGraphicFramePr>
        <p:xfrm>
          <a:off x="6096000" y="1048414"/>
          <a:ext cx="4699591" cy="2295525"/>
        </p:xfrm>
        <a:graphic>
          <a:graphicData uri="http://schemas.openxmlformats.org/drawingml/2006/table">
            <a:tbl>
              <a:tblPr firstRow="1" bandRow="1">
                <a:tableStyleId>{5C22544A-7EE6-4342-B048-85BDC9FD1C3A}</a:tableStyleId>
              </a:tblPr>
              <a:tblGrid>
                <a:gridCol w="855921">
                  <a:extLst>
                    <a:ext uri="{9D8B030D-6E8A-4147-A177-3AD203B41FA5}">
                      <a16:colId xmlns:a16="http://schemas.microsoft.com/office/drawing/2014/main" val="4153133992"/>
                    </a:ext>
                  </a:extLst>
                </a:gridCol>
                <a:gridCol w="855921">
                  <a:extLst>
                    <a:ext uri="{9D8B030D-6E8A-4147-A177-3AD203B41FA5}">
                      <a16:colId xmlns:a16="http://schemas.microsoft.com/office/drawing/2014/main" val="1236424341"/>
                    </a:ext>
                  </a:extLst>
                </a:gridCol>
                <a:gridCol w="1190846">
                  <a:extLst>
                    <a:ext uri="{9D8B030D-6E8A-4147-A177-3AD203B41FA5}">
                      <a16:colId xmlns:a16="http://schemas.microsoft.com/office/drawing/2014/main" val="1311305515"/>
                    </a:ext>
                  </a:extLst>
                </a:gridCol>
                <a:gridCol w="1796903">
                  <a:extLst>
                    <a:ext uri="{9D8B030D-6E8A-4147-A177-3AD203B41FA5}">
                      <a16:colId xmlns:a16="http://schemas.microsoft.com/office/drawing/2014/main" val="3385591361"/>
                    </a:ext>
                  </a:extLst>
                </a:gridCol>
              </a:tblGrid>
              <a:tr h="382588">
                <a:tc rowSpan="2" gridSpan="2">
                  <a:txBody>
                    <a:bodyPr/>
                    <a:lstStyle/>
                    <a:p>
                      <a:endParaRPr lang="en-GB" dirty="0"/>
                    </a:p>
                  </a:txBody>
                  <a:tcPr vert="vert270">
                    <a:noFill/>
                  </a:tcPr>
                </a:tc>
                <a:tc rowSpan="2" hMerge="1">
                  <a:txBody>
                    <a:bodyPr/>
                    <a:lstStyle/>
                    <a:p>
                      <a:endParaRPr lang="en-GB" dirty="0"/>
                    </a:p>
                  </a:txBody>
                  <a:tcPr/>
                </a:tc>
                <a:tc gridSpan="2">
                  <a:txBody>
                    <a:bodyPr/>
                    <a:lstStyle/>
                    <a:p>
                      <a:pPr algn="ctr"/>
                      <a:r>
                        <a:rPr lang="en-US" dirty="0">
                          <a:solidFill>
                            <a:schemeClr val="tx1"/>
                          </a:solidFill>
                        </a:rPr>
                        <a:t>Actual Values</a:t>
                      </a:r>
                      <a:endParaRPr lang="en-GB" dirty="0">
                        <a:solidFill>
                          <a:schemeClr val="tx1"/>
                        </a:solidFill>
                      </a:endParaRPr>
                    </a:p>
                  </a:txBody>
                  <a:tcPr>
                    <a:solidFill>
                      <a:srgbClr val="FFFF99"/>
                    </a:solidFill>
                  </a:tcPr>
                </a:tc>
                <a:tc hMerge="1">
                  <a:txBody>
                    <a:bodyPr/>
                    <a:lstStyle/>
                    <a:p>
                      <a:endParaRPr lang="en-GB" dirty="0"/>
                    </a:p>
                  </a:txBody>
                  <a:tcPr/>
                </a:tc>
                <a:extLst>
                  <a:ext uri="{0D108BD9-81ED-4DB2-BD59-A6C34878D82A}">
                    <a16:rowId xmlns:a16="http://schemas.microsoft.com/office/drawing/2014/main" val="2681732749"/>
                  </a:ext>
                </a:extLst>
              </a:tr>
              <a:tr h="382588">
                <a:tc gridSpan="2" vMerge="1">
                  <a:txBody>
                    <a:bodyPr/>
                    <a:lstStyle/>
                    <a:p>
                      <a:endParaRPr lang="en-GB"/>
                    </a:p>
                  </a:txBody>
                  <a:tcPr/>
                </a:tc>
                <a:tc hMerge="1"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NO</a:t>
                      </a:r>
                      <a:endParaRPr lang="en-GB"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YES</a:t>
                      </a:r>
                      <a:endParaRPr lang="en-GB" b="1" dirty="0"/>
                    </a:p>
                  </a:txBody>
                  <a:tcPr/>
                </a:tc>
                <a:extLst>
                  <a:ext uri="{0D108BD9-81ED-4DB2-BD59-A6C34878D82A}">
                    <a16:rowId xmlns:a16="http://schemas.microsoft.com/office/drawing/2014/main" val="4224989152"/>
                  </a:ext>
                </a:extLst>
              </a:tr>
              <a:tr h="765174">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Predicted values</a:t>
                      </a:r>
                      <a:endParaRPr lang="en-GB" b="1" dirty="0"/>
                    </a:p>
                  </a:txBody>
                  <a:tcPr vert="vert270">
                    <a:solidFill>
                      <a:srgbClr val="FFFF9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NO</a:t>
                      </a:r>
                      <a:endParaRPr lang="en-GB" b="1" dirty="0"/>
                    </a:p>
                  </a:txBody>
                  <a:tcPr anchor="ctr"/>
                </a:tc>
                <a:tc>
                  <a:txBody>
                    <a:bodyPr/>
                    <a:lstStyle/>
                    <a:p>
                      <a:pPr algn="ctr"/>
                      <a:r>
                        <a:rPr lang="en-US" dirty="0"/>
                        <a:t>5643</a:t>
                      </a:r>
                      <a:endParaRPr lang="en-GB" dirty="0"/>
                    </a:p>
                  </a:txBody>
                  <a:tcPr anchor="ctr"/>
                </a:tc>
                <a:tc>
                  <a:txBody>
                    <a:bodyPr/>
                    <a:lstStyle/>
                    <a:p>
                      <a:pPr algn="ctr"/>
                      <a:r>
                        <a:rPr lang="en-US"/>
                        <a:t>15</a:t>
                      </a:r>
                      <a:endParaRPr lang="en-GB" dirty="0"/>
                    </a:p>
                  </a:txBody>
                  <a:tcPr anchor="ctr"/>
                </a:tc>
                <a:extLst>
                  <a:ext uri="{0D108BD9-81ED-4DB2-BD59-A6C34878D82A}">
                    <a16:rowId xmlns:a16="http://schemas.microsoft.com/office/drawing/2014/main" val="3033528911"/>
                  </a:ext>
                </a:extLst>
              </a:tr>
              <a:tr h="765175">
                <a:tc vMerge="1">
                  <a:txBody>
                    <a:bodyPr/>
                    <a:lstStyle/>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YES</a:t>
                      </a:r>
                      <a:endParaRPr lang="en-GB" b="1" dirty="0"/>
                    </a:p>
                  </a:txBody>
                  <a:tcPr anchor="ctr"/>
                </a:tc>
                <a:tc>
                  <a:txBody>
                    <a:bodyPr/>
                    <a:lstStyle/>
                    <a:p>
                      <a:pPr algn="ctr"/>
                      <a:r>
                        <a:rPr lang="en-US" dirty="0"/>
                        <a:t>57</a:t>
                      </a:r>
                      <a:endParaRPr lang="en-GB" dirty="0"/>
                    </a:p>
                  </a:txBody>
                  <a:tcPr anchor="ctr"/>
                </a:tc>
                <a:tc>
                  <a:txBody>
                    <a:bodyPr/>
                    <a:lstStyle/>
                    <a:p>
                      <a:pPr algn="ctr"/>
                      <a:r>
                        <a:rPr lang="en-US" dirty="0"/>
                        <a:t>1222</a:t>
                      </a:r>
                      <a:endParaRPr lang="en-GB" dirty="0"/>
                    </a:p>
                  </a:txBody>
                  <a:tcPr anchor="ctr"/>
                </a:tc>
                <a:extLst>
                  <a:ext uri="{0D108BD9-81ED-4DB2-BD59-A6C34878D82A}">
                    <a16:rowId xmlns:a16="http://schemas.microsoft.com/office/drawing/2014/main" val="1077631714"/>
                  </a:ext>
                </a:extLst>
              </a:tr>
            </a:tbl>
          </a:graphicData>
        </a:graphic>
      </p:graphicFrame>
      <p:sp>
        <p:nvSpPr>
          <p:cNvPr id="15" name="Content Placeholder 5">
            <a:extLst>
              <a:ext uri="{FF2B5EF4-FFF2-40B4-BE49-F238E27FC236}">
                <a16:creationId xmlns:a16="http://schemas.microsoft.com/office/drawing/2014/main" id="{D1F16238-15E6-2E49-D02C-7D54E23D1CF7}"/>
              </a:ext>
            </a:extLst>
          </p:cNvPr>
          <p:cNvSpPr txBox="1">
            <a:spLocks/>
          </p:cNvSpPr>
          <p:nvPr/>
        </p:nvSpPr>
        <p:spPr>
          <a:xfrm>
            <a:off x="2944225" y="3911847"/>
            <a:ext cx="8788795" cy="2425157"/>
          </a:xfrm>
          <a:prstGeom prst="rect">
            <a:avLst/>
          </a:prstGeom>
          <a:noFill/>
          <a:ln>
            <a:solidFill>
              <a:srgbClr val="00B0F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Clr>
                <a:schemeClr val="accent4"/>
              </a:buClr>
              <a:buFont typeface="Arial" panose="020B0604020202020204" pitchFamily="34" charset="0"/>
              <a:buChar char="•"/>
              <a:defRPr sz="180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model has predicted </a:t>
            </a:r>
            <a:r>
              <a:rPr lang="en-US" u="sng" dirty="0">
                <a:solidFill>
                  <a:schemeClr val="bg1"/>
                </a:solidFill>
                <a:highlight>
                  <a:srgbClr val="008000"/>
                </a:highlight>
              </a:rPr>
              <a:t>No</a:t>
            </a:r>
            <a:r>
              <a:rPr lang="en-US" dirty="0">
                <a:solidFill>
                  <a:schemeClr val="bg1"/>
                </a:solidFill>
                <a:highlight>
                  <a:srgbClr val="008000"/>
                </a:highlight>
              </a:rPr>
              <a:t> as </a:t>
            </a:r>
            <a:r>
              <a:rPr lang="en-US" u="sng" dirty="0">
                <a:solidFill>
                  <a:schemeClr val="bg1"/>
                </a:solidFill>
                <a:highlight>
                  <a:srgbClr val="008000"/>
                </a:highlight>
              </a:rPr>
              <a:t>No</a:t>
            </a:r>
            <a:r>
              <a:rPr lang="en-US" dirty="0">
                <a:solidFill>
                  <a:schemeClr val="bg1"/>
                </a:solidFill>
                <a:highlight>
                  <a:srgbClr val="008000"/>
                </a:highlight>
              </a:rPr>
              <a:t>, 5643 times </a:t>
            </a:r>
            <a:r>
              <a:rPr lang="en-US" dirty="0"/>
              <a:t>and </a:t>
            </a:r>
            <a:r>
              <a:rPr lang="en-US" dirty="0">
                <a:solidFill>
                  <a:schemeClr val="bg1"/>
                </a:solidFill>
                <a:highlight>
                  <a:srgbClr val="FF0000"/>
                </a:highlight>
              </a:rPr>
              <a:t>No as Yes, 57 times</a:t>
            </a:r>
            <a:r>
              <a:rPr lang="en-US" dirty="0"/>
              <a:t>.</a:t>
            </a:r>
          </a:p>
          <a:p>
            <a:r>
              <a:rPr lang="en-US" dirty="0"/>
              <a:t>The model has predicted </a:t>
            </a:r>
            <a:r>
              <a:rPr lang="en-US" dirty="0">
                <a:solidFill>
                  <a:schemeClr val="bg1"/>
                </a:solidFill>
                <a:highlight>
                  <a:srgbClr val="FF0000"/>
                </a:highlight>
              </a:rPr>
              <a:t>Yes as No, 15 times </a:t>
            </a:r>
            <a:r>
              <a:rPr lang="en-US" dirty="0"/>
              <a:t>and </a:t>
            </a:r>
            <a:r>
              <a:rPr lang="en-US" dirty="0">
                <a:solidFill>
                  <a:schemeClr val="bg1"/>
                </a:solidFill>
                <a:highlight>
                  <a:srgbClr val="008000"/>
                </a:highlight>
              </a:rPr>
              <a:t>Yes as Yes, 1222 times</a:t>
            </a:r>
            <a:r>
              <a:rPr lang="en-US" dirty="0"/>
              <a:t>.</a:t>
            </a:r>
          </a:p>
          <a:p>
            <a:r>
              <a:rPr lang="en-US" dirty="0"/>
              <a:t>The accuracy of the model is </a:t>
            </a:r>
            <a:r>
              <a:rPr lang="en-US" b="1" dirty="0"/>
              <a:t>98.96%.</a:t>
            </a:r>
            <a:endParaRPr lang="en-GB" dirty="0"/>
          </a:p>
        </p:txBody>
      </p:sp>
    </p:spTree>
    <p:extLst>
      <p:ext uri="{BB962C8B-B14F-4D97-AF65-F5344CB8AC3E}">
        <p14:creationId xmlns:p14="http://schemas.microsoft.com/office/powerpoint/2010/main" val="827938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01ACCCDD-2543-1F5C-8C3F-5ACFF2216D33}"/>
              </a:ext>
            </a:extLst>
          </p:cNvPr>
          <p:cNvSpPr>
            <a:spLocks noGrp="1"/>
          </p:cNvSpPr>
          <p:nvPr>
            <p:ph type="title"/>
          </p:nvPr>
        </p:nvSpPr>
        <p:spPr>
          <a:xfrm>
            <a:off x="838200" y="365125"/>
            <a:ext cx="9555480" cy="1325563"/>
          </a:xfrm>
        </p:spPr>
        <p:txBody>
          <a:bodyPr vert="horz" lIns="91440" tIns="45720" rIns="91440" bIns="45720" rtlCol="0" anchor="ctr">
            <a:normAutofit/>
          </a:bodyPr>
          <a:lstStyle/>
          <a:p>
            <a:r>
              <a:rPr lang="en-US" dirty="0"/>
              <a:t>ROC curve</a:t>
            </a:r>
            <a:endParaRPr lang="en-GB" dirty="0"/>
          </a:p>
        </p:txBody>
      </p:sp>
      <p:sp>
        <p:nvSpPr>
          <p:cNvPr id="15" name="Content Placeholder 5">
            <a:extLst>
              <a:ext uri="{FF2B5EF4-FFF2-40B4-BE49-F238E27FC236}">
                <a16:creationId xmlns:a16="http://schemas.microsoft.com/office/drawing/2014/main" id="{D1F16238-15E6-2E49-D02C-7D54E23D1CF7}"/>
              </a:ext>
            </a:extLst>
          </p:cNvPr>
          <p:cNvSpPr txBox="1">
            <a:spLocks/>
          </p:cNvSpPr>
          <p:nvPr/>
        </p:nvSpPr>
        <p:spPr>
          <a:xfrm>
            <a:off x="838200" y="1825625"/>
            <a:ext cx="3489251" cy="4351338"/>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Clr>
                <a:schemeClr val="accent4"/>
              </a:buClr>
              <a:buFont typeface="Arial" panose="020B0604020202020204" pitchFamily="34" charset="0"/>
              <a:buChar char="•"/>
              <a:defRPr sz="180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more ROC curve hugs the top left corner of the plot, the better the model does at classifying the data into categories.</a:t>
            </a:r>
          </a:p>
        </p:txBody>
      </p:sp>
      <p:pic>
        <p:nvPicPr>
          <p:cNvPr id="18" name="Picture 17">
            <a:extLst>
              <a:ext uri="{FF2B5EF4-FFF2-40B4-BE49-F238E27FC236}">
                <a16:creationId xmlns:a16="http://schemas.microsoft.com/office/drawing/2014/main" id="{77FFADDC-8F73-9A3A-7534-79B0CF8B9D82}"/>
              </a:ext>
            </a:extLst>
          </p:cNvPr>
          <p:cNvPicPr>
            <a:picLocks noChangeAspect="1"/>
          </p:cNvPicPr>
          <p:nvPr/>
        </p:nvPicPr>
        <p:blipFill>
          <a:blip r:embed="rId3">
            <a:extLst>
              <a:ext uri="{28A0092B-C50C-407E-A947-70E740481C1C}">
                <a14:useLocalDpi xmlns:a14="http://schemas.microsoft.com/office/drawing/2010/main" val="0"/>
              </a:ext>
            </a:extLst>
          </a:blip>
          <a:stretch/>
        </p:blipFill>
        <p:spPr>
          <a:xfrm>
            <a:off x="4635795" y="1509935"/>
            <a:ext cx="5574178" cy="4422865"/>
          </a:xfrm>
          <a:prstGeom prst="rect">
            <a:avLst/>
          </a:prstGeom>
          <a:noFill/>
        </p:spPr>
      </p:pic>
    </p:spTree>
    <p:extLst>
      <p:ext uri="{BB962C8B-B14F-4D97-AF65-F5344CB8AC3E}">
        <p14:creationId xmlns:p14="http://schemas.microsoft.com/office/powerpoint/2010/main" val="787382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3583" y="149035"/>
            <a:ext cx="8626098" cy="961623"/>
          </a:xfrm>
        </p:spPr>
        <p:txBody>
          <a:bodyPr>
            <a:normAutofit/>
          </a:bodyPr>
          <a:lstStyle/>
          <a:p>
            <a:r>
              <a:rPr lang="en-US" sz="4000" dirty="0"/>
              <a:t>Predictors and outcome variable</a:t>
            </a:r>
            <a:endParaRPr lang="en-US" dirty="0"/>
          </a:p>
        </p:txBody>
      </p:sp>
      <p:sp>
        <p:nvSpPr>
          <p:cNvPr id="3" name="Espace réservé du contenu 2">
            <a:extLst>
              <a:ext uri="{FF2B5EF4-FFF2-40B4-BE49-F238E27FC236}">
                <a16:creationId xmlns:a16="http://schemas.microsoft.com/office/drawing/2014/main" id="{53787B4F-D4F2-1255-60C3-6A8B5E4D3309}"/>
              </a:ext>
            </a:extLst>
          </p:cNvPr>
          <p:cNvSpPr>
            <a:spLocks noGrp="1"/>
          </p:cNvSpPr>
          <p:nvPr>
            <p:ph idx="1"/>
          </p:nvPr>
        </p:nvSpPr>
        <p:spPr>
          <a:xfrm>
            <a:off x="2727702" y="1222744"/>
            <a:ext cx="8626098" cy="5241851"/>
          </a:xfrm>
        </p:spPr>
        <p:txBody>
          <a:bodyPr>
            <a:normAutofit fontScale="85000" lnSpcReduction="20000"/>
          </a:bodyPr>
          <a:lstStyle/>
          <a:p>
            <a:pPr eaLnBrk="1" hangingPunct="1"/>
            <a:r>
              <a:rPr lang="fr-FR" sz="3600" dirty="0"/>
              <a:t>Afghanistan Protection Monitoring </a:t>
            </a:r>
            <a:r>
              <a:rPr lang="fr-FR" sz="3600" dirty="0" err="1"/>
              <a:t>dataset</a:t>
            </a:r>
            <a:r>
              <a:rPr lang="fr-FR" sz="3600" dirty="0"/>
              <a:t>; a </a:t>
            </a:r>
            <a:r>
              <a:rPr lang="fr-FR" sz="3600" dirty="0" err="1"/>
              <a:t>household</a:t>
            </a:r>
            <a:r>
              <a:rPr lang="fr-FR" sz="3600" dirty="0"/>
              <a:t> level survey; Q3 data </a:t>
            </a:r>
            <a:r>
              <a:rPr lang="fr-FR" sz="3600" dirty="0" err="1"/>
              <a:t>used</a:t>
            </a:r>
            <a:r>
              <a:rPr lang="fr-FR" sz="3600" dirty="0"/>
              <a:t> for the model.</a:t>
            </a:r>
          </a:p>
          <a:p>
            <a:pPr eaLnBrk="1" hangingPunct="1"/>
            <a:r>
              <a:rPr lang="fr-FR" sz="3600" dirty="0"/>
              <a:t>List of predictors (questions)</a:t>
            </a:r>
          </a:p>
          <a:p>
            <a:pPr lvl="1"/>
            <a:r>
              <a:rPr lang="fr-FR" sz="3200" dirty="0"/>
              <a:t>Type of site (Rural; Semi Urban; Urban)</a:t>
            </a:r>
          </a:p>
          <a:p>
            <a:pPr lvl="1"/>
            <a:r>
              <a:rPr lang="fr-FR" sz="3200" dirty="0"/>
              <a:t>Status of respondent (IDP, </a:t>
            </a:r>
            <a:r>
              <a:rPr lang="fr-FR" sz="3200" dirty="0" err="1"/>
              <a:t>Returnee</a:t>
            </a:r>
            <a:r>
              <a:rPr lang="fr-FR" sz="3200" dirty="0"/>
              <a:t>, etc.)</a:t>
            </a:r>
          </a:p>
          <a:p>
            <a:pPr lvl="1"/>
            <a:r>
              <a:rPr lang="fr-FR" sz="3200" dirty="0"/>
              <a:t>Age group (Female </a:t>
            </a:r>
            <a:r>
              <a:rPr lang="fr-FR" sz="3200" dirty="0" err="1"/>
              <a:t>child</a:t>
            </a:r>
            <a:r>
              <a:rPr lang="fr-FR" sz="3200" dirty="0"/>
              <a:t> 14-17 </a:t>
            </a:r>
            <a:r>
              <a:rPr lang="fr-FR" sz="3200" dirty="0" err="1"/>
              <a:t>years</a:t>
            </a:r>
            <a:r>
              <a:rPr lang="fr-FR" sz="3200" dirty="0"/>
              <a:t>, Female </a:t>
            </a:r>
            <a:r>
              <a:rPr lang="fr-FR" sz="3200" dirty="0" err="1"/>
              <a:t>adult</a:t>
            </a:r>
            <a:r>
              <a:rPr lang="fr-FR" sz="3200" dirty="0"/>
              <a:t> 18-34 </a:t>
            </a:r>
            <a:r>
              <a:rPr lang="fr-FR" sz="3200" dirty="0" err="1"/>
              <a:t>years</a:t>
            </a:r>
            <a:r>
              <a:rPr lang="fr-FR" sz="3200" dirty="0"/>
              <a:t> etc.)</a:t>
            </a:r>
          </a:p>
          <a:p>
            <a:pPr lvl="1"/>
            <a:r>
              <a:rPr lang="fr-FR" sz="3200" dirty="0"/>
              <a:t>Marital status ( </a:t>
            </a:r>
            <a:r>
              <a:rPr lang="fr-FR" sz="3200" dirty="0" err="1"/>
              <a:t>widowed</a:t>
            </a:r>
            <a:r>
              <a:rPr lang="fr-FR" sz="3200" dirty="0"/>
              <a:t>, </a:t>
            </a:r>
            <a:r>
              <a:rPr lang="fr-FR" sz="3200" dirty="0" err="1"/>
              <a:t>divorced</a:t>
            </a:r>
            <a:r>
              <a:rPr lang="fr-FR" sz="3200" dirty="0"/>
              <a:t>, </a:t>
            </a:r>
            <a:r>
              <a:rPr lang="fr-FR" sz="3200" dirty="0" err="1"/>
              <a:t>married</a:t>
            </a:r>
            <a:r>
              <a:rPr lang="fr-FR" sz="3200" dirty="0"/>
              <a:t>, single)</a:t>
            </a:r>
          </a:p>
          <a:p>
            <a:pPr lvl="1"/>
            <a:r>
              <a:rPr lang="en-US" sz="3200" dirty="0"/>
              <a:t>Do you feel safe in your community (yes, no, </a:t>
            </a:r>
            <a:r>
              <a:rPr lang="en-US" sz="3200" dirty="0" err="1"/>
              <a:t>dnk</a:t>
            </a:r>
            <a:r>
              <a:rPr lang="en-US" sz="3200" dirty="0"/>
              <a:t>)</a:t>
            </a:r>
          </a:p>
          <a:p>
            <a:pPr lvl="2"/>
            <a:r>
              <a:rPr lang="en-US" sz="2800" dirty="0"/>
              <a:t>Reasons </a:t>
            </a:r>
            <a:r>
              <a:rPr lang="en-US" sz="2800" u="sng" dirty="0"/>
              <a:t>men / women </a:t>
            </a:r>
            <a:r>
              <a:rPr lang="en-US" sz="2800" dirty="0"/>
              <a:t>do not feel safe (e.g., Harassment and intimidation, community tensions etc.)</a:t>
            </a:r>
          </a:p>
          <a:p>
            <a:pPr lvl="1"/>
            <a:r>
              <a:rPr lang="en-US" sz="3200" dirty="0"/>
              <a:t>Can you move freely in the area (yes, no, </a:t>
            </a:r>
            <a:r>
              <a:rPr lang="en-US" sz="3200" dirty="0" err="1"/>
              <a:t>dnk</a:t>
            </a:r>
            <a:r>
              <a:rPr lang="en-US" sz="3200" dirty="0"/>
              <a:t>)</a:t>
            </a:r>
          </a:p>
          <a:p>
            <a:pPr lvl="2"/>
            <a:r>
              <a:rPr lang="en-US" sz="2800" dirty="0"/>
              <a:t>Reasons </a:t>
            </a:r>
            <a:r>
              <a:rPr lang="en-US" sz="2800" u="sng" dirty="0"/>
              <a:t>men / women </a:t>
            </a:r>
            <a:r>
              <a:rPr lang="en-US" sz="2800" dirty="0"/>
              <a:t>cannot move freely (e.g., socio-cultural barriers, fear for personal safety etc.)</a:t>
            </a:r>
            <a:endParaRPr lang="fr-FR" sz="3200" dirty="0"/>
          </a:p>
          <a:p>
            <a:pPr marL="0" indent="0" eaLnBrk="1" hangingPunct="1">
              <a:buNone/>
            </a:pPr>
            <a:endParaRPr lang="fr-FR" sz="3600" dirty="0"/>
          </a:p>
          <a:p>
            <a:pPr eaLnBrk="1" hangingPunct="1"/>
            <a:endParaRPr lang="fr-FR" sz="3600" dirty="0"/>
          </a:p>
        </p:txBody>
      </p:sp>
      <p:sp>
        <p:nvSpPr>
          <p:cNvPr id="4" name="Espace réservé du contenu 2">
            <a:extLst>
              <a:ext uri="{FF2B5EF4-FFF2-40B4-BE49-F238E27FC236}">
                <a16:creationId xmlns:a16="http://schemas.microsoft.com/office/drawing/2014/main" id="{4AC14170-61BF-1168-5F94-4B5F9F6BD37A}"/>
              </a:ext>
            </a:extLst>
          </p:cNvPr>
          <p:cNvSpPr txBox="1">
            <a:spLocks/>
          </p:cNvSpPr>
          <p:nvPr/>
        </p:nvSpPr>
        <p:spPr>
          <a:xfrm>
            <a:off x="107137" y="285061"/>
            <a:ext cx="2586446" cy="52567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b="0" dirty="0">
                <a:solidFill>
                  <a:schemeClr val="bg1"/>
                </a:solidFill>
                <a:highlight>
                  <a:srgbClr val="0000FF"/>
                </a:highlight>
              </a:rPr>
              <a:t>Our outcome variable is a YES / NO, binary variable; Protection Risk on freedom of movement</a:t>
            </a:r>
          </a:p>
        </p:txBody>
      </p:sp>
    </p:spTree>
    <p:extLst>
      <p:ext uri="{BB962C8B-B14F-4D97-AF65-F5344CB8AC3E}">
        <p14:creationId xmlns:p14="http://schemas.microsoft.com/office/powerpoint/2010/main" val="4291387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5177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863746" y="2502440"/>
            <a:ext cx="8626098" cy="1325563"/>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8000" b="1" dirty="0">
                <a:solidFill>
                  <a:srgbClr val="FFC000"/>
                </a:solidFill>
                <a:latin typeface="+mn-lt"/>
              </a:rPr>
              <a:t>Logistic Regression</a:t>
            </a:r>
          </a:p>
        </p:txBody>
      </p:sp>
    </p:spTree>
    <p:extLst>
      <p:ext uri="{BB962C8B-B14F-4D97-AF65-F5344CB8AC3E}">
        <p14:creationId xmlns:p14="http://schemas.microsoft.com/office/powerpoint/2010/main" val="139008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EE5C43-3A5C-8D7A-ABD6-2FA77D7A11E8}"/>
              </a:ext>
            </a:extLst>
          </p:cNvPr>
          <p:cNvSpPr>
            <a:spLocks noGrp="1"/>
          </p:cNvSpPr>
          <p:nvPr>
            <p:ph type="title"/>
          </p:nvPr>
        </p:nvSpPr>
        <p:spPr>
          <a:xfrm>
            <a:off x="1838960" y="365125"/>
            <a:ext cx="8554720" cy="1325563"/>
          </a:xfrm>
        </p:spPr>
        <p:txBody>
          <a:bodyPr anchor="ctr">
            <a:normAutofit/>
          </a:bodyPr>
          <a:lstStyle/>
          <a:p>
            <a:r>
              <a:rPr lang="en-US" b="1" dirty="0"/>
              <a:t>What is Logistic Regression</a:t>
            </a:r>
            <a:endParaRPr lang="fr-FR" dirty="0"/>
          </a:p>
        </p:txBody>
      </p:sp>
      <p:sp>
        <p:nvSpPr>
          <p:cNvPr id="3" name="Espace réservé du contenu 2">
            <a:extLst>
              <a:ext uri="{FF2B5EF4-FFF2-40B4-BE49-F238E27FC236}">
                <a16:creationId xmlns:a16="http://schemas.microsoft.com/office/drawing/2014/main" id="{BBA5B937-467B-E5B3-0254-E24305056FD2}"/>
              </a:ext>
            </a:extLst>
          </p:cNvPr>
          <p:cNvSpPr>
            <a:spLocks noGrp="1"/>
          </p:cNvSpPr>
          <p:nvPr>
            <p:ph sz="half" idx="1"/>
          </p:nvPr>
        </p:nvSpPr>
        <p:spPr>
          <a:xfrm>
            <a:off x="1838959" y="1829118"/>
            <a:ext cx="5603065" cy="4351338"/>
          </a:xfrm>
        </p:spPr>
        <p:txBody>
          <a:bodyPr>
            <a:normAutofit/>
          </a:bodyPr>
          <a:lstStyle/>
          <a:p>
            <a:pPr eaLnBrk="1" hangingPunct="1"/>
            <a:r>
              <a:rPr lang="en-US" sz="2400" dirty="0"/>
              <a:t>A statistical modeling technique used to predict the likelihood of a </a:t>
            </a:r>
            <a:r>
              <a:rPr lang="en-US" sz="2400" b="1" dirty="0"/>
              <a:t>binary outcome </a:t>
            </a:r>
            <a:r>
              <a:rPr lang="en-US" sz="2400" dirty="0"/>
              <a:t>based on a set of </a:t>
            </a:r>
            <a:r>
              <a:rPr lang="en-US" sz="2400" u="sng" dirty="0">
                <a:solidFill>
                  <a:schemeClr val="bg1"/>
                </a:solidFill>
                <a:highlight>
                  <a:srgbClr val="FF0000"/>
                </a:highlight>
              </a:rPr>
              <a:t>predictor variables</a:t>
            </a:r>
            <a:r>
              <a:rPr lang="en-US" sz="2400" dirty="0"/>
              <a:t>. </a:t>
            </a:r>
          </a:p>
          <a:p>
            <a:pPr eaLnBrk="1" hangingPunct="1"/>
            <a:endParaRPr lang="en-US" sz="2400" dirty="0"/>
          </a:p>
          <a:p>
            <a:pPr eaLnBrk="1" hangingPunct="1"/>
            <a:r>
              <a:rPr lang="en-US" sz="2400" dirty="0"/>
              <a:t>In the context of </a:t>
            </a:r>
            <a:r>
              <a:rPr lang="en-US" sz="2400" u="sng" dirty="0">
                <a:solidFill>
                  <a:schemeClr val="bg1"/>
                </a:solidFill>
                <a:highlight>
                  <a:srgbClr val="FF0000"/>
                </a:highlight>
              </a:rPr>
              <a:t>freedom of movement </a:t>
            </a:r>
            <a:r>
              <a:rPr lang="en-US" sz="2400" dirty="0"/>
              <a:t>protection risk, a logistic regression model can be developed to identify the factors </a:t>
            </a:r>
            <a:r>
              <a:rPr lang="en-US" sz="2400" u="sng" dirty="0">
                <a:solidFill>
                  <a:schemeClr val="bg1"/>
                </a:solidFill>
                <a:highlight>
                  <a:srgbClr val="FF0000"/>
                </a:highlight>
              </a:rPr>
              <a:t>that increase or decrease the risk </a:t>
            </a:r>
            <a:r>
              <a:rPr lang="en-US" sz="2400" dirty="0"/>
              <a:t>of freedom of movement.</a:t>
            </a:r>
          </a:p>
          <a:p>
            <a:pPr eaLnBrk="1" hangingPunct="1"/>
            <a:endParaRPr lang="en-US" sz="2400" dirty="0"/>
          </a:p>
        </p:txBody>
      </p:sp>
      <p:pic>
        <p:nvPicPr>
          <p:cNvPr id="5" name="Picture 4" descr="A picture containing clipart&#10;&#10;Description automatically generated">
            <a:extLst>
              <a:ext uri="{FF2B5EF4-FFF2-40B4-BE49-F238E27FC236}">
                <a16:creationId xmlns:a16="http://schemas.microsoft.com/office/drawing/2014/main" id="{3614B389-577F-5233-46A8-66A98C1F9E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9806" y="3227071"/>
            <a:ext cx="4523740" cy="2035683"/>
          </a:xfrm>
          <a:prstGeom prst="rect">
            <a:avLst/>
          </a:prstGeom>
          <a:noFill/>
        </p:spPr>
      </p:pic>
      <p:cxnSp>
        <p:nvCxnSpPr>
          <p:cNvPr id="11" name="Connector: Curved 10">
            <a:extLst>
              <a:ext uri="{FF2B5EF4-FFF2-40B4-BE49-F238E27FC236}">
                <a16:creationId xmlns:a16="http://schemas.microsoft.com/office/drawing/2014/main" id="{AEE637AF-2436-97AB-4331-285A23DBB1E8}"/>
              </a:ext>
            </a:extLst>
          </p:cNvPr>
          <p:cNvCxnSpPr>
            <a:cxnSpLocks/>
          </p:cNvCxnSpPr>
          <p:nvPr/>
        </p:nvCxnSpPr>
        <p:spPr>
          <a:xfrm>
            <a:off x="7290545" y="2370667"/>
            <a:ext cx="2354828" cy="856404"/>
          </a:xfrm>
          <a:prstGeom prst="curvedConnector2">
            <a:avLst/>
          </a:prstGeom>
          <a:ln w="508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4087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609587" y="2027778"/>
            <a:ext cx="8626098" cy="1325563"/>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8000" b="1" dirty="0">
                <a:solidFill>
                  <a:srgbClr val="00B050"/>
                </a:solidFill>
                <a:latin typeface="+mn-lt"/>
              </a:rPr>
              <a:t>Exploratory Analysis</a:t>
            </a:r>
          </a:p>
        </p:txBody>
      </p:sp>
    </p:spTree>
    <p:extLst>
      <p:ext uri="{BB962C8B-B14F-4D97-AF65-F5344CB8AC3E}">
        <p14:creationId xmlns:p14="http://schemas.microsoft.com/office/powerpoint/2010/main" val="4025366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1B782A-60AE-35EE-D70C-ECBC025AB1A3}"/>
              </a:ext>
            </a:extLst>
          </p:cNvPr>
          <p:cNvSpPr>
            <a:spLocks noGrp="1"/>
          </p:cNvSpPr>
          <p:nvPr>
            <p:ph type="title"/>
          </p:nvPr>
        </p:nvSpPr>
        <p:spPr>
          <a:xfrm>
            <a:off x="180444" y="221435"/>
            <a:ext cx="2314561" cy="692966"/>
          </a:xfrm>
        </p:spPr>
        <p:txBody>
          <a:bodyPr vert="horz" lIns="91440" tIns="45720" rIns="91440" bIns="45720" rtlCol="0" anchor="ctr">
            <a:normAutofit fontScale="90000"/>
          </a:bodyPr>
          <a:lstStyle/>
          <a:p>
            <a:r>
              <a:rPr lang="en-GB" sz="3200" dirty="0">
                <a:solidFill>
                  <a:schemeClr val="bg1"/>
                </a:solidFill>
              </a:rPr>
              <a:t>Structure of data</a:t>
            </a:r>
          </a:p>
          <a:p>
            <a:endParaRPr lang="fr-FR" sz="3200" dirty="0">
              <a:solidFill>
                <a:schemeClr val="bg1"/>
              </a:solidFill>
            </a:endParaRPr>
          </a:p>
        </p:txBody>
      </p:sp>
      <p:grpSp>
        <p:nvGrpSpPr>
          <p:cNvPr id="2" name="Group 1">
            <a:extLst>
              <a:ext uri="{FF2B5EF4-FFF2-40B4-BE49-F238E27FC236}">
                <a16:creationId xmlns:a16="http://schemas.microsoft.com/office/drawing/2014/main" id="{666D9818-BEAA-3F51-40A4-BE759E9B73EE}"/>
              </a:ext>
            </a:extLst>
          </p:cNvPr>
          <p:cNvGrpSpPr/>
          <p:nvPr/>
        </p:nvGrpSpPr>
        <p:grpSpPr>
          <a:xfrm>
            <a:off x="2582750" y="0"/>
            <a:ext cx="5278715" cy="6858589"/>
            <a:chOff x="4001246" y="0"/>
            <a:chExt cx="7416036" cy="6858589"/>
          </a:xfrm>
        </p:grpSpPr>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01246" y="0"/>
              <a:ext cx="7416036" cy="6858589"/>
            </a:xfrm>
            <a:prstGeom prst="rect">
              <a:avLst/>
            </a:prstGeom>
            <a:noFill/>
          </p:spPr>
        </p:pic>
        <p:sp>
          <p:nvSpPr>
            <p:cNvPr id="10" name="Rectangle 9">
              <a:extLst>
                <a:ext uri="{FF2B5EF4-FFF2-40B4-BE49-F238E27FC236}">
                  <a16:creationId xmlns:a16="http://schemas.microsoft.com/office/drawing/2014/main" id="{15B09DC9-33CC-05A5-0E3C-07E050889566}"/>
                </a:ext>
              </a:extLst>
            </p:cNvPr>
            <p:cNvSpPr/>
            <p:nvPr/>
          </p:nvSpPr>
          <p:spPr>
            <a:xfrm>
              <a:off x="4049688" y="11875"/>
              <a:ext cx="4785554" cy="41563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9" name="Espace réservé du contenu 2">
            <a:extLst>
              <a:ext uri="{FF2B5EF4-FFF2-40B4-BE49-F238E27FC236}">
                <a16:creationId xmlns:a16="http://schemas.microsoft.com/office/drawing/2014/main" id="{3930F9C2-055A-EF9F-FE74-8225FCFD8F3D}"/>
              </a:ext>
            </a:extLst>
          </p:cNvPr>
          <p:cNvSpPr txBox="1">
            <a:spLocks/>
          </p:cNvSpPr>
          <p:nvPr/>
        </p:nvSpPr>
        <p:spPr>
          <a:xfrm>
            <a:off x="-3696" y="938204"/>
            <a:ext cx="2586446" cy="52567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b="0" dirty="0">
                <a:solidFill>
                  <a:schemeClr val="bg1"/>
                </a:solidFill>
              </a:rPr>
              <a:t>43 predictors</a:t>
            </a:r>
          </a:p>
          <a:p>
            <a:endParaRPr lang="en-US" sz="2800" b="0" dirty="0">
              <a:solidFill>
                <a:schemeClr val="bg1"/>
              </a:solidFill>
            </a:endParaRPr>
          </a:p>
          <a:p>
            <a:r>
              <a:rPr lang="en-US" sz="2800" b="0" dirty="0">
                <a:solidFill>
                  <a:schemeClr val="bg1"/>
                </a:solidFill>
              </a:rPr>
              <a:t>1 outcome variable</a:t>
            </a:r>
          </a:p>
          <a:p>
            <a:endParaRPr lang="en-US" sz="2800" b="0" dirty="0">
              <a:solidFill>
                <a:schemeClr val="bg1"/>
              </a:solidFill>
            </a:endParaRPr>
          </a:p>
          <a:p>
            <a:r>
              <a:rPr lang="en-US" sz="2800" b="0" dirty="0">
                <a:solidFill>
                  <a:schemeClr val="bg1"/>
                </a:solidFill>
              </a:rPr>
              <a:t>6937 records or observations</a:t>
            </a:r>
          </a:p>
        </p:txBody>
      </p:sp>
      <p:pic>
        <p:nvPicPr>
          <p:cNvPr id="20" name="Picture 19" descr="A picture containing table&#10;&#10;Description automatically generated">
            <a:extLst>
              <a:ext uri="{FF2B5EF4-FFF2-40B4-BE49-F238E27FC236}">
                <a16:creationId xmlns:a16="http://schemas.microsoft.com/office/drawing/2014/main" id="{217CE060-1B47-7440-DF7D-D0C66B1D8E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79838" y="1110342"/>
            <a:ext cx="3946830" cy="2131621"/>
          </a:xfrm>
          <a:prstGeom prst="rect">
            <a:avLst/>
          </a:prstGeom>
        </p:spPr>
      </p:pic>
    </p:spTree>
    <p:extLst>
      <p:ext uri="{BB962C8B-B14F-4D97-AF65-F5344CB8AC3E}">
        <p14:creationId xmlns:p14="http://schemas.microsoft.com/office/powerpoint/2010/main" val="412251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1B782A-60AE-35EE-D70C-ECBC025AB1A3}"/>
              </a:ext>
            </a:extLst>
          </p:cNvPr>
          <p:cNvSpPr>
            <a:spLocks noGrp="1"/>
          </p:cNvSpPr>
          <p:nvPr>
            <p:ph type="title"/>
          </p:nvPr>
        </p:nvSpPr>
        <p:spPr>
          <a:xfrm>
            <a:off x="180444" y="221435"/>
            <a:ext cx="2314561" cy="692966"/>
          </a:xfrm>
        </p:spPr>
        <p:txBody>
          <a:bodyPr vert="horz" lIns="91440" tIns="45720" rIns="91440" bIns="45720" rtlCol="0" anchor="ctr">
            <a:normAutofit fontScale="90000"/>
          </a:bodyPr>
          <a:lstStyle/>
          <a:p>
            <a:r>
              <a:rPr lang="en-GB" sz="3200" dirty="0">
                <a:solidFill>
                  <a:schemeClr val="bg1"/>
                </a:solidFill>
              </a:rPr>
              <a:t>Correlation Matrix</a:t>
            </a:r>
          </a:p>
          <a:p>
            <a:endParaRPr lang="fr-FR" sz="3200" dirty="0">
              <a:solidFill>
                <a:schemeClr val="bg1"/>
              </a:solidFill>
            </a:endParaRPr>
          </a:p>
        </p:txBody>
      </p:sp>
      <p:pic>
        <p:nvPicPr>
          <p:cNvPr id="5" name="Picture 4" descr="Scatter chart&#10;&#10;Description automatically generated with medium confidence">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527" y="14630"/>
            <a:ext cx="8965474" cy="6858589"/>
          </a:xfrm>
          <a:prstGeom prst="rect">
            <a:avLst/>
          </a:prstGeom>
          <a:noFill/>
        </p:spPr>
      </p:pic>
      <p:sp>
        <p:nvSpPr>
          <p:cNvPr id="6" name="Rectangle 5">
            <a:extLst>
              <a:ext uri="{FF2B5EF4-FFF2-40B4-BE49-F238E27FC236}">
                <a16:creationId xmlns:a16="http://schemas.microsoft.com/office/drawing/2014/main" id="{8EB814FD-C10E-A238-1992-6E6255076A06}"/>
              </a:ext>
            </a:extLst>
          </p:cNvPr>
          <p:cNvSpPr/>
          <p:nvPr/>
        </p:nvSpPr>
        <p:spPr>
          <a:xfrm>
            <a:off x="5683102" y="5108944"/>
            <a:ext cx="233917" cy="32960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7" name="Parallelogram 6">
            <a:extLst>
              <a:ext uri="{FF2B5EF4-FFF2-40B4-BE49-F238E27FC236}">
                <a16:creationId xmlns:a16="http://schemas.microsoft.com/office/drawing/2014/main" id="{15CE9B9E-8E9D-B0E7-E66B-50A53DAA5F8E}"/>
              </a:ext>
            </a:extLst>
          </p:cNvPr>
          <p:cNvSpPr/>
          <p:nvPr/>
        </p:nvSpPr>
        <p:spPr>
          <a:xfrm rot="2494106">
            <a:off x="5341169" y="5320212"/>
            <a:ext cx="233917" cy="1251853"/>
          </a:xfrm>
          <a:prstGeom prst="parallelogram">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a:extLst>
              <a:ext uri="{FF2B5EF4-FFF2-40B4-BE49-F238E27FC236}">
                <a16:creationId xmlns:a16="http://schemas.microsoft.com/office/drawing/2014/main" id="{EC02C69A-6F0D-E556-8892-93AE5A9D0D9D}"/>
              </a:ext>
            </a:extLst>
          </p:cNvPr>
          <p:cNvSpPr/>
          <p:nvPr/>
        </p:nvSpPr>
        <p:spPr>
          <a:xfrm rot="2494106">
            <a:off x="9950061" y="5270291"/>
            <a:ext cx="309572" cy="1753245"/>
          </a:xfrm>
          <a:prstGeom prst="parallelogram">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ADEB1EC0-130D-E568-9A99-00D063230117}"/>
              </a:ext>
            </a:extLst>
          </p:cNvPr>
          <p:cNvSpPr/>
          <p:nvPr/>
        </p:nvSpPr>
        <p:spPr>
          <a:xfrm>
            <a:off x="4417828" y="4253023"/>
            <a:ext cx="1005631" cy="2392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15B09DC9-33CC-05A5-0E3C-07E050889566}"/>
              </a:ext>
            </a:extLst>
          </p:cNvPr>
          <p:cNvSpPr/>
          <p:nvPr/>
        </p:nvSpPr>
        <p:spPr>
          <a:xfrm>
            <a:off x="3684182" y="4486091"/>
            <a:ext cx="1739278" cy="2392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33622DC1-DBBA-3345-7DDE-15EBC3BB9D58}"/>
              </a:ext>
            </a:extLst>
          </p:cNvPr>
          <p:cNvSpPr/>
          <p:nvPr/>
        </p:nvSpPr>
        <p:spPr>
          <a:xfrm>
            <a:off x="10503195" y="4246858"/>
            <a:ext cx="233917" cy="2392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12" name="Rectangle 11">
            <a:extLst>
              <a:ext uri="{FF2B5EF4-FFF2-40B4-BE49-F238E27FC236}">
                <a16:creationId xmlns:a16="http://schemas.microsoft.com/office/drawing/2014/main" id="{12D598B8-7192-2271-4B5D-8C4DB97CCB84}"/>
              </a:ext>
            </a:extLst>
          </p:cNvPr>
          <p:cNvSpPr/>
          <p:nvPr/>
        </p:nvSpPr>
        <p:spPr>
          <a:xfrm>
            <a:off x="10503195" y="4477230"/>
            <a:ext cx="233917" cy="2392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13" name="Rectangle 12">
            <a:extLst>
              <a:ext uri="{FF2B5EF4-FFF2-40B4-BE49-F238E27FC236}">
                <a16:creationId xmlns:a16="http://schemas.microsoft.com/office/drawing/2014/main" id="{5131A1B5-65B1-9C0C-1457-76C78769E083}"/>
              </a:ext>
            </a:extLst>
          </p:cNvPr>
          <p:cNvSpPr/>
          <p:nvPr/>
        </p:nvSpPr>
        <p:spPr>
          <a:xfrm>
            <a:off x="8871097" y="3264195"/>
            <a:ext cx="233917" cy="32960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14" name="Rectangle 13">
            <a:extLst>
              <a:ext uri="{FF2B5EF4-FFF2-40B4-BE49-F238E27FC236}">
                <a16:creationId xmlns:a16="http://schemas.microsoft.com/office/drawing/2014/main" id="{F875D056-2E6A-2B75-6BAE-8BC06C31C36E}"/>
              </a:ext>
            </a:extLst>
          </p:cNvPr>
          <p:cNvSpPr/>
          <p:nvPr/>
        </p:nvSpPr>
        <p:spPr>
          <a:xfrm>
            <a:off x="4417827" y="3338875"/>
            <a:ext cx="1005631" cy="2392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2FB6F751-D048-5FD6-43E6-A3746CEB2274}"/>
              </a:ext>
            </a:extLst>
          </p:cNvPr>
          <p:cNvSpPr/>
          <p:nvPr/>
        </p:nvSpPr>
        <p:spPr>
          <a:xfrm rot="19104402">
            <a:off x="8281333" y="5742740"/>
            <a:ext cx="1005631" cy="22475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0188BCAE-DB62-0050-86B4-D6EE202AE0BF}"/>
              </a:ext>
            </a:extLst>
          </p:cNvPr>
          <p:cNvSpPr/>
          <p:nvPr/>
        </p:nvSpPr>
        <p:spPr>
          <a:xfrm>
            <a:off x="8438706" y="3714307"/>
            <a:ext cx="233917" cy="32960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22225">
                <a:solidFill>
                  <a:schemeClr val="accent2"/>
                </a:solidFill>
                <a:prstDash val="solid"/>
              </a:ln>
              <a:solidFill>
                <a:schemeClr val="accent2">
                  <a:lumMod val="40000"/>
                  <a:lumOff val="60000"/>
                </a:schemeClr>
              </a:solidFill>
            </a:endParaRPr>
          </a:p>
        </p:txBody>
      </p:sp>
      <p:sp>
        <p:nvSpPr>
          <p:cNvPr id="17" name="Rectangle 16">
            <a:extLst>
              <a:ext uri="{FF2B5EF4-FFF2-40B4-BE49-F238E27FC236}">
                <a16:creationId xmlns:a16="http://schemas.microsoft.com/office/drawing/2014/main" id="{CDCF9A7B-23E8-C2AF-33BF-BF6279B331F6}"/>
              </a:ext>
            </a:extLst>
          </p:cNvPr>
          <p:cNvSpPr/>
          <p:nvPr/>
        </p:nvSpPr>
        <p:spPr>
          <a:xfrm>
            <a:off x="4416512" y="3789784"/>
            <a:ext cx="1005631" cy="2392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0BC402AA-ADAE-C543-1AAD-5BCECE2F6E2A}"/>
              </a:ext>
            </a:extLst>
          </p:cNvPr>
          <p:cNvSpPr/>
          <p:nvPr/>
        </p:nvSpPr>
        <p:spPr>
          <a:xfrm rot="19104402">
            <a:off x="7830689" y="5742739"/>
            <a:ext cx="1005631" cy="22475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Espace réservé du contenu 2">
            <a:extLst>
              <a:ext uri="{FF2B5EF4-FFF2-40B4-BE49-F238E27FC236}">
                <a16:creationId xmlns:a16="http://schemas.microsoft.com/office/drawing/2014/main" id="{3930F9C2-055A-EF9F-FE74-8225FCFD8F3D}"/>
              </a:ext>
            </a:extLst>
          </p:cNvPr>
          <p:cNvSpPr txBox="1">
            <a:spLocks/>
          </p:cNvSpPr>
          <p:nvPr/>
        </p:nvSpPr>
        <p:spPr>
          <a:xfrm>
            <a:off x="18397" y="710492"/>
            <a:ext cx="2586446" cy="5256765"/>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b="0" dirty="0">
                <a:solidFill>
                  <a:schemeClr val="bg1"/>
                </a:solidFill>
              </a:rPr>
              <a:t>Multicollinearity creates a problem because the inputs are all influencing each other. </a:t>
            </a:r>
          </a:p>
          <a:p>
            <a:endParaRPr lang="en-US" sz="2800" b="0" dirty="0">
              <a:solidFill>
                <a:schemeClr val="bg1"/>
              </a:solidFill>
            </a:endParaRPr>
          </a:p>
          <a:p>
            <a:r>
              <a:rPr lang="en-US" sz="2800" b="0" dirty="0">
                <a:solidFill>
                  <a:schemeClr val="bg1"/>
                </a:solidFill>
              </a:rPr>
              <a:t>Two predictors might be providing the same information about the response variable thereby leading to unreliable coefficients of the predictors.</a:t>
            </a:r>
          </a:p>
        </p:txBody>
      </p:sp>
    </p:spTree>
    <p:extLst>
      <p:ext uri="{BB962C8B-B14F-4D97-AF65-F5344CB8AC3E}">
        <p14:creationId xmlns:p14="http://schemas.microsoft.com/office/powerpoint/2010/main" val="4293469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1B782A-60AE-35EE-D70C-ECBC025AB1A3}"/>
              </a:ext>
            </a:extLst>
          </p:cNvPr>
          <p:cNvSpPr>
            <a:spLocks noGrp="1"/>
          </p:cNvSpPr>
          <p:nvPr>
            <p:ph type="title"/>
          </p:nvPr>
        </p:nvSpPr>
        <p:spPr>
          <a:xfrm>
            <a:off x="180444" y="221435"/>
            <a:ext cx="2314561" cy="1749870"/>
          </a:xfrm>
        </p:spPr>
        <p:txBody>
          <a:bodyPr vert="horz" lIns="91440" tIns="45720" rIns="91440" bIns="45720" rtlCol="0" anchor="ctr">
            <a:normAutofit/>
          </a:bodyPr>
          <a:lstStyle/>
          <a:p>
            <a:r>
              <a:rPr lang="en-GB" sz="3200" dirty="0">
                <a:solidFill>
                  <a:schemeClr val="bg1"/>
                </a:solidFill>
              </a:rPr>
              <a:t>Correlation Matrix</a:t>
            </a:r>
            <a:br>
              <a:rPr lang="en-GB" sz="3200" dirty="0">
                <a:solidFill>
                  <a:schemeClr val="bg1"/>
                </a:solidFill>
              </a:rPr>
            </a:br>
            <a:br>
              <a:rPr lang="en-GB" sz="3200" dirty="0">
                <a:solidFill>
                  <a:schemeClr val="bg1"/>
                </a:solidFill>
              </a:rPr>
            </a:br>
            <a:r>
              <a:rPr lang="en-GB" sz="2000" b="0" dirty="0">
                <a:solidFill>
                  <a:schemeClr val="bg1"/>
                </a:solidFill>
                <a:highlight>
                  <a:srgbClr val="FF0000"/>
                </a:highlight>
              </a:rPr>
              <a:t>another view</a:t>
            </a:r>
            <a:endParaRPr lang="en-GB" sz="3200" b="0" dirty="0">
              <a:solidFill>
                <a:schemeClr val="bg1"/>
              </a:solidFill>
              <a:highlight>
                <a:srgbClr val="FF0000"/>
              </a:highlight>
            </a:endParaRPr>
          </a:p>
          <a:p>
            <a:endParaRPr lang="fr-FR" sz="3200" dirty="0">
              <a:solidFill>
                <a:schemeClr val="bg1"/>
              </a:solidFill>
            </a:endParaRPr>
          </a:p>
        </p:txBody>
      </p:sp>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27255" y="0"/>
            <a:ext cx="8964017" cy="6858589"/>
          </a:xfrm>
          <a:prstGeom prst="rect">
            <a:avLst/>
          </a:prstGeom>
          <a:noFill/>
        </p:spPr>
      </p:pic>
      <p:sp>
        <p:nvSpPr>
          <p:cNvPr id="2" name="Espace réservé du contenu 2">
            <a:extLst>
              <a:ext uri="{FF2B5EF4-FFF2-40B4-BE49-F238E27FC236}">
                <a16:creationId xmlns:a16="http://schemas.microsoft.com/office/drawing/2014/main" id="{045A2A65-6C45-2B7B-8A94-527B5B93364C}"/>
              </a:ext>
            </a:extLst>
          </p:cNvPr>
          <p:cNvSpPr txBox="1">
            <a:spLocks/>
          </p:cNvSpPr>
          <p:nvPr/>
        </p:nvSpPr>
        <p:spPr>
          <a:xfrm>
            <a:off x="44501" y="2125738"/>
            <a:ext cx="2586446" cy="30281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b="0" dirty="0">
                <a:solidFill>
                  <a:schemeClr val="bg1"/>
                </a:solidFill>
              </a:rPr>
              <a:t>Generally variable with highest correlation to the outcome variable is a good predictor.</a:t>
            </a:r>
          </a:p>
        </p:txBody>
      </p:sp>
    </p:spTree>
    <p:extLst>
      <p:ext uri="{BB962C8B-B14F-4D97-AF65-F5344CB8AC3E}">
        <p14:creationId xmlns:p14="http://schemas.microsoft.com/office/powerpoint/2010/main" val="2304807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9B3F33-899C-2F2A-C610-91B4FDBF2754}"/>
              </a:ext>
            </a:extLst>
          </p:cNvPr>
          <p:cNvPicPr>
            <a:picLocks noChangeAspect="1"/>
          </p:cNvPicPr>
          <p:nvPr/>
        </p:nvPicPr>
        <p:blipFill>
          <a:blip r:embed="rId3">
            <a:extLst>
              <a:ext uri="{28A0092B-C50C-407E-A947-70E740481C1C}">
                <a14:useLocalDpi xmlns:a14="http://schemas.microsoft.com/office/drawing/2010/main" val="0"/>
              </a:ext>
            </a:extLst>
          </a:blip>
          <a:stretch/>
        </p:blipFill>
        <p:spPr>
          <a:xfrm>
            <a:off x="2351314" y="1229172"/>
            <a:ext cx="7279920" cy="5570045"/>
          </a:xfrm>
          <a:prstGeom prst="rect">
            <a:avLst/>
          </a:prstGeom>
          <a:noFill/>
        </p:spPr>
      </p:pic>
      <p:sp>
        <p:nvSpPr>
          <p:cNvPr id="8" name="Espace réservé du contenu 2">
            <a:extLst>
              <a:ext uri="{FF2B5EF4-FFF2-40B4-BE49-F238E27FC236}">
                <a16:creationId xmlns:a16="http://schemas.microsoft.com/office/drawing/2014/main" id="{B1512F15-265D-DFB5-E0D7-E28125482A62}"/>
              </a:ext>
            </a:extLst>
          </p:cNvPr>
          <p:cNvSpPr txBox="1">
            <a:spLocks/>
          </p:cNvSpPr>
          <p:nvPr/>
        </p:nvSpPr>
        <p:spPr>
          <a:xfrm>
            <a:off x="9684189" y="-40452"/>
            <a:ext cx="2586446" cy="53172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accent4"/>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57200" indent="-457200">
              <a:buFont typeface="Arial" panose="020B0604020202020204" pitchFamily="34" charset="0"/>
              <a:buChar char="•"/>
            </a:pPr>
            <a:r>
              <a:rPr lang="en-US" sz="2800" b="0" dirty="0">
                <a:solidFill>
                  <a:schemeClr val="bg1"/>
                </a:solidFill>
              </a:rPr>
              <a:t>High correlation between the “move freely in your area” predictor and the Protection Risk (our outcome variable) </a:t>
            </a:r>
          </a:p>
        </p:txBody>
      </p:sp>
      <p:sp>
        <p:nvSpPr>
          <p:cNvPr id="9" name="Espace réservé du contenu 2">
            <a:extLst>
              <a:ext uri="{FF2B5EF4-FFF2-40B4-BE49-F238E27FC236}">
                <a16:creationId xmlns:a16="http://schemas.microsoft.com/office/drawing/2014/main" id="{4D7F6D26-2BA3-F226-D550-91325500D971}"/>
              </a:ext>
            </a:extLst>
          </p:cNvPr>
          <p:cNvSpPr>
            <a:spLocks noGrp="1"/>
          </p:cNvSpPr>
          <p:nvPr>
            <p:ph type="title"/>
          </p:nvPr>
        </p:nvSpPr>
        <p:spPr>
          <a:xfrm>
            <a:off x="115131" y="391251"/>
            <a:ext cx="8626098" cy="483961"/>
          </a:xfrm>
        </p:spPr>
        <p:txBody>
          <a:bodyPr vert="horz" lIns="91440" tIns="45720" rIns="91440" bIns="45720" rtlCol="0" anchor="ctr">
            <a:normAutofit fontScale="90000"/>
          </a:bodyPr>
          <a:lstStyle/>
          <a:p>
            <a:r>
              <a:rPr lang="en-GB" b="0" dirty="0"/>
              <a:t>Plot of different variables</a:t>
            </a:r>
          </a:p>
          <a:p>
            <a:endParaRPr lang="fr-FR" b="0" dirty="0"/>
          </a:p>
        </p:txBody>
      </p:sp>
      <p:sp>
        <p:nvSpPr>
          <p:cNvPr id="10" name="TextBox 9">
            <a:extLst>
              <a:ext uri="{FF2B5EF4-FFF2-40B4-BE49-F238E27FC236}">
                <a16:creationId xmlns:a16="http://schemas.microsoft.com/office/drawing/2014/main" id="{592AD415-FBE4-12DF-2547-A174B3A8C3A0}"/>
              </a:ext>
            </a:extLst>
          </p:cNvPr>
          <p:cNvSpPr txBox="1"/>
          <p:nvPr/>
        </p:nvSpPr>
        <p:spPr>
          <a:xfrm>
            <a:off x="115130" y="633231"/>
            <a:ext cx="9394629" cy="830997"/>
          </a:xfrm>
          <a:prstGeom prst="rect">
            <a:avLst/>
          </a:prstGeom>
          <a:noFill/>
        </p:spPr>
        <p:txBody>
          <a:bodyPr wrap="square">
            <a:spAutoFit/>
          </a:bodyPr>
          <a:lstStyle/>
          <a:p>
            <a:r>
              <a:rPr lang="en-US" sz="2400" b="0" i="1" dirty="0">
                <a:solidFill>
                  <a:srgbClr val="C00000"/>
                </a:solidFill>
                <a:effectLst/>
                <a:latin typeface="SourceSansPro"/>
              </a:rPr>
              <a:t>Bar chart: Outcome (protection risk) based on predictor “Can you move freely in the area?”</a:t>
            </a:r>
          </a:p>
        </p:txBody>
      </p:sp>
      <p:cxnSp>
        <p:nvCxnSpPr>
          <p:cNvPr id="12" name="Straight Arrow Connector 11">
            <a:extLst>
              <a:ext uri="{FF2B5EF4-FFF2-40B4-BE49-F238E27FC236}">
                <a16:creationId xmlns:a16="http://schemas.microsoft.com/office/drawing/2014/main" id="{9F1ED4DF-9D3C-B416-4F52-6CEE6A7F86E7}"/>
              </a:ext>
            </a:extLst>
          </p:cNvPr>
          <p:cNvCxnSpPr/>
          <p:nvPr/>
        </p:nvCxnSpPr>
        <p:spPr>
          <a:xfrm flipH="1">
            <a:off x="8741229" y="1894114"/>
            <a:ext cx="7685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F4E0C77-14DF-CE55-D3FD-BCB7EC5E3309}"/>
              </a:ext>
            </a:extLst>
          </p:cNvPr>
          <p:cNvSpPr txBox="1"/>
          <p:nvPr/>
        </p:nvSpPr>
        <p:spPr>
          <a:xfrm>
            <a:off x="8882872" y="1488866"/>
            <a:ext cx="659675" cy="338554"/>
          </a:xfrm>
          <a:prstGeom prst="rect">
            <a:avLst/>
          </a:prstGeom>
          <a:noFill/>
        </p:spPr>
        <p:txBody>
          <a:bodyPr wrap="square">
            <a:spAutoFit/>
          </a:bodyPr>
          <a:lstStyle/>
          <a:p>
            <a:r>
              <a:rPr lang="en-US" sz="1600" b="0" i="0" dirty="0">
                <a:solidFill>
                  <a:srgbClr val="C00000"/>
                </a:solidFill>
                <a:effectLst/>
                <a:latin typeface="Helvetica Neue"/>
              </a:rPr>
              <a:t>95% </a:t>
            </a:r>
            <a:endParaRPr lang="en-GB" sz="1600" dirty="0">
              <a:solidFill>
                <a:srgbClr val="C00000"/>
              </a:solidFill>
            </a:endParaRPr>
          </a:p>
        </p:txBody>
      </p:sp>
      <p:cxnSp>
        <p:nvCxnSpPr>
          <p:cNvPr id="17" name="Straight Arrow Connector 16">
            <a:extLst>
              <a:ext uri="{FF2B5EF4-FFF2-40B4-BE49-F238E27FC236}">
                <a16:creationId xmlns:a16="http://schemas.microsoft.com/office/drawing/2014/main" id="{720947EB-C824-D79A-DE8C-11F2F1023CEA}"/>
              </a:ext>
            </a:extLst>
          </p:cNvPr>
          <p:cNvCxnSpPr>
            <a:cxnSpLocks/>
          </p:cNvCxnSpPr>
          <p:nvPr/>
        </p:nvCxnSpPr>
        <p:spPr>
          <a:xfrm>
            <a:off x="5812221" y="5725134"/>
            <a:ext cx="4340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0FE76EF7-E4A4-9BD1-34FD-69A26EBC984C}"/>
              </a:ext>
            </a:extLst>
          </p:cNvPr>
          <p:cNvSpPr txBox="1"/>
          <p:nvPr/>
        </p:nvSpPr>
        <p:spPr>
          <a:xfrm>
            <a:off x="5688911" y="5397074"/>
            <a:ext cx="659675" cy="338554"/>
          </a:xfrm>
          <a:prstGeom prst="rect">
            <a:avLst/>
          </a:prstGeom>
          <a:noFill/>
        </p:spPr>
        <p:txBody>
          <a:bodyPr wrap="square">
            <a:spAutoFit/>
          </a:bodyPr>
          <a:lstStyle/>
          <a:p>
            <a:r>
              <a:rPr lang="en-US" sz="1600" b="0" i="0" dirty="0">
                <a:solidFill>
                  <a:srgbClr val="C00000"/>
                </a:solidFill>
                <a:effectLst/>
                <a:latin typeface="Helvetica Neue"/>
              </a:rPr>
              <a:t>10% </a:t>
            </a:r>
            <a:endParaRPr lang="en-GB" sz="1600" dirty="0">
              <a:solidFill>
                <a:srgbClr val="C00000"/>
              </a:solidFill>
            </a:endParaRPr>
          </a:p>
        </p:txBody>
      </p:sp>
    </p:spTree>
    <p:extLst>
      <p:ext uri="{BB962C8B-B14F-4D97-AF65-F5344CB8AC3E}">
        <p14:creationId xmlns:p14="http://schemas.microsoft.com/office/powerpoint/2010/main" val="2230105220"/>
      </p:ext>
    </p:extLst>
  </p:cSld>
  <p:clrMapOvr>
    <a:masterClrMapping/>
  </p:clrMapOvr>
</p:sld>
</file>

<file path=ppt/theme/theme1.xml><?xml version="1.0" encoding="utf-8"?>
<a:theme xmlns:a="http://schemas.openxmlformats.org/drawingml/2006/main" name="UNHCR">
  <a:themeElements>
    <a:clrScheme name="Custom 3">
      <a:dk1>
        <a:srgbClr val="1D1D1B"/>
      </a:dk1>
      <a:lt1>
        <a:sysClr val="window" lastClr="FFFFFF"/>
      </a:lt1>
      <a:dk2>
        <a:srgbClr val="1D1D1B"/>
      </a:dk2>
      <a:lt2>
        <a:srgbClr val="FFFFFF"/>
      </a:lt2>
      <a:accent1>
        <a:srgbClr val="009FE3"/>
      </a:accent1>
      <a:accent2>
        <a:srgbClr val="E30613"/>
      </a:accent2>
      <a:accent3>
        <a:srgbClr val="F9B233"/>
      </a:accent3>
      <a:accent4>
        <a:srgbClr val="009640"/>
      </a:accent4>
      <a:accent5>
        <a:srgbClr val="1D1D1B"/>
      </a:accent5>
      <a:accent6>
        <a:srgbClr val="FFFFFF"/>
      </a:accent6>
      <a:hlink>
        <a:srgbClr val="009FE3"/>
      </a:hlink>
      <a:folHlink>
        <a:srgbClr val="E30613"/>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PC PPT Template" id="{906A0560-1D7F-4A22-8E97-EA4403CE8706}" vid="{51B4E5E8-0A83-4664-9C8C-86E78F5CC0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9c27809-4287-4089-b372-ed66d4ae5532">
      <Terms xmlns="http://schemas.microsoft.com/office/infopath/2007/PartnerControls"/>
    </lcf76f155ced4ddcb4097134ff3c332f>
    <TaxCatchAll xmlns="a7a6521e-3bb8-4ccc-a7e1-cb34b7e3d81d" xsi:nil="true"/>
    <SharedWithUsers xmlns="a7a6521e-3bb8-4ccc-a7e1-cb34b7e3d81d">
      <UserInfo>
        <DisplayName>Natascia Zullino</DisplayName>
        <AccountId>361</AccountId>
        <AccountType/>
      </UserInfo>
      <UserInfo>
        <DisplayName>Marie-Emilie Dozin</DisplayName>
        <AccountId>83</AccountId>
        <AccountType/>
      </UserInfo>
      <UserInfo>
        <DisplayName>Boris Carlos Aristin Gonzalez</DisplayName>
        <AccountId>394</AccountId>
        <AccountType/>
      </UserInfo>
      <UserInfo>
        <DisplayName>Nancy Polutan-Teulieres</DisplayName>
        <AccountId>16</AccountId>
        <AccountType/>
      </UserInfo>
      <UserInfo>
        <DisplayName>Gry Hjeltnes</DisplayName>
        <AccountId>275</AccountId>
        <AccountType/>
      </UserInfo>
      <UserInfo>
        <DisplayName>Mohammad Erekat</DisplayName>
        <AccountId>122</AccountId>
        <AccountType/>
      </UserInfo>
      <UserInfo>
        <DisplayName>Julien Marneffe</DisplayName>
        <AccountId>56</AccountId>
        <AccountType/>
      </UserInfo>
      <UserInfo>
        <DisplayName>Cecile Rossi</DisplayName>
        <AccountId>291</AccountId>
        <AccountType/>
      </UserInfo>
      <UserInfo>
        <DisplayName>Mohan Mani Lamsal</DisplayName>
        <AccountId>439</AccountId>
        <AccountType/>
      </UserInfo>
      <UserInfo>
        <DisplayName>Allan Ogomo Amulabu</DisplayName>
        <AccountId>440</AccountId>
        <AccountType/>
      </UserInfo>
      <UserInfo>
        <DisplayName>Bujar Reshtani</DisplayName>
        <AccountId>441</AccountId>
        <AccountType/>
      </UserInfo>
      <UserInfo>
        <DisplayName>Nikola Errington</DisplayName>
        <AccountId>442</AccountId>
        <AccountType/>
      </UserInfo>
      <UserInfo>
        <DisplayName>Yasin Abbas</DisplayName>
        <AccountId>443</AccountId>
        <AccountType/>
      </UserInfo>
      <UserInfo>
        <DisplayName>Laetitia Qabbani Rouget</DisplayName>
        <AccountId>444</AccountId>
        <AccountType/>
      </UserInfo>
      <UserInfo>
        <DisplayName>Ateeq Bashir</DisplayName>
        <AccountId>446</AccountId>
        <AccountType/>
      </UserInfo>
      <UserInfo>
        <DisplayName>Lorena Nieto</DisplayName>
        <AccountId>447</AccountId>
        <AccountType/>
      </UserInfo>
      <UserInfo>
        <DisplayName>Gaurab Pradhan</DisplayName>
        <AccountId>449</AccountId>
        <AccountType/>
      </UserInfo>
      <UserInfo>
        <DisplayName>Antoine Gassisou</DisplayName>
        <AccountId>450</AccountId>
        <AccountType/>
      </UserInfo>
      <UserInfo>
        <DisplayName>Abdulrahman Al-Serouri</DisplayName>
        <AccountId>451</AccountId>
        <AccountType/>
      </UserInfo>
      <UserInfo>
        <DisplayName>Yasmine Elbehiery</DisplayName>
        <AccountId>13</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BB050D803BE034CBEAE477B239A7EDF" ma:contentTypeVersion="16" ma:contentTypeDescription="Create a new document." ma:contentTypeScope="" ma:versionID="9d6d4b1bf0ddf4b4b598901eb5172bb6">
  <xsd:schema xmlns:xsd="http://www.w3.org/2001/XMLSchema" xmlns:xs="http://www.w3.org/2001/XMLSchema" xmlns:p="http://schemas.microsoft.com/office/2006/metadata/properties" xmlns:ns2="f9c27809-4287-4089-b372-ed66d4ae5532" xmlns:ns3="a7a6521e-3bb8-4ccc-a7e1-cb34b7e3d81d" targetNamespace="http://schemas.microsoft.com/office/2006/metadata/properties" ma:root="true" ma:fieldsID="d75914c7c1b02793fc54b38af3bcc159" ns2:_="" ns3:_="">
    <xsd:import namespace="f9c27809-4287-4089-b372-ed66d4ae5532"/>
    <xsd:import namespace="a7a6521e-3bb8-4ccc-a7e1-cb34b7e3d8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c27809-4287-4089-b372-ed66d4ae55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5f3f4cc-79b9-4d17-b8fa-dd7577b1fbe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7a6521e-3bb8-4ccc-a7e1-cb34b7e3d81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0a163c4-7aef-45cf-802c-7e9ce6ac4ea5}" ma:internalName="TaxCatchAll" ma:showField="CatchAllData" ma:web="a7a6521e-3bb8-4ccc-a7e1-cb34b7e3d8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140819-800B-4726-BE7F-F287766F4ABB}">
  <ds:schemaRefs>
    <ds:schemaRef ds:uri="http://schemas.microsoft.com/office/2006/documentManagement/types"/>
    <ds:schemaRef ds:uri="a7a6521e-3bb8-4ccc-a7e1-cb34b7e3d81d"/>
    <ds:schemaRef ds:uri="http://purl.org/dc/elements/1.1/"/>
    <ds:schemaRef ds:uri="http://schemas.microsoft.com/office/infopath/2007/PartnerControls"/>
    <ds:schemaRef ds:uri="http://purl.org/dc/terms/"/>
    <ds:schemaRef ds:uri="http://schemas.microsoft.com/office/2006/metadata/properties"/>
    <ds:schemaRef ds:uri="http://schemas.openxmlformats.org/package/2006/metadata/core-properties"/>
    <ds:schemaRef ds:uri="f9c27809-4287-4089-b372-ed66d4ae5532"/>
    <ds:schemaRef ds:uri="http://www.w3.org/XML/1998/namespace"/>
    <ds:schemaRef ds:uri="http://purl.org/dc/dcmitype/"/>
  </ds:schemaRefs>
</ds:datastoreItem>
</file>

<file path=customXml/itemProps2.xml><?xml version="1.0" encoding="utf-8"?>
<ds:datastoreItem xmlns:ds="http://schemas.openxmlformats.org/officeDocument/2006/customXml" ds:itemID="{03163B14-90BD-4462-9193-041E1662D3C3}">
  <ds:schemaRefs>
    <ds:schemaRef ds:uri="a7a6521e-3bb8-4ccc-a7e1-cb34b7e3d81d"/>
    <ds:schemaRef ds:uri="f9c27809-4287-4089-b372-ed66d4ae553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E7760CE-FF27-464D-9F7E-3D7F66004D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GPC PPT Template</Template>
  <TotalTime>2225</TotalTime>
  <Words>1320</Words>
  <Application>Microsoft Office PowerPoint</Application>
  <PresentationFormat>Widescreen</PresentationFormat>
  <Paragraphs>113</Paragraphs>
  <Slides>20</Slides>
  <Notes>13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20</vt:i4>
      </vt:variant>
    </vt:vector>
  </HeadingPairs>
  <TitlesOfParts>
    <vt:vector size="32" baseType="lpstr">
      <vt:lpstr>-apple-system</vt:lpstr>
      <vt:lpstr>Arial</vt:lpstr>
      <vt:lpstr>Arial</vt:lpstr>
      <vt:lpstr>Calibri</vt:lpstr>
      <vt:lpstr>Calibri Light</vt:lpstr>
      <vt:lpstr>Cambria</vt:lpstr>
      <vt:lpstr>Google Sans</vt:lpstr>
      <vt:lpstr>Helvetica Neue</vt:lpstr>
      <vt:lpstr>Roboto</vt:lpstr>
      <vt:lpstr>SourceSansPro</vt:lpstr>
      <vt:lpstr>Times New Roman</vt:lpstr>
      <vt:lpstr>UNHCR</vt:lpstr>
      <vt:lpstr>Predictive Model for Protection Risks using Logistic Regression</vt:lpstr>
      <vt:lpstr>Predictors and outcome variable</vt:lpstr>
      <vt:lpstr>PowerPoint Presentation</vt:lpstr>
      <vt:lpstr>What is Logistic Regression</vt:lpstr>
      <vt:lpstr>PowerPoint Presentation</vt:lpstr>
      <vt:lpstr>Structure of data </vt:lpstr>
      <vt:lpstr>Correlation Matrix </vt:lpstr>
      <vt:lpstr>Correlation Matrix  another view </vt:lpstr>
      <vt:lpstr>Plot of different variables </vt:lpstr>
      <vt:lpstr>Plot of different variables </vt:lpstr>
      <vt:lpstr>Correlation Matrix </vt:lpstr>
      <vt:lpstr>PowerPoint Presentation</vt:lpstr>
      <vt:lpstr>Variance Inflation Factor (VIF) </vt:lpstr>
      <vt:lpstr>PowerPoint Presentation</vt:lpstr>
      <vt:lpstr>Final fitted model</vt:lpstr>
      <vt:lpstr>PowerPoint Presentation</vt:lpstr>
      <vt:lpstr>Confusion Matrix</vt:lpstr>
      <vt:lpstr>Confusion Matrix</vt:lpstr>
      <vt:lpstr>ROC curve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Predictive Model</dc:title>
  <dc:creator>rehmanka@unhcr.org</dc:creator>
  <cp:lastModifiedBy>Kashif Rehman</cp:lastModifiedBy>
  <cp:revision>98</cp:revision>
  <dcterms:created xsi:type="dcterms:W3CDTF">2021-12-09T10:16:29Z</dcterms:created>
  <dcterms:modified xsi:type="dcterms:W3CDTF">2023-04-21T06:30:35Z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0x0101008BB050D803BE034CBEAE477B239A7EDF</vt:lpwstr>
  </property>
  <property fmtid="{D5CDD505-2E9C-101B-9397-08002B2CF9AE}" pid="3" name="MediaServiceImageTags">
    <vt:lpwstr/>
  </property>
</Properties>
</file>