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8" r:id="rId5"/>
    <p:sldId id="479" r:id="rId6"/>
    <p:sldId id="284" r:id="rId7"/>
    <p:sldId id="514" r:id="rId8"/>
    <p:sldId id="340" r:id="rId9"/>
    <p:sldId id="496" r:id="rId10"/>
    <p:sldId id="497" r:id="rId11"/>
    <p:sldId id="501" r:id="rId12"/>
    <p:sldId id="491" r:id="rId13"/>
    <p:sldId id="492" r:id="rId14"/>
    <p:sldId id="493" r:id="rId15"/>
    <p:sldId id="503" r:id="rId16"/>
    <p:sldId id="504" r:id="rId17"/>
    <p:sldId id="4760" r:id="rId18"/>
    <p:sldId id="494" r:id="rId19"/>
    <p:sldId id="495" r:id="rId20"/>
    <p:sldId id="498" r:id="rId21"/>
    <p:sldId id="499" r:id="rId22"/>
    <p:sldId id="500" r:id="rId23"/>
    <p:sldId id="692" r:id="rId24"/>
    <p:sldId id="511" r:id="rId25"/>
    <p:sldId id="693" r:id="rId26"/>
    <p:sldId id="4767" r:id="rId27"/>
    <p:sldId id="4768" r:id="rId28"/>
    <p:sldId id="47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86C901-B8C6-4AA0-4278-167388D63F1B}" name="CP AoR" initials="CP AoR" userId="CP AoR" providerId="None"/>
  <p188:author id="{95E29B2E-1194-36FD-1E09-3102B8EB4AAF}" name="Karin Tengnas" initials="KT" userId="S::tengnas@unhcr.org::53705bfc-f34e-4107-85b0-7e3c1be1f844" providerId="AD"/>
  <p188:author id="{14FA40E8-1E39-2C99-7A2F-578B7F31FB89}" name="Sitnour Babiker" initials="SB" userId="S::babikers@unhcr.org::0b0dede8-3b56-4fc5-83da-ab28913af3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mo wagener" initials="tw" lastIdx="1" clrIdx="0">
    <p:extLst>
      <p:ext uri="{19B8F6BF-5375-455C-9EA6-DF929625EA0E}">
        <p15:presenceInfo xmlns:p15="http://schemas.microsoft.com/office/powerpoint/2012/main" userId="69dfa8d408a12ebc" providerId="Windows Live"/>
      </p:ext>
    </p:extLst>
  </p:cmAuthor>
  <p:cmAuthor id="2" name="Sitnour Babiker" initials="SB" lastIdx="3" clrIdx="1">
    <p:extLst>
      <p:ext uri="{19B8F6BF-5375-455C-9EA6-DF929625EA0E}">
        <p15:presenceInfo xmlns:p15="http://schemas.microsoft.com/office/powerpoint/2012/main" userId="S::babikers@unhcr.org::0b0dede8-3b56-4fc5-83da-ab28913af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F"/>
    <a:srgbClr val="E9D2D8"/>
    <a:srgbClr val="8D02A2"/>
    <a:srgbClr val="3669B7"/>
    <a:srgbClr val="20761E"/>
    <a:srgbClr val="0F6CB6"/>
    <a:srgbClr val="EAAE00"/>
    <a:srgbClr val="FFFFFF"/>
    <a:srgbClr val="3E8D39"/>
    <a:srgbClr val="007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C590F-150D-4A3B-AFA6-26D3410C00CA}" v="1026" dt="2023-07-19T12:23:05.595"/>
    <p1510:client id="{2856E863-E6A1-995C-0BD8-2BE69DCC7AFD}" v="27" dt="2023-07-19T11:31:54.975"/>
    <p1510:client id="{3FEC9791-43DE-286E-1A11-ACFF6FCE2E0F}" v="40" dt="2023-07-19T08:43:44.105"/>
    <p1510:client id="{4371CCBA-ED35-43D6-8153-B05F247F222E}" v="34" dt="2023-07-19T11:41:20.798"/>
    <p1510:client id="{5C057C58-9ABA-B681-A1C6-A3C79C219E93}" v="70" dt="2023-07-19T07:50:41.339"/>
    <p1510:client id="{86BD2A7F-A0AD-F564-640E-DF11962F3C69}" v="12" dt="2023-07-19T11:45:47.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DD061-D1A0-4E09-AD95-F893C2B60F01}"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5BA7A-BEB8-4881-A821-452EB6CAC535}" type="slidenum">
              <a:rPr lang="en-US" smtClean="0"/>
              <a:t>‹#›</a:t>
            </a:fld>
            <a:endParaRPr lang="en-US"/>
          </a:p>
        </p:txBody>
      </p:sp>
    </p:spTree>
    <p:extLst>
      <p:ext uri="{BB962C8B-B14F-4D97-AF65-F5344CB8AC3E}">
        <p14:creationId xmlns:p14="http://schemas.microsoft.com/office/powerpoint/2010/main" val="250478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liefweb.int/node/66094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i="1">
                <a:effectLst/>
                <a:latin typeface="Calibri" panose="020F0502020204030204" pitchFamily="34" charset="0"/>
                <a:ea typeface="Times New Roman" panose="02020603050405020304" pitchFamily="18" charset="0"/>
              </a:rPr>
              <a:t>KARIN</a:t>
            </a:r>
          </a:p>
          <a:p>
            <a:pPr>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spcBef>
                <a:spcPts val="600"/>
              </a:spcBef>
              <a:spcAft>
                <a:spcPts val="600"/>
              </a:spcAft>
            </a:pPr>
            <a:r>
              <a:rPr lang="en-GB" sz="1800" i="1">
                <a:effectLst/>
                <a:latin typeface="Calibri" panose="020F0502020204030204" pitchFamily="34" charset="0"/>
                <a:ea typeface="Times New Roman" panose="02020603050405020304" pitchFamily="18" charset="0"/>
              </a:rPr>
              <a:t>1 minute</a:t>
            </a:r>
          </a:p>
          <a:p>
            <a:pPr>
              <a:spcBef>
                <a:spcPts val="600"/>
              </a:spcBef>
              <a:spcAft>
                <a:spcPts val="600"/>
              </a:spcAft>
            </a:pPr>
            <a:r>
              <a:rPr lang="en-GB" sz="1800" i="1">
                <a:effectLst/>
                <a:latin typeface="Calibri" panose="020F0502020204030204" pitchFamily="34" charset="0"/>
                <a:ea typeface="Times New Roman" panose="02020603050405020304" pitchFamily="18" charset="0"/>
              </a:rPr>
              <a:t>&lt;14:01</a:t>
            </a:r>
            <a:endParaRPr lang="en-SE" sz="1800">
              <a:effectLst/>
              <a:latin typeface="Times New Roman" panose="02020603050405020304" pitchFamily="18" charset="0"/>
              <a:ea typeface="Times New Roman" panose="02020603050405020304" pitchFamily="18" charset="0"/>
            </a:endParaRPr>
          </a:p>
          <a:p>
            <a:endParaRPr lang="en-US"/>
          </a:p>
          <a:p>
            <a:pPr>
              <a:lnSpc>
                <a:spcPct val="115000"/>
              </a:lnSpc>
              <a:spcBef>
                <a:spcPts val="600"/>
              </a:spcBef>
              <a:spcAft>
                <a:spcPts val="600"/>
              </a:spcAft>
            </a:pPr>
            <a:r>
              <a:rPr lang="en-GB" sz="1800">
                <a:effectLst/>
                <a:latin typeface="Calibri" panose="020F0502020204030204" pitchFamily="34" charset="0"/>
                <a:ea typeface="Times New Roman" panose="02020603050405020304" pitchFamily="18" charset="0"/>
              </a:rPr>
              <a:t>[</a:t>
            </a:r>
            <a:r>
              <a:rPr lang="en-GB" sz="1800">
                <a:effectLst/>
                <a:highlight>
                  <a:srgbClr val="FFFF00"/>
                </a:highlight>
                <a:latin typeface="Calibri" panose="020F0502020204030204" pitchFamily="34" charset="0"/>
                <a:ea typeface="Times New Roman" panose="02020603050405020304" pitchFamily="18" charset="0"/>
              </a:rPr>
              <a:t>Facilitator</a:t>
            </a:r>
            <a:r>
              <a:rPr lang="en-GB" sz="1800">
                <a:effectLst/>
                <a:latin typeface="Calibri" panose="020F0502020204030204" pitchFamily="34" charset="0"/>
                <a:ea typeface="Times New Roman" panose="02020603050405020304" pitchFamily="18" charset="0"/>
              </a:rPr>
              <a:t>]: </a:t>
            </a:r>
            <a:r>
              <a:rPr lang="en-GB" sz="1800" b="1">
                <a:effectLst/>
                <a:latin typeface="Calibri" panose="020F0502020204030204" pitchFamily="34" charset="0"/>
                <a:ea typeface="Times New Roman" panose="02020603050405020304" pitchFamily="18" charset="0"/>
              </a:rPr>
              <a:t>DO [slide 1 – continuation]: </a:t>
            </a:r>
            <a:r>
              <a:rPr lang="en-GB" sz="1800">
                <a:effectLst/>
                <a:latin typeface="Calibri" panose="020F0502020204030204" pitchFamily="34" charset="0"/>
                <a:ea typeface="Times New Roman" panose="02020603050405020304" pitchFamily="18" charset="0"/>
              </a:rPr>
              <a:t>When the time is exactly 2pm CET, welcome the participants to this 4</a:t>
            </a:r>
            <a:r>
              <a:rPr lang="en-GB" sz="1800" baseline="30000">
                <a:effectLst/>
                <a:latin typeface="Calibri" panose="020F0502020204030204" pitchFamily="34" charset="0"/>
                <a:ea typeface="Times New Roman" panose="02020603050405020304" pitchFamily="18" charset="0"/>
              </a:rPr>
              <a:t>th</a:t>
            </a:r>
            <a:r>
              <a:rPr lang="en-GB" sz="1800">
                <a:effectLst/>
                <a:latin typeface="Calibri" panose="020F0502020204030204" pitchFamily="34" charset="0"/>
                <a:ea typeface="Times New Roman" panose="02020603050405020304" pitchFamily="18" charset="0"/>
              </a:rPr>
              <a:t> webinar of the online course on CP Coordination in Mixed Settings! Thank participants for joining and indicate your excitement at bringing everyone together again from different locations/operations. </a:t>
            </a:r>
          </a:p>
          <a:p>
            <a:pPr>
              <a:lnSpc>
                <a:spcPct val="115000"/>
              </a:lnSpc>
              <a:spcBef>
                <a:spcPts val="600"/>
              </a:spcBef>
              <a:spcAft>
                <a:spcPts val="600"/>
              </a:spcAft>
            </a:pPr>
            <a:endParaRPr lang="en-SE" sz="180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GB" sz="1800">
                <a:effectLst/>
                <a:latin typeface="Calibri" panose="020F0502020204030204" pitchFamily="34" charset="0"/>
                <a:ea typeface="Times New Roman" panose="02020603050405020304" pitchFamily="18" charset="0"/>
              </a:rPr>
              <a:t>[</a:t>
            </a:r>
            <a:r>
              <a:rPr lang="en-GB" sz="1800">
                <a:effectLst/>
                <a:highlight>
                  <a:srgbClr val="FFFF00"/>
                </a:highlight>
                <a:latin typeface="Calibri" panose="020F0502020204030204" pitchFamily="34" charset="0"/>
                <a:ea typeface="Times New Roman" panose="02020603050405020304" pitchFamily="18" charset="0"/>
              </a:rPr>
              <a:t>Facilitator</a:t>
            </a:r>
            <a:r>
              <a:rPr lang="en-GB" sz="1800">
                <a:effectLst/>
                <a:latin typeface="Calibri" panose="020F0502020204030204" pitchFamily="34" charset="0"/>
                <a:ea typeface="Times New Roman" panose="02020603050405020304" pitchFamily="18" charset="0"/>
              </a:rPr>
              <a:t>]: </a:t>
            </a:r>
            <a:r>
              <a:rPr lang="en-GB" sz="1800" b="1">
                <a:effectLst/>
                <a:latin typeface="Calibri" panose="020F0502020204030204" pitchFamily="34" charset="0"/>
                <a:ea typeface="Times New Roman" panose="02020603050405020304" pitchFamily="18" charset="0"/>
              </a:rPr>
              <a:t>DO: </a:t>
            </a:r>
            <a:r>
              <a:rPr lang="en-GB" sz="1800">
                <a:effectLst/>
                <a:latin typeface="Calibri" panose="020F0502020204030204" pitchFamily="34" charset="0"/>
                <a:ea typeface="Times New Roman" panose="02020603050405020304" pitchFamily="18" charset="0"/>
              </a:rPr>
              <a:t>Share that the webinar will be recorded so that those who could not attend today also can benefit from the information later. Tell the participants to let the facilitators know in the chat box or bilaterally if they have any concerns about this.  </a:t>
            </a:r>
          </a:p>
          <a:p>
            <a:pPr>
              <a:lnSpc>
                <a:spcPct val="115000"/>
              </a:lnSpc>
              <a:spcBef>
                <a:spcPts val="600"/>
              </a:spcBef>
              <a:spcAft>
                <a:spcPts val="600"/>
              </a:spcAft>
            </a:pPr>
            <a:endParaRPr lang="en-SE" sz="180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GB" sz="1800">
                <a:effectLst/>
                <a:latin typeface="Calibri" panose="020F0502020204030204" pitchFamily="34" charset="0"/>
                <a:ea typeface="Times New Roman" panose="02020603050405020304" pitchFamily="18" charset="0"/>
              </a:rPr>
              <a:t>[</a:t>
            </a:r>
            <a:r>
              <a:rPr lang="en-GB" sz="1800">
                <a:effectLst/>
                <a:highlight>
                  <a:srgbClr val="FFFF00"/>
                </a:highlight>
                <a:latin typeface="Calibri" panose="020F0502020204030204" pitchFamily="34" charset="0"/>
                <a:ea typeface="Times New Roman" panose="02020603050405020304" pitchFamily="18" charset="0"/>
              </a:rPr>
              <a:t>Facilitator</a:t>
            </a:r>
            <a:r>
              <a:rPr lang="en-GB" sz="1800">
                <a:effectLst/>
                <a:latin typeface="Calibri" panose="020F0502020204030204" pitchFamily="34" charset="0"/>
                <a:ea typeface="Times New Roman" panose="02020603050405020304" pitchFamily="18" charset="0"/>
              </a:rPr>
              <a:t>]: </a:t>
            </a:r>
            <a:r>
              <a:rPr lang="en-GB" sz="1800" b="1">
                <a:effectLst/>
                <a:latin typeface="Calibri" panose="020F0502020204030204" pitchFamily="34" charset="0"/>
                <a:ea typeface="Times New Roman" panose="02020603050405020304" pitchFamily="18" charset="0"/>
              </a:rPr>
              <a:t>DO: </a:t>
            </a:r>
            <a:r>
              <a:rPr lang="en-GB" sz="1800">
                <a:effectLst/>
                <a:latin typeface="Calibri" panose="020F0502020204030204" pitchFamily="34" charset="0"/>
                <a:ea typeface="Times New Roman" panose="02020603050405020304" pitchFamily="18" charset="0"/>
              </a:rPr>
              <a:t>Introduce the facilitators’ team in today’s webinar. Invite each facilitator to say a quick hello (waiving in their camera is sufficient). The cameras should be on so the participants can see the facilitator.</a:t>
            </a:r>
            <a:endParaRPr lang="en-SE"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1</a:t>
            </a:fld>
            <a:endParaRPr lang="en-US"/>
          </a:p>
        </p:txBody>
      </p:sp>
    </p:spTree>
    <p:extLst>
      <p:ext uri="{BB962C8B-B14F-4D97-AF65-F5344CB8AC3E}">
        <p14:creationId xmlns:p14="http://schemas.microsoft.com/office/powerpoint/2010/main" val="188967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ERIC</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8 minutes</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&lt;14:48</a:t>
            </a:r>
          </a:p>
          <a:p>
            <a:endParaRPr lang="en-US"/>
          </a:p>
          <a:p>
            <a:r>
              <a:rPr lang="en-US"/>
              <a:t>Remember the collective outputs that we just spoke about</a:t>
            </a:r>
          </a:p>
          <a:p>
            <a:pPr marL="171450" indent="-171450">
              <a:buClr>
                <a:srgbClr val="FFC000"/>
              </a:buClr>
              <a:buFont typeface="Arial" panose="020B0604020202020204" pitchFamily="34" charset="0"/>
              <a:buChar char="•"/>
            </a:pPr>
            <a:r>
              <a:rPr lang="en-US" sz="1200" b="1">
                <a:latin typeface="Arial" panose="020B0604020202020204" pitchFamily="34" charset="0"/>
                <a:cs typeface="Arial" panose="020B0604020202020204" pitchFamily="34" charset="0"/>
              </a:rPr>
              <a:t>Shared</a:t>
            </a:r>
            <a:r>
              <a:rPr lang="en-US" sz="1200">
                <a:latin typeface="Arial" panose="020B0604020202020204" pitchFamily="34" charset="0"/>
                <a:cs typeface="Arial" panose="020B0604020202020204" pitchFamily="34" charset="0"/>
              </a:rPr>
              <a:t> </a:t>
            </a:r>
            <a:r>
              <a:rPr lang="en-US" sz="1200" b="1">
                <a:latin typeface="Arial" panose="020B0604020202020204" pitchFamily="34" charset="0"/>
                <a:cs typeface="Arial" panose="020B0604020202020204" pitchFamily="34" charset="0"/>
              </a:rPr>
              <a:t>situational analysis and understanding </a:t>
            </a:r>
          </a:p>
          <a:p>
            <a:pPr marL="171450" indent="-171450">
              <a:buClr>
                <a:srgbClr val="FFC000"/>
              </a:buClr>
              <a:buFont typeface="Arial" panose="020B0604020202020204" pitchFamily="34" charset="0"/>
              <a:buChar char="•"/>
            </a:pPr>
            <a:r>
              <a:rPr lang="en-US" sz="1200" b="1">
                <a:latin typeface="Arial" panose="020B0604020202020204" pitchFamily="34" charset="0"/>
                <a:cs typeface="Arial" panose="020B0604020202020204" pitchFamily="34" charset="0"/>
              </a:rPr>
              <a:t>Common vision</a:t>
            </a:r>
            <a:r>
              <a:rPr lang="en-US" sz="1200">
                <a:latin typeface="Arial" panose="020B0604020202020204" pitchFamily="34" charset="0"/>
                <a:cs typeface="Arial" panose="020B0604020202020204" pitchFamily="34" charset="0"/>
              </a:rPr>
              <a:t> for the humanitarian response</a:t>
            </a:r>
          </a:p>
          <a:p>
            <a:pPr marL="171450" indent="-171450">
              <a:buClr>
                <a:srgbClr val="FFC000"/>
              </a:buClr>
              <a:buFont typeface="Arial" panose="020B0604020202020204" pitchFamily="34" charset="0"/>
              <a:buChar char="•"/>
            </a:pPr>
            <a:r>
              <a:rPr lang="en-US" sz="1200" b="1">
                <a:latin typeface="Arial" panose="020B0604020202020204" pitchFamily="34" charset="0"/>
                <a:cs typeface="Arial" panose="020B0604020202020204" pitchFamily="34" charset="0"/>
              </a:rPr>
              <a:t>Common advocacy messages</a:t>
            </a:r>
          </a:p>
          <a:p>
            <a:pPr marL="171450" indent="-171450">
              <a:buClr>
                <a:srgbClr val="FFC000"/>
              </a:buClr>
              <a:buFont typeface="Arial" panose="020B0604020202020204" pitchFamily="34" charset="0"/>
              <a:buChar char="•"/>
            </a:pPr>
            <a:r>
              <a:rPr lang="en-US" sz="1200" b="1">
                <a:latin typeface="Arial" panose="020B0604020202020204" pitchFamily="34" charset="0"/>
                <a:cs typeface="Arial" panose="020B0604020202020204" pitchFamily="34" charset="0"/>
              </a:rPr>
              <a:t>System-wide resource </a:t>
            </a:r>
            <a:r>
              <a:rPr lang="en-GB" sz="1200" b="1">
                <a:latin typeface="Arial" panose="020B0604020202020204" pitchFamily="34" charset="0"/>
                <a:cs typeface="Arial" panose="020B0604020202020204" pitchFamily="34" charset="0"/>
              </a:rPr>
              <a:t>mobilisation</a:t>
            </a:r>
            <a:r>
              <a:rPr lang="en-US" sz="1200" b="1">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and allocation of pooled funds</a:t>
            </a:r>
          </a:p>
          <a:p>
            <a:endParaRPr lang="en-US"/>
          </a:p>
          <a:p>
            <a:r>
              <a:rPr lang="en-US"/>
              <a:t>The humanitarian coordinator is the one who facilitates these collective outputs at national level.  </a:t>
            </a:r>
          </a:p>
          <a:p>
            <a:endParaRPr lang="en-US"/>
          </a:p>
          <a:p>
            <a:r>
              <a:rPr lang="en-US"/>
              <a:t>The UNHCR Representative is contributing to these outputs. Also, because of the mandate, the UNHCR Representative is responsible for the </a:t>
            </a:r>
            <a:r>
              <a:rPr lang="en-US" err="1"/>
              <a:t>SitAn</a:t>
            </a:r>
            <a:r>
              <a:rPr lang="en-US"/>
              <a:t> of the refugee situation and that there is a common vision and strategic refugee response. (Remind the participants that UNHCR’s mandate is non-transferable). The UNHCR Representative also has a supervisory responsibility and advocacy responsibility for protection, assistance and solutions for refugees. </a:t>
            </a:r>
          </a:p>
          <a:p>
            <a:endParaRPr lang="en-US"/>
          </a:p>
          <a:p>
            <a:r>
              <a:rPr lang="en-US"/>
              <a:t>Reflections? Is this visible in your contexts?</a:t>
            </a:r>
          </a:p>
          <a:p>
            <a:endParaRPr lang="en-US"/>
          </a:p>
          <a:p>
            <a:r>
              <a:rPr lang="en-US" b="1" u="sng"/>
              <a:t>Check the exact wordings: https://www.unhcr.org/media/joint-letter-unhcr-ocha-transformative-agenda</a:t>
            </a:r>
          </a:p>
        </p:txBody>
      </p:sp>
      <p:sp>
        <p:nvSpPr>
          <p:cNvPr id="4" name="Slide Number Placeholder 3"/>
          <p:cNvSpPr>
            <a:spLocks noGrp="1"/>
          </p:cNvSpPr>
          <p:nvPr>
            <p:ph type="sldNum" sz="quarter" idx="5"/>
          </p:nvPr>
        </p:nvSpPr>
        <p:spPr/>
        <p:txBody>
          <a:bodyPr/>
          <a:lstStyle/>
          <a:p>
            <a:fld id="{68A5BA7A-BEB8-4881-A821-452EB6CAC535}" type="slidenum">
              <a:rPr lang="en-US" smtClean="0"/>
              <a:t>10</a:t>
            </a:fld>
            <a:endParaRPr lang="en-US"/>
          </a:p>
        </p:txBody>
      </p:sp>
    </p:spTree>
    <p:extLst>
      <p:ext uri="{BB962C8B-B14F-4D97-AF65-F5344CB8AC3E}">
        <p14:creationId xmlns:p14="http://schemas.microsoft.com/office/powerpoint/2010/main" val="95116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ERIC</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8 minutes</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&lt;14:56</a:t>
            </a:r>
            <a:endParaRPr lang="en-US" b="1"/>
          </a:p>
          <a:p>
            <a:endParaRPr lang="en-US" b="1"/>
          </a:p>
          <a:p>
            <a:r>
              <a:rPr lang="en-US" b="1"/>
              <a:t>Humanitarian coordinator </a:t>
            </a:r>
          </a:p>
          <a:p>
            <a:pPr marL="171450" indent="-171450">
              <a:buClr>
                <a:srgbClr val="FFC000"/>
              </a:buClr>
              <a:buFont typeface="Arial" panose="020B0604020202020204" pitchFamily="34" charset="0"/>
              <a:buChar char="•"/>
            </a:pPr>
            <a:r>
              <a:rPr lang="en-US" sz="1200">
                <a:latin typeface="Arial" panose="020B0604020202020204" pitchFamily="34" charset="0"/>
                <a:cs typeface="Arial" panose="020B0604020202020204" pitchFamily="34" charset="0"/>
              </a:rPr>
              <a:t>Develops the Humanitarian Response Plan (HRP) based on identified needs in the HNO.</a:t>
            </a:r>
          </a:p>
          <a:p>
            <a:pPr marL="171450" indent="-171450">
              <a:buClr>
                <a:srgbClr val="FFC000"/>
              </a:buClr>
              <a:buFont typeface="Arial" panose="020B0604020202020204" pitchFamily="34" charset="0"/>
              <a:buChar char="•"/>
            </a:pPr>
            <a:r>
              <a:rPr lang="en-US" sz="1200">
                <a:latin typeface="Arial" panose="020B0604020202020204" pitchFamily="34" charset="0"/>
                <a:cs typeface="Arial" panose="020B0604020202020204" pitchFamily="34" charset="0"/>
              </a:rPr>
              <a:t>Monitors and adjusts humanitarian response. </a:t>
            </a:r>
          </a:p>
          <a:p>
            <a:endParaRPr lang="en-US" b="1"/>
          </a:p>
          <a:p>
            <a:r>
              <a:rPr lang="en-US" b="1"/>
              <a:t>UNHCR Representative:</a:t>
            </a:r>
          </a:p>
          <a:p>
            <a:pPr marL="171450" indent="-171450">
              <a:buFont typeface="Arial" panose="020B0604020202020204" pitchFamily="34" charset="0"/>
              <a:buChar char="•"/>
            </a:pPr>
            <a:r>
              <a:rPr lang="en-US" sz="1200"/>
              <a:t>As a member of the HCT, contributes to HRP and ensures leadership and representation of UNHCR led clusters</a:t>
            </a:r>
          </a:p>
          <a:p>
            <a:pPr marL="171450" indent="-171450">
              <a:buFont typeface="Arial" panose="020B0604020202020204" pitchFamily="34" charset="0"/>
              <a:buChar char="•"/>
            </a:pPr>
            <a:r>
              <a:rPr lang="en-US" sz="1200"/>
              <a:t>Leads refugee preparedness and response planning</a:t>
            </a:r>
          </a:p>
          <a:p>
            <a:pPr marL="171450" indent="-171450">
              <a:buFont typeface="Arial" panose="020B0604020202020204" pitchFamily="34" charset="0"/>
              <a:buChar char="•"/>
            </a:pPr>
            <a:r>
              <a:rPr lang="en-US" sz="1200"/>
              <a:t>Ensures Refugee Response Plan it is an “integral yet distinct” part of the HRP</a:t>
            </a:r>
          </a:p>
          <a:p>
            <a:pPr marL="171450" indent="-171450">
              <a:buFont typeface="Arial" panose="020B0604020202020204" pitchFamily="34" charset="0"/>
              <a:buChar char="•"/>
            </a:pPr>
            <a:r>
              <a:rPr lang="en-US" sz="1200"/>
              <a:t>Coordinates with HC/HCT on refugee matters to ensure mutually reinforcing strategies within the overall humanitarian response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a:t>Check the exact wordings: https://www.unhcr.org/media/joint-letter-unhcr-ocha-transformative-agenda</a:t>
            </a:r>
          </a:p>
          <a:p>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11</a:t>
            </a:fld>
            <a:endParaRPr lang="en-US"/>
          </a:p>
        </p:txBody>
      </p:sp>
    </p:spTree>
    <p:extLst>
      <p:ext uri="{BB962C8B-B14F-4D97-AF65-F5344CB8AC3E}">
        <p14:creationId xmlns:p14="http://schemas.microsoft.com/office/powerpoint/2010/main" val="312984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latin typeface="Calibri"/>
                <a:ea typeface="Times New Roman" panose="02020603050405020304" pitchFamily="18" charset="0"/>
                <a:cs typeface="Calibri"/>
              </a:rPr>
              <a:t>Noura </a:t>
            </a:r>
            <a:endParaRPr lang="en-US">
              <a:latin typeface="Calibri"/>
              <a:cs typeface="Calibri"/>
            </a:endParaRPr>
          </a:p>
          <a:p>
            <a:pPr>
              <a:lnSpc>
                <a:spcPct val="115000"/>
              </a:lnSpc>
              <a:spcBef>
                <a:spcPts val="600"/>
              </a:spcBef>
              <a:spcAft>
                <a:spcPts val="600"/>
              </a:spcAft>
            </a:pPr>
            <a:r>
              <a:rPr lang="en-GB" sz="1800" i="1">
                <a:effectLst/>
                <a:latin typeface="Calibri"/>
                <a:ea typeface="Times New Roman" panose="02020603050405020304" pitchFamily="18" charset="0"/>
                <a:cs typeface="Calibri"/>
              </a:rPr>
              <a:t>2 minutes</a:t>
            </a:r>
            <a:r>
              <a:rPr lang="en-GB" sz="1800" i="1">
                <a:latin typeface="Calibri"/>
                <a:ea typeface="Times New Roman" panose="02020603050405020304" pitchFamily="18" charset="0"/>
                <a:cs typeface="Calibri"/>
              </a:rPr>
              <a:t> </a:t>
            </a:r>
            <a:endParaRPr lang="en-SE" sz="1800">
              <a:effectLst/>
              <a:latin typeface="Times New Roman"/>
              <a:ea typeface="Times New Roman" panose="02020603050405020304" pitchFamily="18" charset="0"/>
            </a:endParaRPr>
          </a:p>
          <a:p>
            <a:r>
              <a:rPr lang="en-GB" sz="1800" i="1">
                <a:effectLst/>
                <a:latin typeface="Calibri"/>
                <a:ea typeface="Times New Roman" panose="02020603050405020304" pitchFamily="18" charset="0"/>
                <a:cs typeface="Calibri"/>
              </a:rPr>
              <a:t>&lt;14:58</a:t>
            </a:r>
          </a:p>
          <a:p>
            <a:endParaRPr lang="en-GB" sz="1800" i="1">
              <a:effectLst/>
              <a:latin typeface="Calibri" panose="020F0502020204030204" pitchFamily="34" charset="0"/>
              <a:ea typeface="Times New Roman" panose="02020603050405020304" pitchFamily="18" charset="0"/>
            </a:endParaRPr>
          </a:p>
          <a:p>
            <a:pPr marL="285750" indent="-285750">
              <a:buFont typeface="Calibri"/>
              <a:buChar char="-"/>
            </a:pPr>
            <a:r>
              <a:rPr lang="en-GB"/>
              <a:t>OCHA coordinates the preparation, implementation, monitoring and reporting of the country Humanitarian Response </a:t>
            </a:r>
            <a:r>
              <a:rPr lang="en-GB" err="1"/>
              <a:t>PlanThe</a:t>
            </a:r>
            <a:r>
              <a:rPr lang="en-GB"/>
              <a:t> Refugee Response Plan is an integral yet distinct part of the overall HRP.</a:t>
            </a:r>
            <a:endParaRPr lang="en-GB">
              <a:cs typeface="Calibri"/>
            </a:endParaRPr>
          </a:p>
          <a:p>
            <a:pPr marL="285750" indent="-285750">
              <a:buFont typeface="Calibri"/>
              <a:buChar char="-"/>
            </a:pPr>
            <a:r>
              <a:rPr lang="en-GB"/>
              <a:t>UNHCR leads the refugee response and coordinates the development of the HRP refugee chapter. The refugee response may also be presented in separate plans issued by UNHCR such as Country and Regional Refugee Response Plans (RRPs).</a:t>
            </a:r>
            <a:endParaRPr lang="en-GB">
              <a:cs typeface="Calibri" panose="020F0502020204030204"/>
            </a:endParaRPr>
          </a:p>
          <a:p>
            <a:r>
              <a:rPr lang="en-GB" b="1"/>
              <a:t>Presenting the refugee response in the HRP template</a:t>
            </a:r>
            <a:endParaRPr lang="en-GB"/>
          </a:p>
          <a:p>
            <a:pPr marL="285750" indent="-285750">
              <a:buFont typeface="Arial"/>
              <a:buChar char="•"/>
            </a:pPr>
            <a:r>
              <a:rPr lang="en-GB"/>
              <a:t>The Refugee Response Plan chapter presents the narrative, financial requirements, target population, objectives, indicators and targets related to refugees.</a:t>
            </a:r>
            <a:endParaRPr lang="en-GB">
              <a:cs typeface="Calibri"/>
            </a:endParaRPr>
          </a:p>
          <a:p>
            <a:pPr marL="285750" indent="-285750">
              <a:buFont typeface="Arial"/>
              <a:buChar char="•"/>
            </a:pPr>
            <a:r>
              <a:rPr lang="en-GB"/>
              <a:t>In addition, the financial requirements and the caseloads pertaining to refugees corresponding to specific sectors will be reflected throughout the HRP document.</a:t>
            </a:r>
            <a:endParaRPr lang="en-GB">
              <a:cs typeface="Calibri"/>
            </a:endParaRPr>
          </a:p>
          <a:p>
            <a:pPr>
              <a:buFont typeface="Calibri"/>
            </a:pPr>
            <a:endParaRPr lang="en-GB">
              <a:latin typeface="Calibri"/>
              <a:ea typeface="Times New Roman" panose="02020603050405020304" pitchFamily="18" charset="0"/>
              <a:cs typeface="Calibri"/>
            </a:endParaRPr>
          </a:p>
          <a:p>
            <a:endParaRPr lang="en-GB">
              <a:latin typeface="Calibri"/>
              <a:ea typeface="Times New Roman" panose="02020603050405020304" pitchFamily="18" charset="0"/>
              <a:cs typeface="Calibri"/>
            </a:endParaRPr>
          </a:p>
          <a:p>
            <a:r>
              <a:rPr lang="en-GB" sz="1800">
                <a:effectLst/>
                <a:latin typeface="Calibri"/>
                <a:ea typeface="Times New Roman" panose="02020603050405020304" pitchFamily="18" charset="0"/>
                <a:cs typeface="Calibri"/>
              </a:rPr>
              <a:t>This is the HRP from Sudan and as you can see it has a chapter on refugee.</a:t>
            </a:r>
            <a:r>
              <a:rPr lang="en-GB" sz="1800">
                <a:latin typeface="Calibri"/>
                <a:ea typeface="Times New Roman" panose="02020603050405020304" pitchFamily="18" charset="0"/>
                <a:cs typeface="Calibri"/>
              </a:rPr>
              <a:t> </a:t>
            </a:r>
            <a:endParaRPr lang="en-GB" sz="1800">
              <a:effectLst/>
              <a:latin typeface="Calibri" panose="020F0502020204030204" pitchFamily="34" charset="0"/>
              <a:ea typeface="Times New Roman" panose="02020603050405020304" pitchFamily="18" charset="0"/>
              <a:cs typeface="Calibri"/>
            </a:endParaRPr>
          </a:p>
          <a:p>
            <a:endParaRPr lang="en-GB" sz="18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8A5BA7A-BEB8-4881-A821-452EB6CAC535}" type="slidenum">
              <a:rPr lang="en-US" smtClean="0"/>
              <a:t>12</a:t>
            </a:fld>
            <a:endParaRPr lang="en-US"/>
          </a:p>
        </p:txBody>
      </p:sp>
    </p:spTree>
    <p:extLst>
      <p:ext uri="{BB962C8B-B14F-4D97-AF65-F5344CB8AC3E}">
        <p14:creationId xmlns:p14="http://schemas.microsoft.com/office/powerpoint/2010/main" val="388381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NOURA</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2 minutes </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&lt;15:00</a:t>
            </a:r>
            <a:endParaRPr lang="en-GB" sz="1800">
              <a:effectLst/>
              <a:latin typeface="Calibri" panose="020F0502020204030204" pitchFamily="34" charset="0"/>
              <a:ea typeface="Times New Roman" panose="02020603050405020304" pitchFamily="18" charset="0"/>
            </a:endParaRPr>
          </a:p>
          <a:p>
            <a:pPr algn="l"/>
            <a:endParaRPr lang="en-GB" sz="1800">
              <a:effectLst/>
              <a:latin typeface="Calibri" panose="020F0502020204030204" pitchFamily="34" charset="0"/>
              <a:ea typeface="Times New Roman" panose="02020603050405020304" pitchFamily="18" charset="0"/>
            </a:endParaRPr>
          </a:p>
          <a:p>
            <a:pPr algn="l"/>
            <a:r>
              <a:rPr lang="en-GB" sz="1800">
                <a:effectLst/>
                <a:latin typeface="Calibri" panose="020F0502020204030204" pitchFamily="34" charset="0"/>
                <a:ea typeface="Times New Roman" panose="02020603050405020304" pitchFamily="18" charset="0"/>
              </a:rPr>
              <a:t>There is a tool available called </a:t>
            </a:r>
            <a:r>
              <a:rPr lang="en-GB" sz="1800" i="1">
                <a:effectLst/>
                <a:latin typeface="Calibri" panose="020F0502020204030204" pitchFamily="34" charset="0"/>
                <a:ea typeface="Arial" panose="020B0604020202020204" pitchFamily="34" charset="0"/>
                <a:cs typeface="Arial" panose="020B0604020202020204" pitchFamily="34" charset="0"/>
              </a:rPr>
              <a:t>OCHA/UNHCR Technical Note on HRP Refugee Chapter and the Online Projects Module. </a:t>
            </a:r>
          </a:p>
          <a:p>
            <a:pPr algn="l"/>
            <a:r>
              <a:rPr lang="en-GB" sz="1800" i="0">
                <a:effectLst/>
                <a:latin typeface="Calibri" panose="020F0502020204030204" pitchFamily="34" charset="0"/>
                <a:ea typeface="Arial" panose="020B0604020202020204" pitchFamily="34" charset="0"/>
                <a:cs typeface="Arial" panose="020B0604020202020204" pitchFamily="34" charset="0"/>
              </a:rPr>
              <a:t>Ask participants if they have heard about it? Who has used it, raise a thumbs up. Invite them to elaborate – what is it and how was it used?</a:t>
            </a:r>
          </a:p>
          <a:p>
            <a:pPr algn="l"/>
            <a:endParaRPr lang="en-GB" sz="1800" i="1">
              <a:effectLst/>
              <a:latin typeface="Calibri" panose="020F050202020403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3 pager UNHCR / OCHA technical note </a:t>
            </a:r>
            <a:r>
              <a:rPr lang="en-US" sz="1200" b="0" i="0" u="none" strike="noStrike" baseline="0">
                <a:solidFill>
                  <a:srgbClr val="000000"/>
                </a:solidFill>
                <a:latin typeface="Calibri" panose="020F0502020204030204" pitchFamily="34" charset="0"/>
              </a:rPr>
              <a:t>clarifies how the Joint Note on mixed settings translate into the HRPs process at field level. It </a:t>
            </a:r>
            <a:r>
              <a:rPr lang="en-US"/>
              <a:t>facilitates the process of ensuring that the refugee response is integrated in the HRP is integrated based on technical standards. </a:t>
            </a:r>
          </a:p>
          <a:p>
            <a:pPr algn="l"/>
            <a:endParaRPr lang="en-US"/>
          </a:p>
          <a:p>
            <a:pPr algn="l"/>
            <a:r>
              <a:rPr lang="en-US" u="sng"/>
              <a:t>Explain the image to the left:</a:t>
            </a:r>
          </a:p>
          <a:p>
            <a:pPr marL="171450" indent="-171450" algn="l">
              <a:buFontTx/>
              <a:buChar char="-"/>
            </a:pPr>
            <a:r>
              <a:rPr lang="en-US"/>
              <a:t>The yellow markings vertically: Shows that refugee projects are crosscutting different sectoral chapters. </a:t>
            </a:r>
          </a:p>
          <a:p>
            <a:pPr marL="171450" indent="-171450" algn="l">
              <a:buFontTx/>
              <a:buChar char="-"/>
            </a:pPr>
            <a:r>
              <a:rPr lang="en-US"/>
              <a:t>The yellow markings horizontally: Shows the specific Refugee Response Chapter, and the refugee projects for sector A, B, C etc. </a:t>
            </a:r>
          </a:p>
          <a:p>
            <a:pPr marL="171450" indent="-171450" algn="l">
              <a:buFontTx/>
              <a:buChar char="-"/>
            </a:pPr>
            <a:endParaRPr lang="en-US"/>
          </a:p>
          <a:p>
            <a:pPr algn="l"/>
            <a:r>
              <a:rPr lang="en-US"/>
              <a:t> </a:t>
            </a:r>
            <a:r>
              <a:rPr lang="en-US" u="sng"/>
              <a:t>Explain the image to the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solidFill>
                  <a:srgbClr val="000000"/>
                </a:solidFill>
                <a:latin typeface="Calibri" panose="020F0502020204030204" pitchFamily="34" charset="0"/>
              </a:rPr>
              <a:t>In addition, the note explains in detail how to register the refugee response in the </a:t>
            </a:r>
            <a:r>
              <a:rPr lang="en-US" sz="1200" b="0" i="0" u="none" strike="noStrike" baseline="0" err="1">
                <a:solidFill>
                  <a:srgbClr val="000000"/>
                </a:solidFill>
                <a:latin typeface="Calibri" panose="020F0502020204030204" pitchFamily="34" charset="0"/>
              </a:rPr>
              <a:t>HPC.tools</a:t>
            </a:r>
            <a:r>
              <a:rPr lang="en-US" sz="1200" b="0" i="0" u="none" strike="noStrike" baseline="0">
                <a:solidFill>
                  <a:srgbClr val="000000"/>
                </a:solidFill>
                <a:latin typeface="Calibri" panose="020F0502020204030204" pitchFamily="34" charset="0"/>
              </a:rPr>
              <a:t> Response Planning Module (RPM) and refugee projects in the </a:t>
            </a:r>
            <a:r>
              <a:rPr lang="en-US" sz="1200" b="0" i="0" u="none" strike="noStrike" baseline="0" err="1">
                <a:solidFill>
                  <a:srgbClr val="000000"/>
                </a:solidFill>
                <a:latin typeface="Calibri" panose="020F0502020204030204" pitchFamily="34" charset="0"/>
              </a:rPr>
              <a:t>HPC.tools</a:t>
            </a:r>
            <a:r>
              <a:rPr lang="en-US" sz="1200" b="0" i="0" u="none" strike="noStrike" baseline="0">
                <a:solidFill>
                  <a:srgbClr val="000000"/>
                </a:solidFill>
                <a:latin typeface="Calibri" panose="020F0502020204030204" pitchFamily="34" charset="0"/>
              </a:rPr>
              <a:t> Projects Module (new OPS). </a:t>
            </a:r>
            <a:endParaRPr lang="en-US"/>
          </a:p>
          <a:p>
            <a:endParaRPr lang="en-US"/>
          </a:p>
          <a:p>
            <a:r>
              <a:rPr lang="en-US"/>
              <a:t>https://reliefweb.int/report/world/ochaunhcr-technical-note-hrp-refugee-chapter-and-online-projects-module </a:t>
            </a:r>
          </a:p>
          <a:p>
            <a:endParaRPr lang="en-US"/>
          </a:p>
          <a:p>
            <a:r>
              <a:rPr lang="en-GB" sz="1800">
                <a:effectLst/>
                <a:latin typeface="Calibri" panose="020F0502020204030204" pitchFamily="34" charset="0"/>
                <a:ea typeface="Times New Roman" panose="02020603050405020304" pitchFamily="18" charset="0"/>
              </a:rPr>
              <a:t>Q&amp;A before the break</a:t>
            </a:r>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13</a:t>
            </a:fld>
            <a:endParaRPr lang="en-US"/>
          </a:p>
        </p:txBody>
      </p:sp>
    </p:spTree>
    <p:extLst>
      <p:ext uri="{BB962C8B-B14F-4D97-AF65-F5344CB8AC3E}">
        <p14:creationId xmlns:p14="http://schemas.microsoft.com/office/powerpoint/2010/main" val="119241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a:effectLst/>
                <a:latin typeface="Calibri" panose="020F0502020204030204" pitchFamily="34" charset="0"/>
                <a:ea typeface="Times New Roman" panose="02020603050405020304" pitchFamily="18" charset="0"/>
              </a:rPr>
              <a:t>&lt;15:05</a:t>
            </a:r>
            <a:endParaRPr lang="en-GB" sz="1200">
              <a:effectLst/>
              <a:latin typeface="Calibri" panose="020F0502020204030204" pitchFamily="34" charset="0"/>
              <a:ea typeface="Times New Roman" panose="02020603050405020304" pitchFamily="18" charset="0"/>
            </a:endParaRPr>
          </a:p>
          <a:p>
            <a:endParaRPr lang="en-SE"/>
          </a:p>
        </p:txBody>
      </p:sp>
      <p:sp>
        <p:nvSpPr>
          <p:cNvPr id="4" name="Slide Number Placeholder 3"/>
          <p:cNvSpPr>
            <a:spLocks noGrp="1"/>
          </p:cNvSpPr>
          <p:nvPr>
            <p:ph type="sldNum" sz="quarter" idx="5"/>
          </p:nvPr>
        </p:nvSpPr>
        <p:spPr/>
        <p:txBody>
          <a:bodyPr/>
          <a:lstStyle/>
          <a:p>
            <a:fld id="{48A5C689-D207-450D-8A53-E8568E34423C}" type="slidenum">
              <a:rPr lang="en-GB" smtClean="0"/>
              <a:t>14</a:t>
            </a:fld>
            <a:endParaRPr lang="en-GB"/>
          </a:p>
        </p:txBody>
      </p:sp>
    </p:spTree>
    <p:extLst>
      <p:ext uri="{BB962C8B-B14F-4D97-AF65-F5344CB8AC3E}">
        <p14:creationId xmlns:p14="http://schemas.microsoft.com/office/powerpoint/2010/main" val="1183683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JOYCE</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5 minutes </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&lt;15:10</a:t>
            </a:r>
          </a:p>
          <a:p>
            <a:endParaRPr lang="en-GB" sz="1800" i="1">
              <a:effectLst/>
              <a:latin typeface="Calibri" panose="020F0502020204030204" pitchFamily="34" charset="0"/>
            </a:endParaRPr>
          </a:p>
          <a:p>
            <a:r>
              <a:rPr lang="en-US"/>
              <a:t>We will now enter into how to decide on the coordination mechanism at the field level</a:t>
            </a:r>
            <a:r>
              <a:rPr lang="en-US" b="1"/>
              <a:t>. </a:t>
            </a:r>
            <a:r>
              <a:rPr lang="en-US"/>
              <a:t>Two distinctions:</a:t>
            </a:r>
          </a:p>
          <a:p>
            <a:pPr marL="171450" indent="-171450">
              <a:buFontTx/>
              <a:buChar char="-"/>
            </a:pPr>
            <a:r>
              <a:rPr lang="en-US"/>
              <a:t>If refugees are in a different place from IDPs and other affected populations (i.e. separate geographic area). On the slide to the left we can see refugees residing in a camp and IDPs and other affected populations also living in country B.</a:t>
            </a:r>
          </a:p>
          <a:p>
            <a:pPr marL="171450" indent="-171450">
              <a:buFontTx/>
              <a:buChar char="-"/>
            </a:pPr>
            <a:endParaRPr lang="en-US"/>
          </a:p>
          <a:p>
            <a:pPr marL="171450" indent="-171450">
              <a:buFontTx/>
              <a:buChar char="-"/>
            </a:pPr>
            <a:r>
              <a:rPr lang="en-US"/>
              <a:t>If IDPs, refugees and </a:t>
            </a:r>
            <a:r>
              <a:rPr lang="en-GB" sz="1200">
                <a:latin typeface="Arial" panose="020B0604020202020204" pitchFamily="34" charset="0"/>
                <a:cs typeface="Arial" panose="020B0604020202020204" pitchFamily="34" charset="0"/>
              </a:rPr>
              <a:t>other affected populations are present in the </a:t>
            </a:r>
            <a:r>
              <a:rPr lang="en-GB" sz="1200" b="0">
                <a:latin typeface="Arial" panose="020B0604020202020204" pitchFamily="34" charset="0"/>
                <a:cs typeface="Arial" panose="020B0604020202020204" pitchFamily="34" charset="0"/>
              </a:rPr>
              <a:t>same geographic area. We can see this on the slide to the right. </a:t>
            </a:r>
          </a:p>
          <a:p>
            <a:pPr marL="171450" indent="-171450">
              <a:buFontTx/>
              <a:buChar char="-"/>
            </a:pPr>
            <a:endParaRPr lang="en-GB" sz="1200" b="0">
              <a:latin typeface="Arial" panose="020B0604020202020204" pitchFamily="34" charset="0"/>
              <a:cs typeface="Arial" panose="020B0604020202020204" pitchFamily="34" charset="0"/>
            </a:endParaRPr>
          </a:p>
          <a:p>
            <a:pPr marL="0" indent="0">
              <a:buFontTx/>
              <a:buNone/>
            </a:pPr>
            <a:r>
              <a:rPr lang="en-GB" sz="1200" b="0">
                <a:latin typeface="Arial" panose="020B0604020202020204" pitchFamily="34" charset="0"/>
                <a:cs typeface="Arial" panose="020B0604020202020204" pitchFamily="34" charset="0"/>
              </a:rPr>
              <a:t>Let’s start with zooming in on ”Operational Coordination” which was one of the </a:t>
            </a:r>
            <a:r>
              <a:rPr lang="en-US" sz="1200">
                <a:solidFill>
                  <a:srgbClr val="0070C0"/>
                </a:solidFill>
                <a:latin typeface="Calibri" panose="020F0502020204030204" pitchFamily="34" charset="0"/>
                <a:cs typeface="Times New Roman" panose="02020603050405020304" pitchFamily="18" charset="0"/>
              </a:rPr>
              <a:t>six primary points of interface.</a:t>
            </a:r>
            <a:endParaRPr lang="en-GB" sz="1200" b="0">
              <a:latin typeface="Arial" panose="020B0604020202020204" pitchFamily="34" charset="0"/>
              <a:cs typeface="Arial" panose="020B0604020202020204" pitchFamily="34" charset="0"/>
            </a:endParaRPr>
          </a:p>
          <a:p>
            <a:pPr marL="171450" indent="-171450">
              <a:buFontTx/>
              <a:buChar char="-"/>
            </a:pPr>
            <a:endParaRPr lang="en-US" b="0"/>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15</a:t>
            </a:fld>
            <a:endParaRPr lang="en-US"/>
          </a:p>
        </p:txBody>
      </p:sp>
    </p:spTree>
    <p:extLst>
      <p:ext uri="{BB962C8B-B14F-4D97-AF65-F5344CB8AC3E}">
        <p14:creationId xmlns:p14="http://schemas.microsoft.com/office/powerpoint/2010/main" val="121660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JOYCE</a:t>
            </a:r>
            <a:endParaRPr lang="en-GB" sz="1800" i="1">
              <a:effectLst/>
              <a:latin typeface="Calibri" panose="020F0502020204030204" pitchFamily="34" charset="0"/>
              <a:ea typeface="Times New Roman" panose="02020603050405020304" pitchFamily="18" charset="0"/>
              <a:cs typeface="Calibri"/>
            </a:endParaRP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10 minutes</a:t>
            </a:r>
            <a:endParaRPr lang="en-GB" sz="1800" i="1">
              <a:effectLst/>
              <a:latin typeface="Calibri" panose="020F0502020204030204" pitchFamily="34" charset="0"/>
              <a:ea typeface="Times New Roman" panose="02020603050405020304" pitchFamily="18" charset="0"/>
              <a:cs typeface="Calibri"/>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&lt;15:20</a:t>
            </a:r>
            <a:endParaRPr lang="en-GB" sz="1800" i="1">
              <a:effectLst/>
              <a:latin typeface="Calibri" panose="020F0502020204030204" pitchFamily="34" charset="0"/>
              <a:ea typeface="Times New Roman" panose="02020603050405020304" pitchFamily="18" charset="0"/>
              <a:cs typeface="Calibri"/>
            </a:endParaRPr>
          </a:p>
          <a:p>
            <a:endParaRPr lang="en-GB" sz="1800" i="1" kern="1200">
              <a:solidFill>
                <a:schemeClr val="tx1"/>
              </a:solidFill>
              <a:effectLst/>
              <a:latin typeface="Calibri" panose="020F0502020204030204" pitchFamily="34" charset="0"/>
              <a:ea typeface="+mn-ea"/>
              <a:cs typeface="+mn-cs"/>
            </a:endParaRPr>
          </a:p>
          <a:p>
            <a:r>
              <a:rPr lang="en-US" sz="1200" kern="1200">
                <a:solidFill>
                  <a:schemeClr val="tx1"/>
                </a:solidFill>
                <a:effectLst/>
                <a:latin typeface="+mn-lt"/>
                <a:ea typeface="+mn-ea"/>
                <a:cs typeface="+mn-cs"/>
              </a:rPr>
              <a:t>At national level, no change happens in the system – they both remain the same.</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subnational level:</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In contexts where IDPs and other affected populations are </a:t>
            </a:r>
            <a:r>
              <a:rPr lang="en-US" sz="1200" b="1" u="sng" kern="1200">
                <a:solidFill>
                  <a:schemeClr val="tx1"/>
                </a:solidFill>
                <a:effectLst/>
                <a:latin typeface="+mn-lt"/>
                <a:ea typeface="+mn-ea"/>
                <a:cs typeface="+mn-cs"/>
              </a:rPr>
              <a:t>geographically separate </a:t>
            </a:r>
            <a:r>
              <a:rPr lang="en-US" sz="1200" u="sng" kern="1200">
                <a:solidFill>
                  <a:schemeClr val="tx1"/>
                </a:solidFill>
                <a:effectLst/>
                <a:latin typeface="+mn-lt"/>
                <a:ea typeface="+mn-ea"/>
                <a:cs typeface="+mn-cs"/>
              </a:rPr>
              <a:t>from </a:t>
            </a:r>
            <a:r>
              <a:rPr lang="en-US" sz="1200" b="1" u="sng" kern="1200">
                <a:solidFill>
                  <a:schemeClr val="tx1"/>
                </a:solidFill>
                <a:effectLst/>
                <a:latin typeface="+mn-lt"/>
                <a:ea typeface="+mn-ea"/>
                <a:cs typeface="+mn-cs"/>
              </a:rPr>
              <a:t>refugees </a:t>
            </a:r>
            <a:r>
              <a:rPr lang="en-US" sz="1200" b="0" u="sng" kern="1200">
                <a:solidFill>
                  <a:schemeClr val="tx1"/>
                </a:solidFill>
                <a:effectLst/>
                <a:latin typeface="+mn-lt"/>
                <a:ea typeface="+mn-ea"/>
                <a:cs typeface="+mn-cs"/>
              </a:rPr>
              <a:t>(as illustrated by the models on the left side of the slide):</a:t>
            </a:r>
            <a:endParaRPr lang="en-US" sz="1200" b="0" u="sng" kern="1200">
              <a:solidFill>
                <a:schemeClr val="tx1"/>
              </a:solidFill>
              <a:effectLst/>
              <a:latin typeface="+mn-lt"/>
              <a:cs typeface="Calibri"/>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IASC Clusters </a:t>
            </a:r>
            <a:r>
              <a:rPr lang="en-US" sz="1200" kern="1200">
                <a:solidFill>
                  <a:schemeClr val="tx1"/>
                </a:solidFill>
                <a:effectLst/>
                <a:latin typeface="+mn-lt"/>
                <a:ea typeface="+mn-ea"/>
                <a:cs typeface="+mn-cs"/>
              </a:rPr>
              <a:t>coordinate the operational response for IDPs and other affected groups, excluding refugees.</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UNHCR Sectors </a:t>
            </a:r>
            <a:r>
              <a:rPr lang="en-US" sz="1200" kern="1200">
                <a:solidFill>
                  <a:schemeClr val="tx1"/>
                </a:solidFill>
                <a:effectLst/>
                <a:latin typeface="+mn-lt"/>
                <a:ea typeface="+mn-ea"/>
                <a:cs typeface="+mn-cs"/>
              </a:rPr>
              <a:t>coordinate the operational response for refugees.</a:t>
            </a:r>
            <a:endParaRPr lang="en-US" sz="1200" kern="1200">
              <a:solidFill>
                <a:schemeClr val="tx1"/>
              </a:solidFill>
              <a:effectLst/>
              <a:latin typeface="+mn-lt"/>
              <a:cs typeface="Calibri"/>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In other words, the full application of both systems in two different areas of the country. From sub-national level, information is shared to the national level. </a:t>
            </a:r>
            <a:endParaRPr lang="en-GB" sz="1200" b="0" kern="1200">
              <a:solidFill>
                <a:schemeClr val="tx1"/>
              </a:solidFill>
              <a:effectLst/>
              <a:latin typeface="+mn-lt"/>
              <a:cs typeface="Calibri"/>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IASC Clusters and UNHCR sectors </a:t>
            </a:r>
            <a:r>
              <a:rPr lang="en-US" sz="1200" kern="1200">
                <a:solidFill>
                  <a:schemeClr val="tx1"/>
                </a:solidFill>
                <a:effectLst/>
                <a:latin typeface="+mn-lt"/>
                <a:ea typeface="+mn-ea"/>
                <a:cs typeface="+mn-cs"/>
              </a:rPr>
              <a:t>share information at the national level.</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In contexts where </a:t>
            </a:r>
            <a:r>
              <a:rPr lang="en-GB" sz="1200" u="sng">
                <a:latin typeface="+mn-lt"/>
                <a:cs typeface="Arial" panose="020B0604020202020204" pitchFamily="34" charset="0"/>
              </a:rPr>
              <a:t>refugees are present in the </a:t>
            </a:r>
            <a:r>
              <a:rPr lang="en-GB" sz="1200" b="1" u="sng">
                <a:latin typeface="+mn-lt"/>
                <a:cs typeface="Arial" panose="020B0604020202020204" pitchFamily="34" charset="0"/>
              </a:rPr>
              <a:t>same geographic area </a:t>
            </a:r>
            <a:r>
              <a:rPr lang="en-GB" sz="1200" u="sng">
                <a:latin typeface="+mn-lt"/>
                <a:cs typeface="Arial" panose="020B0604020202020204" pitchFamily="34" charset="0"/>
              </a:rPr>
              <a:t>as IDPs and other affected populations </a:t>
            </a:r>
            <a:r>
              <a:rPr lang="en-US" sz="1200" b="0" u="sng" kern="1200">
                <a:solidFill>
                  <a:schemeClr val="tx1"/>
                </a:solidFill>
                <a:effectLst/>
                <a:latin typeface="+mn-lt"/>
                <a:ea typeface="+mn-ea"/>
                <a:cs typeface="+mn-cs"/>
              </a:rPr>
              <a:t>(as illustrated by the models on the right side of the slide)</a:t>
            </a:r>
            <a:r>
              <a:rPr lang="en-GB" sz="1200" b="0" u="sng" kern="1200">
                <a:solidFill>
                  <a:schemeClr val="tx1"/>
                </a:solidFill>
                <a:effectLst/>
                <a:latin typeface="+mn-lt"/>
                <a:ea typeface="+mn-ea"/>
                <a:cs typeface="Arial" panose="020B0604020202020204" pitchFamily="34" charset="0"/>
              </a:rPr>
              <a:t>:</a:t>
            </a:r>
            <a:endParaRPr lang="en-GB" sz="1200" b="0" u="sng" kern="1200">
              <a:solidFill>
                <a:schemeClr val="tx1"/>
              </a:solidFill>
              <a:effectLst/>
              <a:latin typeface="+mn-lt"/>
              <a:cs typeface="Arial" panose="020B0604020202020204" pitchFamily="34" charset="0"/>
            </a:endParaRPr>
          </a:p>
          <a:p>
            <a:pPr marL="171450" indent="-171450">
              <a:buFont typeface="Arial" panose="020B0604020202020204" pitchFamily="34" charset="0"/>
              <a:buChar char="•"/>
            </a:pPr>
            <a:r>
              <a:rPr lang="en-GB" sz="1200" b="0" u="none" kern="1200">
                <a:solidFill>
                  <a:schemeClr val="tx1"/>
                </a:solidFill>
                <a:effectLst/>
                <a:latin typeface="+mn-lt"/>
                <a:ea typeface="+mn-ea"/>
                <a:cs typeface="Arial" panose="020B0604020202020204" pitchFamily="34" charset="0"/>
              </a:rPr>
              <a:t>Th</a:t>
            </a:r>
            <a:r>
              <a:rPr lang="en-GB" sz="1200">
                <a:latin typeface="+mn-lt"/>
                <a:cs typeface="Arial" panose="020B0604020202020204" pitchFamily="34" charset="0"/>
              </a:rPr>
              <a:t>e applied system will depend on the context and what is most suitable according to analysis and validation of this analysis.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 all circumstances, regardless of the system applied, the </a:t>
            </a:r>
            <a:r>
              <a:rPr lang="en-US" sz="1200" i="1" kern="1200">
                <a:solidFill>
                  <a:schemeClr val="tx1"/>
                </a:solidFill>
                <a:effectLst/>
                <a:latin typeface="+mn-lt"/>
                <a:ea typeface="+mn-ea"/>
                <a:cs typeface="+mn-cs"/>
              </a:rPr>
              <a:t>inter-cluster coordinator </a:t>
            </a:r>
            <a:r>
              <a:rPr lang="en-US" sz="1200" kern="1200">
                <a:solidFill>
                  <a:schemeClr val="tx1"/>
                </a:solidFill>
                <a:effectLst/>
                <a:latin typeface="+mn-lt"/>
                <a:ea typeface="+mn-ea"/>
                <a:cs typeface="+mn-cs"/>
              </a:rPr>
              <a:t>and the </a:t>
            </a:r>
            <a:r>
              <a:rPr lang="en-US" sz="1200" i="1" kern="1200">
                <a:solidFill>
                  <a:schemeClr val="tx1"/>
                </a:solidFill>
                <a:effectLst/>
                <a:latin typeface="+mn-lt"/>
                <a:ea typeface="+mn-ea"/>
                <a:cs typeface="+mn-cs"/>
              </a:rPr>
              <a:t>UNHCR refugee coordinator </a:t>
            </a:r>
            <a:r>
              <a:rPr lang="en-US" sz="1200" kern="1200">
                <a:solidFill>
                  <a:schemeClr val="tx1"/>
                </a:solidFill>
                <a:effectLst/>
                <a:latin typeface="+mn-lt"/>
                <a:ea typeface="+mn-ea"/>
                <a:cs typeface="+mn-cs"/>
              </a:rPr>
              <a:t>share information and ensure mutually reinforcing approaches.</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Where IASC Clusters are </a:t>
            </a:r>
            <a:r>
              <a:rPr lang="en-GB" sz="1200" kern="1200" noProof="0">
                <a:solidFill>
                  <a:schemeClr val="tx1"/>
                </a:solidFill>
                <a:effectLst/>
                <a:latin typeface="+mn-lt"/>
                <a:ea typeface="+mn-ea"/>
                <a:cs typeface="+mn-cs"/>
              </a:rPr>
              <a:t>utilised</a:t>
            </a:r>
            <a:r>
              <a:rPr lang="en-US" sz="1200" kern="1200">
                <a:solidFill>
                  <a:schemeClr val="tx1"/>
                </a:solidFill>
                <a:effectLst/>
                <a:latin typeface="+mn-lt"/>
                <a:ea typeface="+mn-ea"/>
                <a:cs typeface="+mn-cs"/>
              </a:rPr>
              <a:t>, a refugee expert will work within each cluster to ensure that refugee issues are addressed. </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Regardless of which system is </a:t>
            </a:r>
            <a:r>
              <a:rPr lang="en-GB" sz="1200" kern="1200" noProof="0">
                <a:solidFill>
                  <a:schemeClr val="tx1"/>
                </a:solidFill>
                <a:effectLst/>
                <a:latin typeface="+mn-lt"/>
                <a:ea typeface="+mn-ea"/>
                <a:cs typeface="+mn-cs"/>
              </a:rPr>
              <a:t>utilised</a:t>
            </a:r>
            <a:r>
              <a:rPr lang="en-US" sz="1200" kern="1200">
                <a:solidFill>
                  <a:schemeClr val="tx1"/>
                </a:solidFill>
                <a:effectLst/>
                <a:latin typeface="+mn-lt"/>
                <a:ea typeface="+mn-ea"/>
                <a:cs typeface="+mn-cs"/>
              </a:rPr>
              <a:t>, the respective </a:t>
            </a:r>
            <a:r>
              <a:rPr lang="en-US" sz="1200" b="1" kern="1200">
                <a:solidFill>
                  <a:schemeClr val="tx1"/>
                </a:solidFill>
                <a:effectLst/>
                <a:latin typeface="+mn-lt"/>
                <a:ea typeface="+mn-ea"/>
                <a:cs typeface="+mn-cs"/>
              </a:rPr>
              <a:t>accountabilities</a:t>
            </a:r>
            <a:r>
              <a:rPr lang="en-US" sz="1200" kern="1200">
                <a:solidFill>
                  <a:schemeClr val="tx1"/>
                </a:solidFill>
                <a:effectLst/>
                <a:latin typeface="+mn-lt"/>
                <a:ea typeface="+mn-ea"/>
                <a:cs typeface="+mn-cs"/>
              </a:rPr>
              <a:t> of the </a:t>
            </a:r>
            <a:r>
              <a:rPr lang="en-US" sz="1200" i="1" kern="1200">
                <a:solidFill>
                  <a:schemeClr val="tx1"/>
                </a:solidFill>
                <a:effectLst/>
                <a:latin typeface="+mn-lt"/>
                <a:ea typeface="+mn-ea"/>
                <a:cs typeface="+mn-cs"/>
              </a:rPr>
              <a:t>Humanitarian Coordinator </a:t>
            </a:r>
            <a:r>
              <a:rPr lang="en-US" sz="1200" kern="1200">
                <a:solidFill>
                  <a:schemeClr val="tx1"/>
                </a:solidFill>
                <a:effectLst/>
                <a:latin typeface="+mn-lt"/>
                <a:ea typeface="+mn-ea"/>
                <a:cs typeface="+mn-cs"/>
              </a:rPr>
              <a:t>and the </a:t>
            </a:r>
            <a:r>
              <a:rPr lang="en-US" sz="1200" i="1" kern="1200">
                <a:solidFill>
                  <a:schemeClr val="tx1"/>
                </a:solidFill>
                <a:effectLst/>
                <a:latin typeface="+mn-lt"/>
                <a:ea typeface="+mn-ea"/>
                <a:cs typeface="+mn-cs"/>
              </a:rPr>
              <a:t>UNHCR Representative </a:t>
            </a:r>
            <a:r>
              <a:rPr lang="en-US" sz="1200" kern="1200">
                <a:solidFill>
                  <a:schemeClr val="tx1"/>
                </a:solidFill>
                <a:effectLst/>
                <a:latin typeface="+mn-lt"/>
                <a:ea typeface="+mn-ea"/>
                <a:cs typeface="+mn-cs"/>
              </a:rPr>
              <a:t>remain unchanged.</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mn-lt"/>
                <a:ea typeface="Times New Roman" panose="02020603050405020304" pitchFamily="18" charset="0"/>
              </a:rPr>
              <a:t>Time for </a:t>
            </a:r>
            <a:r>
              <a:rPr lang="en-GB" sz="1200">
                <a:effectLst/>
                <a:latin typeface="+mn-lt"/>
                <a:ea typeface="Times New Roman" panose="02020603050405020304" pitchFamily="18" charset="0"/>
              </a:rPr>
              <a:t>discussion:</a:t>
            </a:r>
            <a:endParaRPr lang="en-GB" sz="1200">
              <a:effectLst/>
              <a:latin typeface="+mn-lt"/>
              <a:ea typeface="Times New Roman" panose="02020603050405020304" pitchFamily="18" charset="0"/>
              <a:cs typeface="Calibri"/>
            </a:endParaRPr>
          </a:p>
          <a:p>
            <a:pPr marL="456565" indent="-456565">
              <a:spcBef>
                <a:spcPts val="1600"/>
              </a:spcBef>
              <a:spcAft>
                <a:spcPts val="1200"/>
              </a:spcAft>
              <a:buClr>
                <a:srgbClr val="FFC000"/>
              </a:buClr>
              <a:buFont typeface="Wingdings" panose="05000000000000000000" pitchFamily="2" charset="2"/>
              <a:buChar char="q"/>
            </a:pPr>
            <a:r>
              <a:rPr lang="en-GB" sz="1200">
                <a:latin typeface="+mn-lt"/>
                <a:cs typeface="Arial" panose="020B0604020202020204" pitchFamily="34" charset="0"/>
              </a:rPr>
              <a:t>Which system is applied at the sub-national level where you work? What are the coordination arrangements and who facilitates service delivery?  </a:t>
            </a:r>
          </a:p>
          <a:p>
            <a:pPr marL="456565" indent="-456565">
              <a:spcBef>
                <a:spcPts val="1600"/>
              </a:spcBef>
              <a:spcAft>
                <a:spcPts val="1200"/>
              </a:spcAft>
              <a:buClr>
                <a:srgbClr val="FFC000"/>
              </a:buClr>
              <a:buFont typeface="Wingdings" panose="05000000000000000000" pitchFamily="2" charset="2"/>
              <a:buChar char="q"/>
            </a:pPr>
            <a:r>
              <a:rPr lang="en-GB" sz="1200">
                <a:latin typeface="+mn-lt"/>
                <a:cs typeface="Arial" panose="020B0604020202020204" pitchFamily="34" charset="0"/>
              </a:rPr>
              <a:t>How does this “translate” into effective child protection coordination and service delivery? </a:t>
            </a:r>
          </a:p>
          <a:p>
            <a:pPr marL="913765" lvl="1" indent="-456565">
              <a:spcBef>
                <a:spcPts val="600"/>
              </a:spcBef>
              <a:spcAft>
                <a:spcPts val="600"/>
              </a:spcAft>
              <a:buClr>
                <a:srgbClr val="FFC000"/>
              </a:buClr>
              <a:buFont typeface="Wingdings" panose="05000000000000000000" pitchFamily="2" charset="2"/>
              <a:buChar char="§"/>
            </a:pPr>
            <a:r>
              <a:rPr lang="en-GB" sz="1200">
                <a:latin typeface="+mn-lt"/>
                <a:cs typeface="Arial" panose="020B0604020202020204" pitchFamily="34" charset="0"/>
              </a:rPr>
              <a:t>What works?</a:t>
            </a:r>
          </a:p>
          <a:p>
            <a:pPr marL="913765" lvl="1" indent="-456565">
              <a:spcBef>
                <a:spcPts val="600"/>
              </a:spcBef>
              <a:spcAft>
                <a:spcPts val="600"/>
              </a:spcAft>
              <a:buClr>
                <a:srgbClr val="FFC000"/>
              </a:buClr>
              <a:buFont typeface="Wingdings" panose="05000000000000000000" pitchFamily="2" charset="2"/>
              <a:buChar char="§"/>
            </a:pPr>
            <a:r>
              <a:rPr lang="en-GB" sz="1200">
                <a:latin typeface="+mn-lt"/>
                <a:cs typeface="Arial" panose="020B0604020202020204" pitchFamily="34" charset="0"/>
              </a:rPr>
              <a:t>What could be done differently/better?</a:t>
            </a:r>
          </a:p>
          <a:p>
            <a:pPr marL="914389" lvl="1" indent="-457189">
              <a:spcBef>
                <a:spcPts val="600"/>
              </a:spcBef>
              <a:spcAft>
                <a:spcPts val="600"/>
              </a:spcAft>
              <a:buClr>
                <a:srgbClr val="FFC000"/>
              </a:buClr>
              <a:buFont typeface="Wingdings" panose="05000000000000000000" pitchFamily="2" charset="2"/>
              <a:buChar char="§"/>
            </a:pPr>
            <a:endParaRPr lang="en-GB" sz="1200">
              <a:latin typeface="+mn-lt"/>
              <a:cs typeface="Arial" panose="020B0604020202020204" pitchFamily="34" charset="0"/>
            </a:endParaRPr>
          </a:p>
          <a:p>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Conclude: </a:t>
            </a:r>
            <a:r>
              <a:rPr lang="en-GB" sz="1200">
                <a:latin typeface="+mn-lt"/>
                <a:cs typeface="Arial" panose="020B0604020202020204" pitchFamily="34" charset="0"/>
              </a:rPr>
              <a:t>Determining the most appropriate coordination arrangement is done through analysis of the context.  </a:t>
            </a:r>
          </a:p>
          <a:p>
            <a:pPr marL="171450" indent="-171450">
              <a:buFontTx/>
              <a:buChar char="-"/>
            </a:pPr>
            <a:r>
              <a:rPr lang="en-GB" sz="1200">
                <a:latin typeface="+mn-lt"/>
              </a:rPr>
              <a:t>Targeted population, e.g. who they are, their profile?</a:t>
            </a:r>
            <a:endParaRPr lang="en-GB" sz="1200">
              <a:latin typeface="+mn-lt"/>
              <a:cs typeface="Calibri"/>
            </a:endParaRPr>
          </a:p>
          <a:p>
            <a:pPr marL="171450" indent="-171450">
              <a:buFontTx/>
              <a:buChar char="-"/>
            </a:pPr>
            <a:r>
              <a:rPr lang="en-GB" sz="1200">
                <a:latin typeface="+mn-lt"/>
              </a:rPr>
              <a:t>Complexity of the context, e.g. numbers, issues?</a:t>
            </a:r>
            <a:endParaRPr lang="en-GB" sz="1200">
              <a:latin typeface="+mn-lt"/>
              <a:cs typeface="Calibri"/>
            </a:endParaRPr>
          </a:p>
          <a:p>
            <a:pPr marL="171450" indent="-171450">
              <a:buFontTx/>
              <a:buChar char="-"/>
            </a:pPr>
            <a:r>
              <a:rPr lang="en-GB" sz="1200">
                <a:latin typeface="+mn-lt"/>
              </a:rPr>
              <a:t>Who are we trying to serve?</a:t>
            </a:r>
            <a:endParaRPr lang="en-GB" sz="1200">
              <a:latin typeface="+mn-lt"/>
              <a:cs typeface="Calibri"/>
            </a:endParaRPr>
          </a:p>
          <a:p>
            <a:pPr marL="171450" indent="-171450">
              <a:buFontTx/>
              <a:buChar char="-"/>
            </a:pPr>
            <a:r>
              <a:rPr lang="en-GB" sz="1200">
                <a:latin typeface="+mn-lt"/>
              </a:rPr>
              <a:t>What is the existing capacity?</a:t>
            </a:r>
            <a:endParaRPr lang="en-GB" sz="1200">
              <a:latin typeface="+mn-lt"/>
              <a:cs typeface="Calibri"/>
            </a:endParaRPr>
          </a:p>
          <a:p>
            <a:pPr marL="171450" indent="-171450">
              <a:buFontTx/>
              <a:buChar char="-"/>
            </a:pPr>
            <a:r>
              <a:rPr lang="en-GB" sz="1200">
                <a:latin typeface="+mn-lt"/>
              </a:rPr>
              <a:t>The political context, e.g. what are the risks and benefits with one system supporting the other; one system providing support to all populations affected. </a:t>
            </a:r>
            <a:endParaRPr lang="en-GB" sz="1200">
              <a:latin typeface="+mn-lt"/>
              <a:cs typeface="Calibri"/>
            </a:endParaRPr>
          </a:p>
          <a:p>
            <a:pPr marL="914389" lvl="1" indent="-457189">
              <a:spcBef>
                <a:spcPts val="600"/>
              </a:spcBef>
              <a:spcAft>
                <a:spcPts val="600"/>
              </a:spcAft>
              <a:buClr>
                <a:srgbClr val="FFC000"/>
              </a:buClr>
              <a:buFont typeface="Wingdings" panose="05000000000000000000" pitchFamily="2" charset="2"/>
              <a:buChar char="§"/>
            </a:pPr>
            <a:endParaRPr lang="en-GB" sz="120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E" sz="1200">
              <a:effectLst/>
              <a:latin typeface="+mn-lt"/>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16</a:t>
            </a:fld>
            <a:endParaRPr lang="en-US"/>
          </a:p>
        </p:txBody>
      </p:sp>
    </p:spTree>
    <p:extLst>
      <p:ext uri="{BB962C8B-B14F-4D97-AF65-F5344CB8AC3E}">
        <p14:creationId xmlns:p14="http://schemas.microsoft.com/office/powerpoint/2010/main" val="795165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JOYCE</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10 minutes</a:t>
            </a:r>
          </a:p>
          <a:p>
            <a:r>
              <a:rPr lang="en-GB" sz="1800" i="1">
                <a:effectLst/>
                <a:latin typeface="Calibri" panose="020F0502020204030204" pitchFamily="34" charset="0"/>
                <a:ea typeface="Times New Roman" panose="02020603050405020304" pitchFamily="18" charset="0"/>
              </a:rPr>
              <a:t>&lt;15:30</a:t>
            </a:r>
            <a:endParaRPr lang="en-GB"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latin typeface="+mn-lt"/>
                <a:cs typeface="Arial" panose="020B0604020202020204" pitchFamily="34" charset="0"/>
              </a:rPr>
              <a:t>Let’s now zoom in on ”Delivery” which was one of the </a:t>
            </a:r>
            <a:r>
              <a:rPr lang="en-US" sz="1200">
                <a:solidFill>
                  <a:srgbClr val="0070C0"/>
                </a:solidFill>
                <a:latin typeface="+mn-lt"/>
                <a:cs typeface="Times New Roman" panose="02020603050405020304" pitchFamily="18" charset="0"/>
              </a:rPr>
              <a:t>six primary points of interface.</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latin typeface="+mn-lt"/>
                <a:ea typeface="+mn-ea"/>
                <a:cs typeface="+mn-cs"/>
              </a:rPr>
              <a:t>In contexts where IDPs and other affected populations are </a:t>
            </a:r>
            <a:r>
              <a:rPr lang="en-US" sz="1200" b="1" u="sng" kern="1200">
                <a:solidFill>
                  <a:schemeClr val="tx1"/>
                </a:solidFill>
                <a:effectLst/>
                <a:latin typeface="+mn-lt"/>
                <a:ea typeface="+mn-ea"/>
                <a:cs typeface="+mn-cs"/>
              </a:rPr>
              <a:t>geographically separate </a:t>
            </a:r>
            <a:r>
              <a:rPr lang="en-US" sz="1200" u="sng" kern="1200">
                <a:solidFill>
                  <a:schemeClr val="tx1"/>
                </a:solidFill>
                <a:effectLst/>
                <a:latin typeface="+mn-lt"/>
                <a:ea typeface="+mn-ea"/>
                <a:cs typeface="+mn-cs"/>
              </a:rPr>
              <a:t>from the </a:t>
            </a:r>
            <a:r>
              <a:rPr lang="en-US" sz="1200" b="1" u="sng" kern="1200">
                <a:solidFill>
                  <a:schemeClr val="tx1"/>
                </a:solidFill>
                <a:effectLst/>
                <a:latin typeface="+mn-lt"/>
                <a:ea typeface="+mn-ea"/>
                <a:cs typeface="+mn-cs"/>
              </a:rPr>
              <a:t>refugees </a:t>
            </a:r>
            <a:r>
              <a:rPr lang="en-US" sz="1200" b="0" u="sng" kern="1200">
                <a:solidFill>
                  <a:schemeClr val="tx1"/>
                </a:solidFill>
                <a:effectLst/>
                <a:latin typeface="+mn-lt"/>
                <a:ea typeface="+mn-ea"/>
                <a:cs typeface="+mn-cs"/>
              </a:rPr>
              <a:t>(as illustrated by the models on the left side of the slide):</a:t>
            </a:r>
          </a:p>
          <a:p>
            <a:pPr marL="171450" indent="-171450">
              <a:buFont typeface="Arial" panose="020B0604020202020204" pitchFamily="34" charset="0"/>
              <a:buChar char="•"/>
            </a:pPr>
            <a:r>
              <a:rPr lang="en-US" sz="1200" b="1" kern="1200">
                <a:solidFill>
                  <a:schemeClr val="tx1"/>
                </a:solidFill>
                <a:effectLst/>
                <a:latin typeface="+mn-lt"/>
                <a:ea typeface="+mn-ea"/>
                <a:cs typeface="+mn-cs"/>
              </a:rPr>
              <a:t>IASC Clusters </a:t>
            </a:r>
            <a:r>
              <a:rPr lang="en-US" sz="1200" kern="1200">
                <a:solidFill>
                  <a:schemeClr val="tx1"/>
                </a:solidFill>
                <a:effectLst/>
                <a:latin typeface="+mn-lt"/>
                <a:ea typeface="+mn-ea"/>
                <a:cs typeface="+mn-cs"/>
              </a:rPr>
              <a:t>facilitate service delivery for IDPs and other affected groups, excluding refugees.</a:t>
            </a: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UNHCR Sectors </a:t>
            </a:r>
            <a:r>
              <a:rPr lang="en-US" sz="1200" kern="1200">
                <a:solidFill>
                  <a:schemeClr val="tx1"/>
                </a:solidFill>
                <a:effectLst/>
                <a:latin typeface="+mn-lt"/>
                <a:ea typeface="+mn-ea"/>
                <a:cs typeface="+mn-cs"/>
              </a:rPr>
              <a:t>facilitate service delivery for refugees.</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In contexts where </a:t>
            </a:r>
            <a:r>
              <a:rPr lang="en-GB" sz="1200" u="sng">
                <a:latin typeface="+mn-lt"/>
                <a:cs typeface="Arial" panose="020B0604020202020204" pitchFamily="34" charset="0"/>
              </a:rPr>
              <a:t>refugees are present in the </a:t>
            </a:r>
            <a:r>
              <a:rPr lang="en-GB" sz="1200" b="1" u="sng">
                <a:latin typeface="+mn-lt"/>
                <a:cs typeface="Arial" panose="020B0604020202020204" pitchFamily="34" charset="0"/>
              </a:rPr>
              <a:t>same geographic area </a:t>
            </a:r>
            <a:r>
              <a:rPr lang="en-GB" sz="1200" u="sng">
                <a:latin typeface="+mn-lt"/>
                <a:cs typeface="Arial" panose="020B0604020202020204" pitchFamily="34" charset="0"/>
              </a:rPr>
              <a:t>as IDPs and other affected populations </a:t>
            </a:r>
            <a:r>
              <a:rPr lang="en-US" sz="1200" b="0" u="sng" kern="1200">
                <a:solidFill>
                  <a:schemeClr val="tx1"/>
                </a:solidFill>
                <a:effectLst/>
                <a:latin typeface="+mn-lt"/>
                <a:ea typeface="+mn-ea"/>
                <a:cs typeface="+mn-cs"/>
              </a:rPr>
              <a:t>(as illustrated by the models on the right side of the slide)</a:t>
            </a:r>
            <a:r>
              <a:rPr lang="en-GB" sz="1200" b="0" u="sng" kern="1200">
                <a:solidFill>
                  <a:schemeClr val="tx1"/>
                </a:solidFill>
                <a:effectLst/>
                <a:latin typeface="+mn-lt"/>
                <a:ea typeface="+mn-ea"/>
                <a:cs typeface="Arial" panose="020B0604020202020204" pitchFamily="34" charset="0"/>
              </a:rPr>
              <a:t>:</a:t>
            </a:r>
            <a:endParaRPr lang="en-US" sz="1200" u="sng"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Either </a:t>
            </a:r>
            <a:r>
              <a:rPr lang="en-US" sz="1200" b="1" kern="1200">
                <a:solidFill>
                  <a:schemeClr val="tx1"/>
                </a:solidFill>
                <a:effectLst/>
                <a:latin typeface="+mn-lt"/>
                <a:ea typeface="+mn-ea"/>
                <a:cs typeface="+mn-cs"/>
              </a:rPr>
              <a:t>IASC Clusters </a:t>
            </a:r>
            <a:r>
              <a:rPr lang="en-US" sz="1200" kern="1200">
                <a:solidFill>
                  <a:schemeClr val="tx1"/>
                </a:solidFill>
                <a:effectLst/>
                <a:latin typeface="+mn-lt"/>
                <a:ea typeface="+mn-ea"/>
                <a:cs typeface="+mn-cs"/>
              </a:rPr>
              <a:t>or </a:t>
            </a:r>
            <a:r>
              <a:rPr lang="en-US" sz="1200" b="1" kern="1200">
                <a:solidFill>
                  <a:schemeClr val="tx1"/>
                </a:solidFill>
                <a:effectLst/>
                <a:latin typeface="+mn-lt"/>
                <a:ea typeface="+mn-ea"/>
                <a:cs typeface="+mn-cs"/>
              </a:rPr>
              <a:t>UNHCR Sectors </a:t>
            </a:r>
            <a:r>
              <a:rPr lang="en-US" sz="1200" kern="1200">
                <a:solidFill>
                  <a:schemeClr val="tx1"/>
                </a:solidFill>
                <a:effectLst/>
                <a:latin typeface="+mn-lt"/>
                <a:ea typeface="+mn-ea"/>
                <a:cs typeface="+mn-cs"/>
              </a:rPr>
              <a:t>will be </a:t>
            </a:r>
            <a:r>
              <a:rPr lang="en-GB" sz="1200" kern="1200" noProof="0">
                <a:solidFill>
                  <a:schemeClr val="tx1"/>
                </a:solidFill>
                <a:effectLst/>
                <a:latin typeface="+mn-lt"/>
                <a:ea typeface="+mn-ea"/>
                <a:cs typeface="+mn-cs"/>
              </a:rPr>
              <a:t>utilised</a:t>
            </a:r>
            <a:r>
              <a:rPr lang="en-US" sz="1200" kern="1200">
                <a:solidFill>
                  <a:schemeClr val="tx1"/>
                </a:solidFill>
                <a:effectLst/>
                <a:latin typeface="+mn-lt"/>
                <a:ea typeface="+mn-ea"/>
                <a:cs typeface="+mn-cs"/>
              </a:rPr>
              <a:t>, based on which best ensures optimal efficiency and effectiveness. The High Commissioner and the Emergency Relief Coordinator will consult and reach mutual agreement on the best option.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An important consideration will be the capacity of IASC Clusters to deliver on specific</a:t>
            </a:r>
            <a:r>
              <a:rPr lang="en-GB"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needs of refugees; and/or the capacity of UNHCR Sectors to deliver on protection</a:t>
            </a:r>
            <a:r>
              <a:rPr lang="en-GB"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and assistance needs of IDPs and affected populations;</a:t>
            </a:r>
            <a:endParaRPr lang="en-GB"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situations where </a:t>
            </a:r>
            <a:r>
              <a:rPr lang="en-US" sz="1200" b="1" kern="1200">
                <a:solidFill>
                  <a:schemeClr val="tx1"/>
                </a:solidFill>
                <a:effectLst/>
                <a:latin typeface="+mn-lt"/>
                <a:ea typeface="+mn-ea"/>
                <a:cs typeface="+mn-cs"/>
              </a:rPr>
              <a:t>IASC Clusters </a:t>
            </a:r>
            <a:r>
              <a:rPr lang="en-US" sz="1200" kern="1200">
                <a:solidFill>
                  <a:schemeClr val="tx1"/>
                </a:solidFill>
                <a:effectLst/>
                <a:latin typeface="+mn-lt"/>
                <a:ea typeface="+mn-ea"/>
                <a:cs typeface="+mn-cs"/>
              </a:rPr>
              <a:t>are </a:t>
            </a:r>
            <a:r>
              <a:rPr lang="en-GB" sz="1200" kern="1200" noProof="0">
                <a:solidFill>
                  <a:schemeClr val="tx1"/>
                </a:solidFill>
                <a:effectLst/>
                <a:latin typeface="+mn-lt"/>
                <a:ea typeface="+mn-ea"/>
                <a:cs typeface="+mn-cs"/>
              </a:rPr>
              <a:t>utilised</a:t>
            </a:r>
            <a:r>
              <a:rPr lang="en-US" sz="1200" kern="1200">
                <a:solidFill>
                  <a:schemeClr val="tx1"/>
                </a:solidFill>
                <a:effectLst/>
                <a:latin typeface="+mn-lt"/>
                <a:ea typeface="+mn-ea"/>
                <a:cs typeface="+mn-cs"/>
              </a:rPr>
              <a:t> to deliver assistance to refugees, UNHCR will ensure its accountability by delivering protection services to refugees through its protection working group and advocating for the specific needs of refugees through participation and interaction with clusters and their members. In situations where clusters are unable to deliver adequate</a:t>
            </a:r>
            <a:r>
              <a:rPr lang="en-GB"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assistance to refugees, UNHCR will address the unmet needs with dedicated capacity. UNHCR’s mandate and accountabilities cannot be transferred. </a:t>
            </a:r>
            <a:endParaRPr lang="en-GB"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situations where </a:t>
            </a:r>
            <a:r>
              <a:rPr lang="en-US" sz="1200" b="1" kern="1200">
                <a:solidFill>
                  <a:schemeClr val="tx1"/>
                </a:solidFill>
                <a:effectLst/>
                <a:latin typeface="+mn-lt"/>
                <a:ea typeface="+mn-ea"/>
                <a:cs typeface="+mn-cs"/>
              </a:rPr>
              <a:t>UNHCR Sectors </a:t>
            </a:r>
            <a:r>
              <a:rPr lang="en-US" sz="1200" kern="1200">
                <a:solidFill>
                  <a:schemeClr val="tx1"/>
                </a:solidFill>
                <a:effectLst/>
                <a:latin typeface="+mn-lt"/>
                <a:ea typeface="+mn-ea"/>
                <a:cs typeface="+mn-cs"/>
              </a:rPr>
              <a:t>are </a:t>
            </a:r>
            <a:r>
              <a:rPr lang="en-GB" sz="1200" kern="1200" noProof="0">
                <a:solidFill>
                  <a:schemeClr val="tx1"/>
                </a:solidFill>
                <a:effectLst/>
                <a:latin typeface="+mn-lt"/>
                <a:ea typeface="+mn-ea"/>
                <a:cs typeface="+mn-cs"/>
              </a:rPr>
              <a:t>utilised</a:t>
            </a:r>
            <a:r>
              <a:rPr lang="en-US" sz="1200" kern="1200">
                <a:solidFill>
                  <a:schemeClr val="tx1"/>
                </a:solidFill>
                <a:effectLst/>
                <a:latin typeface="+mn-lt"/>
                <a:ea typeface="+mn-ea"/>
                <a:cs typeface="+mn-cs"/>
              </a:rPr>
              <a:t> to deliver assistance to IDPs and other affected groups, the accountability of the Humanitarian Coordinator for these populations is maintained and dedicated capacity will be provided if a sector is unable to provide adequate assistance to these populations.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 to conclude, no matter which system is applied, there should not be any gap in service delivery. The accountabilities of each system remains the same. </a:t>
            </a:r>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17</a:t>
            </a:fld>
            <a:endParaRPr lang="en-US"/>
          </a:p>
        </p:txBody>
      </p:sp>
    </p:spTree>
    <p:extLst>
      <p:ext uri="{BB962C8B-B14F-4D97-AF65-F5344CB8AC3E}">
        <p14:creationId xmlns:p14="http://schemas.microsoft.com/office/powerpoint/2010/main" val="1165014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NOURA</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10 minutes </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&lt;15:40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Now we’ll go back to the national arrangements. Remind the participants that one of the </a:t>
            </a:r>
            <a:r>
              <a:rPr lang="en-US" sz="1200">
                <a:effectLst/>
                <a:latin typeface="Calibri" panose="020F0502020204030204" pitchFamily="34" charset="0"/>
                <a:ea typeface="Times New Roman" panose="02020603050405020304" pitchFamily="18" charset="0"/>
              </a:rPr>
              <a:t>key collective outputs that we saw earlier was “</a:t>
            </a:r>
            <a:r>
              <a:rPr lang="en-US" sz="1200" b="1">
                <a:effectLst/>
                <a:latin typeface="Calibri" panose="020F0502020204030204" pitchFamily="34" charset="0"/>
                <a:ea typeface="Times New Roman" panose="02020603050405020304" pitchFamily="18" charset="0"/>
              </a:rPr>
              <a:t>System-wide resource </a:t>
            </a:r>
            <a:r>
              <a:rPr lang="en-GB" sz="1200" b="1" noProof="0">
                <a:effectLst/>
                <a:latin typeface="Calibri" panose="020F0502020204030204" pitchFamily="34" charset="0"/>
                <a:ea typeface="Times New Roman" panose="02020603050405020304" pitchFamily="18" charset="0"/>
              </a:rPr>
              <a:t>mobilisation</a:t>
            </a:r>
            <a:r>
              <a:rPr lang="en-US" sz="1200">
                <a:effectLst/>
                <a:latin typeface="Calibri" panose="020F0502020204030204" pitchFamily="34" charset="0"/>
                <a:ea typeface="Times New Roman" panose="02020603050405020304" pitchFamily="18" charset="0"/>
              </a:rPr>
              <a:t> and allocation of pooled funds in line with common priorities/ vision/ accountability.”</a:t>
            </a:r>
            <a:endParaRPr lang="en-US"/>
          </a:p>
          <a:p>
            <a:endParaRPr lang="en-US"/>
          </a:p>
          <a:p>
            <a:r>
              <a:rPr lang="en-US" b="1"/>
              <a:t>The humanitarian Coordinator</a:t>
            </a:r>
          </a:p>
          <a:p>
            <a:pPr marL="171450" indent="-171450">
              <a:buFont typeface="Arial" panose="020B0604020202020204" pitchFamily="34" charset="0"/>
              <a:buChar char="•"/>
            </a:pPr>
            <a:r>
              <a:rPr lang="en-US" sz="1200"/>
              <a:t>Leads resource </a:t>
            </a:r>
            <a:r>
              <a:rPr lang="en-GB" sz="1200" noProof="0"/>
              <a:t>mobilisation</a:t>
            </a:r>
            <a:r>
              <a:rPr lang="en-US" sz="1200"/>
              <a:t> efforts for the Humanitarian Response Plan</a:t>
            </a:r>
          </a:p>
          <a:p>
            <a:pPr marL="171450" indent="-171450">
              <a:buFont typeface="Arial" panose="020B0604020202020204" pitchFamily="34" charset="0"/>
              <a:buChar char="•"/>
            </a:pPr>
            <a:r>
              <a:rPr lang="en-US" sz="1200"/>
              <a:t>Oversees </a:t>
            </a:r>
            <a:r>
              <a:rPr lang="en-GB" sz="1200" b="0" i="0" kern="1200">
                <a:solidFill>
                  <a:schemeClr val="tx1"/>
                </a:solidFill>
                <a:effectLst/>
                <a:latin typeface="+mn-lt"/>
                <a:ea typeface="+mn-ea"/>
                <a:cs typeface="+mn-cs"/>
              </a:rPr>
              <a:t>Central Emergency Response Fund (</a:t>
            </a:r>
            <a:r>
              <a:rPr lang="en-US" sz="1200"/>
              <a:t>CERF) Grant applications</a:t>
            </a:r>
          </a:p>
          <a:p>
            <a:pPr marL="171450" indent="-171450">
              <a:buFont typeface="Arial" panose="020B0604020202020204" pitchFamily="34" charset="0"/>
              <a:buChar char="•"/>
            </a:pPr>
            <a:r>
              <a:rPr lang="en-US" sz="1200"/>
              <a:t>Manages in country pooled funds (if any)</a:t>
            </a:r>
            <a:endParaRPr lang="en-US" sz="1100"/>
          </a:p>
          <a:p>
            <a:endParaRPr lang="en-US"/>
          </a:p>
          <a:p>
            <a:r>
              <a:rPr lang="en-US" sz="1200" b="1" kern="1200">
                <a:solidFill>
                  <a:schemeClr val="tx1"/>
                </a:solidFill>
                <a:effectLst/>
                <a:latin typeface="+mn-lt"/>
                <a:ea typeface="+mn-ea"/>
                <a:cs typeface="+mn-cs"/>
              </a:rPr>
              <a:t>The </a:t>
            </a:r>
            <a:r>
              <a:rPr lang="en-US" sz="1200" b="1" i="1" kern="1200">
                <a:solidFill>
                  <a:schemeClr val="tx1"/>
                </a:solidFill>
                <a:effectLst/>
                <a:latin typeface="+mn-lt"/>
                <a:ea typeface="+mn-ea"/>
                <a:cs typeface="+mn-cs"/>
              </a:rPr>
              <a:t>UNHCR Representative:</a:t>
            </a:r>
            <a:endParaRPr lang="en-GB" sz="12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Supports, and provides the necessary strategic information which allows for effective system-wide resource </a:t>
            </a:r>
            <a:r>
              <a:rPr lang="en-GB" sz="1200" kern="1200" noProof="0">
                <a:solidFill>
                  <a:schemeClr val="tx1"/>
                </a:solidFill>
                <a:effectLst/>
                <a:latin typeface="+mn-lt"/>
                <a:ea typeface="+mn-ea"/>
                <a:cs typeface="+mn-cs"/>
              </a:rPr>
              <a:t>mobilisation</a:t>
            </a:r>
            <a:r>
              <a:rPr lang="en-US" sz="1200" kern="1200">
                <a:solidFill>
                  <a:schemeClr val="tx1"/>
                </a:solidFill>
                <a:effectLst/>
                <a:latin typeface="+mn-lt"/>
                <a:ea typeface="+mn-ea"/>
                <a:cs typeface="+mn-cs"/>
              </a:rPr>
              <a:t> efforts, and for the “Refugee" chapter of the Humanitarian Response Plan.</a:t>
            </a: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a:t>Supports the HC with CERF and pooled funds process for refugee projects f</a:t>
            </a:r>
            <a:r>
              <a:rPr lang="en-US" sz="1200" kern="1200">
                <a:solidFill>
                  <a:schemeClr val="tx1"/>
                </a:solidFill>
                <a:effectLst/>
                <a:latin typeface="+mn-lt"/>
                <a:ea typeface="+mn-ea"/>
                <a:cs typeface="+mn-cs"/>
              </a:rPr>
              <a:t>und applications, management and reporting procedures.</a:t>
            </a: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Promotes and leads inclusive resource mobilization for all partners involved in the refugee response.</a:t>
            </a:r>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18</a:t>
            </a:fld>
            <a:endParaRPr lang="en-US"/>
          </a:p>
        </p:txBody>
      </p:sp>
    </p:spTree>
    <p:extLst>
      <p:ext uri="{BB962C8B-B14F-4D97-AF65-F5344CB8AC3E}">
        <p14:creationId xmlns:p14="http://schemas.microsoft.com/office/powerpoint/2010/main" val="958560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ERIC</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10 minutes </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&lt;15:50</a:t>
            </a:r>
            <a:endParaRPr lang="en-US" sz="1050" kern="1200">
              <a:solidFill>
                <a:schemeClr val="tx1"/>
              </a:solidFill>
              <a:effectLst/>
              <a:latin typeface="+mn-lt"/>
              <a:ea typeface="+mn-ea"/>
              <a:cs typeface="+mn-cs"/>
            </a:endParaRPr>
          </a:p>
          <a:p>
            <a:endParaRPr lang="en-US" sz="1050" kern="1200">
              <a:solidFill>
                <a:schemeClr val="tx1"/>
              </a:solidFill>
              <a:effectLst/>
              <a:latin typeface="+mn-lt"/>
              <a:ea typeface="+mn-ea"/>
              <a:cs typeface="+mn-cs"/>
            </a:endParaRPr>
          </a:p>
          <a:p>
            <a:r>
              <a:rPr lang="en-US" sz="1050" kern="1200">
                <a:solidFill>
                  <a:schemeClr val="tx1"/>
                </a:solidFill>
                <a:effectLst/>
                <a:latin typeface="+mn-lt"/>
                <a:ea typeface="+mn-ea"/>
                <a:cs typeface="+mn-cs"/>
              </a:rPr>
              <a:t>The last </a:t>
            </a:r>
            <a:r>
              <a:rPr lang="en-US" sz="1050">
                <a:solidFill>
                  <a:srgbClr val="0070C0"/>
                </a:solidFill>
                <a:latin typeface="Calibri" panose="020F0502020204030204" pitchFamily="34" charset="0"/>
                <a:cs typeface="Times New Roman" panose="02020603050405020304" pitchFamily="18" charset="0"/>
              </a:rPr>
              <a:t>primary point of interface is advocacy. </a:t>
            </a:r>
            <a:r>
              <a:rPr lang="en-US" sz="1050"/>
              <a:t>Remind the participants that one of the </a:t>
            </a:r>
            <a:r>
              <a:rPr lang="en-US" sz="1050">
                <a:effectLst/>
                <a:latin typeface="Calibri" panose="020F0502020204030204" pitchFamily="34" charset="0"/>
                <a:ea typeface="Times New Roman" panose="02020603050405020304" pitchFamily="18" charset="0"/>
              </a:rPr>
              <a:t>key collective outputs that we saw earlier was “</a:t>
            </a:r>
            <a:r>
              <a:rPr lang="en-US" sz="1050" b="1">
                <a:effectLst/>
                <a:latin typeface="Calibri" panose="020F0502020204030204" pitchFamily="34" charset="0"/>
                <a:ea typeface="Times New Roman" panose="02020603050405020304" pitchFamily="18" charset="0"/>
              </a:rPr>
              <a:t>Common advocacy plana and messages</a:t>
            </a:r>
            <a:r>
              <a:rPr lang="en-US" sz="1050">
                <a:effectLst/>
                <a:latin typeface="Calibri" panose="020F0502020204030204" pitchFamily="34" charset="0"/>
                <a:ea typeface="Times New Roman" panose="02020603050405020304" pitchFamily="18" charset="0"/>
              </a:rPr>
              <a:t> [speaking with one voice on common issues, while agencies continue dedicated advocacy on mandate-specific issues].”</a:t>
            </a:r>
            <a:endParaRPr lang="en-SE" sz="1050">
              <a:effectLst/>
              <a:latin typeface="Times New Roman" panose="02020603050405020304" pitchFamily="18" charset="0"/>
              <a:ea typeface="Times New Roman" panose="02020603050405020304" pitchFamily="18" charset="0"/>
            </a:endParaRPr>
          </a:p>
          <a:p>
            <a:endParaRPr lang="en-US" sz="1050">
              <a:solidFill>
                <a:srgbClr val="0070C0"/>
              </a:solidFill>
              <a:latin typeface="Calibri" panose="020F0502020204030204" pitchFamily="34" charset="0"/>
              <a:cs typeface="Times New Roman" panose="02020603050405020304" pitchFamily="18" charset="0"/>
            </a:endParaRPr>
          </a:p>
          <a:p>
            <a:r>
              <a:rPr lang="en-US" sz="1050" kern="1200">
                <a:solidFill>
                  <a:srgbClr val="0070C0"/>
                </a:solidFill>
                <a:effectLst/>
                <a:latin typeface="Calibri" panose="020F0502020204030204" pitchFamily="34" charset="0"/>
                <a:ea typeface="+mn-ea"/>
                <a:cs typeface="Times New Roman" panose="02020603050405020304" pitchFamily="18" charset="0"/>
              </a:rPr>
              <a:t>Important to send out the same message, be stronger and avoid confusion.</a:t>
            </a:r>
            <a:endParaRPr lang="en-US" sz="1050" kern="1200">
              <a:solidFill>
                <a:schemeClr val="tx1"/>
              </a:solidFill>
              <a:effectLst/>
              <a:latin typeface="+mn-lt"/>
              <a:ea typeface="+mn-ea"/>
              <a:cs typeface="+mn-cs"/>
            </a:endParaRPr>
          </a:p>
          <a:p>
            <a:endParaRPr lang="en-US" sz="1050" kern="1200">
              <a:solidFill>
                <a:schemeClr val="tx1"/>
              </a:solidFill>
              <a:effectLst/>
              <a:latin typeface="+mn-lt"/>
              <a:ea typeface="+mn-ea"/>
              <a:cs typeface="+mn-cs"/>
            </a:endParaRPr>
          </a:p>
          <a:p>
            <a:r>
              <a:rPr lang="en-US" sz="1050" kern="1200">
                <a:solidFill>
                  <a:schemeClr val="tx1"/>
                </a:solidFill>
                <a:effectLst/>
                <a:latin typeface="+mn-lt"/>
                <a:ea typeface="+mn-ea"/>
                <a:cs typeface="+mn-cs"/>
              </a:rPr>
              <a:t>The </a:t>
            </a:r>
            <a:r>
              <a:rPr lang="en-US" sz="1050" i="1" kern="1200">
                <a:solidFill>
                  <a:schemeClr val="tx1"/>
                </a:solidFill>
                <a:effectLst/>
                <a:latin typeface="+mn-lt"/>
                <a:ea typeface="+mn-ea"/>
                <a:cs typeface="+mn-cs"/>
              </a:rPr>
              <a:t>Humanitarian Coordinator:</a:t>
            </a:r>
            <a:endParaRPr lang="en-GB" sz="1050" kern="1200">
              <a:solidFill>
                <a:schemeClr val="tx1"/>
              </a:solidFill>
              <a:effectLst/>
              <a:latin typeface="+mn-lt"/>
              <a:ea typeface="+mn-ea"/>
              <a:cs typeface="+mn-cs"/>
            </a:endParaRPr>
          </a:p>
          <a:p>
            <a:pPr marL="171450" indent="-171450">
              <a:buFont typeface="Arial" panose="020B0604020202020204" pitchFamily="34" charset="0"/>
              <a:buChar char="•"/>
            </a:pPr>
            <a:r>
              <a:rPr lang="en-US" sz="1050" kern="1200">
                <a:solidFill>
                  <a:schemeClr val="tx1"/>
                </a:solidFill>
                <a:effectLst/>
                <a:latin typeface="+mn-lt"/>
                <a:ea typeface="+mn-ea"/>
                <a:cs typeface="+mn-cs"/>
              </a:rPr>
              <a:t>Coordinates the advocacy efforts of relevant </a:t>
            </a:r>
            <a:r>
              <a:rPr lang="en-GB" sz="1050" kern="1200" noProof="0">
                <a:solidFill>
                  <a:schemeClr val="tx1"/>
                </a:solidFill>
                <a:effectLst/>
                <a:latin typeface="+mn-lt"/>
                <a:ea typeface="+mn-ea"/>
                <a:cs typeface="+mn-cs"/>
              </a:rPr>
              <a:t>organisations</a:t>
            </a:r>
            <a:r>
              <a:rPr lang="en-US" sz="1050" kern="1200">
                <a:solidFill>
                  <a:schemeClr val="tx1"/>
                </a:solidFill>
                <a:effectLst/>
                <a:latin typeface="+mn-lt"/>
                <a:ea typeface="+mn-ea"/>
                <a:cs typeface="+mn-cs"/>
              </a:rPr>
              <a:t> and uses private and/or</a:t>
            </a:r>
            <a:r>
              <a:rPr lang="en-GB" sz="1050" kern="1200">
                <a:solidFill>
                  <a:schemeClr val="tx1"/>
                </a:solidFill>
                <a:effectLst/>
                <a:latin typeface="+mn-lt"/>
                <a:ea typeface="+mn-ea"/>
                <a:cs typeface="+mn-cs"/>
              </a:rPr>
              <a:t> </a:t>
            </a:r>
            <a:r>
              <a:rPr lang="en-US" sz="1050" kern="1200">
                <a:solidFill>
                  <a:schemeClr val="tx1"/>
                </a:solidFill>
                <a:effectLst/>
                <a:latin typeface="+mn-lt"/>
                <a:ea typeface="+mn-ea"/>
                <a:cs typeface="+mn-cs"/>
              </a:rPr>
              <a:t>public advocacy as appropriate with all relevant actors to ensure humanitarian</a:t>
            </a:r>
            <a:r>
              <a:rPr lang="en-GB" sz="1050" kern="1200">
                <a:solidFill>
                  <a:schemeClr val="tx1"/>
                </a:solidFill>
                <a:effectLst/>
                <a:latin typeface="+mn-lt"/>
                <a:ea typeface="+mn-ea"/>
                <a:cs typeface="+mn-cs"/>
              </a:rPr>
              <a:t> </a:t>
            </a:r>
            <a:r>
              <a:rPr lang="en-US" sz="1050" kern="1200">
                <a:solidFill>
                  <a:schemeClr val="tx1"/>
                </a:solidFill>
                <a:effectLst/>
                <a:latin typeface="+mn-lt"/>
                <a:ea typeface="+mn-ea"/>
                <a:cs typeface="+mn-cs"/>
              </a:rPr>
              <a:t>concerns are taken into account.</a:t>
            </a:r>
            <a:endParaRPr lang="en-GB" sz="1050" kern="1200">
              <a:solidFill>
                <a:schemeClr val="tx1"/>
              </a:solidFill>
              <a:effectLst/>
              <a:latin typeface="+mn-lt"/>
              <a:ea typeface="+mn-ea"/>
              <a:cs typeface="+mn-cs"/>
            </a:endParaRPr>
          </a:p>
          <a:p>
            <a:pPr marL="171450" indent="-171450">
              <a:buFont typeface="Arial" panose="020B0604020202020204" pitchFamily="34" charset="0"/>
              <a:buChar char="•"/>
            </a:pPr>
            <a:r>
              <a:rPr lang="en-US" sz="1050" kern="1200">
                <a:solidFill>
                  <a:schemeClr val="tx1"/>
                </a:solidFill>
                <a:effectLst/>
                <a:latin typeface="+mn-lt"/>
                <a:ea typeface="+mn-ea"/>
                <a:cs typeface="+mn-cs"/>
              </a:rPr>
              <a:t>On behalf of the HCT, provides leadership and/or promotes humanitarian</a:t>
            </a:r>
            <a:r>
              <a:rPr lang="en-GB" sz="1050" kern="1200">
                <a:solidFill>
                  <a:schemeClr val="tx1"/>
                </a:solidFill>
                <a:effectLst/>
                <a:latin typeface="+mn-lt"/>
                <a:ea typeface="+mn-ea"/>
                <a:cs typeface="+mn-cs"/>
              </a:rPr>
              <a:t> </a:t>
            </a:r>
            <a:r>
              <a:rPr lang="en-US" sz="1050" kern="1200">
                <a:solidFill>
                  <a:schemeClr val="tx1"/>
                </a:solidFill>
                <a:effectLst/>
                <a:latin typeface="+mn-lt"/>
                <a:ea typeface="+mn-ea"/>
                <a:cs typeface="+mn-cs"/>
              </a:rPr>
              <a:t>negotiations with relevant parties, including non-state actors, on, in particular, cross- cutting issues of access, gender, protection, human rights, environment.</a:t>
            </a:r>
            <a:endParaRPr lang="en-GB" sz="1050" kern="1200">
              <a:solidFill>
                <a:schemeClr val="tx1"/>
              </a:solidFill>
              <a:effectLst/>
              <a:latin typeface="+mn-lt"/>
              <a:ea typeface="+mn-ea"/>
              <a:cs typeface="+mn-cs"/>
            </a:endParaRPr>
          </a:p>
          <a:p>
            <a:pPr marL="171450" indent="-171450">
              <a:buFont typeface="Arial" panose="020B0604020202020204" pitchFamily="34" charset="0"/>
              <a:buChar char="•"/>
            </a:pPr>
            <a:r>
              <a:rPr lang="en-US" sz="1050" kern="1200">
                <a:solidFill>
                  <a:schemeClr val="tx1"/>
                </a:solidFill>
                <a:effectLst/>
                <a:latin typeface="+mn-lt"/>
                <a:ea typeface="+mn-ea"/>
                <a:cs typeface="+mn-cs"/>
              </a:rPr>
              <a:t>Supports the advocacy of UNHCR on refugee issues and ensures other humanitarian</a:t>
            </a:r>
            <a:r>
              <a:rPr lang="en-GB" sz="1050" kern="1200">
                <a:solidFill>
                  <a:schemeClr val="tx1"/>
                </a:solidFill>
                <a:effectLst/>
                <a:latin typeface="+mn-lt"/>
                <a:ea typeface="+mn-ea"/>
                <a:cs typeface="+mn-cs"/>
              </a:rPr>
              <a:t> </a:t>
            </a:r>
            <a:r>
              <a:rPr lang="en-US" sz="1050" kern="1200">
                <a:solidFill>
                  <a:schemeClr val="tx1"/>
                </a:solidFill>
                <a:effectLst/>
                <a:latin typeface="+mn-lt"/>
                <a:ea typeface="+mn-ea"/>
                <a:cs typeface="+mn-cs"/>
              </a:rPr>
              <a:t>advocacy initiatives are complementary and supportive. (This is very important and sends a strong message of collaboration and reinforcing each others’ efforts). </a:t>
            </a:r>
          </a:p>
          <a:p>
            <a:pPr marL="171450" indent="-171450">
              <a:buFont typeface="Arial" panose="020B0604020202020204" pitchFamily="34" charset="0"/>
              <a:buChar char="•"/>
            </a:pPr>
            <a:endParaRPr lang="en-US" sz="1050" kern="1200">
              <a:solidFill>
                <a:schemeClr val="tx1"/>
              </a:solidFill>
              <a:effectLst/>
              <a:latin typeface="+mn-lt"/>
              <a:ea typeface="+mn-ea"/>
              <a:cs typeface="+mn-cs"/>
            </a:endParaRPr>
          </a:p>
          <a:p>
            <a:r>
              <a:rPr lang="en-US" sz="1050" b="1" kern="1200">
                <a:solidFill>
                  <a:schemeClr val="tx1"/>
                </a:solidFill>
                <a:effectLst/>
                <a:latin typeface="+mn-lt"/>
                <a:ea typeface="+mn-ea"/>
                <a:cs typeface="+mn-cs"/>
              </a:rPr>
              <a:t>The </a:t>
            </a:r>
            <a:r>
              <a:rPr lang="en-US" sz="1050" b="1" i="1" kern="1200">
                <a:solidFill>
                  <a:schemeClr val="tx1"/>
                </a:solidFill>
                <a:effectLst/>
                <a:latin typeface="+mn-lt"/>
                <a:ea typeface="+mn-ea"/>
                <a:cs typeface="+mn-cs"/>
              </a:rPr>
              <a:t>UNHCR Representative:</a:t>
            </a:r>
            <a:endParaRPr lang="en-GB" sz="105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1050" kern="1200">
                <a:solidFill>
                  <a:schemeClr val="tx1"/>
                </a:solidFill>
                <a:effectLst/>
                <a:latin typeface="+mn-lt"/>
                <a:ea typeface="+mn-ea"/>
                <a:cs typeface="+mn-cs"/>
              </a:rPr>
              <a:t>Supports the overall advocacy efforts of the Humanitarian Coordinator and HCT and exercises, as necessary, the specific advocacy role as Protection Cluster lead.</a:t>
            </a:r>
            <a:endParaRPr lang="en-GB"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050" kern="1200">
                <a:solidFill>
                  <a:schemeClr val="tx1"/>
                </a:solidFill>
                <a:effectLst/>
                <a:latin typeface="+mn-lt"/>
                <a:ea typeface="+mn-ea"/>
                <a:cs typeface="+mn-cs"/>
              </a:rPr>
              <a:t>Has primary responsibility for advocacy with the host Government and all relevant actors on refugee issues, leads private and/or public advocacy and the development of common messaging on refugee issues.</a:t>
            </a:r>
            <a:endParaRPr lang="en-GB" sz="1050" kern="1200">
              <a:solidFill>
                <a:schemeClr val="tx1"/>
              </a:solidFill>
              <a:effectLst/>
              <a:latin typeface="+mn-lt"/>
              <a:ea typeface="+mn-ea"/>
              <a:cs typeface="+mn-cs"/>
            </a:endParaRPr>
          </a:p>
          <a:p>
            <a:pPr marL="171450" indent="-171450">
              <a:buFont typeface="Arial" panose="020B0604020202020204" pitchFamily="34" charset="0"/>
              <a:buChar char="•"/>
            </a:pPr>
            <a:endParaRPr lang="en-US"/>
          </a:p>
          <a:p>
            <a:pPr marL="0" indent="0">
              <a:buFont typeface="Arial" panose="020B0604020202020204" pitchFamily="34" charset="0"/>
              <a:buNone/>
            </a:pPr>
            <a:r>
              <a:rPr lang="en-US"/>
              <a:t>Conclude that we have now gone through the six </a:t>
            </a:r>
            <a:r>
              <a:rPr lang="en-US" sz="1200">
                <a:solidFill>
                  <a:srgbClr val="0070C0"/>
                </a:solidFill>
                <a:latin typeface="Calibri" panose="020F0502020204030204" pitchFamily="34" charset="0"/>
                <a:cs typeface="Times New Roman" panose="02020603050405020304" pitchFamily="18" charset="0"/>
              </a:rPr>
              <a:t>primary points of interface. We have seen that there are some parts coordinated at a national level, but that a very important part is the coordination and facilitation of service delivery at the point where IDPs, refugees and other affected populations are. Importantly, the situation needs to be assessed to determine what arrangements works best – not one size fits all.</a:t>
            </a:r>
          </a:p>
          <a:p>
            <a:pPr marL="0" indent="0">
              <a:buFont typeface="Arial" panose="020B0604020202020204" pitchFamily="34" charset="0"/>
              <a:buNone/>
            </a:pPr>
            <a:endParaRPr lang="en-US" sz="1200">
              <a:solidFill>
                <a:srgbClr val="0070C0"/>
              </a:solidFill>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200">
                <a:solidFill>
                  <a:srgbClr val="0070C0"/>
                </a:solidFill>
                <a:latin typeface="Calibri" panose="020F0502020204030204" pitchFamily="34" charset="0"/>
                <a:cs typeface="Times New Roman" panose="02020603050405020304" pitchFamily="18" charset="0"/>
              </a:rPr>
              <a:t>Questions?</a:t>
            </a:r>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19</a:t>
            </a:fld>
            <a:endParaRPr lang="en-US"/>
          </a:p>
        </p:txBody>
      </p:sp>
    </p:spTree>
    <p:extLst>
      <p:ext uri="{BB962C8B-B14F-4D97-AF65-F5344CB8AC3E}">
        <p14:creationId xmlns:p14="http://schemas.microsoft.com/office/powerpoint/2010/main" val="162295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i="1">
                <a:effectLst/>
                <a:latin typeface="Calibri" panose="020F0502020204030204" pitchFamily="34" charset="0"/>
                <a:ea typeface="Times New Roman" panose="02020603050405020304" pitchFamily="18" charset="0"/>
              </a:rPr>
              <a:t>1 minute</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&lt;14:10</a:t>
            </a: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Show this slide to conclude 30 sec</a:t>
            </a:r>
            <a:endParaRPr lang="en-US" sz="1800">
              <a:effectLst/>
              <a:latin typeface="Arial" panose="020B0604020202020204" pitchFamily="34" charset="0"/>
            </a:endParaRPr>
          </a:p>
          <a:p>
            <a:endParaRPr lang="en-GB" sz="1800" i="1">
              <a:effectLst/>
              <a:latin typeface="Calibri" panose="020F0502020204030204" pitchFamily="34" charset="0"/>
              <a:ea typeface="Times New Roman" panose="02020603050405020304" pitchFamily="18" charset="0"/>
            </a:endParaRPr>
          </a:p>
          <a:p>
            <a:endParaRPr lang="en-GB" sz="1800" i="1">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2</a:t>
            </a:fld>
            <a:endParaRPr lang="en-US"/>
          </a:p>
        </p:txBody>
      </p:sp>
    </p:spTree>
    <p:extLst>
      <p:ext uri="{BB962C8B-B14F-4D97-AF65-F5344CB8AC3E}">
        <p14:creationId xmlns:p14="http://schemas.microsoft.com/office/powerpoint/2010/main" val="3800275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a:t>JOYCE</a:t>
            </a:r>
          </a:p>
          <a:p>
            <a:pPr>
              <a:lnSpc>
                <a:spcPct val="115000"/>
              </a:lnSpc>
              <a:spcBef>
                <a:spcPts val="600"/>
              </a:spcBef>
              <a:spcAft>
                <a:spcPts val="600"/>
              </a:spcAft>
            </a:pPr>
            <a:endParaRPr lang="en-GB"/>
          </a:p>
          <a:p>
            <a:pPr>
              <a:lnSpc>
                <a:spcPct val="115000"/>
              </a:lnSpc>
              <a:spcBef>
                <a:spcPts val="600"/>
              </a:spcBef>
              <a:spcAft>
                <a:spcPts val="600"/>
              </a:spcAft>
            </a:pPr>
            <a:r>
              <a:rPr lang="en-GB"/>
              <a:t>Both slides on key messages: </a:t>
            </a: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5 minute</a:t>
            </a:r>
            <a:endParaRPr lang="en-SE" sz="180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&lt;15:55</a:t>
            </a:r>
            <a:endParaRPr lang="en-SE"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fld id="{48A5C689-D207-450D-8A53-E8568E34423C}" type="slidenum">
              <a:rPr lang="en-GB" smtClean="0"/>
              <a:t>20</a:t>
            </a:fld>
            <a:endParaRPr lang="en-GB"/>
          </a:p>
        </p:txBody>
      </p:sp>
    </p:spTree>
    <p:extLst>
      <p:ext uri="{BB962C8B-B14F-4D97-AF65-F5344CB8AC3E}">
        <p14:creationId xmlns:p14="http://schemas.microsoft.com/office/powerpoint/2010/main" val="1845169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a:t>
            </a:r>
          </a:p>
        </p:txBody>
      </p:sp>
      <p:sp>
        <p:nvSpPr>
          <p:cNvPr id="4" name="Slide Number Placeholder 3"/>
          <p:cNvSpPr>
            <a:spLocks noGrp="1"/>
          </p:cNvSpPr>
          <p:nvPr>
            <p:ph type="sldNum" sz="quarter" idx="5"/>
          </p:nvPr>
        </p:nvSpPr>
        <p:spPr/>
        <p:txBody>
          <a:bodyPr/>
          <a:lstStyle/>
          <a:p>
            <a:fld id="{68A5BA7A-BEB8-4881-A821-452EB6CAC535}" type="slidenum">
              <a:rPr lang="en-US" smtClean="0"/>
              <a:t>21</a:t>
            </a:fld>
            <a:endParaRPr lang="en-US"/>
          </a:p>
        </p:txBody>
      </p:sp>
    </p:spTree>
    <p:extLst>
      <p:ext uri="{BB962C8B-B14F-4D97-AF65-F5344CB8AC3E}">
        <p14:creationId xmlns:p14="http://schemas.microsoft.com/office/powerpoint/2010/main" val="116019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KARIN</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1 minute</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&lt;15:56</a:t>
            </a:r>
          </a:p>
          <a:p>
            <a:endParaRPr lang="en-GB" sz="1800" i="1">
              <a:effectLst/>
              <a:latin typeface="Calibri" panose="020F0502020204030204" pitchFamily="34" charset="0"/>
            </a:endParaRPr>
          </a:p>
          <a:p>
            <a:r>
              <a:rPr lang="en-GB" sz="1800" i="1">
                <a:effectLst/>
                <a:latin typeface="Calibri" panose="020F0502020204030204" pitchFamily="34" charset="0"/>
              </a:rPr>
              <a:t>This is a must-read before the webinars the next week!</a:t>
            </a:r>
          </a:p>
          <a:p>
            <a:r>
              <a:rPr lang="en-GB"/>
              <a:t>https://www.unhcr.org/media/joint-letter-unhcr-ocha-transformative-agenda</a:t>
            </a:r>
            <a:r>
              <a:rPr lang="en-GB" sz="1800" i="1">
                <a:effectLst/>
                <a:latin typeface="Calibri" panose="020F0502020204030204" pitchFamily="34" charset="0"/>
              </a:rPr>
              <a:t> </a:t>
            </a:r>
            <a:endParaRPr lang="en-GB"/>
          </a:p>
        </p:txBody>
      </p:sp>
      <p:sp>
        <p:nvSpPr>
          <p:cNvPr id="4" name="Slide Number Placeholder 3"/>
          <p:cNvSpPr>
            <a:spLocks noGrp="1"/>
          </p:cNvSpPr>
          <p:nvPr>
            <p:ph type="sldNum" sz="quarter" idx="10"/>
          </p:nvPr>
        </p:nvSpPr>
        <p:spPr/>
        <p:txBody>
          <a:bodyPr/>
          <a:lstStyle/>
          <a:p>
            <a:fld id="{48A5C689-D207-450D-8A53-E8568E34423C}" type="slidenum">
              <a:rPr lang="en-GB" smtClean="0"/>
              <a:t>22</a:t>
            </a:fld>
            <a:endParaRPr lang="en-GB"/>
          </a:p>
        </p:txBody>
      </p:sp>
    </p:spTree>
    <p:extLst>
      <p:ext uri="{BB962C8B-B14F-4D97-AF65-F5344CB8AC3E}">
        <p14:creationId xmlns:p14="http://schemas.microsoft.com/office/powerpoint/2010/main" val="319950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i="1">
                <a:effectLst/>
                <a:latin typeface="Calibri" panose="020F0502020204030204" pitchFamily="34" charset="0"/>
                <a:ea typeface="Times New Roman" panose="02020603050405020304" pitchFamily="18" charset="0"/>
              </a:rPr>
              <a:t>KARIN</a:t>
            </a:r>
          </a:p>
          <a:p>
            <a:pPr>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spcBef>
                <a:spcPts val="600"/>
              </a:spcBef>
              <a:spcAft>
                <a:spcPts val="600"/>
              </a:spcAft>
            </a:pPr>
            <a:r>
              <a:rPr lang="en-GB" sz="1800" i="1">
                <a:effectLst/>
                <a:latin typeface="Calibri" panose="020F0502020204030204" pitchFamily="34" charset="0"/>
                <a:ea typeface="Times New Roman" panose="02020603050405020304" pitchFamily="18" charset="0"/>
              </a:rPr>
              <a:t>1 minute</a:t>
            </a:r>
            <a:endParaRPr lang="en-SE" sz="180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&lt;15:57</a:t>
            </a:r>
            <a:endParaRPr lang="en-SE" sz="1800">
              <a:effectLst/>
              <a:latin typeface="Times New Roman" panose="02020603050405020304" pitchFamily="18" charset="0"/>
              <a:ea typeface="Times New Roman" panose="02020603050405020304" pitchFamily="18" charset="0"/>
            </a:endParaRPr>
          </a:p>
          <a:p>
            <a:endParaRPr lang="en-US"/>
          </a:p>
          <a:p>
            <a:r>
              <a:rPr lang="en-US"/>
              <a:t>Encourage participants to continue to share their questions e.g. via teams chat</a:t>
            </a:r>
          </a:p>
        </p:txBody>
      </p:sp>
      <p:sp>
        <p:nvSpPr>
          <p:cNvPr id="4" name="Slide Number Placeholder 3"/>
          <p:cNvSpPr>
            <a:spLocks noGrp="1"/>
          </p:cNvSpPr>
          <p:nvPr>
            <p:ph type="sldNum" sz="quarter" idx="5"/>
          </p:nvPr>
        </p:nvSpPr>
        <p:spPr/>
        <p:txBody>
          <a:bodyPr/>
          <a:lstStyle/>
          <a:p>
            <a:fld id="{68A5BA7A-BEB8-4881-A821-452EB6CAC535}" type="slidenum">
              <a:rPr lang="en-US" smtClean="0"/>
              <a:t>23</a:t>
            </a:fld>
            <a:endParaRPr lang="en-US"/>
          </a:p>
        </p:txBody>
      </p:sp>
    </p:spTree>
    <p:extLst>
      <p:ext uri="{BB962C8B-B14F-4D97-AF65-F5344CB8AC3E}">
        <p14:creationId xmlns:p14="http://schemas.microsoft.com/office/powerpoint/2010/main" val="1934736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i="1">
                <a:effectLst/>
                <a:latin typeface="Calibri" panose="020F0502020204030204" pitchFamily="34" charset="0"/>
                <a:ea typeface="Times New Roman" panose="02020603050405020304" pitchFamily="18" charset="0"/>
              </a:rPr>
              <a:t>KARIN</a:t>
            </a:r>
          </a:p>
          <a:p>
            <a:pPr>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spcBef>
                <a:spcPts val="600"/>
              </a:spcBef>
              <a:spcAft>
                <a:spcPts val="600"/>
              </a:spcAft>
            </a:pPr>
            <a:r>
              <a:rPr lang="en-GB" sz="1800" i="1">
                <a:effectLst/>
                <a:latin typeface="Calibri" panose="020F0502020204030204" pitchFamily="34" charset="0"/>
                <a:ea typeface="Times New Roman" panose="02020603050405020304" pitchFamily="18" charset="0"/>
              </a:rPr>
              <a:t>2 minutes</a:t>
            </a:r>
            <a:endParaRPr lang="en-SE" sz="180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&lt;15:59</a:t>
            </a:r>
            <a:endParaRPr lang="en-SE" sz="1800">
              <a:effectLst/>
              <a:latin typeface="Times New Roman" panose="02020603050405020304" pitchFamily="18" charset="0"/>
              <a:ea typeface="Times New Roman" panose="02020603050405020304" pitchFamily="18" charset="0"/>
            </a:endParaRPr>
          </a:p>
          <a:p>
            <a:endParaRPr lang="en-SE"/>
          </a:p>
        </p:txBody>
      </p:sp>
      <p:sp>
        <p:nvSpPr>
          <p:cNvPr id="4" name="Slide Number Placeholder 3"/>
          <p:cNvSpPr>
            <a:spLocks noGrp="1"/>
          </p:cNvSpPr>
          <p:nvPr>
            <p:ph type="sldNum" sz="quarter" idx="5"/>
          </p:nvPr>
        </p:nvSpPr>
        <p:spPr/>
        <p:txBody>
          <a:bodyPr/>
          <a:lstStyle/>
          <a:p>
            <a:fld id="{68A5BA7A-BEB8-4881-A821-452EB6CAC535}" type="slidenum">
              <a:rPr lang="en-US" smtClean="0"/>
              <a:t>24</a:t>
            </a:fld>
            <a:endParaRPr lang="en-US"/>
          </a:p>
        </p:txBody>
      </p:sp>
    </p:spTree>
    <p:extLst>
      <p:ext uri="{BB962C8B-B14F-4D97-AF65-F5344CB8AC3E}">
        <p14:creationId xmlns:p14="http://schemas.microsoft.com/office/powerpoint/2010/main" val="473225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i="1">
                <a:effectLst/>
                <a:latin typeface="Calibri" panose="020F0502020204030204" pitchFamily="34" charset="0"/>
                <a:ea typeface="Times New Roman" panose="02020603050405020304" pitchFamily="18" charset="0"/>
              </a:rPr>
              <a:t>KARIN</a:t>
            </a:r>
          </a:p>
          <a:p>
            <a:pPr>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spcBef>
                <a:spcPts val="600"/>
              </a:spcBef>
              <a:spcAft>
                <a:spcPts val="600"/>
              </a:spcAft>
            </a:pPr>
            <a:r>
              <a:rPr lang="en-GB" sz="1800" i="1">
                <a:effectLst/>
                <a:latin typeface="Calibri" panose="020F0502020204030204" pitchFamily="34" charset="0"/>
                <a:ea typeface="Times New Roman" panose="02020603050405020304" pitchFamily="18" charset="0"/>
              </a:rPr>
              <a:t>1 minute</a:t>
            </a:r>
            <a:endParaRPr lang="en-SE" sz="180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&lt;16:00</a:t>
            </a:r>
            <a:endParaRPr lang="en-SE"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10"/>
          </p:nvPr>
        </p:nvSpPr>
        <p:spPr/>
        <p:txBody>
          <a:bodyPr/>
          <a:lstStyle/>
          <a:p>
            <a:fld id="{48A5C689-D207-450D-8A53-E8568E34423C}" type="slidenum">
              <a:rPr lang="en-GB" smtClean="0"/>
              <a:t>25</a:t>
            </a:fld>
            <a:endParaRPr lang="en-GB"/>
          </a:p>
        </p:txBody>
      </p:sp>
    </p:spTree>
    <p:extLst>
      <p:ext uri="{BB962C8B-B14F-4D97-AF65-F5344CB8AC3E}">
        <p14:creationId xmlns:p14="http://schemas.microsoft.com/office/powerpoint/2010/main" val="319950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i="1">
                <a:effectLst/>
                <a:latin typeface="Calibri" panose="020F0502020204030204" pitchFamily="34" charset="0"/>
                <a:ea typeface="Times New Roman" panose="02020603050405020304" pitchFamily="18" charset="0"/>
              </a:rPr>
              <a:t>1 minute</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&lt;14:11</a:t>
            </a:r>
          </a:p>
          <a:p>
            <a:endParaRPr lang="en-GB" sz="1800" i="1">
              <a:effectLst/>
              <a:latin typeface="Calibri" panose="020F0502020204030204" pitchFamily="34" charset="0"/>
              <a:ea typeface="Times New Roman" panose="02020603050405020304" pitchFamily="18" charset="0"/>
            </a:endParaRPr>
          </a:p>
          <a:p>
            <a:pPr>
              <a:spcBef>
                <a:spcPts val="600"/>
              </a:spcBef>
              <a:spcAft>
                <a:spcPts val="600"/>
              </a:spcAft>
            </a:pPr>
            <a:r>
              <a:rPr lang="en-GB" sz="1800">
                <a:effectLst/>
                <a:latin typeface="Calibri" panose="020F0502020204030204" pitchFamily="34" charset="0"/>
                <a:ea typeface="Times New Roman" panose="02020603050405020304" pitchFamily="18" charset="0"/>
              </a:rPr>
              <a:t>[</a:t>
            </a:r>
            <a:r>
              <a:rPr lang="en-GB" sz="1800">
                <a:effectLst/>
                <a:highlight>
                  <a:srgbClr val="FFFF00"/>
                </a:highlight>
                <a:latin typeface="Calibri" panose="020F0502020204030204" pitchFamily="34" charset="0"/>
                <a:ea typeface="Times New Roman" panose="02020603050405020304" pitchFamily="18" charset="0"/>
              </a:rPr>
              <a:t>Facilitator</a:t>
            </a:r>
            <a:r>
              <a:rPr lang="en-GB" sz="1800">
                <a:effectLst/>
                <a:latin typeface="Calibri" panose="020F0502020204030204" pitchFamily="34" charset="0"/>
                <a:ea typeface="Times New Roman" panose="02020603050405020304" pitchFamily="18" charset="0"/>
              </a:rPr>
              <a:t>]: </a:t>
            </a:r>
            <a:r>
              <a:rPr lang="en-GB" sz="1800" b="1">
                <a:effectLst/>
                <a:latin typeface="Calibri" panose="020F0502020204030204" pitchFamily="34" charset="0"/>
                <a:ea typeface="Times New Roman" panose="02020603050405020304" pitchFamily="18" charset="0"/>
              </a:rPr>
              <a:t>DO [slide 3]:</a:t>
            </a:r>
            <a:r>
              <a:rPr lang="en-GB" sz="1800">
                <a:effectLst/>
                <a:latin typeface="Calibri" panose="020F0502020204030204" pitchFamily="34" charset="0"/>
                <a:ea typeface="Times New Roman" panose="02020603050405020304" pitchFamily="18" charset="0"/>
              </a:rPr>
              <a:t> Build upon the participants’ input to the warm-up question as you go through the session agenda: </a:t>
            </a:r>
            <a:endParaRPr lang="en-SE" sz="1800">
              <a:effectLst/>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Recap – what we know so far, and opportunity for Q&amp;A</a:t>
            </a:r>
            <a:endParaRPr lang="en-SE" sz="1800">
              <a:effectLst/>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The Joint Note – what, where and how</a:t>
            </a:r>
            <a:endParaRPr lang="en-SE" sz="1800">
              <a:effectLst/>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800">
                <a:effectLst/>
                <a:latin typeface="Calibri" panose="020F0502020204030204" pitchFamily="34" charset="0"/>
                <a:ea typeface="Times New Roman" panose="02020603050405020304" pitchFamily="18" charset="0"/>
              </a:rPr>
              <a:t>Coordination in practice: The six primary points of interface</a:t>
            </a:r>
            <a:endParaRPr lang="en-SE" sz="180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SE" sz="1800">
                <a:effectLst/>
                <a:latin typeface="Calibri" panose="020F0502020204030204" pitchFamily="34" charset="0"/>
                <a:ea typeface="Times New Roman" panose="02020603050405020304" pitchFamily="18" charset="0"/>
              </a:rPr>
              <a:t> </a:t>
            </a:r>
            <a:r>
              <a:rPr lang="en-GB" sz="1800">
                <a:effectLst/>
                <a:latin typeface="Calibri" panose="020F0502020204030204" pitchFamily="34" charset="0"/>
                <a:ea typeface="Times New Roman" panose="02020603050405020304" pitchFamily="18" charset="0"/>
              </a:rPr>
              <a:t>[</a:t>
            </a:r>
            <a:r>
              <a:rPr lang="en-GB" sz="1800">
                <a:effectLst/>
                <a:highlight>
                  <a:srgbClr val="FFFF00"/>
                </a:highlight>
                <a:latin typeface="Calibri" panose="020F0502020204030204" pitchFamily="34" charset="0"/>
                <a:ea typeface="Times New Roman" panose="02020603050405020304" pitchFamily="18" charset="0"/>
              </a:rPr>
              <a:t>Facilitator</a:t>
            </a:r>
            <a:r>
              <a:rPr lang="en-GB" sz="1800">
                <a:effectLst/>
                <a:latin typeface="Calibri" panose="020F0502020204030204" pitchFamily="34" charset="0"/>
                <a:ea typeface="Times New Roman" panose="02020603050405020304" pitchFamily="18" charset="0"/>
              </a:rPr>
              <a:t>]: </a:t>
            </a:r>
            <a:r>
              <a:rPr lang="en-GB" sz="1800" b="1">
                <a:effectLst/>
                <a:latin typeface="Calibri" panose="020F0502020204030204" pitchFamily="34" charset="0"/>
                <a:ea typeface="Times New Roman" panose="02020603050405020304" pitchFamily="18" charset="0"/>
              </a:rPr>
              <a:t>SAY:</a:t>
            </a:r>
            <a:r>
              <a:rPr lang="en-GB" sz="1800">
                <a:effectLst/>
                <a:latin typeface="Calibri" panose="020F0502020204030204" pitchFamily="34" charset="0"/>
                <a:ea typeface="Times New Roman" panose="02020603050405020304" pitchFamily="18" charset="0"/>
              </a:rPr>
              <a:t> “As we mentioned last time, the webinar needs us all to work as a team. For this reason, we would like you to stay with us for the full webinar (120 minutes); participate active (</a:t>
            </a:r>
            <a:r>
              <a:rPr lang="en-GB" sz="1800">
                <a:effectLst/>
                <a:latin typeface="Calibri" panose="020F0502020204030204" pitchFamily="34" charset="0"/>
                <a:ea typeface="Calibri" panose="020F0502020204030204" pitchFamily="34" charset="0"/>
              </a:rPr>
              <a:t>verbally, chat, emoticons) and, if possible, keep your cameras on. There are no right or wrong answers, or silly questions. Let’s embrace this moment we have to explore how we can ensure even better the protection of children, which is the ultimate reason why we are here.”</a:t>
            </a:r>
            <a:endParaRPr lang="en-SE" sz="1800">
              <a:effectLst/>
              <a:latin typeface="Times New Roman" panose="02020603050405020304" pitchFamily="18" charset="0"/>
              <a:ea typeface="Times New Roman" panose="02020603050405020304" pitchFamily="18" charset="0"/>
            </a:endParaRPr>
          </a:p>
          <a:p>
            <a:endParaRPr lang="en-GB" sz="1800" i="1">
              <a:effectLst/>
              <a:latin typeface="Calibri" panose="020F0502020204030204" pitchFamily="34" charset="0"/>
              <a:ea typeface="Times New Roman" panose="02020603050405020304" pitchFamily="18" charset="0"/>
            </a:endParaRPr>
          </a:p>
          <a:p>
            <a:endParaRPr lang="en-GB" sz="1800" i="1">
              <a:effectLst/>
              <a:latin typeface="Calibri" panose="020F0502020204030204" pitchFamily="34" charset="0"/>
            </a:endParaRPr>
          </a:p>
          <a:p>
            <a:endParaRPr lang="en-SE"/>
          </a:p>
        </p:txBody>
      </p:sp>
      <p:sp>
        <p:nvSpPr>
          <p:cNvPr id="4" name="Slide Number Placeholder 3"/>
          <p:cNvSpPr>
            <a:spLocks noGrp="1"/>
          </p:cNvSpPr>
          <p:nvPr>
            <p:ph type="sldNum" sz="quarter" idx="5"/>
          </p:nvPr>
        </p:nvSpPr>
        <p:spPr/>
        <p:txBody>
          <a:bodyPr/>
          <a:lstStyle/>
          <a:p>
            <a:fld id="{68A5BA7A-BEB8-4881-A821-452EB6CAC535}" type="slidenum">
              <a:rPr lang="en-US" smtClean="0"/>
              <a:t>3</a:t>
            </a:fld>
            <a:endParaRPr lang="en-US"/>
          </a:p>
        </p:txBody>
      </p:sp>
    </p:spTree>
    <p:extLst>
      <p:ext uri="{BB962C8B-B14F-4D97-AF65-F5344CB8AC3E}">
        <p14:creationId xmlns:p14="http://schemas.microsoft.com/office/powerpoint/2010/main" val="379293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i="1">
                <a:effectLst/>
                <a:latin typeface="Calibri" panose="020F0502020204030204" pitchFamily="34" charset="0"/>
                <a:ea typeface="Times New Roman" panose="02020603050405020304" pitchFamily="18" charset="0"/>
              </a:rPr>
              <a:t>2 minutes</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&lt;14:13</a:t>
            </a:r>
          </a:p>
          <a:p>
            <a:endParaRPr lang="en-GB" sz="1800" i="1">
              <a:effectLst/>
              <a:latin typeface="Calibri" panose="020F0502020204030204" pitchFamily="34" charset="0"/>
            </a:endParaRPr>
          </a:p>
          <a:p>
            <a:r>
              <a:rPr lang="en-GB"/>
              <a:t>Teams poll</a:t>
            </a:r>
          </a:p>
          <a:p>
            <a:endParaRPr lang="en-GB"/>
          </a:p>
          <a:p>
            <a:pPr>
              <a:spcAft>
                <a:spcPts val="1200"/>
              </a:spcAft>
            </a:pPr>
            <a:r>
              <a:rPr lang="en-GB" sz="1200">
                <a:latin typeface="Arial" panose="020B0604020202020204" pitchFamily="34" charset="0"/>
                <a:cs typeface="Arial" panose="020B0604020202020204" pitchFamily="34" charset="0"/>
              </a:rPr>
              <a:t>How do you feel about the </a:t>
            </a:r>
            <a:r>
              <a:rPr lang="en-GB" sz="1200" b="1">
                <a:latin typeface="Arial" panose="020B0604020202020204" pitchFamily="34" charset="0"/>
                <a:cs typeface="Arial" panose="020B0604020202020204" pitchFamily="34" charset="0"/>
              </a:rPr>
              <a:t>Joint UNHCR-OCHA Note on Mixed Situations</a:t>
            </a:r>
            <a:r>
              <a:rPr lang="en-GB" sz="1200">
                <a:latin typeface="Arial" panose="020B0604020202020204" pitchFamily="34" charset="0"/>
                <a:cs typeface="Arial" panose="020B0604020202020204" pitchFamily="34" charset="0"/>
              </a:rPr>
              <a:t>?</a:t>
            </a:r>
          </a:p>
          <a:p>
            <a:pPr marL="457200" indent="-457200">
              <a:spcBef>
                <a:spcPts val="600"/>
              </a:spcBef>
              <a:spcAft>
                <a:spcPts val="600"/>
              </a:spcAft>
              <a:buAutoNum type="alphaUcPeriod"/>
            </a:pPr>
            <a:r>
              <a:rPr lang="en-GB" sz="1200">
                <a:latin typeface="Arial" panose="020B0604020202020204" pitchFamily="34" charset="0"/>
                <a:cs typeface="Arial" panose="020B0604020202020204" pitchFamily="34" charset="0"/>
              </a:rPr>
              <a:t>I have read it and it’s clear to me</a:t>
            </a:r>
          </a:p>
          <a:p>
            <a:pPr marL="457200" indent="-457200">
              <a:spcBef>
                <a:spcPts val="600"/>
              </a:spcBef>
              <a:spcAft>
                <a:spcPts val="600"/>
              </a:spcAft>
              <a:buAutoNum type="alphaUcPeriod"/>
            </a:pPr>
            <a:r>
              <a:rPr lang="en-GB" sz="1200">
                <a:latin typeface="Arial" panose="020B0604020202020204" pitchFamily="34" charset="0"/>
                <a:cs typeface="Arial" panose="020B0604020202020204" pitchFamily="34" charset="0"/>
              </a:rPr>
              <a:t>I have read it and it is to some extent clear</a:t>
            </a:r>
          </a:p>
          <a:p>
            <a:pPr marL="457200" indent="-457200">
              <a:spcBef>
                <a:spcPts val="600"/>
              </a:spcBef>
              <a:spcAft>
                <a:spcPts val="600"/>
              </a:spcAft>
              <a:buAutoNum type="alphaUcPeriod"/>
            </a:pPr>
            <a:r>
              <a:rPr lang="en-GB" sz="1200">
                <a:latin typeface="Arial" panose="020B0604020202020204" pitchFamily="34" charset="0"/>
                <a:cs typeface="Arial" panose="020B0604020202020204" pitchFamily="34" charset="0"/>
              </a:rPr>
              <a:t>It is not clear / it is confusing</a:t>
            </a:r>
          </a:p>
          <a:p>
            <a:pPr marL="457200" indent="-457200">
              <a:spcBef>
                <a:spcPts val="600"/>
              </a:spcBef>
              <a:spcAft>
                <a:spcPts val="600"/>
              </a:spcAft>
              <a:buAutoNum type="alphaUcPeriod"/>
            </a:pPr>
            <a:r>
              <a:rPr lang="en-GB" sz="1200">
                <a:latin typeface="Arial" panose="020B0604020202020204" pitchFamily="34" charset="0"/>
                <a:cs typeface="Arial" panose="020B0604020202020204" pitchFamily="34" charset="0"/>
              </a:rPr>
              <a:t>I didn’t read it (yet!)</a:t>
            </a:r>
          </a:p>
          <a:p>
            <a:endParaRPr lang="en-GB"/>
          </a:p>
        </p:txBody>
      </p:sp>
      <p:sp>
        <p:nvSpPr>
          <p:cNvPr id="4" name="Slide Number Placeholder 3"/>
          <p:cNvSpPr>
            <a:spLocks noGrp="1"/>
          </p:cNvSpPr>
          <p:nvPr>
            <p:ph type="sldNum" sz="quarter" idx="5"/>
          </p:nvPr>
        </p:nvSpPr>
        <p:spPr/>
        <p:txBody>
          <a:bodyPr/>
          <a:lstStyle/>
          <a:p>
            <a:fld id="{68A5BA7A-BEB8-4881-A821-452EB6CAC535}" type="slidenum">
              <a:rPr lang="en-US" smtClean="0"/>
              <a:t>4</a:t>
            </a:fld>
            <a:endParaRPr lang="en-US"/>
          </a:p>
        </p:txBody>
      </p:sp>
    </p:spTree>
    <p:extLst>
      <p:ext uri="{BB962C8B-B14F-4D97-AF65-F5344CB8AC3E}">
        <p14:creationId xmlns:p14="http://schemas.microsoft.com/office/powerpoint/2010/main" val="395633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i="1">
                <a:effectLst/>
                <a:latin typeface="Calibri" panose="020F0502020204030204" pitchFamily="34" charset="0"/>
                <a:ea typeface="Times New Roman" panose="02020603050405020304" pitchFamily="18" charset="0"/>
              </a:rPr>
              <a:t>NOURA</a:t>
            </a:r>
          </a:p>
          <a:p>
            <a:pPr>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spcBef>
                <a:spcPts val="600"/>
              </a:spcBef>
              <a:spcAft>
                <a:spcPts val="600"/>
              </a:spcAft>
            </a:pPr>
            <a:r>
              <a:rPr lang="en-GB" sz="1800" i="1">
                <a:effectLst/>
                <a:latin typeface="Calibri" panose="020F0502020204030204" pitchFamily="34" charset="0"/>
                <a:ea typeface="Times New Roman" panose="02020603050405020304" pitchFamily="18" charset="0"/>
              </a:rPr>
              <a:t>1 minutes</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&lt;14:14</a:t>
            </a:r>
          </a:p>
          <a:p>
            <a:endParaRPr lang="en-GB" sz="1800" i="1">
              <a:effectLst/>
              <a:latin typeface="Calibri" panose="020F0502020204030204" pitchFamily="34" charset="0"/>
            </a:endParaRPr>
          </a:p>
          <a:p>
            <a:pPr>
              <a:lnSpc>
                <a:spcPct val="115000"/>
              </a:lnSpc>
              <a:spcBef>
                <a:spcPts val="600"/>
              </a:spcBef>
              <a:spcAft>
                <a:spcPts val="600"/>
              </a:spcAft>
            </a:pPr>
            <a:r>
              <a:rPr lang="en-GB" sz="1800">
                <a:effectLst/>
                <a:latin typeface="Calibri" panose="020F0502020204030204" pitchFamily="34" charset="0"/>
                <a:ea typeface="Times New Roman" panose="02020603050405020304" pitchFamily="18" charset="0"/>
              </a:rPr>
              <a:t>Set the scene – today we are getting into CP coordination in mixed settings. </a:t>
            </a:r>
            <a:endParaRPr lang="en-SE" sz="180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GB" sz="1800">
                <a:effectLst/>
                <a:latin typeface="Calibri" panose="020F0502020204030204" pitchFamily="34" charset="0"/>
                <a:ea typeface="Times New Roman" panose="02020603050405020304" pitchFamily="18" charset="0"/>
              </a:rPr>
              <a:t>We have learnt about Cluster coordination and RCM in the two previous webinars. </a:t>
            </a:r>
            <a:endParaRPr lang="en-SE" sz="1800">
              <a:effectLst/>
              <a:latin typeface="Times New Roman" panose="02020603050405020304" pitchFamily="18" charset="0"/>
              <a:ea typeface="Times New Roman" panose="02020603050405020304" pitchFamily="18" charset="0"/>
            </a:endParaRPr>
          </a:p>
          <a:p>
            <a:r>
              <a:rPr lang="en-GB" sz="1800">
                <a:effectLst/>
                <a:latin typeface="Calibri" panose="020F0502020204030204" pitchFamily="34" charset="0"/>
                <a:ea typeface="Times New Roman" panose="02020603050405020304" pitchFamily="18" charset="0"/>
              </a:rPr>
              <a:t>What do we know so far? Let’s have a look at a few points, and as we go through, please note down any pending questions you may have – then we’ll have time for Q&amp;A. </a:t>
            </a:r>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5</a:t>
            </a:fld>
            <a:endParaRPr lang="en-US"/>
          </a:p>
        </p:txBody>
      </p:sp>
    </p:spTree>
    <p:extLst>
      <p:ext uri="{BB962C8B-B14F-4D97-AF65-F5344CB8AC3E}">
        <p14:creationId xmlns:p14="http://schemas.microsoft.com/office/powerpoint/2010/main" val="145051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NOURA</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5 minutes</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&lt;14:19</a:t>
            </a:r>
            <a:endParaRPr lang="en-US"/>
          </a:p>
          <a:p>
            <a:endParaRPr lang="en-US"/>
          </a:p>
          <a:p>
            <a:r>
              <a:rPr lang="en-US"/>
              <a:t>Use the slide to present what mixed setting is and the relevance of this session/topic. </a:t>
            </a:r>
          </a:p>
        </p:txBody>
      </p:sp>
      <p:sp>
        <p:nvSpPr>
          <p:cNvPr id="4" name="Slide Number Placeholder 3"/>
          <p:cNvSpPr>
            <a:spLocks noGrp="1"/>
          </p:cNvSpPr>
          <p:nvPr>
            <p:ph type="sldNum" sz="quarter" idx="5"/>
          </p:nvPr>
        </p:nvSpPr>
        <p:spPr/>
        <p:txBody>
          <a:bodyPr/>
          <a:lstStyle/>
          <a:p>
            <a:fld id="{68A5BA7A-BEB8-4881-A821-452EB6CAC535}" type="slidenum">
              <a:rPr lang="en-US" smtClean="0"/>
              <a:t>6</a:t>
            </a:fld>
            <a:endParaRPr lang="en-US"/>
          </a:p>
        </p:txBody>
      </p:sp>
    </p:spTree>
    <p:extLst>
      <p:ext uri="{BB962C8B-B14F-4D97-AF65-F5344CB8AC3E}">
        <p14:creationId xmlns:p14="http://schemas.microsoft.com/office/powerpoint/2010/main" val="248587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NOURA</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8 minutes</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&lt;14:27</a:t>
            </a:r>
          </a:p>
          <a:p>
            <a:endParaRPr lang="en-GB" sz="1800" i="1" u="sng">
              <a:effectLst/>
              <a:latin typeface="Calibri" panose="020F0502020204030204" pitchFamily="34" charset="0"/>
            </a:endParaRPr>
          </a:p>
          <a:p>
            <a:r>
              <a:rPr lang="en-US" u="sng"/>
              <a:t>History and background:</a:t>
            </a:r>
          </a:p>
          <a:p>
            <a:pPr marL="171450" indent="-171450">
              <a:buFont typeface="Wingdings" panose="05000000000000000000" pitchFamily="2" charset="2"/>
              <a:buChar char="§"/>
            </a:pPr>
            <a:r>
              <a:rPr lang="en-US"/>
              <a:t>The objectives for the Joint Note (WHY)</a:t>
            </a:r>
          </a:p>
          <a:p>
            <a:pPr marL="171450" indent="-171450">
              <a:buFont typeface="Wingdings" panose="05000000000000000000" pitchFamily="2" charset="2"/>
              <a:buChar char="§"/>
            </a:pPr>
            <a:r>
              <a:rPr lang="en-US"/>
              <a:t>The context in which the Note applies (WHERE)</a:t>
            </a:r>
          </a:p>
          <a:p>
            <a:pPr marL="171450" indent="-171450">
              <a:buFont typeface="Wingdings" panose="05000000000000000000" pitchFamily="2" charset="2"/>
              <a:buChar char="§"/>
            </a:pPr>
            <a:r>
              <a:rPr lang="en-US"/>
              <a:t>Who decide on the coordination arrangements (WHO)</a:t>
            </a:r>
          </a:p>
          <a:p>
            <a:pPr marL="171450" indent="-171450">
              <a:buFont typeface="Wingdings" panose="05000000000000000000" pitchFamily="2" charset="2"/>
              <a:buChar char="§"/>
            </a:pPr>
            <a:r>
              <a:rPr lang="en-US"/>
              <a:t>What are the key points of interface?  (WHAT)</a:t>
            </a:r>
          </a:p>
          <a:p>
            <a:endParaRPr lang="en-US" b="0" i="0">
              <a:solidFill>
                <a:srgbClr val="2E3436"/>
              </a:solidFill>
              <a:effectLst/>
              <a:latin typeface="helvetica" panose="020B0604020202020204" pitchFamily="34" charset="0"/>
            </a:endParaRPr>
          </a:p>
          <a:p>
            <a:r>
              <a:rPr lang="en-US" b="0" i="0">
                <a:solidFill>
                  <a:srgbClr val="2E3436"/>
                </a:solidFill>
                <a:effectLst/>
                <a:latin typeface="helvetica" panose="020B0604020202020204" pitchFamily="34" charset="0"/>
              </a:rPr>
              <a:t>UNHCR and OCHA issued the </a:t>
            </a:r>
            <a:r>
              <a:rPr lang="en-US" b="0" i="0" u="sng">
                <a:solidFill>
                  <a:srgbClr val="055372"/>
                </a:solidFill>
                <a:effectLst/>
                <a:latin typeface="helvetica" panose="020B0604020202020204" pitchFamily="34" charset="0"/>
                <a:hlinkClick r:id="rId3"/>
              </a:rPr>
              <a:t>Joint UNHCR – OCHA Note on Mixed Situations: Coordination in Practice</a:t>
            </a:r>
            <a:r>
              <a:rPr lang="en-US" b="0" i="0">
                <a:solidFill>
                  <a:srgbClr val="2E3436"/>
                </a:solidFill>
                <a:effectLst/>
                <a:latin typeface="helvetica" panose="020B0604020202020204" pitchFamily="34" charset="0"/>
              </a:rPr>
              <a:t> on 24 April 2014 and three subsequent joint letters (29 September 2015 / 2 September 2016 / 5 June 2018, see annex) stating the respective accountabilities, roles and responsibilities of the Humanitarian Coordinator and UNHCR Representative in mixed situations (where the populations of humanitarian concern include refugees, IDPs, and other affected groups).</a:t>
            </a:r>
            <a:endParaRPr lang="en-US"/>
          </a:p>
          <a:p>
            <a:pPr marL="171450" indent="-171450">
              <a:buFont typeface="Arial" panose="020B0604020202020204" pitchFamily="34" charset="0"/>
              <a:buChar cha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Imagine the scenarios we just discussed where we have IDPs and refugees in the same country/location. Instead of spending time asking who will do what, what is the role, who is responsible, or debating mandate or accountabilities, the Note aims to ensure that coordination arrangements are </a:t>
            </a:r>
            <a:r>
              <a:rPr lang="en-GB" sz="1200" b="1">
                <a:latin typeface="Arial" panose="020B0604020202020204" pitchFamily="34" charset="0"/>
                <a:cs typeface="Arial" panose="020B0604020202020204" pitchFamily="34" charset="0"/>
              </a:rPr>
              <a:t>streamlined, complementary </a:t>
            </a:r>
            <a:r>
              <a:rPr lang="en-GB" sz="1200">
                <a:latin typeface="Arial" panose="020B0604020202020204" pitchFamily="34" charset="0"/>
                <a:cs typeface="Arial" panose="020B0604020202020204" pitchFamily="34" charset="0"/>
              </a:rPr>
              <a:t>and </a:t>
            </a:r>
            <a:r>
              <a:rPr lang="en-GB" sz="1200" b="1">
                <a:latin typeface="Arial" panose="020B0604020202020204" pitchFamily="34" charset="0"/>
                <a:cs typeface="Arial" panose="020B0604020202020204" pitchFamily="34" charset="0"/>
              </a:rPr>
              <a:t>mutually</a:t>
            </a:r>
            <a:r>
              <a:rPr lang="en-GB" sz="1200">
                <a:latin typeface="Arial" panose="020B0604020202020204" pitchFamily="34" charset="0"/>
                <a:cs typeface="Arial" panose="020B0604020202020204" pitchFamily="34" charset="0"/>
              </a:rPr>
              <a:t> reinforcing. An objective is also to minimise duplications at the delivery level and to have a common understanding of the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Arial" panose="020B0604020202020204" pitchFamily="34" charset="0"/>
                <a:cs typeface="Arial" panose="020B0604020202020204" pitchFamily="34" charset="0"/>
              </a:rPr>
              <a:t>The note also helps us to set out </a:t>
            </a:r>
            <a:r>
              <a:rPr lang="en-US"/>
              <a:t>the </a:t>
            </a:r>
            <a:r>
              <a:rPr lang="en-US" b="1"/>
              <a:t>respective accountabilities</a:t>
            </a:r>
            <a:r>
              <a:rPr lang="en-US"/>
              <a:t>, </a:t>
            </a:r>
            <a:r>
              <a:rPr lang="en-US" b="1"/>
              <a:t>roles</a:t>
            </a:r>
            <a:r>
              <a:rPr lang="en-US"/>
              <a:t> and </a:t>
            </a:r>
            <a:r>
              <a:rPr lang="en-US" b="1"/>
              <a:t>responsibilities </a:t>
            </a:r>
            <a:r>
              <a:rPr lang="en-US"/>
              <a:t>of the Humanitarian Coordinator and UNHCR Representative (who oversee the cluster coordination and the refugee coordination systems) in contributing to </a:t>
            </a:r>
            <a:r>
              <a:rPr lang="en-US" b="1"/>
              <a:t>IASC agreed strategic outputs of coordination.</a:t>
            </a:r>
            <a:r>
              <a:rPr lang="en-US" b="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So, in other words, it clarifies the leadership and coordination arrangements </a:t>
            </a:r>
            <a:r>
              <a:rPr lang="en-US" sz="1200" kern="1200">
                <a:solidFill>
                  <a:schemeClr val="tx1"/>
                </a:solidFill>
                <a:effectLst/>
                <a:latin typeface="+mn-lt"/>
                <a:ea typeface="+mn-ea"/>
                <a:cs typeface="+mn-cs"/>
              </a:rPr>
              <a:t>in the situation where a complex humanitarian emergency or natural disaster is taking place, a Humanitarian Coordinator has been appointed, and a UNHCR led refugee operation is also underway. It describes how leadership and coordination mechanisms should function in practice. </a:t>
            </a:r>
          </a:p>
          <a:p>
            <a:pPr marL="171450" indent="-171450">
              <a:buFont typeface="Arial" panose="020B0604020202020204" pitchFamily="34" charset="0"/>
              <a:buChar char="•"/>
            </a:pPr>
            <a:endParaRPr lang="en-US" b="0"/>
          </a:p>
          <a:p>
            <a:r>
              <a:rPr lang="en-GB" sz="1200" kern="1200">
                <a:solidFill>
                  <a:schemeClr val="tx1"/>
                </a:solidFill>
                <a:effectLst/>
                <a:latin typeface="+mn-lt"/>
                <a:ea typeface="+mn-ea"/>
                <a:cs typeface="+mn-cs"/>
              </a:rPr>
              <a:t>The note covers two contexts:</a:t>
            </a:r>
          </a:p>
          <a:p>
            <a:pPr marL="171450" lvl="0" indent="-171450">
              <a:buFont typeface="Wingdings" panose="05000000000000000000" pitchFamily="2" charset="2"/>
              <a:buChar char="q"/>
            </a:pPr>
            <a:r>
              <a:rPr lang="en-US" sz="1200" kern="1200">
                <a:solidFill>
                  <a:schemeClr val="tx1"/>
                </a:solidFill>
                <a:effectLst/>
                <a:latin typeface="+mn-lt"/>
                <a:ea typeface="+mn-ea"/>
                <a:cs typeface="+mn-cs"/>
              </a:rPr>
              <a:t>Where a Humanitarian Coordinator has been appointed to lead and coordinate humanitarian action and where refugees are present in a </a:t>
            </a:r>
            <a:r>
              <a:rPr lang="en-US" sz="1200" u="heavy" kern="1200">
                <a:solidFill>
                  <a:schemeClr val="tx1"/>
                </a:solidFill>
                <a:effectLst/>
                <a:latin typeface="+mn-lt"/>
                <a:ea typeface="+mn-ea"/>
                <a:cs typeface="+mn-cs"/>
              </a:rPr>
              <a:t>separate geographic area</a:t>
            </a:r>
            <a:r>
              <a:rPr lang="en-US" sz="1200" kern="1200">
                <a:solidFill>
                  <a:schemeClr val="tx1"/>
                </a:solidFill>
                <a:effectLst/>
                <a:latin typeface="+mn-lt"/>
                <a:ea typeface="+mn-ea"/>
                <a:cs typeface="+mn-cs"/>
              </a:rPr>
              <a:t> from IDPs and other affected populations;</a:t>
            </a:r>
            <a:endParaRPr lang="en-GB" sz="1200" kern="1200">
              <a:solidFill>
                <a:schemeClr val="tx1"/>
              </a:solidFill>
              <a:effectLst/>
              <a:latin typeface="+mn-lt"/>
              <a:ea typeface="+mn-ea"/>
              <a:cs typeface="+mn-cs"/>
            </a:endParaRPr>
          </a:p>
          <a:p>
            <a:pPr marL="171450" lvl="0" indent="-171450">
              <a:buFont typeface="Wingdings" panose="05000000000000000000" pitchFamily="2" charset="2"/>
              <a:buChar char="q"/>
            </a:pPr>
            <a:r>
              <a:rPr lang="en-US" sz="1200" kern="1200">
                <a:solidFill>
                  <a:schemeClr val="tx1"/>
                </a:solidFill>
                <a:effectLst/>
                <a:latin typeface="+mn-lt"/>
                <a:ea typeface="+mn-ea"/>
                <a:cs typeface="+mn-cs"/>
              </a:rPr>
              <a:t>Where a Humanitarian Coordinator has been appointed to lead and coordinate humanitarian action and where refugees are present in the </a:t>
            </a:r>
            <a:r>
              <a:rPr lang="en-US" sz="1200" u="heavy" kern="1200">
                <a:solidFill>
                  <a:schemeClr val="tx1"/>
                </a:solidFill>
                <a:effectLst/>
                <a:latin typeface="+mn-lt"/>
                <a:ea typeface="+mn-ea"/>
                <a:cs typeface="+mn-cs"/>
              </a:rPr>
              <a:t>same geographic area</a:t>
            </a:r>
            <a:r>
              <a:rPr lang="en-US" sz="1200" kern="1200">
                <a:solidFill>
                  <a:schemeClr val="tx1"/>
                </a:solidFill>
                <a:effectLst/>
                <a:latin typeface="+mn-lt"/>
                <a:ea typeface="+mn-ea"/>
                <a:cs typeface="+mn-cs"/>
              </a:rPr>
              <a:t> as IDPs and other affected populations.</a:t>
            </a:r>
          </a:p>
          <a:p>
            <a:pPr marL="171450" lvl="0" indent="-171450">
              <a:buFont typeface="Wingdings" panose="05000000000000000000" pitchFamily="2" charset="2"/>
              <a:buChar char="q"/>
            </a:pPr>
            <a:endParaRPr lang="en-US" sz="1200" kern="1200">
              <a:solidFill>
                <a:schemeClr val="tx1"/>
              </a:solidFill>
              <a:effectLst/>
              <a:latin typeface="+mn-lt"/>
              <a:ea typeface="+mn-ea"/>
              <a:cs typeface="+mn-cs"/>
            </a:endParaRPr>
          </a:p>
          <a:p>
            <a:pPr marL="0" lvl="0" indent="0">
              <a:buFont typeface="Wingdings" panose="05000000000000000000" pitchFamily="2" charset="2"/>
              <a:buNone/>
            </a:pPr>
            <a:r>
              <a:rPr lang="en-US" sz="1200" b="1" kern="1200">
                <a:solidFill>
                  <a:schemeClr val="tx1"/>
                </a:solidFill>
                <a:effectLst/>
                <a:latin typeface="+mn-lt"/>
                <a:ea typeface="+mn-ea"/>
                <a:cs typeface="+mn-cs"/>
              </a:rPr>
              <a:t>Connect back to the warm-up exercise where the </a:t>
            </a:r>
            <a:r>
              <a:rPr lang="en-US" sz="1200" b="1" kern="1200" err="1">
                <a:solidFill>
                  <a:schemeClr val="tx1"/>
                </a:solidFill>
                <a:effectLst/>
                <a:latin typeface="+mn-lt"/>
                <a:ea typeface="+mn-ea"/>
                <a:cs typeface="+mn-cs"/>
              </a:rPr>
              <a:t>particpants</a:t>
            </a:r>
            <a:r>
              <a:rPr lang="en-US" sz="1200" b="1" kern="1200">
                <a:solidFill>
                  <a:schemeClr val="tx1"/>
                </a:solidFill>
                <a:effectLst/>
                <a:latin typeface="+mn-lt"/>
                <a:ea typeface="+mn-ea"/>
                <a:cs typeface="+mn-cs"/>
              </a:rPr>
              <a:t> indicated in which type of setting they work.</a:t>
            </a:r>
          </a:p>
          <a:p>
            <a:pPr marL="171450" lvl="0" indent="-171450">
              <a:buFont typeface="Wingdings" panose="05000000000000000000" pitchFamily="2" charset="2"/>
              <a:buChar char="q"/>
            </a:pPr>
            <a:endParaRPr lang="en-US" sz="1200" kern="1200">
              <a:solidFill>
                <a:schemeClr val="tx1"/>
              </a:solidFill>
              <a:effectLst/>
              <a:latin typeface="+mn-lt"/>
              <a:ea typeface="+mn-ea"/>
              <a:cs typeface="+mn-cs"/>
            </a:endParaRPr>
          </a:p>
          <a:p>
            <a:r>
              <a:rPr lang="en-GB" sz="1200" u="sng" kern="1200">
                <a:solidFill>
                  <a:schemeClr val="tx1"/>
                </a:solidFill>
                <a:effectLst/>
                <a:latin typeface="+mn-lt"/>
                <a:ea typeface="+mn-ea"/>
                <a:cs typeface="+mn-cs"/>
              </a:rPr>
              <a:t>Who is responsible at country and global level:</a:t>
            </a:r>
          </a:p>
          <a:p>
            <a:pPr marL="171450" indent="-171450">
              <a:lnSpc>
                <a:spcPct val="120000"/>
              </a:lnSpc>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The </a:t>
            </a:r>
            <a:r>
              <a:rPr lang="en-GB" sz="1200" b="1">
                <a:latin typeface="Arial" panose="020B0604020202020204" pitchFamily="34" charset="0"/>
                <a:ea typeface="Calibri" panose="020F0502020204030204" pitchFamily="34" charset="0"/>
                <a:cs typeface="Arial" panose="020B0604020202020204" pitchFamily="34" charset="0"/>
              </a:rPr>
              <a:t>High Commissioner/UNHCR Representative </a:t>
            </a:r>
            <a:r>
              <a:rPr lang="en-GB" sz="1200">
                <a:latin typeface="Arial" panose="020B0604020202020204" pitchFamily="34" charset="0"/>
                <a:ea typeface="Calibri" panose="020F0502020204030204" pitchFamily="34" charset="0"/>
                <a:cs typeface="Arial" panose="020B0604020202020204" pitchFamily="34" charset="0"/>
              </a:rPr>
              <a:t>and the </a:t>
            </a:r>
            <a:r>
              <a:rPr lang="en-GB" sz="1200" b="1">
                <a:latin typeface="Arial" panose="020B0604020202020204" pitchFamily="34" charset="0"/>
                <a:ea typeface="Calibri" panose="020F0502020204030204" pitchFamily="34" charset="0"/>
                <a:cs typeface="Arial" panose="020B0604020202020204" pitchFamily="34" charset="0"/>
              </a:rPr>
              <a:t>Emergency Relief Coordinator/Humanitarian Coordinator </a:t>
            </a:r>
            <a:r>
              <a:rPr lang="en-GB" sz="1200">
                <a:latin typeface="Arial" panose="020B0604020202020204" pitchFamily="34" charset="0"/>
                <a:ea typeface="Calibri" panose="020F0502020204030204" pitchFamily="34" charset="0"/>
                <a:cs typeface="Arial" panose="020B0604020202020204" pitchFamily="34" charset="0"/>
              </a:rPr>
              <a:t>will consult and reach mutual agreement on the best option. This will be context specific depending on the needs among displaced people but also the political landscape that has to be carefully analysed. </a:t>
            </a:r>
          </a:p>
          <a:p>
            <a:pPr marL="171450" indent="-171450">
              <a:lnSpc>
                <a:spcPct val="120000"/>
              </a:lnSpc>
              <a:buFont typeface="Arial" panose="020B0604020202020204" pitchFamily="34" charset="0"/>
              <a:buChar char="•"/>
            </a:pPr>
            <a:endParaRPr lang="en-GB" sz="1200">
              <a:latin typeface="Arial" panose="020B0604020202020204" pitchFamily="34" charset="0"/>
              <a:ea typeface="Calibri" panose="020F0502020204030204" pitchFamily="34" charset="0"/>
              <a:cs typeface="Arial" panose="020B0604020202020204" pitchFamily="34" charset="0"/>
            </a:endParaRPr>
          </a:p>
          <a:p>
            <a:pPr marL="171450" indent="-171450">
              <a:lnSpc>
                <a:spcPct val="120000"/>
              </a:lnSpc>
              <a:buFont typeface="Arial" panose="020B0604020202020204" pitchFamily="34" charset="0"/>
              <a:buChar char="•"/>
            </a:pPr>
            <a:r>
              <a:rPr lang="en-GB" sz="1200">
                <a:latin typeface="Arial" panose="020B0604020202020204" pitchFamily="34" charset="0"/>
                <a:cs typeface="Arial" panose="020B0604020202020204" pitchFamily="34" charset="0"/>
              </a:rPr>
              <a:t>The Note is also emphasising that regardless that of which mechanism is utilised (i.e. IASC Clusters or UNHCR Sectors), the respective accountabilities of the Humanitarian Coordinator and the UNHCR Representative </a:t>
            </a:r>
            <a:r>
              <a:rPr lang="en-GB" sz="1200" b="1">
                <a:latin typeface="Arial" panose="020B0604020202020204" pitchFamily="34" charset="0"/>
                <a:cs typeface="Arial" panose="020B0604020202020204" pitchFamily="34" charset="0"/>
              </a:rPr>
              <a:t>remain unchanged</a:t>
            </a:r>
            <a:r>
              <a:rPr lang="en-GB" sz="1200">
                <a:latin typeface="Arial" panose="020B0604020202020204" pitchFamily="34" charset="0"/>
                <a:cs typeface="Arial" panose="020B0604020202020204" pitchFamily="34" charset="0"/>
              </a:rPr>
              <a:t>.</a:t>
            </a:r>
          </a:p>
          <a:p>
            <a:endParaRPr lang="en-GB" sz="1200" u="sng"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8A5BA7A-BEB8-4881-A821-452EB6CAC535}" type="slidenum">
              <a:rPr lang="en-US" smtClean="0"/>
              <a:t>7</a:t>
            </a:fld>
            <a:endParaRPr lang="en-US"/>
          </a:p>
        </p:txBody>
      </p:sp>
    </p:spTree>
    <p:extLst>
      <p:ext uri="{BB962C8B-B14F-4D97-AF65-F5344CB8AC3E}">
        <p14:creationId xmlns:p14="http://schemas.microsoft.com/office/powerpoint/2010/main" val="82696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NOURA</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3 minutes</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&lt;14:30</a:t>
            </a:r>
          </a:p>
          <a:p>
            <a:endParaRPr lang="en-GB" sz="1800" b="0" i="1">
              <a:solidFill>
                <a:srgbClr val="2E3436"/>
              </a:solidFill>
              <a:effectLst/>
              <a:latin typeface="Calibri" panose="020F0502020204030204" pitchFamily="34" charset="0"/>
            </a:endParaRPr>
          </a:p>
          <a:p>
            <a:r>
              <a:rPr lang="en-US" b="0" i="0">
                <a:solidFill>
                  <a:srgbClr val="2E3436"/>
                </a:solidFill>
                <a:effectLst/>
                <a:latin typeface="helvetica" panose="020B0604020202020204" pitchFamily="34" charset="0"/>
              </a:rPr>
              <a:t>There is a last W after the why, where and who which is the WHAT. </a:t>
            </a:r>
          </a:p>
          <a:p>
            <a:r>
              <a:rPr lang="en-US" sz="1200" b="0" i="0">
                <a:solidFill>
                  <a:srgbClr val="2E3436"/>
                </a:solidFill>
                <a:effectLst/>
                <a:latin typeface="helvetica" panose="020B0604020202020204" pitchFamily="34" charset="0"/>
                <a:cs typeface="Times New Roman" panose="02020603050405020304" pitchFamily="18" charset="0"/>
              </a:rPr>
              <a:t>This is a quick overview of how the Note looks like. </a:t>
            </a:r>
          </a:p>
          <a:p>
            <a:endParaRPr lang="en-US" sz="1200">
              <a:solidFill>
                <a:srgbClr val="0070C0"/>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70C0"/>
                </a:solidFill>
                <a:latin typeface="Calibri" panose="020F0502020204030204" pitchFamily="34" charset="0"/>
                <a:cs typeface="Times New Roman" panose="02020603050405020304" pitchFamily="18" charset="0"/>
              </a:rPr>
              <a:t>The Note has six primary points of interface: Leadership, Strategic planning, operational coordination, delivery, resource mobilization and advocacy. </a:t>
            </a:r>
            <a:endParaRPr lang="en-US" b="0" i="0">
              <a:solidFill>
                <a:srgbClr val="2E3436"/>
              </a:solidFill>
              <a:effectLst/>
              <a:latin typeface="helvetica" panose="020B0604020202020204" pitchFamily="34" charset="0"/>
            </a:endParaRPr>
          </a:p>
          <a:p>
            <a:r>
              <a:rPr lang="en-US" b="0" i="0">
                <a:solidFill>
                  <a:srgbClr val="2E3436"/>
                </a:solidFill>
                <a:effectLst/>
                <a:latin typeface="helvetica" panose="020B0604020202020204" pitchFamily="34" charset="0"/>
              </a:rPr>
              <a:t>We will now look at the different sections of the joint note in detail, starting with the definition of collective outputs for coordination</a:t>
            </a:r>
          </a:p>
          <a:p>
            <a:endParaRPr lang="en-US"/>
          </a:p>
        </p:txBody>
      </p:sp>
      <p:sp>
        <p:nvSpPr>
          <p:cNvPr id="4" name="Slide Number Placeholder 3"/>
          <p:cNvSpPr>
            <a:spLocks noGrp="1"/>
          </p:cNvSpPr>
          <p:nvPr>
            <p:ph type="sldNum" sz="quarter" idx="5"/>
          </p:nvPr>
        </p:nvSpPr>
        <p:spPr/>
        <p:txBody>
          <a:bodyPr/>
          <a:lstStyle/>
          <a:p>
            <a:fld id="{68A5BA7A-BEB8-4881-A821-452EB6CAC535}" type="slidenum">
              <a:rPr lang="en-US" smtClean="0"/>
              <a:t>8</a:t>
            </a:fld>
            <a:endParaRPr lang="en-US"/>
          </a:p>
        </p:txBody>
      </p:sp>
    </p:spTree>
    <p:extLst>
      <p:ext uri="{BB962C8B-B14F-4D97-AF65-F5344CB8AC3E}">
        <p14:creationId xmlns:p14="http://schemas.microsoft.com/office/powerpoint/2010/main" val="94194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NOURA</a:t>
            </a:r>
          </a:p>
          <a:p>
            <a:pPr>
              <a:lnSpc>
                <a:spcPct val="115000"/>
              </a:lnSpc>
              <a:spcBef>
                <a:spcPts val="600"/>
              </a:spcBef>
              <a:spcAft>
                <a:spcPts val="600"/>
              </a:spcAft>
            </a:pPr>
            <a:endParaRPr lang="en-GB" sz="1800" i="1">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GB" sz="1800" i="1">
                <a:effectLst/>
                <a:latin typeface="Calibri" panose="020F0502020204030204" pitchFamily="34" charset="0"/>
                <a:ea typeface="Times New Roman" panose="02020603050405020304" pitchFamily="18" charset="0"/>
              </a:rPr>
              <a:t>10 minutes</a:t>
            </a:r>
            <a:endParaRPr lang="en-SE" sz="1800">
              <a:effectLst/>
              <a:latin typeface="Times New Roman" panose="02020603050405020304" pitchFamily="18" charset="0"/>
              <a:ea typeface="Times New Roman" panose="02020603050405020304" pitchFamily="18" charset="0"/>
            </a:endParaRPr>
          </a:p>
          <a:p>
            <a:r>
              <a:rPr lang="en-GB" sz="1800" i="1">
                <a:effectLst/>
                <a:latin typeface="Calibri" panose="020F0502020204030204" pitchFamily="34" charset="0"/>
                <a:ea typeface="Times New Roman" panose="02020603050405020304" pitchFamily="18" charset="0"/>
              </a:rPr>
              <a:t>&lt;14:40</a:t>
            </a:r>
          </a:p>
          <a:p>
            <a:endParaRPr lang="en-US" sz="1800">
              <a:effectLst/>
              <a:latin typeface="Calibri" panose="020F0502020204030204" pitchFamily="34" charset="0"/>
              <a:ea typeface="Times New Roman" panose="02020603050405020304" pitchFamily="18" charset="0"/>
            </a:endParaRPr>
          </a:p>
          <a:p>
            <a:pPr>
              <a:lnSpc>
                <a:spcPct val="115000"/>
              </a:lnSpc>
              <a:spcBef>
                <a:spcPts val="600"/>
              </a:spcBef>
              <a:spcAft>
                <a:spcPts val="600"/>
              </a:spcAft>
            </a:pPr>
            <a:r>
              <a:rPr lang="en-US" sz="1800">
                <a:effectLst/>
                <a:latin typeface="Calibri" panose="020F0502020204030204" pitchFamily="34" charset="0"/>
                <a:ea typeface="Times New Roman" panose="02020603050405020304" pitchFamily="18" charset="0"/>
              </a:rPr>
              <a:t>For the purpose of the note, the key collective outputs that contribute to IASC coordination outputs have been identified. These are four outputs, regardless of the population being in the same location or separate location. At the national level, the Cluster system and the Refugee Coordination Model should achieve:</a:t>
            </a:r>
          </a:p>
          <a:p>
            <a:pPr>
              <a:lnSpc>
                <a:spcPct val="115000"/>
              </a:lnSpc>
              <a:spcBef>
                <a:spcPts val="600"/>
              </a:spcBef>
              <a:spcAft>
                <a:spcPts val="600"/>
              </a:spcAft>
            </a:pPr>
            <a:endParaRPr lang="en-SE" sz="1800">
              <a:effectLst/>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A shared situational analysis and understanding</a:t>
            </a:r>
            <a:r>
              <a:rPr lang="en-US" sz="1800">
                <a:effectLst/>
                <a:latin typeface="Calibri" panose="020F0502020204030204" pitchFamily="34" charset="0"/>
                <a:ea typeface="Times New Roman" panose="02020603050405020304" pitchFamily="18" charset="0"/>
              </a:rPr>
              <a:t> [based on common assessment and information-exchange and covering all aspects of the humanitarian situation].</a:t>
            </a:r>
            <a:endParaRPr lang="en-SE" sz="1800">
              <a:effectLst/>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A common vision for the humanitarian response</a:t>
            </a:r>
            <a:r>
              <a:rPr lang="en-US" sz="1800">
                <a:effectLst/>
                <a:latin typeface="Calibri" panose="020F0502020204030204" pitchFamily="34" charset="0"/>
                <a:ea typeface="Times New Roman" panose="02020603050405020304" pitchFamily="18" charset="0"/>
              </a:rPr>
              <a:t> [captured in </a:t>
            </a:r>
            <a:r>
              <a:rPr lang="en-GB" sz="1800">
                <a:effectLst/>
                <a:latin typeface="Calibri" panose="020F0502020204030204" pitchFamily="34" charset="0"/>
                <a:ea typeface="Times New Roman" panose="02020603050405020304" pitchFamily="18" charset="0"/>
              </a:rPr>
              <a:t>prioritised </a:t>
            </a:r>
            <a:r>
              <a:rPr lang="en-US" sz="1800">
                <a:effectLst/>
                <a:latin typeface="Calibri" panose="020F0502020204030204" pitchFamily="34" charset="0"/>
                <a:ea typeface="Times New Roman" panose="02020603050405020304" pitchFamily="18" charset="0"/>
              </a:rPr>
              <a:t>strategic objectives within the Strategic Response Plan, that that inform operational planning].</a:t>
            </a:r>
            <a:endParaRPr lang="en-SE" sz="1800">
              <a:effectLst/>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Common advocacy messages</a:t>
            </a:r>
            <a:r>
              <a:rPr lang="en-US" sz="1800">
                <a:effectLst/>
                <a:latin typeface="Calibri" panose="020F0502020204030204" pitchFamily="34" charset="0"/>
                <a:ea typeface="Times New Roman" panose="02020603050405020304" pitchFamily="18" charset="0"/>
              </a:rPr>
              <a:t> [speaking with one voice on common issues, while agencies continue dedicated advocacy on mandate-specific issues]; and</a:t>
            </a:r>
            <a:endParaRPr lang="en-SE" sz="1800">
              <a:effectLst/>
              <a:latin typeface="Times New Roman" panose="02020603050405020304" pitchFamily="18" charset="0"/>
              <a:ea typeface="Times New Roman" panose="02020603050405020304" pitchFamily="18" charset="0"/>
            </a:endParaRPr>
          </a:p>
          <a:p>
            <a:pPr marL="342900" lvl="0" indent="-342900">
              <a:lnSpc>
                <a:spcPct val="115000"/>
              </a:lnSpc>
              <a:spcBef>
                <a:spcPts val="600"/>
              </a:spcBef>
              <a:spcAft>
                <a:spcPts val="600"/>
              </a:spcAft>
              <a:buFont typeface="Symbol" panose="05050102010706020507" pitchFamily="18" charset="2"/>
              <a:buChar char=""/>
            </a:pPr>
            <a:r>
              <a:rPr lang="en-US" sz="1800" b="1">
                <a:effectLst/>
                <a:latin typeface="Calibri" panose="020F0502020204030204" pitchFamily="34" charset="0"/>
                <a:ea typeface="Times New Roman" panose="02020603050405020304" pitchFamily="18" charset="0"/>
              </a:rPr>
              <a:t>System-wide resource </a:t>
            </a:r>
            <a:r>
              <a:rPr lang="en-US" sz="1800" b="1" err="1">
                <a:effectLst/>
                <a:latin typeface="Calibri" panose="020F0502020204030204" pitchFamily="34" charset="0"/>
                <a:ea typeface="Times New Roman" panose="02020603050405020304" pitchFamily="18" charset="0"/>
              </a:rPr>
              <a:t>mobilisation</a:t>
            </a:r>
            <a:r>
              <a:rPr lang="en-US" sz="1800">
                <a:effectLst/>
                <a:latin typeface="Calibri" panose="020F0502020204030204" pitchFamily="34" charset="0"/>
                <a:ea typeface="Times New Roman" panose="02020603050405020304" pitchFamily="18" charset="0"/>
              </a:rPr>
              <a:t> and allocation of pooled funds in line with common priorities/ vision/ accountability. </a:t>
            </a:r>
          </a:p>
          <a:p>
            <a:pPr marL="342900" lvl="0" indent="-342900">
              <a:lnSpc>
                <a:spcPct val="115000"/>
              </a:lnSpc>
              <a:spcBef>
                <a:spcPts val="600"/>
              </a:spcBef>
              <a:spcAft>
                <a:spcPts val="600"/>
              </a:spcAft>
              <a:buFont typeface="Symbol" panose="05050102010706020507" pitchFamily="18" charset="2"/>
              <a:buChar char=""/>
            </a:pPr>
            <a:endParaRPr lang="en-SE" sz="1800">
              <a:effectLst/>
              <a:latin typeface="Times New Roman" panose="02020603050405020304" pitchFamily="18" charset="0"/>
              <a:ea typeface="Times New Roman" panose="02020603050405020304" pitchFamily="18" charset="0"/>
            </a:endParaRPr>
          </a:p>
          <a:p>
            <a:pPr>
              <a:lnSpc>
                <a:spcPct val="115000"/>
              </a:lnSpc>
              <a:spcBef>
                <a:spcPts val="600"/>
              </a:spcBef>
              <a:spcAft>
                <a:spcPts val="600"/>
              </a:spcAft>
            </a:pPr>
            <a:r>
              <a:rPr lang="en-US" sz="1800">
                <a:effectLst/>
                <a:latin typeface="Segoe UI" panose="020B0502040204020203" pitchFamily="34" charset="0"/>
              </a:rPr>
              <a:t>Shared </a:t>
            </a:r>
            <a:r>
              <a:rPr lang="en-US" sz="1800" err="1">
                <a:effectLst/>
                <a:latin typeface="Segoe UI" panose="020B0502040204020203" pitchFamily="34" charset="0"/>
              </a:rPr>
              <a:t>SitAN</a:t>
            </a:r>
            <a:r>
              <a:rPr lang="en-US" sz="1800">
                <a:effectLst/>
                <a:latin typeface="Segoe UI" panose="020B0502040204020203" pitchFamily="34" charset="0"/>
              </a:rPr>
              <a:t> - what does it mean for CP? Give examples from your experience. If you don’t have a good example, how do you THINK it could be done.</a:t>
            </a:r>
            <a:endParaRPr lang="en-US" sz="1000">
              <a:effectLst/>
              <a:latin typeface="Microsoft Sans Serif" panose="020B0604020202020204" pitchFamily="34" charset="0"/>
              <a:ea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68A5BA7A-BEB8-4881-A821-452EB6CAC535}" type="slidenum">
              <a:rPr lang="en-US" smtClean="0"/>
              <a:t>9</a:t>
            </a:fld>
            <a:endParaRPr lang="en-US"/>
          </a:p>
        </p:txBody>
      </p:sp>
    </p:spTree>
    <p:extLst>
      <p:ext uri="{BB962C8B-B14F-4D97-AF65-F5344CB8AC3E}">
        <p14:creationId xmlns:p14="http://schemas.microsoft.com/office/powerpoint/2010/main" val="188789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520F-AC9A-4A7F-803B-16CE27783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EFE7E0-ECDE-416A-8D2B-9AF5D67F04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95AA52-ECC6-46D9-95E2-0F5D9E6165F9}"/>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5" name="Footer Placeholder 4">
            <a:extLst>
              <a:ext uri="{FF2B5EF4-FFF2-40B4-BE49-F238E27FC236}">
                <a16:creationId xmlns:a16="http://schemas.microsoft.com/office/drawing/2014/main" id="{D74DE196-0A5B-4900-B202-BBBAF9A3C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6D98D-0370-468F-9C2D-FAF8826FBCB9}"/>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388925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FCB7-A32B-4C41-9BBE-BCA26527AA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3458E6-5342-40B4-B7F4-F56C31D94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DC596-65FF-4E7A-BAF0-49F0977C6ABC}"/>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5" name="Footer Placeholder 4">
            <a:extLst>
              <a:ext uri="{FF2B5EF4-FFF2-40B4-BE49-F238E27FC236}">
                <a16:creationId xmlns:a16="http://schemas.microsoft.com/office/drawing/2014/main" id="{A235EC2C-7851-4BDF-8884-142F0EEA2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6F3E8-7A05-4615-B9CB-8B19C6D4887D}"/>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155237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41CB8-CE74-4147-AE3C-C8624970D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CA3938-3AB7-4675-8ACF-DEB7ECE416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3AA77-806F-43C3-9606-3944B6E2DE3A}"/>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5" name="Footer Placeholder 4">
            <a:extLst>
              <a:ext uri="{FF2B5EF4-FFF2-40B4-BE49-F238E27FC236}">
                <a16:creationId xmlns:a16="http://schemas.microsoft.com/office/drawing/2014/main" id="{EA732000-D445-47AD-9E9F-5E7C388D6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F50B6-C1B7-4C7F-9DF7-37DCF577A147}"/>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58577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527E-AC0D-499B-9986-8BA1B67AC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022AB-4FC8-45C7-8B80-BB391A2D7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EBB9A-2833-446D-8269-F41919A5BF20}"/>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5" name="Footer Placeholder 4">
            <a:extLst>
              <a:ext uri="{FF2B5EF4-FFF2-40B4-BE49-F238E27FC236}">
                <a16:creationId xmlns:a16="http://schemas.microsoft.com/office/drawing/2014/main" id="{6013D578-9F9C-430D-8066-1E2E9C711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66D53-8DC0-4733-95EE-3CEA1F401B52}"/>
              </a:ext>
            </a:extLst>
          </p:cNvPr>
          <p:cNvSpPr>
            <a:spLocks noGrp="1"/>
          </p:cNvSpPr>
          <p:nvPr>
            <p:ph type="sldNum" sz="quarter" idx="12"/>
          </p:nvPr>
        </p:nvSpPr>
        <p:spPr/>
        <p:txBody>
          <a:bodyPr/>
          <a:lstStyle/>
          <a:p>
            <a:fld id="{BCA8F16A-0B32-4485-B6D9-E7D31C55F949}" type="slidenum">
              <a:rPr lang="en-US" smtClean="0"/>
              <a:t>‹#›</a:t>
            </a:fld>
            <a:endParaRPr lang="en-US"/>
          </a:p>
        </p:txBody>
      </p:sp>
      <p:pic>
        <p:nvPicPr>
          <p:cNvPr id="7" name="Content Placeholder 9">
            <a:extLst>
              <a:ext uri="{FF2B5EF4-FFF2-40B4-BE49-F238E27FC236}">
                <a16:creationId xmlns:a16="http://schemas.microsoft.com/office/drawing/2014/main" id="{F34C0CBC-1C7F-4F35-9AFD-61616A2CD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0" y="5904816"/>
            <a:ext cx="12200760" cy="953184"/>
          </a:xfrm>
          <a:prstGeom prst="rect">
            <a:avLst/>
          </a:prstGeom>
        </p:spPr>
      </p:pic>
      <p:pic>
        <p:nvPicPr>
          <p:cNvPr id="8" name="Picture 7">
            <a:extLst>
              <a:ext uri="{FF2B5EF4-FFF2-40B4-BE49-F238E27FC236}">
                <a16:creationId xmlns:a16="http://schemas.microsoft.com/office/drawing/2014/main" id="{73389637-FFE6-6A0F-2638-DEF6CA3FC7B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20728" y="195088"/>
            <a:ext cx="1266143" cy="971898"/>
          </a:xfrm>
          <a:prstGeom prst="rect">
            <a:avLst/>
          </a:prstGeom>
          <a:noFill/>
          <a:ln>
            <a:noFill/>
          </a:ln>
        </p:spPr>
      </p:pic>
      <p:pic>
        <p:nvPicPr>
          <p:cNvPr id="9" name="Picture 8" descr="A picture containing icon&#10;&#10;Description automatically generated">
            <a:extLst>
              <a:ext uri="{FF2B5EF4-FFF2-40B4-BE49-F238E27FC236}">
                <a16:creationId xmlns:a16="http://schemas.microsoft.com/office/drawing/2014/main" id="{A854624B-B1CB-6E07-0C16-97EB227F09A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 r="59722"/>
          <a:stretch/>
        </p:blipFill>
        <p:spPr bwMode="auto">
          <a:xfrm>
            <a:off x="9349128" y="75229"/>
            <a:ext cx="1266144" cy="1121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372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53CD-C5A2-4D0F-B797-751CD4FAFF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7C4B3F-9A49-4BA6-BABA-D16CE47EE3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1205D-B1D9-4509-A9E2-898434358AC9}"/>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5" name="Footer Placeholder 4">
            <a:extLst>
              <a:ext uri="{FF2B5EF4-FFF2-40B4-BE49-F238E27FC236}">
                <a16:creationId xmlns:a16="http://schemas.microsoft.com/office/drawing/2014/main" id="{ACD6D9D3-0856-438F-A3AE-BBDCB8EFB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A4548-B53B-4409-9741-22D62C2BC4FA}"/>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275138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F937-96DC-4DB7-B06D-999C6FE4E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5D63F-63E3-498C-8DB3-E53A8530F4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AD8FB-A54C-4831-B8AD-6A02DE12D4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10533-1155-4357-AC46-8E0871FA8807}"/>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6" name="Footer Placeholder 5">
            <a:extLst>
              <a:ext uri="{FF2B5EF4-FFF2-40B4-BE49-F238E27FC236}">
                <a16:creationId xmlns:a16="http://schemas.microsoft.com/office/drawing/2014/main" id="{AFFD422B-84E2-4A07-AB31-13DE7063DA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61C44-A265-4981-B4BC-0C842475FEA9}"/>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216388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FC97-9B30-4B05-A0F1-E0446A8141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4F9FE-7B25-45F3-B5A1-B54B7C83D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93B6E4-32CE-4C7C-9BA8-ECD700C10B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D68EC8-B195-487D-9DC2-DDB6342BA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A1E39-6295-43A0-B98D-CC53DB7240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F6AD9-9A6A-456C-96BC-CABD8508C72B}"/>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8" name="Footer Placeholder 7">
            <a:extLst>
              <a:ext uri="{FF2B5EF4-FFF2-40B4-BE49-F238E27FC236}">
                <a16:creationId xmlns:a16="http://schemas.microsoft.com/office/drawing/2014/main" id="{5C6D6F65-2542-4838-AEE7-1609DDE93B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1CA163-1214-4E45-8867-2A87E54AD68A}"/>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411284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C847-345A-47F1-BB78-0A7CAD93DB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4EB35E-AFBF-43E9-9BD6-F013D9E30EB9}"/>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4" name="Footer Placeholder 3">
            <a:extLst>
              <a:ext uri="{FF2B5EF4-FFF2-40B4-BE49-F238E27FC236}">
                <a16:creationId xmlns:a16="http://schemas.microsoft.com/office/drawing/2014/main" id="{1FA07597-C897-477D-9B0F-547DEC04A1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F8B768-D40A-4FBB-849C-1DBD0BA69C2C}"/>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11341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FD74FA-70D2-4FA2-A03B-BC2635CC22DB}"/>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3" name="Footer Placeholder 2">
            <a:extLst>
              <a:ext uri="{FF2B5EF4-FFF2-40B4-BE49-F238E27FC236}">
                <a16:creationId xmlns:a16="http://schemas.microsoft.com/office/drawing/2014/main" id="{AD729765-79F1-4F55-B095-B19A6D6660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1DADCE-19E5-41D7-868D-40F1F0ED1E48}"/>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35272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2BB2-0EA7-46EA-B90A-AA6AB6B031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A8FA10-673E-4C11-A955-59E40D6DF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7AAD1-FEAA-49BE-BBA8-1F620A16D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C0CA8-33BC-4F1D-BFB6-1D61A9C7F176}"/>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6" name="Footer Placeholder 5">
            <a:extLst>
              <a:ext uri="{FF2B5EF4-FFF2-40B4-BE49-F238E27FC236}">
                <a16:creationId xmlns:a16="http://schemas.microsoft.com/office/drawing/2014/main" id="{7E04900C-68CD-484B-BE6C-F88EED171A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03DD40-1F93-4E0E-B9E3-A0B9C412CD47}"/>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213350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860A-3F89-4735-A901-1F6F77368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E19547-95DA-4EF5-9246-CB98451E9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FE219-7CAE-4649-A621-131B51BD5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EDFF8-4350-44B0-AF40-6742EF9C1D51}"/>
              </a:ext>
            </a:extLst>
          </p:cNvPr>
          <p:cNvSpPr>
            <a:spLocks noGrp="1"/>
          </p:cNvSpPr>
          <p:nvPr>
            <p:ph type="dt" sz="half" idx="10"/>
          </p:nvPr>
        </p:nvSpPr>
        <p:spPr/>
        <p:txBody>
          <a:bodyPr/>
          <a:lstStyle/>
          <a:p>
            <a:fld id="{613C58E1-8613-4DA7-BA10-777CE68A6659}" type="datetimeFigureOut">
              <a:rPr lang="en-US" smtClean="0"/>
              <a:t>8/22/2023</a:t>
            </a:fld>
            <a:endParaRPr lang="en-US"/>
          </a:p>
        </p:txBody>
      </p:sp>
      <p:sp>
        <p:nvSpPr>
          <p:cNvPr id="6" name="Footer Placeholder 5">
            <a:extLst>
              <a:ext uri="{FF2B5EF4-FFF2-40B4-BE49-F238E27FC236}">
                <a16:creationId xmlns:a16="http://schemas.microsoft.com/office/drawing/2014/main" id="{E4669C3D-7790-4EEB-82CC-E248EB82E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72BAA-ED85-4342-BC95-5C5DBB82CA1D}"/>
              </a:ext>
            </a:extLst>
          </p:cNvPr>
          <p:cNvSpPr>
            <a:spLocks noGrp="1"/>
          </p:cNvSpPr>
          <p:nvPr>
            <p:ph type="sldNum" sz="quarter" idx="12"/>
          </p:nvPr>
        </p:nvSpPr>
        <p:spPr/>
        <p:txBody>
          <a:bodyPr/>
          <a:lstStyle/>
          <a:p>
            <a:fld id="{BCA8F16A-0B32-4485-B6D9-E7D31C55F949}" type="slidenum">
              <a:rPr lang="en-US" smtClean="0"/>
              <a:t>‹#›</a:t>
            </a:fld>
            <a:endParaRPr lang="en-US"/>
          </a:p>
        </p:txBody>
      </p:sp>
    </p:spTree>
    <p:extLst>
      <p:ext uri="{BB962C8B-B14F-4D97-AF65-F5344CB8AC3E}">
        <p14:creationId xmlns:p14="http://schemas.microsoft.com/office/powerpoint/2010/main" val="151656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0785E-74DC-49E7-881F-BFF485F0A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5706F3-5D73-4024-8245-A47B02C1CA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5EDFF-48FB-484A-AA3B-3DB1F7181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C58E1-8613-4DA7-BA10-777CE68A6659}" type="datetimeFigureOut">
              <a:rPr lang="en-US" smtClean="0"/>
              <a:t>8/22/2023</a:t>
            </a:fld>
            <a:endParaRPr lang="en-US"/>
          </a:p>
        </p:txBody>
      </p:sp>
      <p:sp>
        <p:nvSpPr>
          <p:cNvPr id="5" name="Footer Placeholder 4">
            <a:extLst>
              <a:ext uri="{FF2B5EF4-FFF2-40B4-BE49-F238E27FC236}">
                <a16:creationId xmlns:a16="http://schemas.microsoft.com/office/drawing/2014/main" id="{D2AB84D2-238D-49B5-BFAB-2AFC42BFA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C03B0-A458-40A4-AA01-0496B6D14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8F16A-0B32-4485-B6D9-E7D31C55F949}" type="slidenum">
              <a:rPr lang="en-US" smtClean="0"/>
              <a:t>‹#›</a:t>
            </a:fld>
            <a:endParaRPr lang="en-US"/>
          </a:p>
        </p:txBody>
      </p:sp>
    </p:spTree>
    <p:extLst>
      <p:ext uri="{BB962C8B-B14F-4D97-AF65-F5344CB8AC3E}">
        <p14:creationId xmlns:p14="http://schemas.microsoft.com/office/powerpoint/2010/main" val="3671936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reliefweb.int/report/world/ochaunhcr-technical-note-hrp-refugee-chapter-and-online-projects-module"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3" Type="http://schemas.openxmlformats.org/officeDocument/2006/relationships/image" Target="../media/image23.png"/><Relationship Id="rId7" Type="http://schemas.openxmlformats.org/officeDocument/2006/relationships/image" Target="../media/image18.svg"/><Relationship Id="rId12" Type="http://schemas.openxmlformats.org/officeDocument/2006/relationships/image" Target="../media/image11.png"/><Relationship Id="rId17" Type="http://schemas.openxmlformats.org/officeDocument/2006/relationships/image" Target="../media/image20.svg"/><Relationship Id="rId2" Type="http://schemas.openxmlformats.org/officeDocument/2006/relationships/notesSlide" Target="../notesSlides/notesSlide15.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4.svg"/><Relationship Id="rId5" Type="http://schemas.openxmlformats.org/officeDocument/2006/relationships/image" Target="../media/image10.jpeg"/><Relationship Id="rId15" Type="http://schemas.openxmlformats.org/officeDocument/2006/relationships/image" Target="../media/image16.sv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22.sv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5.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6.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jpe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svg"/><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5.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7.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jpe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sv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comics.com/calvinandhobbes" TargetMode="External"/><Relationship Id="rId3" Type="http://schemas.openxmlformats.org/officeDocument/2006/relationships/image" Target="../media/image32.jpeg"/><Relationship Id="rId7"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unhcr.org/53679e679.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jpe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CCF2-EF05-4CC1-9DB8-7B11A9EC01F0}"/>
              </a:ext>
            </a:extLst>
          </p:cNvPr>
          <p:cNvSpPr>
            <a:spLocks noGrp="1"/>
          </p:cNvSpPr>
          <p:nvPr>
            <p:ph type="ctrTitle"/>
          </p:nvPr>
        </p:nvSpPr>
        <p:spPr>
          <a:xfrm>
            <a:off x="257885" y="3048704"/>
            <a:ext cx="11921923" cy="711487"/>
          </a:xfrm>
        </p:spPr>
        <p:txBody>
          <a:bodyPr>
            <a:noAutofit/>
          </a:bodyPr>
          <a:lstStyle/>
          <a:p>
            <a:pPr>
              <a:spcBef>
                <a:spcPts val="600"/>
              </a:spcBef>
              <a:spcAft>
                <a:spcPts val="1200"/>
              </a:spcAft>
            </a:pPr>
            <a:r>
              <a:rPr lang="en-US" sz="4000">
                <a:solidFill>
                  <a:schemeClr val="bg1"/>
                </a:solidFill>
                <a:latin typeface="Arial" panose="020B0604020202020204" pitchFamily="34" charset="0"/>
                <a:cs typeface="Arial" panose="020B0604020202020204" pitchFamily="34" charset="0"/>
              </a:rPr>
              <a:t>The Joint UNHCR-OCHA Note on Mixed Situations</a:t>
            </a:r>
          </a:p>
        </p:txBody>
      </p:sp>
      <p:pic>
        <p:nvPicPr>
          <p:cNvPr id="5" name="Content Placeholder 6" descr="A group of people&#10;&#10;Description automatically generated with medium confidence">
            <a:extLst>
              <a:ext uri="{FF2B5EF4-FFF2-40B4-BE49-F238E27FC236}">
                <a16:creationId xmlns:a16="http://schemas.microsoft.com/office/drawing/2014/main" id="{2223134E-2ADA-408F-8B2D-2091B057E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6384" cy="2545080"/>
          </a:xfrm>
          <a:prstGeom prst="rect">
            <a:avLst/>
          </a:prstGeom>
        </p:spPr>
      </p:pic>
      <p:pic>
        <p:nvPicPr>
          <p:cNvPr id="3" name="Picture 2">
            <a:extLst>
              <a:ext uri="{FF2B5EF4-FFF2-40B4-BE49-F238E27FC236}">
                <a16:creationId xmlns:a16="http://schemas.microsoft.com/office/drawing/2014/main" id="{5F11AB08-7274-C1B6-1FAE-43C29B12F7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7865" y="5440680"/>
            <a:ext cx="1592994" cy="1222791"/>
          </a:xfrm>
          <a:prstGeom prst="rect">
            <a:avLst/>
          </a:prstGeom>
          <a:noFill/>
          <a:ln>
            <a:noFill/>
          </a:ln>
        </p:spPr>
      </p:pic>
      <p:pic>
        <p:nvPicPr>
          <p:cNvPr id="4" name="Picture 3" descr="A picture containing icon&#10;&#10;Description automatically generated">
            <a:extLst>
              <a:ext uri="{FF2B5EF4-FFF2-40B4-BE49-F238E27FC236}">
                <a16:creationId xmlns:a16="http://schemas.microsoft.com/office/drawing/2014/main" id="{86822925-2CD8-5757-59AD-CD00746E48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9723"/>
          <a:stretch/>
        </p:blipFill>
        <p:spPr bwMode="auto">
          <a:xfrm>
            <a:off x="4182878" y="5346286"/>
            <a:ext cx="1592994" cy="1411581"/>
          </a:xfrm>
          <a:prstGeom prst="rect">
            <a:avLst/>
          </a:prstGeom>
          <a:ln>
            <a:noFill/>
          </a:ln>
          <a:extLst>
            <a:ext uri="{53640926-AAD7-44D8-BBD7-CCE9431645EC}">
              <a14:shadowObscured xmlns:a14="http://schemas.microsoft.com/office/drawing/2010/main"/>
            </a:ext>
          </a:extLst>
        </p:spPr>
      </p:pic>
      <p:sp>
        <p:nvSpPr>
          <p:cNvPr id="7" name="Subtitle 2">
            <a:extLst>
              <a:ext uri="{FF2B5EF4-FFF2-40B4-BE49-F238E27FC236}">
                <a16:creationId xmlns:a16="http://schemas.microsoft.com/office/drawing/2014/main" id="{AF6E9DE3-5D01-2A4F-28AE-591536BD2320}"/>
              </a:ext>
            </a:extLst>
          </p:cNvPr>
          <p:cNvSpPr txBox="1">
            <a:spLocks/>
          </p:cNvSpPr>
          <p:nvPr/>
        </p:nvSpPr>
        <p:spPr>
          <a:xfrm>
            <a:off x="3342466" y="4375009"/>
            <a:ext cx="5507068" cy="6365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300">
                <a:solidFill>
                  <a:srgbClr val="0070C0"/>
                </a:solidFill>
                <a:latin typeface="Arial" panose="020B0604020202020204" pitchFamily="34" charset="0"/>
                <a:cs typeface="Arial" panose="020B0604020202020204" pitchFamily="34" charset="0"/>
              </a:rPr>
              <a:t>Session #4 - July 19, 2023   </a:t>
            </a:r>
          </a:p>
        </p:txBody>
      </p:sp>
      <p:sp>
        <p:nvSpPr>
          <p:cNvPr id="8" name="Title 1">
            <a:extLst>
              <a:ext uri="{FF2B5EF4-FFF2-40B4-BE49-F238E27FC236}">
                <a16:creationId xmlns:a16="http://schemas.microsoft.com/office/drawing/2014/main" id="{45F28A6D-A97D-B002-9AE3-79BAED1BD78A}"/>
              </a:ext>
            </a:extLst>
          </p:cNvPr>
          <p:cNvSpPr txBox="1">
            <a:spLocks/>
          </p:cNvSpPr>
          <p:nvPr/>
        </p:nvSpPr>
        <p:spPr>
          <a:xfrm>
            <a:off x="1877414" y="3071854"/>
            <a:ext cx="8682864" cy="9606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50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90E502F-049B-E87C-109A-3C5D462A5D0E}"/>
              </a:ext>
            </a:extLst>
          </p:cNvPr>
          <p:cNvSpPr/>
          <p:nvPr/>
        </p:nvSpPr>
        <p:spPr>
          <a:xfrm>
            <a:off x="6850743" y="651134"/>
            <a:ext cx="5365641" cy="1523494"/>
          </a:xfrm>
          <a:prstGeom prst="rect">
            <a:avLst/>
          </a:prstGeom>
          <a:solidFill>
            <a:srgbClr val="F8F8F8"/>
          </a:solidFill>
          <a:ln>
            <a:solidFill>
              <a:srgbClr val="F8F8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TextBox 9">
            <a:extLst>
              <a:ext uri="{FF2B5EF4-FFF2-40B4-BE49-F238E27FC236}">
                <a16:creationId xmlns:a16="http://schemas.microsoft.com/office/drawing/2014/main" id="{7F73D1B0-E08A-C4AB-8530-D711A8336B65}"/>
              </a:ext>
            </a:extLst>
          </p:cNvPr>
          <p:cNvSpPr txBox="1"/>
          <p:nvPr/>
        </p:nvSpPr>
        <p:spPr>
          <a:xfrm>
            <a:off x="7398042" y="651134"/>
            <a:ext cx="4329098" cy="1554272"/>
          </a:xfrm>
          <a:prstGeom prst="rect">
            <a:avLst/>
          </a:prstGeom>
          <a:noFill/>
        </p:spPr>
        <p:txBody>
          <a:bodyPr wrap="square" rtlCol="0">
            <a:spAutoFit/>
          </a:bodyPr>
          <a:lstStyle/>
          <a:p>
            <a:pPr algn="ctr"/>
            <a:endParaRPr lang="en-GB">
              <a:latin typeface="Arial" panose="020B0604020202020204" pitchFamily="34" charset="0"/>
              <a:cs typeface="Arial" panose="020B0604020202020204" pitchFamily="34" charset="0"/>
            </a:endParaRPr>
          </a:p>
          <a:p>
            <a:pPr algn="ctr">
              <a:spcAft>
                <a:spcPts val="600"/>
              </a:spcAft>
            </a:pPr>
            <a:r>
              <a:rPr lang="en-GB">
                <a:latin typeface="Arial" panose="020B0604020202020204" pitchFamily="34" charset="0"/>
                <a:cs typeface="Arial" panose="020B0604020202020204" pitchFamily="34" charset="0"/>
              </a:rPr>
              <a:t>CHILD PROTECTION COORDINATION IN MIXED SETTINGS</a:t>
            </a:r>
          </a:p>
          <a:p>
            <a:pPr algn="ctr"/>
            <a:r>
              <a:rPr lang="en-GB" i="1">
                <a:latin typeface="Arial" panose="020B0604020202020204" pitchFamily="34" charset="0"/>
                <a:cs typeface="Arial" panose="020B0604020202020204" pitchFamily="34" charset="0"/>
              </a:rPr>
              <a:t>SHARING GOOD PRACTICES</a:t>
            </a:r>
          </a:p>
          <a:p>
            <a:pPr algn="ctr"/>
            <a:endParaRPr lang="en-GB" i="1">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5DC22F8-4882-F1DF-A996-42A83BBCDB69}"/>
              </a:ext>
            </a:extLst>
          </p:cNvPr>
          <p:cNvSpPr txBox="1"/>
          <p:nvPr/>
        </p:nvSpPr>
        <p:spPr>
          <a:xfrm>
            <a:off x="1733293" y="2788408"/>
            <a:ext cx="8581293" cy="1477328"/>
          </a:xfrm>
          <a:prstGeom prst="rect">
            <a:avLst/>
          </a:prstGeom>
          <a:noFill/>
        </p:spPr>
        <p:txBody>
          <a:bodyPr wrap="square">
            <a:spAutoFit/>
          </a:bodyPr>
          <a:lstStyle/>
          <a:p>
            <a:pPr algn="ctr"/>
            <a:r>
              <a:rPr lang="en-GB" sz="4500">
                <a:solidFill>
                  <a:srgbClr val="0070C0"/>
                </a:solidFill>
                <a:latin typeface="Arial" panose="020B0604020202020204" pitchFamily="34" charset="0"/>
                <a:cs typeface="Arial" panose="020B0604020202020204" pitchFamily="34" charset="0"/>
              </a:rPr>
              <a:t>The Joint UNHCR-OCHA Note on Mixed Situations </a:t>
            </a:r>
            <a:endParaRPr lang="en-US" sz="4500">
              <a:solidFill>
                <a:srgbClr val="0070C0"/>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BF4848E7-A879-4CA5-614C-A2C5A905BFEC}"/>
              </a:ext>
            </a:extLst>
          </p:cNvPr>
          <p:cNvGrpSpPr/>
          <p:nvPr/>
        </p:nvGrpSpPr>
        <p:grpSpPr>
          <a:xfrm>
            <a:off x="-19238" y="6732252"/>
            <a:ext cx="12220951" cy="177058"/>
            <a:chOff x="-19238" y="6732252"/>
            <a:chExt cx="12220951" cy="177058"/>
          </a:xfrm>
        </p:grpSpPr>
        <p:pic>
          <p:nvPicPr>
            <p:cNvPr id="13" name="Content Placeholder 9">
              <a:extLst>
                <a:ext uri="{FF2B5EF4-FFF2-40B4-BE49-F238E27FC236}">
                  <a16:creationId xmlns:a16="http://schemas.microsoft.com/office/drawing/2014/main" id="{D52853F4-E44B-E795-DF21-22DC98F3C119}"/>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14" name="Content Placeholder 9">
              <a:extLst>
                <a:ext uri="{FF2B5EF4-FFF2-40B4-BE49-F238E27FC236}">
                  <a16:creationId xmlns:a16="http://schemas.microsoft.com/office/drawing/2014/main" id="{FCE57042-EB6D-0B69-B673-A268243C41CE}"/>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spTree>
    <p:extLst>
      <p:ext uri="{BB962C8B-B14F-4D97-AF65-F5344CB8AC3E}">
        <p14:creationId xmlns:p14="http://schemas.microsoft.com/office/powerpoint/2010/main" val="231005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6B701-F764-D796-CF85-3AFD1CCFAFE8}"/>
              </a:ext>
            </a:extLst>
          </p:cNvPr>
          <p:cNvSpPr/>
          <p:nvPr/>
        </p:nvSpPr>
        <p:spPr>
          <a:xfrm>
            <a:off x="-12879"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331796" y="459705"/>
            <a:ext cx="4400469" cy="748107"/>
          </a:xfrm>
        </p:spPr>
        <p:txBody>
          <a:bodyPr>
            <a:noAutofit/>
          </a:bodyPr>
          <a:lstStyle/>
          <a:p>
            <a:r>
              <a:rPr lang="en-US" sz="4000">
                <a:solidFill>
                  <a:srgbClr val="0070C0"/>
                </a:solidFill>
                <a:latin typeface="Arial" panose="020B0604020202020204" pitchFamily="34" charset="0"/>
                <a:cs typeface="Arial" panose="020B0604020202020204" pitchFamily="34" charset="0"/>
              </a:rPr>
              <a:t>Leadership</a:t>
            </a:r>
          </a:p>
        </p:txBody>
      </p:sp>
      <p:sp>
        <p:nvSpPr>
          <p:cNvPr id="5" name="TextBox 4">
            <a:extLst>
              <a:ext uri="{FF2B5EF4-FFF2-40B4-BE49-F238E27FC236}">
                <a16:creationId xmlns:a16="http://schemas.microsoft.com/office/drawing/2014/main" id="{AE45A2E3-3DCA-4049-B67B-E0620C81A8AB}"/>
              </a:ext>
            </a:extLst>
          </p:cNvPr>
          <p:cNvSpPr txBox="1"/>
          <p:nvPr/>
        </p:nvSpPr>
        <p:spPr>
          <a:xfrm>
            <a:off x="229088" y="2071925"/>
            <a:ext cx="3993389" cy="892552"/>
          </a:xfrm>
          <a:prstGeom prst="rect">
            <a:avLst/>
          </a:prstGeom>
          <a:solidFill>
            <a:schemeClr val="accent4">
              <a:lumMod val="20000"/>
              <a:lumOff val="80000"/>
            </a:schemeClr>
          </a:solidFill>
          <a:ln>
            <a:solidFill>
              <a:srgbClr val="FFC000"/>
            </a:solidFill>
          </a:ln>
        </p:spPr>
        <p:txBody>
          <a:bodyPr wrap="square" lIns="91440" tIns="45720" rIns="91440" bIns="45720" rtlCol="0" anchor="t">
            <a:spAutoFit/>
          </a:bodyPr>
          <a:lstStyle/>
          <a:p>
            <a:r>
              <a:rPr lang="en-US" sz="2600">
                <a:latin typeface="Arial"/>
                <a:cs typeface="Arial"/>
              </a:rPr>
              <a:t>Humanitarian</a:t>
            </a:r>
            <a:endParaRPr lang="en-US">
              <a:latin typeface="Arial"/>
              <a:cs typeface="Arial"/>
            </a:endParaRPr>
          </a:p>
          <a:p>
            <a:r>
              <a:rPr lang="en-US" sz="2600">
                <a:latin typeface="Arial"/>
                <a:cs typeface="Arial"/>
              </a:rPr>
              <a:t>Coordinator </a:t>
            </a:r>
            <a:endParaRPr lang="en-US">
              <a:cs typeface="Calibri"/>
            </a:endParaRPr>
          </a:p>
        </p:txBody>
      </p:sp>
      <p:pic>
        <p:nvPicPr>
          <p:cNvPr id="7" name="Content Placeholder 5" descr="Chart, diagram&#10;&#10;Description automatically generated">
            <a:extLst>
              <a:ext uri="{FF2B5EF4-FFF2-40B4-BE49-F238E27FC236}">
                <a16:creationId xmlns:a16="http://schemas.microsoft.com/office/drawing/2014/main" id="{2CB50DAD-7E5F-46C6-AC16-CE9A597CA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94" y="1914872"/>
            <a:ext cx="1240970" cy="1085100"/>
          </a:xfrm>
          <a:prstGeom prst="rect">
            <a:avLst/>
          </a:prstGeom>
        </p:spPr>
      </p:pic>
      <p:pic>
        <p:nvPicPr>
          <p:cNvPr id="9" name="Picture 8" descr="Logo&#10;&#10;Description automatically generated">
            <a:extLst>
              <a:ext uri="{FF2B5EF4-FFF2-40B4-BE49-F238E27FC236}">
                <a16:creationId xmlns:a16="http://schemas.microsoft.com/office/drawing/2014/main" id="{2DA349A8-4850-48D7-8219-ADD0D1976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4371" y="1889919"/>
            <a:ext cx="1304434" cy="1271006"/>
          </a:xfrm>
          <a:prstGeom prst="rect">
            <a:avLst/>
          </a:prstGeom>
        </p:spPr>
      </p:pic>
      <p:sp>
        <p:nvSpPr>
          <p:cNvPr id="11" name="Content Placeholder 2">
            <a:extLst>
              <a:ext uri="{FF2B5EF4-FFF2-40B4-BE49-F238E27FC236}">
                <a16:creationId xmlns:a16="http://schemas.microsoft.com/office/drawing/2014/main" id="{E627D7CE-74BB-42EC-9DD6-1A80D6969397}"/>
              </a:ext>
            </a:extLst>
          </p:cNvPr>
          <p:cNvSpPr>
            <a:spLocks noGrp="1"/>
          </p:cNvSpPr>
          <p:nvPr>
            <p:ph idx="1"/>
          </p:nvPr>
        </p:nvSpPr>
        <p:spPr>
          <a:xfrm>
            <a:off x="331796" y="3336694"/>
            <a:ext cx="5800691" cy="3001628"/>
          </a:xfrm>
          <a:ln>
            <a:solidFill>
              <a:schemeClr val="bg1"/>
            </a:solidFill>
          </a:ln>
        </p:spPr>
        <p:txBody>
          <a:bodyPr>
            <a:normAutofit lnSpcReduction="10000"/>
          </a:bodyPr>
          <a:lstStyle/>
          <a:p>
            <a:pPr marL="0" indent="0">
              <a:buNone/>
            </a:pPr>
            <a:r>
              <a:rPr lang="en-US" sz="2400">
                <a:solidFill>
                  <a:srgbClr val="0070C0"/>
                </a:solidFill>
                <a:latin typeface="Arial" panose="020B0604020202020204" pitchFamily="34" charset="0"/>
                <a:cs typeface="Arial" panose="020B0604020202020204" pitchFamily="34" charset="0"/>
              </a:rPr>
              <a:t>Leads the humanitarian coordination in complex emergency and disasters. </a:t>
            </a:r>
          </a:p>
          <a:p>
            <a:pPr marL="0" indent="0">
              <a:buNone/>
            </a:pPr>
            <a:r>
              <a:rPr lang="en-US" sz="2400" b="1">
                <a:latin typeface="Arial" panose="020B0604020202020204" pitchFamily="34" charset="0"/>
                <a:cs typeface="Arial" panose="020B0604020202020204" pitchFamily="34" charset="0"/>
              </a:rPr>
              <a:t>Facilitates the collective outputs: </a:t>
            </a:r>
          </a:p>
          <a:p>
            <a:pPr>
              <a:buClr>
                <a:srgbClr val="FFC000"/>
              </a:buClr>
            </a:pPr>
            <a:r>
              <a:rPr lang="en-US" sz="2000">
                <a:latin typeface="Arial" panose="020B0604020202020204" pitchFamily="34" charset="0"/>
                <a:cs typeface="Arial" panose="020B0604020202020204" pitchFamily="34" charset="0"/>
              </a:rPr>
              <a:t>Shared situational analysis and understanding </a:t>
            </a:r>
          </a:p>
          <a:p>
            <a:pPr>
              <a:buClr>
                <a:srgbClr val="FFC000"/>
              </a:buClr>
            </a:pPr>
            <a:r>
              <a:rPr lang="en-US" sz="2000">
                <a:latin typeface="Arial" panose="020B0604020202020204" pitchFamily="34" charset="0"/>
                <a:cs typeface="Arial" panose="020B0604020202020204" pitchFamily="34" charset="0"/>
              </a:rPr>
              <a:t>Common vision for the humanitarian response</a:t>
            </a:r>
          </a:p>
          <a:p>
            <a:pPr>
              <a:buClr>
                <a:srgbClr val="FFC000"/>
              </a:buClr>
            </a:pPr>
            <a:r>
              <a:rPr lang="en-US" sz="2000">
                <a:latin typeface="Arial" panose="020B0604020202020204" pitchFamily="34" charset="0"/>
                <a:cs typeface="Arial" panose="020B0604020202020204" pitchFamily="34" charset="0"/>
              </a:rPr>
              <a:t>Common advocacy messages</a:t>
            </a:r>
          </a:p>
          <a:p>
            <a:pPr>
              <a:buClr>
                <a:srgbClr val="FFC000"/>
              </a:buClr>
            </a:pPr>
            <a:r>
              <a:rPr lang="en-US" sz="2000">
                <a:latin typeface="Arial" panose="020B0604020202020204" pitchFamily="34" charset="0"/>
                <a:cs typeface="Arial" panose="020B0604020202020204" pitchFamily="34" charset="0"/>
              </a:rPr>
              <a:t>System-wide resource </a:t>
            </a:r>
            <a:r>
              <a:rPr lang="en-GB" sz="2000">
                <a:latin typeface="Arial" panose="020B0604020202020204" pitchFamily="34" charset="0"/>
                <a:cs typeface="Arial" panose="020B0604020202020204" pitchFamily="34" charset="0"/>
              </a:rPr>
              <a:t>mobilisation</a:t>
            </a:r>
            <a:r>
              <a:rPr lang="en-US" sz="2000">
                <a:latin typeface="Arial" panose="020B0604020202020204" pitchFamily="34" charset="0"/>
                <a:cs typeface="Arial" panose="020B0604020202020204" pitchFamily="34" charset="0"/>
              </a:rPr>
              <a:t> and allocation of pooled funds</a:t>
            </a:r>
          </a:p>
        </p:txBody>
      </p:sp>
      <p:sp>
        <p:nvSpPr>
          <p:cNvPr id="12" name="TextBox 11">
            <a:extLst>
              <a:ext uri="{FF2B5EF4-FFF2-40B4-BE49-F238E27FC236}">
                <a16:creationId xmlns:a16="http://schemas.microsoft.com/office/drawing/2014/main" id="{57777190-50B8-496E-B2BA-7863E2747DF5}"/>
              </a:ext>
            </a:extLst>
          </p:cNvPr>
          <p:cNvSpPr txBox="1"/>
          <p:nvPr/>
        </p:nvSpPr>
        <p:spPr>
          <a:xfrm>
            <a:off x="6095153" y="2071925"/>
            <a:ext cx="4250463" cy="892552"/>
          </a:xfrm>
          <a:prstGeom prst="rect">
            <a:avLst/>
          </a:prstGeom>
          <a:solidFill>
            <a:srgbClr val="0076C3"/>
          </a:solidFill>
          <a:ln>
            <a:solidFill>
              <a:schemeClr val="accent5">
                <a:lumMod val="50000"/>
              </a:schemeClr>
            </a:solidFill>
          </a:ln>
        </p:spPr>
        <p:txBody>
          <a:bodyPr wrap="square" lIns="91440" tIns="45720" rIns="91440" bIns="45720" rtlCol="0" anchor="t">
            <a:spAutoFit/>
          </a:bodyPr>
          <a:lstStyle/>
          <a:p>
            <a:r>
              <a:rPr lang="en-US" sz="2600">
                <a:solidFill>
                  <a:schemeClr val="bg1"/>
                </a:solidFill>
                <a:latin typeface="Arial"/>
                <a:cs typeface="Arial"/>
              </a:rPr>
              <a:t>UNHCR </a:t>
            </a:r>
            <a:endParaRPr lang="en-US">
              <a:solidFill>
                <a:schemeClr val="bg1"/>
              </a:solidFill>
              <a:latin typeface="Arial"/>
              <a:cs typeface="Arial"/>
            </a:endParaRPr>
          </a:p>
          <a:p>
            <a:r>
              <a:rPr lang="en-US" sz="2600">
                <a:solidFill>
                  <a:schemeClr val="bg1"/>
                </a:solidFill>
                <a:latin typeface="Arial"/>
                <a:cs typeface="Arial"/>
              </a:rPr>
              <a:t>Representative</a:t>
            </a:r>
            <a:endParaRPr lang="en-US">
              <a:solidFill>
                <a:schemeClr val="bg1"/>
              </a:solidFill>
              <a:latin typeface="Arial"/>
              <a:cs typeface="Arial"/>
            </a:endParaRPr>
          </a:p>
        </p:txBody>
      </p:sp>
      <p:sp>
        <p:nvSpPr>
          <p:cNvPr id="15" name="Content Placeholder 2">
            <a:extLst>
              <a:ext uri="{FF2B5EF4-FFF2-40B4-BE49-F238E27FC236}">
                <a16:creationId xmlns:a16="http://schemas.microsoft.com/office/drawing/2014/main" id="{71CB6329-F47F-47C3-96A0-2D61BDB4295D}"/>
              </a:ext>
            </a:extLst>
          </p:cNvPr>
          <p:cNvSpPr txBox="1">
            <a:spLocks/>
          </p:cNvSpPr>
          <p:nvPr/>
        </p:nvSpPr>
        <p:spPr>
          <a:xfrm>
            <a:off x="5959020" y="3282523"/>
            <a:ext cx="6073981" cy="3202911"/>
          </a:xfrm>
          <a:prstGeom prst="rect">
            <a:avLst/>
          </a:prstGeom>
          <a:ln>
            <a:solidFill>
              <a:schemeClr val="bg1"/>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solidFill>
                  <a:srgbClr val="0070C0"/>
                </a:solidFill>
                <a:latin typeface="Arial"/>
                <a:cs typeface="Arial"/>
              </a:rPr>
              <a:t>Leads the provision of international protection, assistance and solutions for refugees, including in complex emergencies.</a:t>
            </a:r>
          </a:p>
          <a:p>
            <a:pPr marL="0" indent="0">
              <a:buNone/>
            </a:pPr>
            <a:r>
              <a:rPr lang="en-US" sz="2200" b="1">
                <a:latin typeface="Arial"/>
                <a:cs typeface="Arial"/>
              </a:rPr>
              <a:t>Contributes to the collective HCT outputs &amp;:</a:t>
            </a:r>
            <a:endParaRPr lang="en-US" sz="2200" b="1">
              <a:latin typeface="Arial" panose="020B0604020202020204" pitchFamily="34" charset="0"/>
              <a:cs typeface="Arial" panose="020B0604020202020204" pitchFamily="34" charset="0"/>
            </a:endParaRPr>
          </a:p>
          <a:p>
            <a:r>
              <a:rPr lang="en-US" sz="1900">
                <a:latin typeface="Arial"/>
                <a:cs typeface="Arial"/>
              </a:rPr>
              <a:t>Shares situational analysis of refugee situation</a:t>
            </a:r>
          </a:p>
          <a:p>
            <a:r>
              <a:rPr lang="en-US" sz="1900">
                <a:latin typeface="Arial"/>
                <a:cs typeface="Arial"/>
              </a:rPr>
              <a:t>Ensures a common vision and strategic refugee response plan</a:t>
            </a:r>
          </a:p>
          <a:p>
            <a:r>
              <a:rPr lang="en-US" sz="1900">
                <a:latin typeface="Arial" panose="020B0604020202020204" pitchFamily="34" charset="0"/>
                <a:cs typeface="Arial" panose="020B0604020202020204" pitchFamily="34" charset="0"/>
              </a:rPr>
              <a:t>Supervisory responsibility and advocacy for protection/assistance/solutions for refugees</a:t>
            </a:r>
          </a:p>
        </p:txBody>
      </p:sp>
      <p:pic>
        <p:nvPicPr>
          <p:cNvPr id="3" name="Content Placeholder 5" descr="A picture containing text, newspaper, screenshot&#10;&#10;Description automatically generated">
            <a:extLst>
              <a:ext uri="{FF2B5EF4-FFF2-40B4-BE49-F238E27FC236}">
                <a16:creationId xmlns:a16="http://schemas.microsoft.com/office/drawing/2014/main" id="{6A9A03C3-9E5E-C8C2-38BF-07600F3F48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731" y="140680"/>
            <a:ext cx="5795592" cy="1517138"/>
          </a:xfrm>
          <a:prstGeom prst="rect">
            <a:avLst/>
          </a:prstGeom>
        </p:spPr>
      </p:pic>
      <p:cxnSp>
        <p:nvCxnSpPr>
          <p:cNvPr id="6" name="Straight Connector 5">
            <a:extLst>
              <a:ext uri="{FF2B5EF4-FFF2-40B4-BE49-F238E27FC236}">
                <a16:creationId xmlns:a16="http://schemas.microsoft.com/office/drawing/2014/main" id="{93B19E72-9DC5-1DB5-03B8-3B9886BBCD29}"/>
              </a:ext>
            </a:extLst>
          </p:cNvPr>
          <p:cNvCxnSpPr>
            <a:cxnSpLocks/>
          </p:cNvCxnSpPr>
          <p:nvPr/>
        </p:nvCxnSpPr>
        <p:spPr>
          <a:xfrm>
            <a:off x="5592610" y="485382"/>
            <a:ext cx="245869" cy="313575"/>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E6D09F4-8865-2416-A1B0-D48416B87838}"/>
              </a:ext>
            </a:extLst>
          </p:cNvPr>
          <p:cNvSpPr/>
          <p:nvPr/>
        </p:nvSpPr>
        <p:spPr>
          <a:xfrm>
            <a:off x="5839326" y="476018"/>
            <a:ext cx="120956" cy="120956"/>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49147EC8-B69F-0D33-FDE1-5AB908A853F1}"/>
              </a:ext>
            </a:extLst>
          </p:cNvPr>
          <p:cNvGrpSpPr/>
          <p:nvPr/>
        </p:nvGrpSpPr>
        <p:grpSpPr>
          <a:xfrm>
            <a:off x="-19238" y="6732252"/>
            <a:ext cx="12220951" cy="177058"/>
            <a:chOff x="-19238" y="6732252"/>
            <a:chExt cx="12220951" cy="177058"/>
          </a:xfrm>
        </p:grpSpPr>
        <p:pic>
          <p:nvPicPr>
            <p:cNvPr id="13" name="Content Placeholder 9">
              <a:extLst>
                <a:ext uri="{FF2B5EF4-FFF2-40B4-BE49-F238E27FC236}">
                  <a16:creationId xmlns:a16="http://schemas.microsoft.com/office/drawing/2014/main" id="{B59E350B-D749-BC82-6406-C45290B09859}"/>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14" name="Content Placeholder 9">
              <a:extLst>
                <a:ext uri="{FF2B5EF4-FFF2-40B4-BE49-F238E27FC236}">
                  <a16:creationId xmlns:a16="http://schemas.microsoft.com/office/drawing/2014/main" id="{60917205-BBE3-C3CD-CF33-5B6F4B2D09FC}"/>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spTree>
    <p:extLst>
      <p:ext uri="{BB962C8B-B14F-4D97-AF65-F5344CB8AC3E}">
        <p14:creationId xmlns:p14="http://schemas.microsoft.com/office/powerpoint/2010/main" val="195674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5130D1-8233-DE60-1491-5DB09C4B4E56}"/>
              </a:ext>
            </a:extLst>
          </p:cNvPr>
          <p:cNvSpPr/>
          <p:nvPr/>
        </p:nvSpPr>
        <p:spPr>
          <a:xfrm>
            <a:off x="-12879"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353177" y="229266"/>
            <a:ext cx="3765883" cy="1517138"/>
          </a:xfrm>
        </p:spPr>
        <p:txBody>
          <a:bodyPr>
            <a:normAutofit/>
          </a:bodyPr>
          <a:lstStyle/>
          <a:p>
            <a:r>
              <a:rPr lang="en-US" sz="4000">
                <a:solidFill>
                  <a:srgbClr val="0070C0"/>
                </a:solidFill>
                <a:latin typeface="Arial" panose="020B0604020202020204" pitchFamily="34" charset="0"/>
                <a:cs typeface="Arial" panose="020B0604020202020204" pitchFamily="34" charset="0"/>
              </a:rPr>
              <a:t>Strategic planning</a:t>
            </a:r>
          </a:p>
        </p:txBody>
      </p:sp>
      <p:sp>
        <p:nvSpPr>
          <p:cNvPr id="11" name="Content Placeholder 2">
            <a:extLst>
              <a:ext uri="{FF2B5EF4-FFF2-40B4-BE49-F238E27FC236}">
                <a16:creationId xmlns:a16="http://schemas.microsoft.com/office/drawing/2014/main" id="{E627D7CE-74BB-42EC-9DD6-1A80D6969397}"/>
              </a:ext>
            </a:extLst>
          </p:cNvPr>
          <p:cNvSpPr>
            <a:spLocks noGrp="1"/>
          </p:cNvSpPr>
          <p:nvPr>
            <p:ph idx="1"/>
          </p:nvPr>
        </p:nvSpPr>
        <p:spPr>
          <a:xfrm>
            <a:off x="541212" y="3300256"/>
            <a:ext cx="4454282" cy="2443275"/>
          </a:xfrm>
          <a:ln>
            <a:solidFill>
              <a:schemeClr val="bg1"/>
            </a:solidFill>
          </a:ln>
        </p:spPr>
        <p:txBody>
          <a:bodyPr>
            <a:normAutofit/>
          </a:bodyPr>
          <a:lstStyle/>
          <a:p>
            <a:pPr>
              <a:buClr>
                <a:srgbClr val="FFC000"/>
              </a:buClr>
            </a:pPr>
            <a:r>
              <a:rPr lang="en-US" sz="2200">
                <a:latin typeface="Arial" panose="020B0604020202020204" pitchFamily="34" charset="0"/>
                <a:cs typeface="Arial" panose="020B0604020202020204" pitchFamily="34" charset="0"/>
              </a:rPr>
              <a:t>Develops the Humanitarian Response Plan (HRP) based on identified needs in the HNO.</a:t>
            </a:r>
          </a:p>
          <a:p>
            <a:pPr>
              <a:buClr>
                <a:srgbClr val="FFC000"/>
              </a:buClr>
            </a:pPr>
            <a:r>
              <a:rPr lang="en-US" sz="2200">
                <a:latin typeface="Arial" panose="020B0604020202020204" pitchFamily="34" charset="0"/>
                <a:cs typeface="Arial" panose="020B0604020202020204" pitchFamily="34" charset="0"/>
              </a:rPr>
              <a:t>Monitors and adjusts humanitarian response. </a:t>
            </a:r>
          </a:p>
        </p:txBody>
      </p:sp>
      <p:sp>
        <p:nvSpPr>
          <p:cNvPr id="15" name="Content Placeholder 2">
            <a:extLst>
              <a:ext uri="{FF2B5EF4-FFF2-40B4-BE49-F238E27FC236}">
                <a16:creationId xmlns:a16="http://schemas.microsoft.com/office/drawing/2014/main" id="{71CB6329-F47F-47C3-96A0-2D61BDB4295D}"/>
              </a:ext>
            </a:extLst>
          </p:cNvPr>
          <p:cNvSpPr txBox="1">
            <a:spLocks/>
          </p:cNvSpPr>
          <p:nvPr/>
        </p:nvSpPr>
        <p:spPr>
          <a:xfrm>
            <a:off x="5969202" y="3250394"/>
            <a:ext cx="6135218" cy="2679766"/>
          </a:xfrm>
          <a:prstGeom prst="rect">
            <a:avLst/>
          </a:prstGeom>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US" sz="2200">
                <a:latin typeface="Arial" panose="020B0604020202020204" pitchFamily="34" charset="0"/>
                <a:cs typeface="Arial" panose="020B0604020202020204" pitchFamily="34" charset="0"/>
              </a:rPr>
              <a:t>Contributes to HRP and ensures leadership and representation of UNHCR led clusters.</a:t>
            </a:r>
          </a:p>
          <a:p>
            <a:pPr>
              <a:buClr>
                <a:srgbClr val="FFC000"/>
              </a:buClr>
            </a:pPr>
            <a:r>
              <a:rPr lang="en-US" sz="2200">
                <a:latin typeface="Arial" panose="020B0604020202020204" pitchFamily="34" charset="0"/>
                <a:cs typeface="Arial" panose="020B0604020202020204" pitchFamily="34" charset="0"/>
              </a:rPr>
              <a:t>Leads refugee preparedness and response planning.</a:t>
            </a:r>
          </a:p>
          <a:p>
            <a:pPr>
              <a:buClr>
                <a:srgbClr val="FFC000"/>
              </a:buClr>
            </a:pPr>
            <a:r>
              <a:rPr lang="en-US" sz="2200">
                <a:latin typeface="Arial" panose="020B0604020202020204" pitchFamily="34" charset="0"/>
                <a:cs typeface="Arial" panose="020B0604020202020204" pitchFamily="34" charset="0"/>
              </a:rPr>
              <a:t>Ensures Refugee Response Plan it is an “integral yet distinct” part of the HRP.</a:t>
            </a:r>
          </a:p>
          <a:p>
            <a:pPr>
              <a:buClr>
                <a:srgbClr val="FFC000"/>
              </a:buClr>
            </a:pPr>
            <a:r>
              <a:rPr lang="en-US" sz="2200">
                <a:latin typeface="Arial" panose="020B0604020202020204" pitchFamily="34" charset="0"/>
                <a:cs typeface="Arial" panose="020B0604020202020204" pitchFamily="34" charset="0"/>
              </a:rPr>
              <a:t>Coordinates with Humanitarian Coordinator and the HCT on refugee matters.</a:t>
            </a:r>
          </a:p>
        </p:txBody>
      </p:sp>
      <p:pic>
        <p:nvPicPr>
          <p:cNvPr id="3" name="Content Placeholder 5" descr="A picture containing text, newspaper, screenshot&#10;&#10;Description automatically generated">
            <a:extLst>
              <a:ext uri="{FF2B5EF4-FFF2-40B4-BE49-F238E27FC236}">
                <a16:creationId xmlns:a16="http://schemas.microsoft.com/office/drawing/2014/main" id="{8BC2BB7E-7DE1-94DB-41C6-342AFA6A6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374" y="141202"/>
            <a:ext cx="5795592" cy="1517138"/>
          </a:xfrm>
          <a:prstGeom prst="rect">
            <a:avLst/>
          </a:prstGeom>
        </p:spPr>
      </p:pic>
      <p:cxnSp>
        <p:nvCxnSpPr>
          <p:cNvPr id="8" name="Straight Connector 7">
            <a:extLst>
              <a:ext uri="{FF2B5EF4-FFF2-40B4-BE49-F238E27FC236}">
                <a16:creationId xmlns:a16="http://schemas.microsoft.com/office/drawing/2014/main" id="{B346B548-2B88-5157-C1C7-00E03077BD25}"/>
              </a:ext>
            </a:extLst>
          </p:cNvPr>
          <p:cNvCxnSpPr>
            <a:cxnSpLocks/>
          </p:cNvCxnSpPr>
          <p:nvPr/>
        </p:nvCxnSpPr>
        <p:spPr>
          <a:xfrm>
            <a:off x="5906373" y="389778"/>
            <a:ext cx="176021" cy="438014"/>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EAA18AC-3E4A-BC15-D314-EA700ED7192E}"/>
              </a:ext>
            </a:extLst>
          </p:cNvPr>
          <p:cNvSpPr/>
          <p:nvPr/>
        </p:nvSpPr>
        <p:spPr>
          <a:xfrm>
            <a:off x="6070819" y="881131"/>
            <a:ext cx="120956" cy="120956"/>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1B3812C-C863-E38D-C147-0E50DFBEC92B}"/>
              </a:ext>
            </a:extLst>
          </p:cNvPr>
          <p:cNvSpPr txBox="1"/>
          <p:nvPr/>
        </p:nvSpPr>
        <p:spPr>
          <a:xfrm>
            <a:off x="388875" y="2590032"/>
            <a:ext cx="3993389" cy="492443"/>
          </a:xfrm>
          <a:prstGeom prst="rect">
            <a:avLst/>
          </a:prstGeom>
          <a:solidFill>
            <a:schemeClr val="accent4">
              <a:lumMod val="20000"/>
              <a:lumOff val="80000"/>
            </a:schemeClr>
          </a:solidFill>
          <a:ln>
            <a:solidFill>
              <a:srgbClr val="FFC000"/>
            </a:solidFill>
          </a:ln>
        </p:spPr>
        <p:txBody>
          <a:bodyPr wrap="square" rtlCol="0">
            <a:spAutoFit/>
          </a:bodyPr>
          <a:lstStyle/>
          <a:p>
            <a:r>
              <a:rPr lang="en-US" sz="2600">
                <a:latin typeface="Arial" panose="020B0604020202020204" pitchFamily="34" charset="0"/>
                <a:cs typeface="Arial" panose="020B0604020202020204" pitchFamily="34" charset="0"/>
              </a:rPr>
              <a:t>Humanitarian Coordinator </a:t>
            </a:r>
          </a:p>
        </p:txBody>
      </p:sp>
      <p:pic>
        <p:nvPicPr>
          <p:cNvPr id="17" name="Content Placeholder 5" descr="Chart, diagram&#10;&#10;Description automatically generated">
            <a:extLst>
              <a:ext uri="{FF2B5EF4-FFF2-40B4-BE49-F238E27FC236}">
                <a16:creationId xmlns:a16="http://schemas.microsoft.com/office/drawing/2014/main" id="{3CDDFCBB-1356-1B00-479E-A5598DEB5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778" y="2165294"/>
            <a:ext cx="1240970" cy="1085100"/>
          </a:xfrm>
          <a:prstGeom prst="rect">
            <a:avLst/>
          </a:prstGeom>
        </p:spPr>
      </p:pic>
      <p:pic>
        <p:nvPicPr>
          <p:cNvPr id="18" name="Picture 17" descr="Logo&#10;&#10;Description automatically generated">
            <a:extLst>
              <a:ext uri="{FF2B5EF4-FFF2-40B4-BE49-F238E27FC236}">
                <a16:creationId xmlns:a16="http://schemas.microsoft.com/office/drawing/2014/main" id="{3FE46B1A-B691-2BF9-3D52-5D7C7AE74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5925" y="1961881"/>
            <a:ext cx="1304434" cy="1271006"/>
          </a:xfrm>
          <a:prstGeom prst="rect">
            <a:avLst/>
          </a:prstGeom>
        </p:spPr>
      </p:pic>
      <p:sp>
        <p:nvSpPr>
          <p:cNvPr id="19" name="TextBox 18">
            <a:extLst>
              <a:ext uri="{FF2B5EF4-FFF2-40B4-BE49-F238E27FC236}">
                <a16:creationId xmlns:a16="http://schemas.microsoft.com/office/drawing/2014/main" id="{C655056D-EC47-917E-B762-72BF5244B616}"/>
              </a:ext>
            </a:extLst>
          </p:cNvPr>
          <p:cNvSpPr txBox="1"/>
          <p:nvPr/>
        </p:nvSpPr>
        <p:spPr>
          <a:xfrm>
            <a:off x="6191775" y="2554987"/>
            <a:ext cx="4250463" cy="492443"/>
          </a:xfrm>
          <a:prstGeom prst="rect">
            <a:avLst/>
          </a:prstGeom>
          <a:solidFill>
            <a:srgbClr val="0076C3"/>
          </a:solidFill>
          <a:ln>
            <a:solidFill>
              <a:schemeClr val="accent5">
                <a:lumMod val="50000"/>
              </a:schemeClr>
            </a:solidFill>
          </a:ln>
        </p:spPr>
        <p:txBody>
          <a:bodyPr wrap="square" rtlCol="0">
            <a:spAutoFit/>
          </a:bodyPr>
          <a:lstStyle/>
          <a:p>
            <a:pPr algn="ctr"/>
            <a:r>
              <a:rPr lang="en-US" sz="2600">
                <a:solidFill>
                  <a:schemeClr val="bg1"/>
                </a:solidFill>
                <a:latin typeface="Arial" panose="020B0604020202020204" pitchFamily="34" charset="0"/>
                <a:cs typeface="Arial" panose="020B0604020202020204" pitchFamily="34" charset="0"/>
              </a:rPr>
              <a:t>UNHCR Representative</a:t>
            </a:r>
          </a:p>
        </p:txBody>
      </p:sp>
      <p:grpSp>
        <p:nvGrpSpPr>
          <p:cNvPr id="5" name="Group 4">
            <a:extLst>
              <a:ext uri="{FF2B5EF4-FFF2-40B4-BE49-F238E27FC236}">
                <a16:creationId xmlns:a16="http://schemas.microsoft.com/office/drawing/2014/main" id="{11BBD458-D3BC-1BCE-D893-BDD69C6AD83D}"/>
              </a:ext>
            </a:extLst>
          </p:cNvPr>
          <p:cNvGrpSpPr/>
          <p:nvPr/>
        </p:nvGrpSpPr>
        <p:grpSpPr>
          <a:xfrm>
            <a:off x="-19238" y="6732252"/>
            <a:ext cx="12220951" cy="177058"/>
            <a:chOff x="-19238" y="6732252"/>
            <a:chExt cx="12220951" cy="177058"/>
          </a:xfrm>
        </p:grpSpPr>
        <p:pic>
          <p:nvPicPr>
            <p:cNvPr id="6" name="Content Placeholder 9">
              <a:extLst>
                <a:ext uri="{FF2B5EF4-FFF2-40B4-BE49-F238E27FC236}">
                  <a16:creationId xmlns:a16="http://schemas.microsoft.com/office/drawing/2014/main" id="{F67A8AB1-3FD3-C440-2CA2-A1F442AE5FDF}"/>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7" name="Content Placeholder 9">
              <a:extLst>
                <a:ext uri="{FF2B5EF4-FFF2-40B4-BE49-F238E27FC236}">
                  <a16:creationId xmlns:a16="http://schemas.microsoft.com/office/drawing/2014/main" id="{D7E239BE-42D6-B984-1FD5-346CDB0D70A9}"/>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spTree>
    <p:extLst>
      <p:ext uri="{BB962C8B-B14F-4D97-AF65-F5344CB8AC3E}">
        <p14:creationId xmlns:p14="http://schemas.microsoft.com/office/powerpoint/2010/main" val="120578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C9122F-8B72-B3CB-1415-74EA04DC86D2}"/>
              </a:ext>
            </a:extLst>
          </p:cNvPr>
          <p:cNvPicPr>
            <a:picLocks noChangeAspect="1"/>
          </p:cNvPicPr>
          <p:nvPr/>
        </p:nvPicPr>
        <p:blipFill>
          <a:blip r:embed="rId3"/>
          <a:stretch>
            <a:fillRect/>
          </a:stretch>
        </p:blipFill>
        <p:spPr>
          <a:xfrm>
            <a:off x="7367353" y="1611675"/>
            <a:ext cx="3719548" cy="3304167"/>
          </a:xfrm>
          <a:prstGeom prst="rect">
            <a:avLst/>
          </a:prstGeom>
        </p:spPr>
      </p:pic>
      <p:pic>
        <p:nvPicPr>
          <p:cNvPr id="4" name="Picture 3">
            <a:extLst>
              <a:ext uri="{FF2B5EF4-FFF2-40B4-BE49-F238E27FC236}">
                <a16:creationId xmlns:a16="http://schemas.microsoft.com/office/drawing/2014/main" id="{19801606-C40D-68BE-FDCB-AA609874CFD5}"/>
              </a:ext>
            </a:extLst>
          </p:cNvPr>
          <p:cNvPicPr>
            <a:picLocks noChangeAspect="1"/>
          </p:cNvPicPr>
          <p:nvPr/>
        </p:nvPicPr>
        <p:blipFill>
          <a:blip r:embed="rId4"/>
          <a:stretch>
            <a:fillRect/>
          </a:stretch>
        </p:blipFill>
        <p:spPr>
          <a:xfrm rot="455837">
            <a:off x="4103775" y="1418401"/>
            <a:ext cx="3160397" cy="4491994"/>
          </a:xfrm>
          <a:prstGeom prst="rect">
            <a:avLst/>
          </a:prstGeom>
          <a:ln>
            <a:solidFill>
              <a:schemeClr val="accent4">
                <a:lumMod val="40000"/>
                <a:lumOff val="60000"/>
              </a:schemeClr>
            </a:solidFill>
          </a:ln>
        </p:spPr>
      </p:pic>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485883" y="490203"/>
            <a:ext cx="8741244" cy="604127"/>
          </a:xfrm>
        </p:spPr>
        <p:txBody>
          <a:bodyPr>
            <a:normAutofit fontScale="90000"/>
          </a:bodyPr>
          <a:lstStyle/>
          <a:p>
            <a:r>
              <a:rPr lang="en-US" sz="4000">
                <a:solidFill>
                  <a:srgbClr val="0070C0"/>
                </a:solidFill>
                <a:latin typeface="Arial" panose="020B0604020202020204" pitchFamily="34" charset="0"/>
                <a:cs typeface="Arial" panose="020B0604020202020204" pitchFamily="34" charset="0"/>
              </a:rPr>
              <a:t>Strategic planning – an example </a:t>
            </a:r>
          </a:p>
        </p:txBody>
      </p:sp>
      <p:sp>
        <p:nvSpPr>
          <p:cNvPr id="21" name="Oval 20">
            <a:extLst>
              <a:ext uri="{FF2B5EF4-FFF2-40B4-BE49-F238E27FC236}">
                <a16:creationId xmlns:a16="http://schemas.microsoft.com/office/drawing/2014/main" id="{1D1F1338-DE91-469F-A87D-C758934543B9}"/>
              </a:ext>
            </a:extLst>
          </p:cNvPr>
          <p:cNvSpPr/>
          <p:nvPr/>
        </p:nvSpPr>
        <p:spPr>
          <a:xfrm rot="358101">
            <a:off x="4006767" y="3807200"/>
            <a:ext cx="1576137" cy="232129"/>
          </a:xfrm>
          <a:prstGeom prst="ellipse">
            <a:avLst/>
          </a:prstGeom>
          <a:noFill/>
          <a:ln w="57150">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811DE4B-C0E1-471B-8FD3-92935C9BA973}"/>
              </a:ext>
            </a:extLst>
          </p:cNvPr>
          <p:cNvSpPr/>
          <p:nvPr/>
        </p:nvSpPr>
        <p:spPr>
          <a:xfrm>
            <a:off x="7647499" y="3865986"/>
            <a:ext cx="3339145" cy="596026"/>
          </a:xfrm>
          <a:prstGeom prst="ellipse">
            <a:avLst/>
          </a:prstGeom>
          <a:noFill/>
          <a:ln w="57150">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Text&#10;&#10;Description automatically generated with low confidence">
            <a:extLst>
              <a:ext uri="{FF2B5EF4-FFF2-40B4-BE49-F238E27FC236}">
                <a16:creationId xmlns:a16="http://schemas.microsoft.com/office/drawing/2014/main" id="{7505BA36-992C-4B58-B108-AE9F287A8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26957">
            <a:off x="6308212" y="5198145"/>
            <a:ext cx="5707430" cy="1212708"/>
          </a:xfrm>
          <a:prstGeom prst="rect">
            <a:avLst/>
          </a:prstGeom>
          <a:ln>
            <a:noFill/>
          </a:ln>
          <a:effectLst>
            <a:outerShdw blurRad="292100" dist="139700" dir="2700000" algn="tl" rotWithShape="0">
              <a:srgbClr val="333333">
                <a:alpha val="65000"/>
              </a:srgbClr>
            </a:outerShdw>
          </a:effectLst>
        </p:spPr>
      </p:pic>
      <p:pic>
        <p:nvPicPr>
          <p:cNvPr id="26" name="Graphic 25" descr="Checkmark with solid fill">
            <a:extLst>
              <a:ext uri="{FF2B5EF4-FFF2-40B4-BE49-F238E27FC236}">
                <a16:creationId xmlns:a16="http://schemas.microsoft.com/office/drawing/2014/main" id="{FF70901E-659D-482B-8D68-0B0854D663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77721" y="5559077"/>
            <a:ext cx="941414" cy="941414"/>
          </a:xfrm>
          <a:prstGeom prst="rect">
            <a:avLst/>
          </a:prstGeom>
        </p:spPr>
      </p:pic>
      <p:pic>
        <p:nvPicPr>
          <p:cNvPr id="8" name="Picture 7">
            <a:extLst>
              <a:ext uri="{FF2B5EF4-FFF2-40B4-BE49-F238E27FC236}">
                <a16:creationId xmlns:a16="http://schemas.microsoft.com/office/drawing/2014/main" id="{B1F3B713-5AFB-8678-4A46-E00EE0AF396F}"/>
              </a:ext>
            </a:extLst>
          </p:cNvPr>
          <p:cNvPicPr>
            <a:picLocks noChangeAspect="1"/>
          </p:cNvPicPr>
          <p:nvPr/>
        </p:nvPicPr>
        <p:blipFill>
          <a:blip r:embed="rId8"/>
          <a:stretch>
            <a:fillRect/>
          </a:stretch>
        </p:blipFill>
        <p:spPr>
          <a:xfrm>
            <a:off x="433048" y="1236890"/>
            <a:ext cx="3222008" cy="4516093"/>
          </a:xfrm>
          <a:prstGeom prst="rect">
            <a:avLst/>
          </a:prstGeom>
        </p:spPr>
      </p:pic>
    </p:spTree>
    <p:extLst>
      <p:ext uri="{BB962C8B-B14F-4D97-AF65-F5344CB8AC3E}">
        <p14:creationId xmlns:p14="http://schemas.microsoft.com/office/powerpoint/2010/main" val="205215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277537" y="455243"/>
            <a:ext cx="10799434" cy="1325563"/>
          </a:xfrm>
        </p:spPr>
        <p:txBody>
          <a:bodyPr>
            <a:noAutofit/>
          </a:bodyPr>
          <a:lstStyle/>
          <a:p>
            <a:pPr>
              <a:lnSpc>
                <a:spcPct val="120000"/>
              </a:lnSpc>
            </a:pPr>
            <a:r>
              <a:rPr lang="en-US" sz="3400">
                <a:solidFill>
                  <a:srgbClr val="0070C0"/>
                </a:solidFill>
                <a:latin typeface="Arial" panose="020B0604020202020204" pitchFamily="34" charset="0"/>
                <a:cs typeface="Arial" panose="020B0604020202020204" pitchFamily="34" charset="0"/>
              </a:rPr>
              <a:t>OCHA/UNHCR Technical Note on                           HRP Refugee Chapter and the Online Projects Module  </a:t>
            </a:r>
          </a:p>
        </p:txBody>
      </p:sp>
      <p:sp>
        <p:nvSpPr>
          <p:cNvPr id="3" name="Rectangle 2">
            <a:extLst>
              <a:ext uri="{FF2B5EF4-FFF2-40B4-BE49-F238E27FC236}">
                <a16:creationId xmlns:a16="http://schemas.microsoft.com/office/drawing/2014/main" id="{6DBF416E-5C7D-78B3-E3E9-694476F15D59}"/>
              </a:ext>
            </a:extLst>
          </p:cNvPr>
          <p:cNvSpPr/>
          <p:nvPr/>
        </p:nvSpPr>
        <p:spPr>
          <a:xfrm>
            <a:off x="-12879"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4" name="Group 3">
            <a:extLst>
              <a:ext uri="{FF2B5EF4-FFF2-40B4-BE49-F238E27FC236}">
                <a16:creationId xmlns:a16="http://schemas.microsoft.com/office/drawing/2014/main" id="{FF81C081-D957-BF2C-5EFF-6339CB7554A2}"/>
              </a:ext>
            </a:extLst>
          </p:cNvPr>
          <p:cNvGrpSpPr/>
          <p:nvPr/>
        </p:nvGrpSpPr>
        <p:grpSpPr>
          <a:xfrm>
            <a:off x="-19238" y="6502442"/>
            <a:ext cx="12220951" cy="177058"/>
            <a:chOff x="-19238" y="6732252"/>
            <a:chExt cx="12220951" cy="177058"/>
          </a:xfrm>
        </p:grpSpPr>
        <p:pic>
          <p:nvPicPr>
            <p:cNvPr id="6" name="Content Placeholder 9">
              <a:extLst>
                <a:ext uri="{FF2B5EF4-FFF2-40B4-BE49-F238E27FC236}">
                  <a16:creationId xmlns:a16="http://schemas.microsoft.com/office/drawing/2014/main" id="{608EAE3C-25C7-EEDF-C840-08802B6066A6}"/>
                </a:ext>
              </a:extLst>
            </p:cNvPr>
            <p:cNvPicPr>
              <a:picLocks noChangeAspect="1"/>
            </p:cNvPicPr>
            <p:nvPr/>
          </p:nvPicPr>
          <p:blipFill rotWithShape="1">
            <a:blip r:embed="rId3">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8" name="Content Placeholder 9">
              <a:extLst>
                <a:ext uri="{FF2B5EF4-FFF2-40B4-BE49-F238E27FC236}">
                  <a16:creationId xmlns:a16="http://schemas.microsoft.com/office/drawing/2014/main" id="{CA3634CB-B67B-8299-ECD0-7722F6248F13}"/>
                </a:ext>
              </a:extLst>
            </p:cNvPr>
            <p:cNvPicPr>
              <a:picLocks noChangeAspect="1"/>
            </p:cNvPicPr>
            <p:nvPr/>
          </p:nvPicPr>
          <p:blipFill rotWithShape="1">
            <a:blip r:embed="rId3">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pic>
        <p:nvPicPr>
          <p:cNvPr id="12" name="Picture 11">
            <a:extLst>
              <a:ext uri="{FF2B5EF4-FFF2-40B4-BE49-F238E27FC236}">
                <a16:creationId xmlns:a16="http://schemas.microsoft.com/office/drawing/2014/main" id="{7F97BFB1-49CA-07C6-EBDC-41602783568E}"/>
              </a:ext>
            </a:extLst>
          </p:cNvPr>
          <p:cNvPicPr>
            <a:picLocks noChangeAspect="1"/>
          </p:cNvPicPr>
          <p:nvPr/>
        </p:nvPicPr>
        <p:blipFill>
          <a:blip r:embed="rId4"/>
          <a:stretch>
            <a:fillRect/>
          </a:stretch>
        </p:blipFill>
        <p:spPr>
          <a:xfrm>
            <a:off x="181581" y="2056950"/>
            <a:ext cx="6317527" cy="3642676"/>
          </a:xfrm>
          <a:prstGeom prst="rect">
            <a:avLst/>
          </a:prstGeom>
        </p:spPr>
      </p:pic>
      <p:pic>
        <p:nvPicPr>
          <p:cNvPr id="16" name="Picture 15">
            <a:extLst>
              <a:ext uri="{FF2B5EF4-FFF2-40B4-BE49-F238E27FC236}">
                <a16:creationId xmlns:a16="http://schemas.microsoft.com/office/drawing/2014/main" id="{2813C40E-E7C8-172F-6658-39522B9FE241}"/>
              </a:ext>
            </a:extLst>
          </p:cNvPr>
          <p:cNvPicPr>
            <a:picLocks noChangeAspect="1"/>
          </p:cNvPicPr>
          <p:nvPr/>
        </p:nvPicPr>
        <p:blipFill>
          <a:blip r:embed="rId5"/>
          <a:stretch>
            <a:fillRect/>
          </a:stretch>
        </p:blipFill>
        <p:spPr>
          <a:xfrm>
            <a:off x="6693568" y="1780806"/>
            <a:ext cx="5098104" cy="4951446"/>
          </a:xfrm>
          <a:prstGeom prst="rect">
            <a:avLst/>
          </a:prstGeom>
        </p:spPr>
      </p:pic>
      <p:sp>
        <p:nvSpPr>
          <p:cNvPr id="18" name="TextBox 17">
            <a:extLst>
              <a:ext uri="{FF2B5EF4-FFF2-40B4-BE49-F238E27FC236}">
                <a16:creationId xmlns:a16="http://schemas.microsoft.com/office/drawing/2014/main" id="{51952C5D-23C2-4344-90A3-A85FF5538B56}"/>
              </a:ext>
            </a:extLst>
          </p:cNvPr>
          <p:cNvSpPr txBox="1"/>
          <p:nvPr/>
        </p:nvSpPr>
        <p:spPr>
          <a:xfrm>
            <a:off x="175227" y="5924640"/>
            <a:ext cx="6507781" cy="584775"/>
          </a:xfrm>
          <a:prstGeom prst="rect">
            <a:avLst/>
          </a:prstGeom>
          <a:noFill/>
        </p:spPr>
        <p:txBody>
          <a:bodyPr wrap="square" lIns="91440" tIns="45720" rIns="91440" bIns="45720" anchor="t">
            <a:spAutoFit/>
          </a:bodyPr>
          <a:lstStyle/>
          <a:p>
            <a:r>
              <a:rPr lang="en-GB" sz="1600">
                <a:latin typeface="Arial"/>
                <a:cs typeface="Arial"/>
              </a:rPr>
              <a:t>Source: </a:t>
            </a:r>
            <a:r>
              <a:rPr lang="en-GB" sz="1600">
                <a:ea typeface="+mn-lt"/>
                <a:cs typeface="+mn-lt"/>
                <a:hlinkClick r:id="rId6"/>
              </a:rPr>
              <a:t>https://reliefweb.int/report/world/ochaunhcr-technical-note-hrp-refugee-chapter-and-online-projects-module</a:t>
            </a:r>
            <a:r>
              <a:rPr lang="en-GB" sz="1600">
                <a:latin typeface="Calibri"/>
                <a:cs typeface="Calibri"/>
              </a:rPr>
              <a:t> </a:t>
            </a:r>
            <a:r>
              <a:rPr lang="en-GB" sz="1600">
                <a:latin typeface="Arial"/>
                <a:cs typeface="Arial"/>
              </a:rPr>
              <a:t> </a:t>
            </a:r>
            <a:endParaRPr lang="en-SE"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10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454D-A3B8-2D04-43F6-DECA778E0717}"/>
              </a:ext>
            </a:extLst>
          </p:cNvPr>
          <p:cNvSpPr>
            <a:spLocks noGrp="1"/>
          </p:cNvSpPr>
          <p:nvPr>
            <p:ph type="title"/>
          </p:nvPr>
        </p:nvSpPr>
        <p:spPr>
          <a:xfrm>
            <a:off x="3042266" y="2137865"/>
            <a:ext cx="6107468" cy="1291135"/>
          </a:xfrm>
        </p:spPr>
        <p:txBody>
          <a:bodyPr>
            <a:normAutofit/>
          </a:bodyPr>
          <a:lstStyle/>
          <a:p>
            <a:r>
              <a:rPr lang="en-GB" sz="4500">
                <a:solidFill>
                  <a:srgbClr val="0070C0"/>
                </a:solidFill>
                <a:latin typeface="Arial" panose="020B0604020202020204" pitchFamily="34" charset="0"/>
                <a:cs typeface="Arial" panose="020B0604020202020204" pitchFamily="34" charset="0"/>
              </a:rPr>
              <a:t>Break - 5 minutes </a:t>
            </a:r>
            <a:r>
              <a:rPr lang="en-GB" sz="4500">
                <a:solidFill>
                  <a:srgbClr val="0070C0"/>
                </a:solidFill>
                <a:latin typeface="Arial" panose="020B0604020202020204" pitchFamily="34" charset="0"/>
                <a:cs typeface="Arial" panose="020B0604020202020204" pitchFamily="34" charset="0"/>
                <a:sym typeface="Wingdings" panose="05000000000000000000" pitchFamily="2" charset="2"/>
              </a:rPr>
              <a:t></a:t>
            </a:r>
            <a:r>
              <a:rPr lang="en-GB" sz="4500">
                <a:solidFill>
                  <a:srgbClr val="0070C0"/>
                </a:solidFill>
                <a:latin typeface="Arial" panose="020B0604020202020204" pitchFamily="34" charset="0"/>
                <a:cs typeface="Arial" panose="020B0604020202020204" pitchFamily="34" charset="0"/>
              </a:rPr>
              <a:t> </a:t>
            </a:r>
            <a:endParaRPr lang="en-SE" sz="45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180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AE8EAB-F781-7EA4-DAF4-45DE7CF14770}"/>
              </a:ext>
            </a:extLst>
          </p:cNvPr>
          <p:cNvSpPr/>
          <p:nvPr/>
        </p:nvSpPr>
        <p:spPr>
          <a:xfrm>
            <a:off x="-12879"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304800" y="-27707"/>
            <a:ext cx="3076982" cy="1501101"/>
          </a:xfrm>
        </p:spPr>
        <p:txBody>
          <a:bodyPr>
            <a:normAutofit fontScale="90000"/>
          </a:bodyPr>
          <a:lstStyle/>
          <a:p>
            <a:r>
              <a:rPr lang="en-US" sz="4000">
                <a:solidFill>
                  <a:srgbClr val="0070C0"/>
                </a:solidFill>
                <a:latin typeface="Arial" panose="020B0604020202020204" pitchFamily="34" charset="0"/>
                <a:cs typeface="Arial" panose="020B0604020202020204" pitchFamily="34" charset="0"/>
              </a:rPr>
              <a:t>Operational Coordination and Delivery</a:t>
            </a:r>
          </a:p>
        </p:txBody>
      </p:sp>
      <p:cxnSp>
        <p:nvCxnSpPr>
          <p:cNvPr id="17" name="Straight Connector 16">
            <a:extLst>
              <a:ext uri="{FF2B5EF4-FFF2-40B4-BE49-F238E27FC236}">
                <a16:creationId xmlns:a16="http://schemas.microsoft.com/office/drawing/2014/main" id="{8BDC82AC-1775-4230-96D3-71A1A4F23398}"/>
              </a:ext>
            </a:extLst>
          </p:cNvPr>
          <p:cNvCxnSpPr>
            <a:cxnSpLocks/>
          </p:cNvCxnSpPr>
          <p:nvPr/>
        </p:nvCxnSpPr>
        <p:spPr>
          <a:xfrm>
            <a:off x="6152707" y="3046130"/>
            <a:ext cx="0" cy="3055062"/>
          </a:xfrm>
          <a:prstGeom prst="line">
            <a:avLst/>
          </a:prstGeom>
          <a:ln w="63500">
            <a:solidFill>
              <a:srgbClr val="3E8D39"/>
            </a:solidFill>
            <a:prstDash val="dash"/>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2BF6817A-B7A3-4AB7-ACE3-BB0D97DD30DA}"/>
              </a:ext>
            </a:extLst>
          </p:cNvPr>
          <p:cNvSpPr txBox="1">
            <a:spLocks/>
          </p:cNvSpPr>
          <p:nvPr/>
        </p:nvSpPr>
        <p:spPr>
          <a:xfrm>
            <a:off x="799301" y="6110304"/>
            <a:ext cx="3954362" cy="61283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a:latin typeface="Arial" panose="020B0604020202020204" pitchFamily="34" charset="0"/>
                <a:cs typeface="Arial" panose="020B0604020202020204" pitchFamily="34" charset="0"/>
              </a:rPr>
              <a:t>In </a:t>
            </a:r>
            <a:r>
              <a:rPr lang="en-US" sz="2600" b="1">
                <a:latin typeface="Arial" panose="020B0604020202020204" pitchFamily="34" charset="0"/>
                <a:cs typeface="Arial" panose="020B0604020202020204" pitchFamily="34" charset="0"/>
              </a:rPr>
              <a:t>different</a:t>
            </a:r>
            <a:r>
              <a:rPr lang="en-US" sz="2600">
                <a:latin typeface="Arial" panose="020B0604020202020204" pitchFamily="34" charset="0"/>
                <a:cs typeface="Arial" panose="020B0604020202020204" pitchFamily="34" charset="0"/>
              </a:rPr>
              <a:t> locations within the same country</a:t>
            </a:r>
            <a:endParaRPr lang="en-US" sz="2600" b="1" i="1">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15715B13-9755-4839-80D6-0A2CF301BC9C}"/>
              </a:ext>
            </a:extLst>
          </p:cNvPr>
          <p:cNvSpPr txBox="1">
            <a:spLocks/>
          </p:cNvSpPr>
          <p:nvPr/>
        </p:nvSpPr>
        <p:spPr>
          <a:xfrm>
            <a:off x="6651319" y="6052257"/>
            <a:ext cx="4750061" cy="61283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a:latin typeface="Arial" panose="020B0604020202020204" pitchFamily="34" charset="0"/>
                <a:cs typeface="Arial" panose="020B0604020202020204" pitchFamily="34" charset="0"/>
              </a:rPr>
              <a:t>In </a:t>
            </a:r>
            <a:r>
              <a:rPr lang="en-US" sz="2600" b="1">
                <a:latin typeface="Arial" panose="020B0604020202020204" pitchFamily="34" charset="0"/>
                <a:cs typeface="Arial" panose="020B0604020202020204" pitchFamily="34" charset="0"/>
              </a:rPr>
              <a:t>same locations </a:t>
            </a:r>
            <a:r>
              <a:rPr lang="en-US" sz="2600">
                <a:latin typeface="Arial" panose="020B0604020202020204" pitchFamily="34" charset="0"/>
                <a:cs typeface="Arial" panose="020B0604020202020204" pitchFamily="34" charset="0"/>
              </a:rPr>
              <a:t>within the same country</a:t>
            </a:r>
            <a:endParaRPr lang="en-US" sz="2600" b="1" i="1">
              <a:highlight>
                <a:srgbClr val="00FFFF"/>
              </a:highlight>
              <a:latin typeface="Arial" panose="020B0604020202020204" pitchFamily="34" charset="0"/>
              <a:cs typeface="Arial" panose="020B0604020202020204" pitchFamily="34" charset="0"/>
            </a:endParaRPr>
          </a:p>
        </p:txBody>
      </p:sp>
      <p:pic>
        <p:nvPicPr>
          <p:cNvPr id="3" name="Content Placeholder 5" descr="A picture containing text, newspaper, screenshot&#10;&#10;Description automatically generated">
            <a:extLst>
              <a:ext uri="{FF2B5EF4-FFF2-40B4-BE49-F238E27FC236}">
                <a16:creationId xmlns:a16="http://schemas.microsoft.com/office/drawing/2014/main" id="{D3AE2234-0862-3BBA-ACB2-84AD5551C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523" y="475642"/>
            <a:ext cx="5795592" cy="1517138"/>
          </a:xfrm>
          <a:prstGeom prst="rect">
            <a:avLst/>
          </a:prstGeom>
        </p:spPr>
      </p:pic>
      <p:cxnSp>
        <p:nvCxnSpPr>
          <p:cNvPr id="5" name="Straight Connector 4">
            <a:extLst>
              <a:ext uri="{FF2B5EF4-FFF2-40B4-BE49-F238E27FC236}">
                <a16:creationId xmlns:a16="http://schemas.microsoft.com/office/drawing/2014/main" id="{F63B82C1-2DB6-0C97-9237-775DB665EF8F}"/>
              </a:ext>
            </a:extLst>
          </p:cNvPr>
          <p:cNvCxnSpPr>
            <a:cxnSpLocks/>
          </p:cNvCxnSpPr>
          <p:nvPr/>
        </p:nvCxnSpPr>
        <p:spPr>
          <a:xfrm flipV="1">
            <a:off x="5810491" y="1772617"/>
            <a:ext cx="399224" cy="226513"/>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8AF37FE-9A4C-811E-835D-00C8E184C51A}"/>
              </a:ext>
            </a:extLst>
          </p:cNvPr>
          <p:cNvSpPr/>
          <p:nvPr/>
        </p:nvSpPr>
        <p:spPr>
          <a:xfrm>
            <a:off x="6232865" y="1668205"/>
            <a:ext cx="120956" cy="120956"/>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37451A4A-CB6A-0FCA-D49C-799F90BC1F39}"/>
              </a:ext>
            </a:extLst>
          </p:cNvPr>
          <p:cNvCxnSpPr>
            <a:cxnSpLocks/>
          </p:cNvCxnSpPr>
          <p:nvPr/>
        </p:nvCxnSpPr>
        <p:spPr>
          <a:xfrm>
            <a:off x="7138577" y="564175"/>
            <a:ext cx="245869" cy="313575"/>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3AB6E6A-7339-197B-AA18-F6622ACA8C01}"/>
              </a:ext>
            </a:extLst>
          </p:cNvPr>
          <p:cNvSpPr/>
          <p:nvPr/>
        </p:nvSpPr>
        <p:spPr>
          <a:xfrm>
            <a:off x="7392263" y="877750"/>
            <a:ext cx="120956" cy="120956"/>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1C7D974-39F0-1B8D-A660-3FDA661D647E}"/>
              </a:ext>
            </a:extLst>
          </p:cNvPr>
          <p:cNvGrpSpPr/>
          <p:nvPr/>
        </p:nvGrpSpPr>
        <p:grpSpPr>
          <a:xfrm>
            <a:off x="-19238" y="6732252"/>
            <a:ext cx="12220951" cy="177058"/>
            <a:chOff x="-19238" y="6732252"/>
            <a:chExt cx="12220951" cy="177058"/>
          </a:xfrm>
        </p:grpSpPr>
        <p:pic>
          <p:nvPicPr>
            <p:cNvPr id="12" name="Content Placeholder 9">
              <a:extLst>
                <a:ext uri="{FF2B5EF4-FFF2-40B4-BE49-F238E27FC236}">
                  <a16:creationId xmlns:a16="http://schemas.microsoft.com/office/drawing/2014/main" id="{43A8A6E4-A1FC-2A8F-1334-001BA644EADB}"/>
                </a:ext>
              </a:extLst>
            </p:cNvPr>
            <p:cNvPicPr>
              <a:picLocks noChangeAspect="1"/>
            </p:cNvPicPr>
            <p:nvPr/>
          </p:nvPicPr>
          <p:blipFill rotWithShape="1">
            <a:blip r:embed="rId4">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13" name="Content Placeholder 9">
              <a:extLst>
                <a:ext uri="{FF2B5EF4-FFF2-40B4-BE49-F238E27FC236}">
                  <a16:creationId xmlns:a16="http://schemas.microsoft.com/office/drawing/2014/main" id="{A697B643-3C37-1109-F781-E9BEC2E401D9}"/>
                </a:ext>
              </a:extLst>
            </p:cNvPr>
            <p:cNvPicPr>
              <a:picLocks noChangeAspect="1"/>
            </p:cNvPicPr>
            <p:nvPr/>
          </p:nvPicPr>
          <p:blipFill rotWithShape="1">
            <a:blip r:embed="rId4">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grpSp>
        <p:nvGrpSpPr>
          <p:cNvPr id="20" name="Group 19">
            <a:extLst>
              <a:ext uri="{FF2B5EF4-FFF2-40B4-BE49-F238E27FC236}">
                <a16:creationId xmlns:a16="http://schemas.microsoft.com/office/drawing/2014/main" id="{E7829D95-E5A4-4F84-B1D7-A61DA0F56E70}"/>
              </a:ext>
            </a:extLst>
          </p:cNvPr>
          <p:cNvGrpSpPr/>
          <p:nvPr/>
        </p:nvGrpSpPr>
        <p:grpSpPr>
          <a:xfrm>
            <a:off x="1243436" y="2049490"/>
            <a:ext cx="3429012" cy="3756794"/>
            <a:chOff x="832224" y="1421277"/>
            <a:chExt cx="3806767" cy="3633820"/>
          </a:xfrm>
        </p:grpSpPr>
        <p:pic>
          <p:nvPicPr>
            <p:cNvPr id="21" name="Picture 2" descr="Treasure Map Cartoon Doodle">
              <a:extLst>
                <a:ext uri="{FF2B5EF4-FFF2-40B4-BE49-F238E27FC236}">
                  <a16:creationId xmlns:a16="http://schemas.microsoft.com/office/drawing/2014/main" id="{F36D307D-F375-4CE1-8BB8-ACAAC52C48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66" t="12862" r="10880" b="14665"/>
            <a:stretch/>
          </p:blipFill>
          <p:spPr bwMode="auto">
            <a:xfrm>
              <a:off x="832224" y="1421277"/>
              <a:ext cx="3806767" cy="3633820"/>
            </a:xfrm>
            <a:prstGeom prst="rect">
              <a:avLst/>
            </a:prstGeom>
            <a:noFill/>
            <a:extLst>
              <a:ext uri="{909E8E84-426E-40DD-AFC4-6F175D3DCCD1}">
                <a14:hiddenFill xmlns:a14="http://schemas.microsoft.com/office/drawing/2010/main">
                  <a:solidFill>
                    <a:srgbClr val="FFFFFF"/>
                  </a:solidFill>
                </a14:hiddenFill>
              </a:ext>
            </a:extLst>
          </p:spPr>
        </p:pic>
        <p:sp>
          <p:nvSpPr>
            <p:cNvPr id="22" name="Flowchart: Connector 21">
              <a:extLst>
                <a:ext uri="{FF2B5EF4-FFF2-40B4-BE49-F238E27FC236}">
                  <a16:creationId xmlns:a16="http://schemas.microsoft.com/office/drawing/2014/main" id="{C6919F57-1636-4524-B5AB-CAB77927B720}"/>
                </a:ext>
              </a:extLst>
            </p:cNvPr>
            <p:cNvSpPr/>
            <p:nvPr/>
          </p:nvSpPr>
          <p:spPr>
            <a:xfrm>
              <a:off x="1365026" y="1948686"/>
              <a:ext cx="1452661" cy="1369422"/>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Man with cane with solid fill">
              <a:extLst>
                <a:ext uri="{FF2B5EF4-FFF2-40B4-BE49-F238E27FC236}">
                  <a16:creationId xmlns:a16="http://schemas.microsoft.com/office/drawing/2014/main" id="{41A8EC8D-0034-4BD7-ABC8-CAD63F692E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8425" y="2570150"/>
              <a:ext cx="532501" cy="532501"/>
            </a:xfrm>
            <a:prstGeom prst="rect">
              <a:avLst/>
            </a:prstGeom>
          </p:spPr>
        </p:pic>
        <p:pic>
          <p:nvPicPr>
            <p:cNvPr id="24" name="Graphic 23" descr="Child with balloon with solid fill">
              <a:extLst>
                <a:ext uri="{FF2B5EF4-FFF2-40B4-BE49-F238E27FC236}">
                  <a16:creationId xmlns:a16="http://schemas.microsoft.com/office/drawing/2014/main" id="{796360FE-278E-41AE-AB30-AB6D875A4D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45272" y="2481460"/>
              <a:ext cx="570435" cy="570435"/>
            </a:xfrm>
            <a:prstGeom prst="rect">
              <a:avLst/>
            </a:prstGeom>
          </p:spPr>
        </p:pic>
        <p:pic>
          <p:nvPicPr>
            <p:cNvPr id="25" name="Graphic 24" descr="Man with baby with solid fill">
              <a:extLst>
                <a:ext uri="{FF2B5EF4-FFF2-40B4-BE49-F238E27FC236}">
                  <a16:creationId xmlns:a16="http://schemas.microsoft.com/office/drawing/2014/main" id="{A439B7B3-A41F-4D9C-818F-182C577869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8336" y="2067987"/>
              <a:ext cx="552919" cy="552919"/>
            </a:xfrm>
            <a:prstGeom prst="rect">
              <a:avLst/>
            </a:prstGeom>
          </p:spPr>
        </p:pic>
        <p:sp>
          <p:nvSpPr>
            <p:cNvPr id="26" name="Flowchart: Connector 25">
              <a:extLst>
                <a:ext uri="{FF2B5EF4-FFF2-40B4-BE49-F238E27FC236}">
                  <a16:creationId xmlns:a16="http://schemas.microsoft.com/office/drawing/2014/main" id="{B9F06716-C1A8-434C-97B0-1ED47D26DF3E}"/>
                </a:ext>
              </a:extLst>
            </p:cNvPr>
            <p:cNvSpPr/>
            <p:nvPr/>
          </p:nvSpPr>
          <p:spPr>
            <a:xfrm>
              <a:off x="2843645" y="3233313"/>
              <a:ext cx="1452661" cy="1369422"/>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Woman with solid fill">
              <a:extLst>
                <a:ext uri="{FF2B5EF4-FFF2-40B4-BE49-F238E27FC236}">
                  <a16:creationId xmlns:a16="http://schemas.microsoft.com/office/drawing/2014/main" id="{F750C894-AAE4-4E9C-9FB5-6F89EF5669C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79335" y="3949364"/>
              <a:ext cx="505870" cy="505870"/>
            </a:xfrm>
            <a:prstGeom prst="rect">
              <a:avLst/>
            </a:prstGeom>
          </p:spPr>
        </p:pic>
        <p:pic>
          <p:nvPicPr>
            <p:cNvPr id="28" name="Graphic 27" descr="Family with boy with solid fill">
              <a:extLst>
                <a:ext uri="{FF2B5EF4-FFF2-40B4-BE49-F238E27FC236}">
                  <a16:creationId xmlns:a16="http://schemas.microsoft.com/office/drawing/2014/main" id="{D34E8C8C-3E4C-4A44-A919-8DFEC8574E1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69976" y="3670830"/>
              <a:ext cx="572228" cy="572228"/>
            </a:xfrm>
            <a:prstGeom prst="rect">
              <a:avLst/>
            </a:prstGeom>
          </p:spPr>
        </p:pic>
        <p:pic>
          <p:nvPicPr>
            <p:cNvPr id="29" name="Graphic 28" descr="Man with solid fill">
              <a:extLst>
                <a:ext uri="{FF2B5EF4-FFF2-40B4-BE49-F238E27FC236}">
                  <a16:creationId xmlns:a16="http://schemas.microsoft.com/office/drawing/2014/main" id="{243AE938-4B6E-468E-BB54-E2A87515F72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07737" y="3331750"/>
              <a:ext cx="532502" cy="532502"/>
            </a:xfrm>
            <a:prstGeom prst="rect">
              <a:avLst/>
            </a:prstGeom>
          </p:spPr>
        </p:pic>
      </p:grpSp>
      <p:grpSp>
        <p:nvGrpSpPr>
          <p:cNvPr id="30" name="Group 29">
            <a:extLst>
              <a:ext uri="{FF2B5EF4-FFF2-40B4-BE49-F238E27FC236}">
                <a16:creationId xmlns:a16="http://schemas.microsoft.com/office/drawing/2014/main" id="{3A5FE641-86A0-449A-847A-D31C09103FD6}"/>
              </a:ext>
            </a:extLst>
          </p:cNvPr>
          <p:cNvGrpSpPr/>
          <p:nvPr/>
        </p:nvGrpSpPr>
        <p:grpSpPr>
          <a:xfrm>
            <a:off x="7116843" y="2110977"/>
            <a:ext cx="3806767" cy="3633820"/>
            <a:chOff x="6898640" y="1477448"/>
            <a:chExt cx="3806767" cy="3633820"/>
          </a:xfrm>
        </p:grpSpPr>
        <p:pic>
          <p:nvPicPr>
            <p:cNvPr id="31" name="Picture 2" descr="Treasure Map Cartoon Doodle">
              <a:extLst>
                <a:ext uri="{FF2B5EF4-FFF2-40B4-BE49-F238E27FC236}">
                  <a16:creationId xmlns:a16="http://schemas.microsoft.com/office/drawing/2014/main" id="{61D82B78-7E66-4701-8764-BBD219EFB6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66" t="12862" r="10880" b="14665"/>
            <a:stretch/>
          </p:blipFill>
          <p:spPr bwMode="auto">
            <a:xfrm>
              <a:off x="6898640" y="1477448"/>
              <a:ext cx="3806767" cy="3633820"/>
            </a:xfrm>
            <a:prstGeom prst="rect">
              <a:avLst/>
            </a:prstGeom>
            <a:noFill/>
            <a:extLst>
              <a:ext uri="{909E8E84-426E-40DD-AFC4-6F175D3DCCD1}">
                <a14:hiddenFill xmlns:a14="http://schemas.microsoft.com/office/drawing/2010/main">
                  <a:solidFill>
                    <a:srgbClr val="FFFFFF"/>
                  </a:solidFill>
                </a14:hiddenFill>
              </a:ext>
            </a:extLst>
          </p:spPr>
        </p:pic>
        <p:sp>
          <p:nvSpPr>
            <p:cNvPr id="32" name="Flowchart: Connector 31">
              <a:extLst>
                <a:ext uri="{FF2B5EF4-FFF2-40B4-BE49-F238E27FC236}">
                  <a16:creationId xmlns:a16="http://schemas.microsoft.com/office/drawing/2014/main" id="{0BD6D6AA-D59A-462E-9924-4635F4487E99}"/>
                </a:ext>
              </a:extLst>
            </p:cNvPr>
            <p:cNvSpPr/>
            <p:nvPr/>
          </p:nvSpPr>
          <p:spPr>
            <a:xfrm>
              <a:off x="8056881" y="1665452"/>
              <a:ext cx="1534159" cy="1555663"/>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Graphic 32" descr="Woman with solid fill">
              <a:extLst>
                <a:ext uri="{FF2B5EF4-FFF2-40B4-BE49-F238E27FC236}">
                  <a16:creationId xmlns:a16="http://schemas.microsoft.com/office/drawing/2014/main" id="{BBDF5130-A139-4E9F-AECD-8EF16A53134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38379" y="2465134"/>
              <a:ext cx="505870" cy="505870"/>
            </a:xfrm>
            <a:prstGeom prst="rect">
              <a:avLst/>
            </a:prstGeom>
          </p:spPr>
        </p:pic>
        <p:pic>
          <p:nvPicPr>
            <p:cNvPr id="34" name="Graphic 33" descr="Man with baby with solid fill">
              <a:extLst>
                <a:ext uri="{FF2B5EF4-FFF2-40B4-BE49-F238E27FC236}">
                  <a16:creationId xmlns:a16="http://schemas.microsoft.com/office/drawing/2014/main" id="{7C18FCB2-13FF-4848-9F8F-E654CB7C40A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50320" y="1832093"/>
              <a:ext cx="532501" cy="532501"/>
            </a:xfrm>
            <a:prstGeom prst="rect">
              <a:avLst/>
            </a:prstGeom>
          </p:spPr>
        </p:pic>
        <p:pic>
          <p:nvPicPr>
            <p:cNvPr id="35" name="Graphic 34" descr="Family with boy with solid fill">
              <a:extLst>
                <a:ext uri="{FF2B5EF4-FFF2-40B4-BE49-F238E27FC236}">
                  <a16:creationId xmlns:a16="http://schemas.microsoft.com/office/drawing/2014/main" id="{BB8E6ACA-EA98-4375-B86F-E15378DED2A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50320" y="2492833"/>
              <a:ext cx="572228" cy="572228"/>
            </a:xfrm>
            <a:prstGeom prst="rect">
              <a:avLst/>
            </a:prstGeom>
          </p:spPr>
        </p:pic>
        <p:pic>
          <p:nvPicPr>
            <p:cNvPr id="36" name="Graphic 35" descr="Man with cane with solid fill">
              <a:extLst>
                <a:ext uri="{FF2B5EF4-FFF2-40B4-BE49-F238E27FC236}">
                  <a16:creationId xmlns:a16="http://schemas.microsoft.com/office/drawing/2014/main" id="{C634F6EC-E9A1-4DB0-9CFE-1EE120E3AA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5457" y="1871720"/>
              <a:ext cx="532501" cy="532501"/>
            </a:xfrm>
            <a:prstGeom prst="rect">
              <a:avLst/>
            </a:prstGeom>
          </p:spPr>
        </p:pic>
        <p:pic>
          <p:nvPicPr>
            <p:cNvPr id="37" name="Graphic 36" descr="Man with solid fill">
              <a:extLst>
                <a:ext uri="{FF2B5EF4-FFF2-40B4-BE49-F238E27FC236}">
                  <a16:creationId xmlns:a16="http://schemas.microsoft.com/office/drawing/2014/main" id="{BAC3598C-6780-4F3F-A264-639C933ECA9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83218" y="2413292"/>
              <a:ext cx="532502" cy="532502"/>
            </a:xfrm>
            <a:prstGeom prst="rect">
              <a:avLst/>
            </a:prstGeom>
          </p:spPr>
        </p:pic>
        <p:pic>
          <p:nvPicPr>
            <p:cNvPr id="38" name="Graphic 37" descr="Child with balloon with solid fill">
              <a:extLst>
                <a:ext uri="{FF2B5EF4-FFF2-40B4-BE49-F238E27FC236}">
                  <a16:creationId xmlns:a16="http://schemas.microsoft.com/office/drawing/2014/main" id="{618403DC-7A12-49A7-8F50-C93AB3009E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4771" y="1779388"/>
              <a:ext cx="640455" cy="640455"/>
            </a:xfrm>
            <a:prstGeom prst="rect">
              <a:avLst/>
            </a:prstGeom>
          </p:spPr>
        </p:pic>
      </p:grpSp>
    </p:spTree>
    <p:extLst>
      <p:ext uri="{BB962C8B-B14F-4D97-AF65-F5344CB8AC3E}">
        <p14:creationId xmlns:p14="http://schemas.microsoft.com/office/powerpoint/2010/main" val="258440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9F084E-E26A-8F3B-7EA3-92E9AA3DBFF4}"/>
              </a:ext>
            </a:extLst>
          </p:cNvPr>
          <p:cNvSpPr/>
          <p:nvPr/>
        </p:nvSpPr>
        <p:spPr>
          <a:xfrm>
            <a:off x="-11106" y="0"/>
            <a:ext cx="5923333" cy="6871855"/>
          </a:xfrm>
          <a:prstGeom prst="rect">
            <a:avLst/>
          </a:prstGeom>
          <a:solidFill>
            <a:srgbClr val="FFFBEF"/>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7" name="Content Placeholder 5" descr="Chart, diagram&#10;&#10;Description automatically generated">
            <a:extLst>
              <a:ext uri="{FF2B5EF4-FFF2-40B4-BE49-F238E27FC236}">
                <a16:creationId xmlns:a16="http://schemas.microsoft.com/office/drawing/2014/main" id="{2CB50DAD-7E5F-46C6-AC16-CE9A597CA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560" y="3249840"/>
            <a:ext cx="933954" cy="816646"/>
          </a:xfrm>
          <a:prstGeom prst="rect">
            <a:avLst/>
          </a:prstGeom>
        </p:spPr>
      </p:pic>
      <p:pic>
        <p:nvPicPr>
          <p:cNvPr id="9" name="Picture 8" descr="Logo&#10;&#10;Description automatically generated">
            <a:extLst>
              <a:ext uri="{FF2B5EF4-FFF2-40B4-BE49-F238E27FC236}">
                <a16:creationId xmlns:a16="http://schemas.microsoft.com/office/drawing/2014/main" id="{2DA349A8-4850-48D7-8219-ADD0D1976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3595" y="3122963"/>
            <a:ext cx="1121805" cy="1093057"/>
          </a:xfrm>
          <a:prstGeom prst="rect">
            <a:avLst/>
          </a:prstGeom>
        </p:spPr>
      </p:pic>
      <p:sp>
        <p:nvSpPr>
          <p:cNvPr id="11" name="Content Placeholder 2">
            <a:extLst>
              <a:ext uri="{FF2B5EF4-FFF2-40B4-BE49-F238E27FC236}">
                <a16:creationId xmlns:a16="http://schemas.microsoft.com/office/drawing/2014/main" id="{E627D7CE-74BB-42EC-9DD6-1A80D6969397}"/>
              </a:ext>
            </a:extLst>
          </p:cNvPr>
          <p:cNvSpPr>
            <a:spLocks noGrp="1"/>
          </p:cNvSpPr>
          <p:nvPr>
            <p:ph idx="1"/>
          </p:nvPr>
        </p:nvSpPr>
        <p:spPr>
          <a:xfrm>
            <a:off x="319207" y="4162995"/>
            <a:ext cx="2922084" cy="1657408"/>
          </a:xfrm>
          <a:ln>
            <a:solidFill>
              <a:srgbClr val="FFFBEF"/>
            </a:solidFill>
          </a:ln>
        </p:spPr>
        <p:txBody>
          <a:bodyPr>
            <a:normAutofit/>
          </a:bodyPr>
          <a:lstStyle/>
          <a:p>
            <a:pPr marL="0" indent="0" algn="ctr">
              <a:buNone/>
            </a:pPr>
            <a:r>
              <a:rPr lang="en-US" sz="2000" b="1">
                <a:latin typeface="Arial" panose="020B0604020202020204" pitchFamily="34" charset="0"/>
                <a:cs typeface="Arial" panose="020B0604020202020204" pitchFamily="34" charset="0"/>
              </a:rPr>
              <a:t>IASC clusters coordinate the response for IDPs and other affected groups </a:t>
            </a:r>
            <a:r>
              <a:rPr lang="en-US" sz="2000">
                <a:latin typeface="Arial" panose="020B0604020202020204" pitchFamily="34" charset="0"/>
                <a:cs typeface="Arial" panose="020B0604020202020204" pitchFamily="34" charset="0"/>
              </a:rPr>
              <a:t>(excluding refugees).</a:t>
            </a:r>
          </a:p>
        </p:txBody>
      </p:sp>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1026449" y="409595"/>
            <a:ext cx="5966759" cy="789850"/>
          </a:xfrm>
          <a:noFill/>
        </p:spPr>
        <p:txBody>
          <a:bodyPr>
            <a:normAutofit/>
          </a:bodyPr>
          <a:lstStyle/>
          <a:p>
            <a:r>
              <a:rPr lang="en-US" sz="4000">
                <a:solidFill>
                  <a:srgbClr val="0070C0"/>
                </a:solidFill>
                <a:latin typeface="Arial" panose="020B0604020202020204" pitchFamily="34" charset="0"/>
                <a:cs typeface="Arial" panose="020B0604020202020204" pitchFamily="34" charset="0"/>
              </a:rPr>
              <a:t>Operational Coordination</a:t>
            </a:r>
          </a:p>
        </p:txBody>
      </p:sp>
      <p:sp>
        <p:nvSpPr>
          <p:cNvPr id="3" name="TextBox 2">
            <a:extLst>
              <a:ext uri="{FF2B5EF4-FFF2-40B4-BE49-F238E27FC236}">
                <a16:creationId xmlns:a16="http://schemas.microsoft.com/office/drawing/2014/main" id="{51FE43C8-4D6E-41F8-BD60-A39FC4B50EA4}"/>
              </a:ext>
            </a:extLst>
          </p:cNvPr>
          <p:cNvSpPr txBox="1"/>
          <p:nvPr/>
        </p:nvSpPr>
        <p:spPr>
          <a:xfrm>
            <a:off x="442048" y="5710675"/>
            <a:ext cx="5610725" cy="707886"/>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They share information at the national level.</a:t>
            </a:r>
          </a:p>
          <a:p>
            <a:pPr algn="ctr"/>
            <a:endParaRPr lang="en-US" sz="2000">
              <a:solidFill>
                <a:srgbClr val="0F6CB6"/>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893CE705-93CB-4B0B-902C-87BB8D507D4C}"/>
              </a:ext>
            </a:extLst>
          </p:cNvPr>
          <p:cNvSpPr txBox="1">
            <a:spLocks/>
          </p:cNvSpPr>
          <p:nvPr/>
        </p:nvSpPr>
        <p:spPr>
          <a:xfrm>
            <a:off x="2898286" y="1899047"/>
            <a:ext cx="2873395" cy="864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latin typeface="Arial" panose="020B0604020202020204" pitchFamily="34" charset="0"/>
                <a:cs typeface="Arial" panose="020B0604020202020204" pitchFamily="34" charset="0"/>
              </a:rPr>
              <a:t>In </a:t>
            </a:r>
            <a:r>
              <a:rPr lang="en-US" sz="2000" b="1">
                <a:latin typeface="Arial" panose="020B0604020202020204" pitchFamily="34" charset="0"/>
                <a:cs typeface="Arial" panose="020B0604020202020204" pitchFamily="34" charset="0"/>
              </a:rPr>
              <a:t>different</a:t>
            </a:r>
            <a:r>
              <a:rPr lang="en-US" sz="2000">
                <a:latin typeface="Arial" panose="020B0604020202020204" pitchFamily="34" charset="0"/>
                <a:cs typeface="Arial" panose="020B0604020202020204" pitchFamily="34" charset="0"/>
              </a:rPr>
              <a:t> locations within the same country</a:t>
            </a:r>
            <a:endParaRPr lang="en-US" sz="2000" b="1" i="1">
              <a:latin typeface="Arial" panose="020B0604020202020204" pitchFamily="34" charset="0"/>
              <a:cs typeface="Arial" panose="020B0604020202020204" pitchFamily="34" charset="0"/>
            </a:endParaRPr>
          </a:p>
        </p:txBody>
      </p:sp>
      <p:pic>
        <p:nvPicPr>
          <p:cNvPr id="21" name="Content Placeholder 5" descr="Chart, diagram&#10;&#10;Description automatically generated">
            <a:extLst>
              <a:ext uri="{FF2B5EF4-FFF2-40B4-BE49-F238E27FC236}">
                <a16:creationId xmlns:a16="http://schemas.microsoft.com/office/drawing/2014/main" id="{1F07E827-79D3-44AD-ADA4-BE6EFE051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096" y="3431823"/>
            <a:ext cx="933954" cy="816646"/>
          </a:xfrm>
          <a:prstGeom prst="rect">
            <a:avLst/>
          </a:prstGeom>
        </p:spPr>
      </p:pic>
      <p:pic>
        <p:nvPicPr>
          <p:cNvPr id="22" name="Picture 21" descr="Logo&#10;&#10;Description automatically generated">
            <a:extLst>
              <a:ext uri="{FF2B5EF4-FFF2-40B4-BE49-F238E27FC236}">
                <a16:creationId xmlns:a16="http://schemas.microsoft.com/office/drawing/2014/main" id="{3CCE9132-AA0D-4ADF-886E-591432C16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9942" y="3279620"/>
            <a:ext cx="1121805" cy="1093057"/>
          </a:xfrm>
          <a:prstGeom prst="rect">
            <a:avLst/>
          </a:prstGeom>
        </p:spPr>
      </p:pic>
      <p:sp>
        <p:nvSpPr>
          <p:cNvPr id="13" name="TextBox 12">
            <a:extLst>
              <a:ext uri="{FF2B5EF4-FFF2-40B4-BE49-F238E27FC236}">
                <a16:creationId xmlns:a16="http://schemas.microsoft.com/office/drawing/2014/main" id="{B5B5DB1A-94C3-4525-A135-AEB5FCA6DC18}"/>
              </a:ext>
            </a:extLst>
          </p:cNvPr>
          <p:cNvSpPr txBox="1"/>
          <p:nvPr/>
        </p:nvSpPr>
        <p:spPr>
          <a:xfrm>
            <a:off x="8823747" y="3609313"/>
            <a:ext cx="806195" cy="461665"/>
          </a:xfrm>
          <a:prstGeom prst="rect">
            <a:avLst/>
          </a:prstGeom>
          <a:noFill/>
        </p:spPr>
        <p:txBody>
          <a:bodyPr wrap="square" rtlCol="0">
            <a:spAutoFit/>
          </a:bodyPr>
          <a:lstStyle/>
          <a:p>
            <a:r>
              <a:rPr lang="en-US" sz="2400">
                <a:solidFill>
                  <a:srgbClr val="0F6CB6"/>
                </a:solidFill>
                <a:latin typeface="Arial" panose="020B0604020202020204" pitchFamily="34" charset="0"/>
                <a:cs typeface="Arial" panose="020B0604020202020204" pitchFamily="34" charset="0"/>
              </a:rPr>
              <a:t>OR</a:t>
            </a:r>
          </a:p>
        </p:txBody>
      </p:sp>
      <p:sp>
        <p:nvSpPr>
          <p:cNvPr id="23" name="Content Placeholder 2">
            <a:extLst>
              <a:ext uri="{FF2B5EF4-FFF2-40B4-BE49-F238E27FC236}">
                <a16:creationId xmlns:a16="http://schemas.microsoft.com/office/drawing/2014/main" id="{E03FC33A-3F1E-44DF-9C10-D21590D39EFA}"/>
              </a:ext>
            </a:extLst>
          </p:cNvPr>
          <p:cNvSpPr txBox="1">
            <a:spLocks/>
          </p:cNvSpPr>
          <p:nvPr/>
        </p:nvSpPr>
        <p:spPr>
          <a:xfrm>
            <a:off x="3235378" y="4209643"/>
            <a:ext cx="2466130" cy="1454384"/>
          </a:xfrm>
          <a:prstGeom prst="rect">
            <a:avLst/>
          </a:prstGeom>
          <a:ln>
            <a:solidFill>
              <a:srgbClr val="FFFBEF"/>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a:latin typeface="Arial" panose="020B0604020202020204" pitchFamily="34" charset="0"/>
                <a:cs typeface="Arial" panose="020B0604020202020204" pitchFamily="34" charset="0"/>
              </a:rPr>
              <a:t>UNHCR sectors coordinate the response for refugees.</a:t>
            </a:r>
          </a:p>
          <a:p>
            <a:pPr marL="0" indent="0" algn="ctr">
              <a:buFont typeface="Arial" panose="020B0604020202020204" pitchFamily="34" charset="0"/>
              <a:buNone/>
            </a:pPr>
            <a:endParaRPr lang="en-US" sz="2400" b="1">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20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B03E903-B8CE-4BFF-AC7F-B546D419F6B3}"/>
              </a:ext>
            </a:extLst>
          </p:cNvPr>
          <p:cNvSpPr txBox="1"/>
          <p:nvPr/>
        </p:nvSpPr>
        <p:spPr>
          <a:xfrm>
            <a:off x="2727647" y="3388823"/>
            <a:ext cx="933954" cy="461665"/>
          </a:xfrm>
          <a:prstGeom prst="rect">
            <a:avLst/>
          </a:prstGeom>
          <a:noFill/>
        </p:spPr>
        <p:txBody>
          <a:bodyPr wrap="square" rtlCol="0">
            <a:spAutoFit/>
          </a:bodyPr>
          <a:lstStyle/>
          <a:p>
            <a:r>
              <a:rPr lang="en-US" sz="2400">
                <a:solidFill>
                  <a:srgbClr val="0070C0"/>
                </a:solidFill>
                <a:latin typeface="Arial" panose="020B0604020202020204" pitchFamily="34" charset="0"/>
                <a:cs typeface="Arial" panose="020B0604020202020204" pitchFamily="34" charset="0"/>
              </a:rPr>
              <a:t>AND</a:t>
            </a:r>
          </a:p>
        </p:txBody>
      </p:sp>
      <p:sp>
        <p:nvSpPr>
          <p:cNvPr id="6" name="Rectangle 5">
            <a:extLst>
              <a:ext uri="{FF2B5EF4-FFF2-40B4-BE49-F238E27FC236}">
                <a16:creationId xmlns:a16="http://schemas.microsoft.com/office/drawing/2014/main" id="{4E01C47D-6FCE-8079-2B4D-D9F45E358FD4}"/>
              </a:ext>
            </a:extLst>
          </p:cNvPr>
          <p:cNvSpPr/>
          <p:nvPr/>
        </p:nvSpPr>
        <p:spPr>
          <a:xfrm>
            <a:off x="5924260" y="5756656"/>
            <a:ext cx="6279772" cy="11351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Content Placeholder 2">
            <a:extLst>
              <a:ext uri="{FF2B5EF4-FFF2-40B4-BE49-F238E27FC236}">
                <a16:creationId xmlns:a16="http://schemas.microsoft.com/office/drawing/2014/main" id="{71CB6329-F47F-47C3-96A0-2D61BDB4295D}"/>
              </a:ext>
            </a:extLst>
          </p:cNvPr>
          <p:cNvSpPr txBox="1">
            <a:spLocks/>
          </p:cNvSpPr>
          <p:nvPr/>
        </p:nvSpPr>
        <p:spPr>
          <a:xfrm>
            <a:off x="7062175" y="4330407"/>
            <a:ext cx="4839520" cy="1745139"/>
          </a:xfrm>
          <a:prstGeom prst="rect">
            <a:avLst/>
          </a:prstGeom>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000">
                <a:latin typeface="Arial" panose="020B0604020202020204" pitchFamily="34" charset="0"/>
                <a:cs typeface="Arial" panose="020B0604020202020204" pitchFamily="34" charset="0"/>
              </a:rPr>
              <a:t>The inter cluster coordinator and the UNHCR refugee coordinator share information and ensure mutually reinforcing approaches.</a:t>
            </a:r>
          </a:p>
          <a:p>
            <a:pPr marL="0" indent="0">
              <a:buNone/>
            </a:pPr>
            <a:r>
              <a:rPr lang="en-US" sz="2000" u="sng">
                <a:latin typeface="Arial" panose="020B0604020202020204" pitchFamily="34" charset="0"/>
                <a:cs typeface="Arial" panose="020B0604020202020204" pitchFamily="34" charset="0"/>
              </a:rPr>
              <a:t>Where IASC clusters are used</a:t>
            </a:r>
            <a:r>
              <a:rPr lang="en-US" sz="2000">
                <a:latin typeface="Arial" panose="020B0604020202020204" pitchFamily="34" charset="0"/>
                <a:cs typeface="Arial" panose="020B0604020202020204" pitchFamily="34" charset="0"/>
              </a:rPr>
              <a:t>, a refugee expert will work within each cluster.</a:t>
            </a:r>
          </a:p>
        </p:txBody>
      </p:sp>
      <p:sp>
        <p:nvSpPr>
          <p:cNvPr id="10" name="Title 1">
            <a:extLst>
              <a:ext uri="{FF2B5EF4-FFF2-40B4-BE49-F238E27FC236}">
                <a16:creationId xmlns:a16="http://schemas.microsoft.com/office/drawing/2014/main" id="{25C02195-DC67-DCEF-787D-449D35127E58}"/>
              </a:ext>
            </a:extLst>
          </p:cNvPr>
          <p:cNvSpPr txBox="1">
            <a:spLocks/>
          </p:cNvSpPr>
          <p:nvPr/>
        </p:nvSpPr>
        <p:spPr>
          <a:xfrm>
            <a:off x="9064146" y="1972766"/>
            <a:ext cx="3031593" cy="94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latin typeface="Arial" panose="020B0604020202020204" pitchFamily="34" charset="0"/>
                <a:cs typeface="Arial" panose="020B0604020202020204" pitchFamily="34" charset="0"/>
              </a:rPr>
              <a:t>In </a:t>
            </a:r>
            <a:r>
              <a:rPr lang="en-US" sz="2000" b="1">
                <a:latin typeface="Arial" panose="020B0604020202020204" pitchFamily="34" charset="0"/>
                <a:cs typeface="Arial" panose="020B0604020202020204" pitchFamily="34" charset="0"/>
              </a:rPr>
              <a:t>same locations </a:t>
            </a:r>
            <a:r>
              <a:rPr lang="en-US" sz="2000">
                <a:latin typeface="Arial" panose="020B0604020202020204" pitchFamily="34" charset="0"/>
                <a:cs typeface="Arial" panose="020B0604020202020204" pitchFamily="34" charset="0"/>
              </a:rPr>
              <a:t>within the same country</a:t>
            </a:r>
            <a:endParaRPr lang="en-US" sz="2000" b="1" i="1">
              <a:highlight>
                <a:srgbClr val="00FFFF"/>
              </a:highlight>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D3B2FCEE-B5E7-4635-8BF1-A2E5D804F0A1}"/>
              </a:ext>
            </a:extLst>
          </p:cNvPr>
          <p:cNvGrpSpPr/>
          <p:nvPr/>
        </p:nvGrpSpPr>
        <p:grpSpPr>
          <a:xfrm>
            <a:off x="6884276" y="1388968"/>
            <a:ext cx="1875825" cy="1860872"/>
            <a:chOff x="6898640" y="1477448"/>
            <a:chExt cx="3806767" cy="3633820"/>
          </a:xfrm>
        </p:grpSpPr>
        <p:pic>
          <p:nvPicPr>
            <p:cNvPr id="26" name="Picture 2" descr="Treasure Map Cartoon Doodle">
              <a:extLst>
                <a:ext uri="{FF2B5EF4-FFF2-40B4-BE49-F238E27FC236}">
                  <a16:creationId xmlns:a16="http://schemas.microsoft.com/office/drawing/2014/main" id="{C9D3CC63-E431-4C9C-A8E4-909C25D2DB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66" t="12862" r="10880" b="14665"/>
            <a:stretch/>
          </p:blipFill>
          <p:spPr bwMode="auto">
            <a:xfrm>
              <a:off x="6898640" y="1477448"/>
              <a:ext cx="3806767" cy="3633820"/>
            </a:xfrm>
            <a:prstGeom prst="rect">
              <a:avLst/>
            </a:prstGeom>
            <a:noFill/>
            <a:extLst>
              <a:ext uri="{909E8E84-426E-40DD-AFC4-6F175D3DCCD1}">
                <a14:hiddenFill xmlns:a14="http://schemas.microsoft.com/office/drawing/2010/main">
                  <a:solidFill>
                    <a:srgbClr val="FFFFFF"/>
                  </a:solidFill>
                </a14:hiddenFill>
              </a:ext>
            </a:extLst>
          </p:spPr>
        </p:pic>
        <p:sp>
          <p:nvSpPr>
            <p:cNvPr id="27" name="Flowchart: Connector 26">
              <a:extLst>
                <a:ext uri="{FF2B5EF4-FFF2-40B4-BE49-F238E27FC236}">
                  <a16:creationId xmlns:a16="http://schemas.microsoft.com/office/drawing/2014/main" id="{902C1806-B5B0-436F-A88A-05A65A2C8F40}"/>
                </a:ext>
              </a:extLst>
            </p:cNvPr>
            <p:cNvSpPr/>
            <p:nvPr/>
          </p:nvSpPr>
          <p:spPr>
            <a:xfrm>
              <a:off x="8056881" y="1665452"/>
              <a:ext cx="1534159" cy="1555663"/>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Woman with solid fill">
              <a:extLst>
                <a:ext uri="{FF2B5EF4-FFF2-40B4-BE49-F238E27FC236}">
                  <a16:creationId xmlns:a16="http://schemas.microsoft.com/office/drawing/2014/main" id="{550D174E-0A86-4EA3-A33B-6A062C45D2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38379" y="2465134"/>
              <a:ext cx="505870" cy="505870"/>
            </a:xfrm>
            <a:prstGeom prst="rect">
              <a:avLst/>
            </a:prstGeom>
          </p:spPr>
        </p:pic>
        <p:pic>
          <p:nvPicPr>
            <p:cNvPr id="29" name="Graphic 28" descr="Man with baby with solid fill">
              <a:extLst>
                <a:ext uri="{FF2B5EF4-FFF2-40B4-BE49-F238E27FC236}">
                  <a16:creationId xmlns:a16="http://schemas.microsoft.com/office/drawing/2014/main" id="{94B734E9-AD0F-4B0C-83D0-7C4328EEFF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0320" y="1832093"/>
              <a:ext cx="532501" cy="532501"/>
            </a:xfrm>
            <a:prstGeom prst="rect">
              <a:avLst/>
            </a:prstGeom>
          </p:spPr>
        </p:pic>
        <p:pic>
          <p:nvPicPr>
            <p:cNvPr id="30" name="Graphic 29" descr="Family with boy with solid fill">
              <a:extLst>
                <a:ext uri="{FF2B5EF4-FFF2-40B4-BE49-F238E27FC236}">
                  <a16:creationId xmlns:a16="http://schemas.microsoft.com/office/drawing/2014/main" id="{DD4E6B4B-ED0C-4326-A187-EA6D3B3D34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50320" y="2492833"/>
              <a:ext cx="572228" cy="572228"/>
            </a:xfrm>
            <a:prstGeom prst="rect">
              <a:avLst/>
            </a:prstGeom>
          </p:spPr>
        </p:pic>
        <p:pic>
          <p:nvPicPr>
            <p:cNvPr id="31" name="Graphic 30" descr="Man with cane with solid fill">
              <a:extLst>
                <a:ext uri="{FF2B5EF4-FFF2-40B4-BE49-F238E27FC236}">
                  <a16:creationId xmlns:a16="http://schemas.microsoft.com/office/drawing/2014/main" id="{86526882-DD97-4F14-9D4C-3AA57BCF346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95457" y="1871720"/>
              <a:ext cx="532501" cy="532501"/>
            </a:xfrm>
            <a:prstGeom prst="rect">
              <a:avLst/>
            </a:prstGeom>
          </p:spPr>
        </p:pic>
        <p:pic>
          <p:nvPicPr>
            <p:cNvPr id="32" name="Graphic 31" descr="Man with solid fill">
              <a:extLst>
                <a:ext uri="{FF2B5EF4-FFF2-40B4-BE49-F238E27FC236}">
                  <a16:creationId xmlns:a16="http://schemas.microsoft.com/office/drawing/2014/main" id="{25564584-09A2-4E3B-8B37-4BE499E0F22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83218" y="2413292"/>
              <a:ext cx="532502" cy="532502"/>
            </a:xfrm>
            <a:prstGeom prst="rect">
              <a:avLst/>
            </a:prstGeom>
          </p:spPr>
        </p:pic>
        <p:pic>
          <p:nvPicPr>
            <p:cNvPr id="33" name="Graphic 32" descr="Child with balloon with solid fill">
              <a:extLst>
                <a:ext uri="{FF2B5EF4-FFF2-40B4-BE49-F238E27FC236}">
                  <a16:creationId xmlns:a16="http://schemas.microsoft.com/office/drawing/2014/main" id="{75A1EC50-AA40-484B-A587-508E5FCC2BE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54771" y="1779388"/>
              <a:ext cx="640455" cy="640455"/>
            </a:xfrm>
            <a:prstGeom prst="rect">
              <a:avLst/>
            </a:prstGeom>
          </p:spPr>
        </p:pic>
      </p:grpSp>
      <p:grpSp>
        <p:nvGrpSpPr>
          <p:cNvPr id="34" name="Group 33">
            <a:extLst>
              <a:ext uri="{FF2B5EF4-FFF2-40B4-BE49-F238E27FC236}">
                <a16:creationId xmlns:a16="http://schemas.microsoft.com/office/drawing/2014/main" id="{E2DFC7CA-72B3-43FA-B0E5-7C65AC958C52}"/>
              </a:ext>
            </a:extLst>
          </p:cNvPr>
          <p:cNvGrpSpPr/>
          <p:nvPr/>
        </p:nvGrpSpPr>
        <p:grpSpPr>
          <a:xfrm>
            <a:off x="620976" y="1292589"/>
            <a:ext cx="1991942" cy="1800997"/>
            <a:chOff x="832224" y="1421277"/>
            <a:chExt cx="3806767" cy="3633820"/>
          </a:xfrm>
        </p:grpSpPr>
        <p:pic>
          <p:nvPicPr>
            <p:cNvPr id="35" name="Picture 2" descr="Treasure Map Cartoon Doodle">
              <a:extLst>
                <a:ext uri="{FF2B5EF4-FFF2-40B4-BE49-F238E27FC236}">
                  <a16:creationId xmlns:a16="http://schemas.microsoft.com/office/drawing/2014/main" id="{C6BAEDB3-A688-4705-A8D5-BFBE9AC565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66" t="12862" r="10880" b="14665"/>
            <a:stretch/>
          </p:blipFill>
          <p:spPr bwMode="auto">
            <a:xfrm>
              <a:off x="832224" y="1421277"/>
              <a:ext cx="3806767" cy="3633820"/>
            </a:xfrm>
            <a:prstGeom prst="rect">
              <a:avLst/>
            </a:prstGeom>
            <a:noFill/>
            <a:extLst>
              <a:ext uri="{909E8E84-426E-40DD-AFC4-6F175D3DCCD1}">
                <a14:hiddenFill xmlns:a14="http://schemas.microsoft.com/office/drawing/2010/main">
                  <a:solidFill>
                    <a:srgbClr val="FFFFFF"/>
                  </a:solidFill>
                </a14:hiddenFill>
              </a:ext>
            </a:extLst>
          </p:spPr>
        </p:pic>
        <p:sp>
          <p:nvSpPr>
            <p:cNvPr id="36" name="Flowchart: Connector 35">
              <a:extLst>
                <a:ext uri="{FF2B5EF4-FFF2-40B4-BE49-F238E27FC236}">
                  <a16:creationId xmlns:a16="http://schemas.microsoft.com/office/drawing/2014/main" id="{07A26C93-F44B-455F-B10C-C9CB765AFD34}"/>
                </a:ext>
              </a:extLst>
            </p:cNvPr>
            <p:cNvSpPr/>
            <p:nvPr/>
          </p:nvSpPr>
          <p:spPr>
            <a:xfrm>
              <a:off x="1365026" y="1948686"/>
              <a:ext cx="1452661" cy="1369422"/>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Man with cane with solid fill">
              <a:extLst>
                <a:ext uri="{FF2B5EF4-FFF2-40B4-BE49-F238E27FC236}">
                  <a16:creationId xmlns:a16="http://schemas.microsoft.com/office/drawing/2014/main" id="{195FF044-DA0F-4491-9A12-5181120CCD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88425" y="2570150"/>
              <a:ext cx="532501" cy="532501"/>
            </a:xfrm>
            <a:prstGeom prst="rect">
              <a:avLst/>
            </a:prstGeom>
          </p:spPr>
        </p:pic>
        <p:pic>
          <p:nvPicPr>
            <p:cNvPr id="38" name="Graphic 37" descr="Child with balloon with solid fill">
              <a:extLst>
                <a:ext uri="{FF2B5EF4-FFF2-40B4-BE49-F238E27FC236}">
                  <a16:creationId xmlns:a16="http://schemas.microsoft.com/office/drawing/2014/main" id="{02C618D5-5E3E-4774-9684-8FEC84F41FD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45272" y="2481460"/>
              <a:ext cx="570435" cy="570435"/>
            </a:xfrm>
            <a:prstGeom prst="rect">
              <a:avLst/>
            </a:prstGeom>
          </p:spPr>
        </p:pic>
        <p:pic>
          <p:nvPicPr>
            <p:cNvPr id="39" name="Graphic 38" descr="Man with baby with solid fill">
              <a:extLst>
                <a:ext uri="{FF2B5EF4-FFF2-40B4-BE49-F238E27FC236}">
                  <a16:creationId xmlns:a16="http://schemas.microsoft.com/office/drawing/2014/main" id="{9B703707-92B4-45A2-BEB3-A87D9047F0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8336" y="2067987"/>
              <a:ext cx="552919" cy="552919"/>
            </a:xfrm>
            <a:prstGeom prst="rect">
              <a:avLst/>
            </a:prstGeom>
          </p:spPr>
        </p:pic>
        <p:sp>
          <p:nvSpPr>
            <p:cNvPr id="40" name="Flowchart: Connector 39">
              <a:extLst>
                <a:ext uri="{FF2B5EF4-FFF2-40B4-BE49-F238E27FC236}">
                  <a16:creationId xmlns:a16="http://schemas.microsoft.com/office/drawing/2014/main" id="{DA356E59-7D92-4E8E-9CA3-2C6E69CB0948}"/>
                </a:ext>
              </a:extLst>
            </p:cNvPr>
            <p:cNvSpPr/>
            <p:nvPr/>
          </p:nvSpPr>
          <p:spPr>
            <a:xfrm>
              <a:off x="2843645" y="3233313"/>
              <a:ext cx="1452661" cy="1369422"/>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Woman with solid fill">
              <a:extLst>
                <a:ext uri="{FF2B5EF4-FFF2-40B4-BE49-F238E27FC236}">
                  <a16:creationId xmlns:a16="http://schemas.microsoft.com/office/drawing/2014/main" id="{244FEFE9-995C-4D92-A321-727B476E61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79335" y="3949364"/>
              <a:ext cx="505870" cy="505870"/>
            </a:xfrm>
            <a:prstGeom prst="rect">
              <a:avLst/>
            </a:prstGeom>
          </p:spPr>
        </p:pic>
        <p:pic>
          <p:nvPicPr>
            <p:cNvPr id="42" name="Graphic 41" descr="Family with boy with solid fill">
              <a:extLst>
                <a:ext uri="{FF2B5EF4-FFF2-40B4-BE49-F238E27FC236}">
                  <a16:creationId xmlns:a16="http://schemas.microsoft.com/office/drawing/2014/main" id="{635BA179-2D52-419C-89A9-DC32C163F6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69976" y="3670830"/>
              <a:ext cx="572228" cy="572228"/>
            </a:xfrm>
            <a:prstGeom prst="rect">
              <a:avLst/>
            </a:prstGeom>
          </p:spPr>
        </p:pic>
        <p:pic>
          <p:nvPicPr>
            <p:cNvPr id="43" name="Graphic 42" descr="Man with solid fill">
              <a:extLst>
                <a:ext uri="{FF2B5EF4-FFF2-40B4-BE49-F238E27FC236}">
                  <a16:creationId xmlns:a16="http://schemas.microsoft.com/office/drawing/2014/main" id="{85D6E61D-443B-4D64-9D9B-14524A1EDCC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07737" y="3331750"/>
              <a:ext cx="532502" cy="532502"/>
            </a:xfrm>
            <a:prstGeom prst="rect">
              <a:avLst/>
            </a:prstGeom>
          </p:spPr>
        </p:pic>
      </p:grpSp>
    </p:spTree>
    <p:extLst>
      <p:ext uri="{BB962C8B-B14F-4D97-AF65-F5344CB8AC3E}">
        <p14:creationId xmlns:p14="http://schemas.microsoft.com/office/powerpoint/2010/main" val="199937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3A149A-1D88-9CCC-E6B5-B0309D8D6C38}"/>
              </a:ext>
            </a:extLst>
          </p:cNvPr>
          <p:cNvSpPr/>
          <p:nvPr/>
        </p:nvSpPr>
        <p:spPr>
          <a:xfrm>
            <a:off x="-11106" y="0"/>
            <a:ext cx="5789210" cy="6871855"/>
          </a:xfrm>
          <a:prstGeom prst="rect">
            <a:avLst/>
          </a:prstGeom>
          <a:solidFill>
            <a:srgbClr val="FFFBEF"/>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 name="Content Placeholder 2">
            <a:extLst>
              <a:ext uri="{FF2B5EF4-FFF2-40B4-BE49-F238E27FC236}">
                <a16:creationId xmlns:a16="http://schemas.microsoft.com/office/drawing/2014/main" id="{E627D7CE-74BB-42EC-9DD6-1A80D6969397}"/>
              </a:ext>
            </a:extLst>
          </p:cNvPr>
          <p:cNvSpPr>
            <a:spLocks noGrp="1"/>
          </p:cNvSpPr>
          <p:nvPr>
            <p:ph idx="1"/>
          </p:nvPr>
        </p:nvSpPr>
        <p:spPr>
          <a:xfrm>
            <a:off x="3044142" y="4155347"/>
            <a:ext cx="2187615" cy="1628513"/>
          </a:xfrm>
          <a:ln>
            <a:solidFill>
              <a:schemeClr val="bg1"/>
            </a:solidFill>
          </a:ln>
        </p:spPr>
        <p:txBody>
          <a:bodyPr>
            <a:normAutofit/>
          </a:bodyPr>
          <a:lstStyle/>
          <a:p>
            <a:pPr marL="0" indent="0">
              <a:buNone/>
            </a:pPr>
            <a:r>
              <a:rPr lang="en-US" sz="2000">
                <a:latin typeface="Arial" panose="020B0604020202020204" pitchFamily="34" charset="0"/>
                <a:cs typeface="Arial" panose="020B0604020202020204" pitchFamily="34" charset="0"/>
              </a:rPr>
              <a:t>UNHCR sectors deliver protection and assistance for refugees and host community.</a:t>
            </a:r>
            <a:endParaRPr lang="en-US" sz="2200" b="1">
              <a:latin typeface="Arial" panose="020B0604020202020204" pitchFamily="34" charset="0"/>
              <a:cs typeface="Arial" panose="020B0604020202020204" pitchFamily="34" charset="0"/>
            </a:endParaRPr>
          </a:p>
          <a:p>
            <a:pPr marL="0" indent="0">
              <a:buNone/>
            </a:pPr>
            <a:endParaRPr lang="en-US" sz="2200">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71CB6329-F47F-47C3-96A0-2D61BDB4295D}"/>
              </a:ext>
            </a:extLst>
          </p:cNvPr>
          <p:cNvSpPr txBox="1">
            <a:spLocks/>
          </p:cNvSpPr>
          <p:nvPr/>
        </p:nvSpPr>
        <p:spPr>
          <a:xfrm>
            <a:off x="5778104" y="4151166"/>
            <a:ext cx="6413896" cy="2706834"/>
          </a:xfrm>
          <a:prstGeom prst="rect">
            <a:avLst/>
          </a:prstGeom>
          <a:solidFill>
            <a:schemeClr val="bg1"/>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rgbClr val="0070C0"/>
                </a:solidFill>
                <a:latin typeface="Arial" panose="020B0604020202020204" pitchFamily="34" charset="0"/>
                <a:cs typeface="Arial" panose="020B0604020202020204" pitchFamily="34" charset="0"/>
              </a:rPr>
              <a:t>Either IASC Cluster or UNHCR Sectors will be utilised based on the HC and UNHCR Representative agreement</a:t>
            </a:r>
          </a:p>
          <a:p>
            <a:pPr>
              <a:buClr>
                <a:srgbClr val="FFC000"/>
              </a:buClr>
              <a:buFont typeface="Wingdings" panose="05000000000000000000" pitchFamily="2" charset="2"/>
              <a:buChar char="Ø"/>
            </a:pPr>
            <a:r>
              <a:rPr lang="en-GB" sz="1550" b="1">
                <a:latin typeface="Arial" panose="020B0604020202020204" pitchFamily="34" charset="0"/>
                <a:cs typeface="Arial" panose="020B0604020202020204" pitchFamily="34" charset="0"/>
              </a:rPr>
              <a:t>Where IASC clusters are utilised </a:t>
            </a:r>
            <a:r>
              <a:rPr lang="en-GB" sz="1550">
                <a:latin typeface="Arial" panose="020B0604020202020204" pitchFamily="34" charset="0"/>
                <a:cs typeface="Arial" panose="020B0604020202020204" pitchFamily="34" charset="0"/>
              </a:rPr>
              <a:t>to deliver assistance to refugees, UNHCR delivers protection services to refugees through its protection working group and advocates for the needs of refugees. </a:t>
            </a:r>
          </a:p>
          <a:p>
            <a:pPr>
              <a:buClr>
                <a:srgbClr val="FFC000"/>
              </a:buClr>
              <a:buFont typeface="Wingdings" panose="05000000000000000000" pitchFamily="2" charset="2"/>
              <a:buChar char="Ø"/>
            </a:pPr>
            <a:r>
              <a:rPr lang="en-GB" sz="1550" b="1">
                <a:latin typeface="Arial" panose="020B0604020202020204" pitchFamily="34" charset="0"/>
                <a:cs typeface="Arial" panose="020B0604020202020204" pitchFamily="34" charset="0"/>
              </a:rPr>
              <a:t>Where UNHCR sectors are utilised</a:t>
            </a:r>
            <a:r>
              <a:rPr lang="en-GB" sz="1550">
                <a:latin typeface="Arial" panose="020B0604020202020204" pitchFamily="34" charset="0"/>
                <a:cs typeface="Arial" panose="020B0604020202020204" pitchFamily="34" charset="0"/>
              </a:rPr>
              <a:t> to deliver assistance to IDPs and other affected populations,</a:t>
            </a:r>
            <a:r>
              <a:rPr lang="en-GB" sz="1550" b="1">
                <a:latin typeface="Arial" panose="020B0604020202020204" pitchFamily="34" charset="0"/>
                <a:cs typeface="Arial" panose="020B0604020202020204" pitchFamily="34" charset="0"/>
              </a:rPr>
              <a:t> </a:t>
            </a:r>
            <a:r>
              <a:rPr lang="en-GB" sz="1550">
                <a:latin typeface="Arial" panose="020B0604020202020204" pitchFamily="34" charset="0"/>
                <a:cs typeface="Arial" panose="020B0604020202020204" pitchFamily="34" charset="0"/>
              </a:rPr>
              <a:t>the accountability </a:t>
            </a:r>
            <a:r>
              <a:rPr lang="en-US" sz="1550">
                <a:latin typeface="Arial" panose="020B0604020202020204" pitchFamily="34" charset="0"/>
                <a:cs typeface="Arial" panose="020B0604020202020204" pitchFamily="34" charset="0"/>
              </a:rPr>
              <a:t>of the HC for IDPs and other populations is maintained</a:t>
            </a:r>
            <a:r>
              <a:rPr lang="en-US" sz="1550" b="1">
                <a:latin typeface="Arial" panose="020B0604020202020204" pitchFamily="34" charset="0"/>
                <a:cs typeface="Arial" panose="020B0604020202020204" pitchFamily="34" charset="0"/>
              </a:rPr>
              <a:t>.</a:t>
            </a:r>
            <a:endParaRPr lang="en-US" sz="155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1228694" y="278293"/>
            <a:ext cx="6566131" cy="885125"/>
          </a:xfrm>
          <a:noFill/>
        </p:spPr>
        <p:txBody>
          <a:bodyPr>
            <a:normAutofit/>
          </a:bodyPr>
          <a:lstStyle/>
          <a:p>
            <a:r>
              <a:rPr lang="en-US" sz="4000">
                <a:solidFill>
                  <a:srgbClr val="0070C0"/>
                </a:solidFill>
                <a:latin typeface="Arial" panose="020B0604020202020204" pitchFamily="34" charset="0"/>
                <a:cs typeface="Arial" panose="020B0604020202020204" pitchFamily="34" charset="0"/>
              </a:rPr>
              <a:t>Delivery</a:t>
            </a:r>
          </a:p>
        </p:txBody>
      </p:sp>
      <p:sp>
        <p:nvSpPr>
          <p:cNvPr id="26" name="Content Placeholder 2">
            <a:extLst>
              <a:ext uri="{FF2B5EF4-FFF2-40B4-BE49-F238E27FC236}">
                <a16:creationId xmlns:a16="http://schemas.microsoft.com/office/drawing/2014/main" id="{A14397A8-051D-4F2D-A86C-C27E96CA75D9}"/>
              </a:ext>
            </a:extLst>
          </p:cNvPr>
          <p:cNvSpPr txBox="1">
            <a:spLocks/>
          </p:cNvSpPr>
          <p:nvPr/>
        </p:nvSpPr>
        <p:spPr>
          <a:xfrm>
            <a:off x="184687" y="4145625"/>
            <a:ext cx="2652855" cy="1764505"/>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Arial" panose="020B0604020202020204" pitchFamily="34" charset="0"/>
                <a:cs typeface="Arial" panose="020B0604020202020204" pitchFamily="34" charset="0"/>
              </a:rPr>
              <a:t>IASC clusters facilitate service delivery for IDPs and other affected groups (excluding refugees).</a:t>
            </a:r>
            <a:endParaRPr lang="en-US" sz="2000" b="1">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sz="1800">
              <a:latin typeface="Arial" panose="020B0604020202020204" pitchFamily="34" charset="0"/>
              <a:cs typeface="Arial" panose="020B0604020202020204" pitchFamily="34" charset="0"/>
            </a:endParaRPr>
          </a:p>
        </p:txBody>
      </p:sp>
      <p:pic>
        <p:nvPicPr>
          <p:cNvPr id="12" name="Content Placeholder 5" descr="Chart, diagram&#10;&#10;Description automatically generated">
            <a:extLst>
              <a:ext uri="{FF2B5EF4-FFF2-40B4-BE49-F238E27FC236}">
                <a16:creationId xmlns:a16="http://schemas.microsoft.com/office/drawing/2014/main" id="{8DE2B9EE-7571-1A9D-4D19-9FC1B1F27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819" y="3109110"/>
            <a:ext cx="933954" cy="816646"/>
          </a:xfrm>
          <a:prstGeom prst="rect">
            <a:avLst/>
          </a:prstGeom>
        </p:spPr>
      </p:pic>
      <p:pic>
        <p:nvPicPr>
          <p:cNvPr id="13" name="Picture 12" descr="Logo&#10;&#10;Description automatically generated">
            <a:extLst>
              <a:ext uri="{FF2B5EF4-FFF2-40B4-BE49-F238E27FC236}">
                <a16:creationId xmlns:a16="http://schemas.microsoft.com/office/drawing/2014/main" id="{8956D47B-F79E-A11C-22DD-C20291B38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6956" y="2893546"/>
            <a:ext cx="1121805" cy="1093057"/>
          </a:xfrm>
          <a:prstGeom prst="rect">
            <a:avLst/>
          </a:prstGeom>
        </p:spPr>
      </p:pic>
      <p:pic>
        <p:nvPicPr>
          <p:cNvPr id="17" name="Content Placeholder 5" descr="Chart, diagram&#10;&#10;Description automatically generated">
            <a:extLst>
              <a:ext uri="{FF2B5EF4-FFF2-40B4-BE49-F238E27FC236}">
                <a16:creationId xmlns:a16="http://schemas.microsoft.com/office/drawing/2014/main" id="{6927CB2C-AB09-5826-1663-65EEC77B5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859" y="3109110"/>
            <a:ext cx="933954" cy="816646"/>
          </a:xfrm>
          <a:prstGeom prst="rect">
            <a:avLst/>
          </a:prstGeom>
        </p:spPr>
      </p:pic>
      <p:pic>
        <p:nvPicPr>
          <p:cNvPr id="18" name="Picture 17" descr="Logo&#10;&#10;Description automatically generated">
            <a:extLst>
              <a:ext uri="{FF2B5EF4-FFF2-40B4-BE49-F238E27FC236}">
                <a16:creationId xmlns:a16="http://schemas.microsoft.com/office/drawing/2014/main" id="{4AECB7DF-0DE4-A6B2-7CE3-2E2A0F726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931" y="2929392"/>
            <a:ext cx="1121805" cy="1093057"/>
          </a:xfrm>
          <a:prstGeom prst="rect">
            <a:avLst/>
          </a:prstGeom>
        </p:spPr>
      </p:pic>
      <p:sp>
        <p:nvSpPr>
          <p:cNvPr id="19" name="TextBox 18">
            <a:extLst>
              <a:ext uri="{FF2B5EF4-FFF2-40B4-BE49-F238E27FC236}">
                <a16:creationId xmlns:a16="http://schemas.microsoft.com/office/drawing/2014/main" id="{589FC07B-4965-4CCC-A8EC-08A5C2C2192E}"/>
              </a:ext>
            </a:extLst>
          </p:cNvPr>
          <p:cNvSpPr txBox="1"/>
          <p:nvPr/>
        </p:nvSpPr>
        <p:spPr>
          <a:xfrm>
            <a:off x="8371736" y="3286600"/>
            <a:ext cx="806195" cy="461665"/>
          </a:xfrm>
          <a:prstGeom prst="rect">
            <a:avLst/>
          </a:prstGeom>
          <a:noFill/>
        </p:spPr>
        <p:txBody>
          <a:bodyPr wrap="square" rtlCol="0">
            <a:spAutoFit/>
          </a:bodyPr>
          <a:lstStyle/>
          <a:p>
            <a:r>
              <a:rPr lang="en-US" sz="2400">
                <a:solidFill>
                  <a:srgbClr val="0F6CB6"/>
                </a:solidFill>
                <a:latin typeface="Arial" panose="020B0604020202020204" pitchFamily="34" charset="0"/>
                <a:cs typeface="Arial" panose="020B0604020202020204" pitchFamily="34" charset="0"/>
              </a:rPr>
              <a:t>OR</a:t>
            </a:r>
          </a:p>
        </p:txBody>
      </p:sp>
      <p:sp>
        <p:nvSpPr>
          <p:cNvPr id="24" name="TextBox 23">
            <a:extLst>
              <a:ext uri="{FF2B5EF4-FFF2-40B4-BE49-F238E27FC236}">
                <a16:creationId xmlns:a16="http://schemas.microsoft.com/office/drawing/2014/main" id="{C9A1C9FE-1179-5245-1AAD-CCD8412B1880}"/>
              </a:ext>
            </a:extLst>
          </p:cNvPr>
          <p:cNvSpPr txBox="1"/>
          <p:nvPr/>
        </p:nvSpPr>
        <p:spPr>
          <a:xfrm>
            <a:off x="2601008" y="3159406"/>
            <a:ext cx="933954" cy="461665"/>
          </a:xfrm>
          <a:prstGeom prst="rect">
            <a:avLst/>
          </a:prstGeom>
          <a:noFill/>
        </p:spPr>
        <p:txBody>
          <a:bodyPr wrap="square" rtlCol="0">
            <a:spAutoFit/>
          </a:bodyPr>
          <a:lstStyle/>
          <a:p>
            <a:r>
              <a:rPr lang="en-US" sz="2400">
                <a:solidFill>
                  <a:srgbClr val="0070C0"/>
                </a:solidFill>
                <a:latin typeface="Arial" panose="020B0604020202020204" pitchFamily="34" charset="0"/>
                <a:cs typeface="Arial" panose="020B0604020202020204" pitchFamily="34" charset="0"/>
              </a:rPr>
              <a:t>AND</a:t>
            </a:r>
          </a:p>
        </p:txBody>
      </p:sp>
      <p:sp>
        <p:nvSpPr>
          <p:cNvPr id="4" name="Title 1">
            <a:extLst>
              <a:ext uri="{FF2B5EF4-FFF2-40B4-BE49-F238E27FC236}">
                <a16:creationId xmlns:a16="http://schemas.microsoft.com/office/drawing/2014/main" id="{C14254D8-E403-D0C6-0B02-C3431853A236}"/>
              </a:ext>
            </a:extLst>
          </p:cNvPr>
          <p:cNvSpPr txBox="1">
            <a:spLocks/>
          </p:cNvSpPr>
          <p:nvPr/>
        </p:nvSpPr>
        <p:spPr>
          <a:xfrm>
            <a:off x="2762892" y="1775528"/>
            <a:ext cx="2879818" cy="864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latin typeface="Arial" panose="020B0604020202020204" pitchFamily="34" charset="0"/>
                <a:cs typeface="Arial" panose="020B0604020202020204" pitchFamily="34" charset="0"/>
              </a:rPr>
              <a:t>In </a:t>
            </a:r>
            <a:r>
              <a:rPr lang="en-US" sz="2000" b="1">
                <a:latin typeface="Arial" panose="020B0604020202020204" pitchFamily="34" charset="0"/>
                <a:cs typeface="Arial" panose="020B0604020202020204" pitchFamily="34" charset="0"/>
              </a:rPr>
              <a:t>different</a:t>
            </a:r>
            <a:r>
              <a:rPr lang="en-US" sz="2000">
                <a:latin typeface="Arial" panose="020B0604020202020204" pitchFamily="34" charset="0"/>
                <a:cs typeface="Arial" panose="020B0604020202020204" pitchFamily="34" charset="0"/>
              </a:rPr>
              <a:t> locations within the same country</a:t>
            </a:r>
            <a:endParaRPr lang="en-US" sz="2000" b="1" i="1">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EC1601C-9479-EC99-DDCA-58ECD78AF335}"/>
              </a:ext>
            </a:extLst>
          </p:cNvPr>
          <p:cNvSpPr txBox="1">
            <a:spLocks/>
          </p:cNvSpPr>
          <p:nvPr/>
        </p:nvSpPr>
        <p:spPr>
          <a:xfrm>
            <a:off x="8901069" y="1716661"/>
            <a:ext cx="3031593" cy="944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a:latin typeface="Arial" panose="020B0604020202020204" pitchFamily="34" charset="0"/>
                <a:cs typeface="Arial" panose="020B0604020202020204" pitchFamily="34" charset="0"/>
              </a:rPr>
              <a:t>In </a:t>
            </a:r>
            <a:r>
              <a:rPr lang="en-US" sz="2000" b="1">
                <a:latin typeface="Arial" panose="020B0604020202020204" pitchFamily="34" charset="0"/>
                <a:cs typeface="Arial" panose="020B0604020202020204" pitchFamily="34" charset="0"/>
              </a:rPr>
              <a:t>same locations </a:t>
            </a:r>
            <a:r>
              <a:rPr lang="en-US" sz="2000">
                <a:latin typeface="Arial" panose="020B0604020202020204" pitchFamily="34" charset="0"/>
                <a:cs typeface="Arial" panose="020B0604020202020204" pitchFamily="34" charset="0"/>
              </a:rPr>
              <a:t>within the same country</a:t>
            </a:r>
            <a:endParaRPr lang="en-US" sz="2000" b="1" i="1">
              <a:highlight>
                <a:srgbClr val="00FFFF"/>
              </a:highlight>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EE5EBDCD-A5A8-4D24-A6F2-1884F71F242E}"/>
              </a:ext>
            </a:extLst>
          </p:cNvPr>
          <p:cNvGrpSpPr/>
          <p:nvPr/>
        </p:nvGrpSpPr>
        <p:grpSpPr>
          <a:xfrm>
            <a:off x="6884276" y="1388968"/>
            <a:ext cx="1875825" cy="1860872"/>
            <a:chOff x="6898640" y="1477448"/>
            <a:chExt cx="3806767" cy="3633820"/>
          </a:xfrm>
        </p:grpSpPr>
        <p:pic>
          <p:nvPicPr>
            <p:cNvPr id="21" name="Picture 2" descr="Treasure Map Cartoon Doodle">
              <a:extLst>
                <a:ext uri="{FF2B5EF4-FFF2-40B4-BE49-F238E27FC236}">
                  <a16:creationId xmlns:a16="http://schemas.microsoft.com/office/drawing/2014/main" id="{F2017716-D1B1-4A81-8213-BA7C44374F1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66" t="12862" r="10880" b="14665"/>
            <a:stretch/>
          </p:blipFill>
          <p:spPr bwMode="auto">
            <a:xfrm>
              <a:off x="6898640" y="1477448"/>
              <a:ext cx="3806767" cy="3633820"/>
            </a:xfrm>
            <a:prstGeom prst="rect">
              <a:avLst/>
            </a:prstGeom>
            <a:noFill/>
            <a:extLst>
              <a:ext uri="{909E8E84-426E-40DD-AFC4-6F175D3DCCD1}">
                <a14:hiddenFill xmlns:a14="http://schemas.microsoft.com/office/drawing/2010/main">
                  <a:solidFill>
                    <a:srgbClr val="FFFFFF"/>
                  </a:solidFill>
                </a14:hiddenFill>
              </a:ext>
            </a:extLst>
          </p:spPr>
        </p:pic>
        <p:sp>
          <p:nvSpPr>
            <p:cNvPr id="22" name="Flowchart: Connector 21">
              <a:extLst>
                <a:ext uri="{FF2B5EF4-FFF2-40B4-BE49-F238E27FC236}">
                  <a16:creationId xmlns:a16="http://schemas.microsoft.com/office/drawing/2014/main" id="{EFC32707-7EF6-4BFF-B5D8-FB999C20C8AF}"/>
                </a:ext>
              </a:extLst>
            </p:cNvPr>
            <p:cNvSpPr/>
            <p:nvPr/>
          </p:nvSpPr>
          <p:spPr>
            <a:xfrm>
              <a:off x="8056881" y="1665452"/>
              <a:ext cx="1534159" cy="1555663"/>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Woman with solid fill">
              <a:extLst>
                <a:ext uri="{FF2B5EF4-FFF2-40B4-BE49-F238E27FC236}">
                  <a16:creationId xmlns:a16="http://schemas.microsoft.com/office/drawing/2014/main" id="{D150612F-ACA9-4D92-ACBD-E013F64ECA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38379" y="2465134"/>
              <a:ext cx="505870" cy="505870"/>
            </a:xfrm>
            <a:prstGeom prst="rect">
              <a:avLst/>
            </a:prstGeom>
          </p:spPr>
        </p:pic>
        <p:pic>
          <p:nvPicPr>
            <p:cNvPr id="27" name="Graphic 26" descr="Man with baby with solid fill">
              <a:extLst>
                <a:ext uri="{FF2B5EF4-FFF2-40B4-BE49-F238E27FC236}">
                  <a16:creationId xmlns:a16="http://schemas.microsoft.com/office/drawing/2014/main" id="{1BE9C3FF-1145-4176-AD2B-B7FFD8EA1B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0320" y="1832093"/>
              <a:ext cx="532501" cy="532501"/>
            </a:xfrm>
            <a:prstGeom prst="rect">
              <a:avLst/>
            </a:prstGeom>
          </p:spPr>
        </p:pic>
        <p:pic>
          <p:nvPicPr>
            <p:cNvPr id="28" name="Graphic 27" descr="Family with boy with solid fill">
              <a:extLst>
                <a:ext uri="{FF2B5EF4-FFF2-40B4-BE49-F238E27FC236}">
                  <a16:creationId xmlns:a16="http://schemas.microsoft.com/office/drawing/2014/main" id="{09240B16-CA74-42A4-9C77-6E7F309F73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50320" y="2492833"/>
              <a:ext cx="572228" cy="572228"/>
            </a:xfrm>
            <a:prstGeom prst="rect">
              <a:avLst/>
            </a:prstGeom>
          </p:spPr>
        </p:pic>
        <p:pic>
          <p:nvPicPr>
            <p:cNvPr id="29" name="Graphic 28" descr="Man with cane with solid fill">
              <a:extLst>
                <a:ext uri="{FF2B5EF4-FFF2-40B4-BE49-F238E27FC236}">
                  <a16:creationId xmlns:a16="http://schemas.microsoft.com/office/drawing/2014/main" id="{D20327B5-166A-49DE-98CA-7A3D6DBB02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95457" y="1871720"/>
              <a:ext cx="532501" cy="532501"/>
            </a:xfrm>
            <a:prstGeom prst="rect">
              <a:avLst/>
            </a:prstGeom>
          </p:spPr>
        </p:pic>
        <p:pic>
          <p:nvPicPr>
            <p:cNvPr id="30" name="Graphic 29" descr="Man with solid fill">
              <a:extLst>
                <a:ext uri="{FF2B5EF4-FFF2-40B4-BE49-F238E27FC236}">
                  <a16:creationId xmlns:a16="http://schemas.microsoft.com/office/drawing/2014/main" id="{4F9FF552-1CAB-431E-AFD4-0989503B957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83218" y="2413292"/>
              <a:ext cx="532502" cy="532502"/>
            </a:xfrm>
            <a:prstGeom prst="rect">
              <a:avLst/>
            </a:prstGeom>
          </p:spPr>
        </p:pic>
        <p:pic>
          <p:nvPicPr>
            <p:cNvPr id="31" name="Graphic 30" descr="Child with balloon with solid fill">
              <a:extLst>
                <a:ext uri="{FF2B5EF4-FFF2-40B4-BE49-F238E27FC236}">
                  <a16:creationId xmlns:a16="http://schemas.microsoft.com/office/drawing/2014/main" id="{FF849587-B286-4363-B627-2142F6ABAC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154771" y="1779388"/>
              <a:ext cx="640455" cy="640455"/>
            </a:xfrm>
            <a:prstGeom prst="rect">
              <a:avLst/>
            </a:prstGeom>
          </p:spPr>
        </p:pic>
      </p:grpSp>
      <p:grpSp>
        <p:nvGrpSpPr>
          <p:cNvPr id="33" name="Group 32">
            <a:extLst>
              <a:ext uri="{FF2B5EF4-FFF2-40B4-BE49-F238E27FC236}">
                <a16:creationId xmlns:a16="http://schemas.microsoft.com/office/drawing/2014/main" id="{B826A450-7342-45A0-9B33-ED4AFEAF9533}"/>
              </a:ext>
            </a:extLst>
          </p:cNvPr>
          <p:cNvGrpSpPr/>
          <p:nvPr/>
        </p:nvGrpSpPr>
        <p:grpSpPr>
          <a:xfrm>
            <a:off x="620976" y="1292589"/>
            <a:ext cx="1991942" cy="1800997"/>
            <a:chOff x="832224" y="1421277"/>
            <a:chExt cx="3806767" cy="3633820"/>
          </a:xfrm>
        </p:grpSpPr>
        <p:pic>
          <p:nvPicPr>
            <p:cNvPr id="34" name="Picture 2" descr="Treasure Map Cartoon Doodle">
              <a:extLst>
                <a:ext uri="{FF2B5EF4-FFF2-40B4-BE49-F238E27FC236}">
                  <a16:creationId xmlns:a16="http://schemas.microsoft.com/office/drawing/2014/main" id="{C173C7F0-B77A-4AAF-8F44-0E61E0E83A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66" t="12862" r="10880" b="14665"/>
            <a:stretch/>
          </p:blipFill>
          <p:spPr bwMode="auto">
            <a:xfrm>
              <a:off x="832224" y="1421277"/>
              <a:ext cx="3806767" cy="3633820"/>
            </a:xfrm>
            <a:prstGeom prst="rect">
              <a:avLst/>
            </a:prstGeom>
            <a:noFill/>
            <a:extLst>
              <a:ext uri="{909E8E84-426E-40DD-AFC4-6F175D3DCCD1}">
                <a14:hiddenFill xmlns:a14="http://schemas.microsoft.com/office/drawing/2010/main">
                  <a:solidFill>
                    <a:srgbClr val="FFFFFF"/>
                  </a:solidFill>
                </a14:hiddenFill>
              </a:ext>
            </a:extLst>
          </p:spPr>
        </p:pic>
        <p:sp>
          <p:nvSpPr>
            <p:cNvPr id="35" name="Flowchart: Connector 34">
              <a:extLst>
                <a:ext uri="{FF2B5EF4-FFF2-40B4-BE49-F238E27FC236}">
                  <a16:creationId xmlns:a16="http://schemas.microsoft.com/office/drawing/2014/main" id="{E6B20F36-1FC0-47DB-AA58-052B9931400E}"/>
                </a:ext>
              </a:extLst>
            </p:cNvPr>
            <p:cNvSpPr/>
            <p:nvPr/>
          </p:nvSpPr>
          <p:spPr>
            <a:xfrm>
              <a:off x="1365026" y="1948686"/>
              <a:ext cx="1452661" cy="1369422"/>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Man with cane with solid fill">
              <a:extLst>
                <a:ext uri="{FF2B5EF4-FFF2-40B4-BE49-F238E27FC236}">
                  <a16:creationId xmlns:a16="http://schemas.microsoft.com/office/drawing/2014/main" id="{87D33B15-37A0-4646-9BE8-6D1E0BF664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88425" y="2570150"/>
              <a:ext cx="532501" cy="532501"/>
            </a:xfrm>
            <a:prstGeom prst="rect">
              <a:avLst/>
            </a:prstGeom>
          </p:spPr>
        </p:pic>
        <p:pic>
          <p:nvPicPr>
            <p:cNvPr id="37" name="Graphic 36" descr="Child with balloon with solid fill">
              <a:extLst>
                <a:ext uri="{FF2B5EF4-FFF2-40B4-BE49-F238E27FC236}">
                  <a16:creationId xmlns:a16="http://schemas.microsoft.com/office/drawing/2014/main" id="{D5EFB0D5-741E-4FD4-A6F7-EE3294EEA1E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445272" y="2481460"/>
              <a:ext cx="570435" cy="570435"/>
            </a:xfrm>
            <a:prstGeom prst="rect">
              <a:avLst/>
            </a:prstGeom>
          </p:spPr>
        </p:pic>
        <p:pic>
          <p:nvPicPr>
            <p:cNvPr id="38" name="Graphic 37" descr="Man with baby with solid fill">
              <a:extLst>
                <a:ext uri="{FF2B5EF4-FFF2-40B4-BE49-F238E27FC236}">
                  <a16:creationId xmlns:a16="http://schemas.microsoft.com/office/drawing/2014/main" id="{344DB06F-E680-4111-ADD4-B8EEA37C42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8336" y="2067987"/>
              <a:ext cx="552919" cy="552919"/>
            </a:xfrm>
            <a:prstGeom prst="rect">
              <a:avLst/>
            </a:prstGeom>
          </p:spPr>
        </p:pic>
        <p:sp>
          <p:nvSpPr>
            <p:cNvPr id="39" name="Flowchart: Connector 38">
              <a:extLst>
                <a:ext uri="{FF2B5EF4-FFF2-40B4-BE49-F238E27FC236}">
                  <a16:creationId xmlns:a16="http://schemas.microsoft.com/office/drawing/2014/main" id="{6CFBCB7F-EEC8-4D3A-8CBD-5C304B8B6DA5}"/>
                </a:ext>
              </a:extLst>
            </p:cNvPr>
            <p:cNvSpPr/>
            <p:nvPr/>
          </p:nvSpPr>
          <p:spPr>
            <a:xfrm>
              <a:off x="2843645" y="3233313"/>
              <a:ext cx="1452661" cy="1369422"/>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Graphic 39" descr="Woman with solid fill">
              <a:extLst>
                <a:ext uri="{FF2B5EF4-FFF2-40B4-BE49-F238E27FC236}">
                  <a16:creationId xmlns:a16="http://schemas.microsoft.com/office/drawing/2014/main" id="{37DA8002-75CB-4966-ACF8-9B50D00B22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79335" y="3949364"/>
              <a:ext cx="505870" cy="505870"/>
            </a:xfrm>
            <a:prstGeom prst="rect">
              <a:avLst/>
            </a:prstGeom>
          </p:spPr>
        </p:pic>
        <p:pic>
          <p:nvPicPr>
            <p:cNvPr id="41" name="Graphic 40" descr="Family with boy with solid fill">
              <a:extLst>
                <a:ext uri="{FF2B5EF4-FFF2-40B4-BE49-F238E27FC236}">
                  <a16:creationId xmlns:a16="http://schemas.microsoft.com/office/drawing/2014/main" id="{7D4B8688-5040-4831-8442-30062589D4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69976" y="3670830"/>
              <a:ext cx="572228" cy="572228"/>
            </a:xfrm>
            <a:prstGeom prst="rect">
              <a:avLst/>
            </a:prstGeom>
          </p:spPr>
        </p:pic>
        <p:pic>
          <p:nvPicPr>
            <p:cNvPr id="42" name="Graphic 41" descr="Man with solid fill">
              <a:extLst>
                <a:ext uri="{FF2B5EF4-FFF2-40B4-BE49-F238E27FC236}">
                  <a16:creationId xmlns:a16="http://schemas.microsoft.com/office/drawing/2014/main" id="{9CD500BE-9B68-4E6C-A689-A970697EF4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07737" y="3331750"/>
              <a:ext cx="532502" cy="532502"/>
            </a:xfrm>
            <a:prstGeom prst="rect">
              <a:avLst/>
            </a:prstGeom>
          </p:spPr>
        </p:pic>
      </p:grpSp>
    </p:spTree>
    <p:extLst>
      <p:ext uri="{BB962C8B-B14F-4D97-AF65-F5344CB8AC3E}">
        <p14:creationId xmlns:p14="http://schemas.microsoft.com/office/powerpoint/2010/main" val="61079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3C0E18-F8DC-9FFB-9493-C0639AD286E7}"/>
              </a:ext>
            </a:extLst>
          </p:cNvPr>
          <p:cNvSpPr/>
          <p:nvPr/>
        </p:nvSpPr>
        <p:spPr>
          <a:xfrm>
            <a:off x="-12879"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400348" y="741178"/>
            <a:ext cx="3822976" cy="916640"/>
          </a:xfrm>
        </p:spPr>
        <p:txBody>
          <a:bodyPr>
            <a:noAutofit/>
          </a:bodyPr>
          <a:lstStyle/>
          <a:p>
            <a:r>
              <a:rPr lang="en-US" sz="4000">
                <a:solidFill>
                  <a:srgbClr val="0070C0"/>
                </a:solidFill>
                <a:latin typeface="Arial" panose="020B0604020202020204" pitchFamily="34" charset="0"/>
                <a:cs typeface="Arial" panose="020B0604020202020204" pitchFamily="34" charset="0"/>
              </a:rPr>
              <a:t>Resource </a:t>
            </a:r>
            <a:r>
              <a:rPr lang="en-GB" sz="4000">
                <a:solidFill>
                  <a:srgbClr val="0070C0"/>
                </a:solidFill>
                <a:latin typeface="Arial" panose="020B0604020202020204" pitchFamily="34" charset="0"/>
                <a:cs typeface="Arial" panose="020B0604020202020204" pitchFamily="34" charset="0"/>
              </a:rPr>
              <a:t>mobilisation</a:t>
            </a:r>
          </a:p>
        </p:txBody>
      </p:sp>
      <p:sp>
        <p:nvSpPr>
          <p:cNvPr id="11" name="Content Placeholder 2">
            <a:extLst>
              <a:ext uri="{FF2B5EF4-FFF2-40B4-BE49-F238E27FC236}">
                <a16:creationId xmlns:a16="http://schemas.microsoft.com/office/drawing/2014/main" id="{E627D7CE-74BB-42EC-9DD6-1A80D6969397}"/>
              </a:ext>
            </a:extLst>
          </p:cNvPr>
          <p:cNvSpPr>
            <a:spLocks noGrp="1"/>
          </p:cNvSpPr>
          <p:nvPr>
            <p:ph idx="1"/>
          </p:nvPr>
        </p:nvSpPr>
        <p:spPr>
          <a:xfrm>
            <a:off x="441688" y="3648952"/>
            <a:ext cx="4868038" cy="2436888"/>
          </a:xfrm>
          <a:ln>
            <a:solidFill>
              <a:schemeClr val="bg1"/>
            </a:solidFill>
          </a:ln>
        </p:spPr>
        <p:txBody>
          <a:bodyPr>
            <a:normAutofit/>
          </a:bodyPr>
          <a:lstStyle/>
          <a:p>
            <a:pPr>
              <a:buClr>
                <a:srgbClr val="FFC000"/>
              </a:buClr>
            </a:pPr>
            <a:r>
              <a:rPr lang="en-GB" sz="2200">
                <a:latin typeface="Arial" panose="020B0604020202020204" pitchFamily="34" charset="0"/>
                <a:cs typeface="Arial" panose="020B0604020202020204" pitchFamily="34" charset="0"/>
              </a:rPr>
              <a:t>Leads resource mobilisation efforts for the Humanitarian Response Plan.</a:t>
            </a:r>
          </a:p>
          <a:p>
            <a:pPr>
              <a:buClr>
                <a:srgbClr val="FFC000"/>
              </a:buClr>
            </a:pPr>
            <a:r>
              <a:rPr lang="en-GB" sz="2200">
                <a:latin typeface="Arial" panose="020B0604020202020204" pitchFamily="34" charset="0"/>
                <a:cs typeface="Arial" panose="020B0604020202020204" pitchFamily="34" charset="0"/>
              </a:rPr>
              <a:t>Oversees CERF Grant applications.</a:t>
            </a:r>
          </a:p>
          <a:p>
            <a:pPr>
              <a:buClr>
                <a:srgbClr val="FFC000"/>
              </a:buClr>
            </a:pPr>
            <a:r>
              <a:rPr lang="en-GB" sz="2200">
                <a:latin typeface="Arial" panose="020B0604020202020204" pitchFamily="34" charset="0"/>
                <a:cs typeface="Arial" panose="020B0604020202020204" pitchFamily="34" charset="0"/>
              </a:rPr>
              <a:t>Manages in country pooled funds (if any).</a:t>
            </a:r>
          </a:p>
        </p:txBody>
      </p:sp>
      <p:sp>
        <p:nvSpPr>
          <p:cNvPr id="15" name="Content Placeholder 2">
            <a:extLst>
              <a:ext uri="{FF2B5EF4-FFF2-40B4-BE49-F238E27FC236}">
                <a16:creationId xmlns:a16="http://schemas.microsoft.com/office/drawing/2014/main" id="{71CB6329-F47F-47C3-96A0-2D61BDB4295D}"/>
              </a:ext>
            </a:extLst>
          </p:cNvPr>
          <p:cNvSpPr txBox="1">
            <a:spLocks/>
          </p:cNvSpPr>
          <p:nvPr/>
        </p:nvSpPr>
        <p:spPr>
          <a:xfrm>
            <a:off x="6191058" y="3648952"/>
            <a:ext cx="5670108" cy="264508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GB" sz="2200">
                <a:latin typeface="Arial" panose="020B0604020202020204" pitchFamily="34" charset="0"/>
                <a:cs typeface="Arial" panose="020B0604020202020204" pitchFamily="34" charset="0"/>
              </a:rPr>
              <a:t>Supports strategic information for effective system wide resource mobilisation.</a:t>
            </a:r>
          </a:p>
          <a:p>
            <a:pPr>
              <a:buClr>
                <a:srgbClr val="FFC000"/>
              </a:buClr>
            </a:pPr>
            <a:r>
              <a:rPr lang="en-GB" sz="2200">
                <a:latin typeface="Arial" panose="020B0604020202020204" pitchFamily="34" charset="0"/>
                <a:cs typeface="Arial" panose="020B0604020202020204" pitchFamily="34" charset="0"/>
              </a:rPr>
              <a:t>Supports the HC with CERF and pooled funds process for refugee projects.</a:t>
            </a:r>
          </a:p>
          <a:p>
            <a:pPr>
              <a:buClr>
                <a:srgbClr val="FFC000"/>
              </a:buClr>
            </a:pPr>
            <a:r>
              <a:rPr lang="en-GB" sz="2200">
                <a:latin typeface="Arial" panose="020B0604020202020204" pitchFamily="34" charset="0"/>
                <a:cs typeface="Arial" panose="020B0604020202020204" pitchFamily="34" charset="0"/>
              </a:rPr>
              <a:t>Leads inclusive resource mobilisation for all partners involved in the refugee response.</a:t>
            </a:r>
          </a:p>
        </p:txBody>
      </p:sp>
      <p:sp>
        <p:nvSpPr>
          <p:cNvPr id="3" name="TextBox 2">
            <a:extLst>
              <a:ext uri="{FF2B5EF4-FFF2-40B4-BE49-F238E27FC236}">
                <a16:creationId xmlns:a16="http://schemas.microsoft.com/office/drawing/2014/main" id="{F6391BC8-6138-FCAA-EBF4-0CC7CE6FD0B8}"/>
              </a:ext>
            </a:extLst>
          </p:cNvPr>
          <p:cNvSpPr txBox="1"/>
          <p:nvPr/>
        </p:nvSpPr>
        <p:spPr>
          <a:xfrm>
            <a:off x="400348" y="2849978"/>
            <a:ext cx="3993389" cy="492443"/>
          </a:xfrm>
          <a:prstGeom prst="rect">
            <a:avLst/>
          </a:prstGeom>
          <a:solidFill>
            <a:schemeClr val="accent4">
              <a:lumMod val="20000"/>
              <a:lumOff val="80000"/>
            </a:schemeClr>
          </a:solidFill>
          <a:ln>
            <a:solidFill>
              <a:srgbClr val="FFC000"/>
            </a:solidFill>
          </a:ln>
        </p:spPr>
        <p:txBody>
          <a:bodyPr wrap="square" rtlCol="0">
            <a:spAutoFit/>
          </a:bodyPr>
          <a:lstStyle/>
          <a:p>
            <a:r>
              <a:rPr lang="en-US" sz="2600">
                <a:latin typeface="Arial" panose="020B0604020202020204" pitchFamily="34" charset="0"/>
                <a:cs typeface="Arial" panose="020B0604020202020204" pitchFamily="34" charset="0"/>
              </a:rPr>
              <a:t>Humanitarian Coordinator </a:t>
            </a:r>
          </a:p>
        </p:txBody>
      </p:sp>
      <p:pic>
        <p:nvPicPr>
          <p:cNvPr id="8" name="Content Placeholder 5" descr="Chart, diagram&#10;&#10;Description automatically generated">
            <a:extLst>
              <a:ext uri="{FF2B5EF4-FFF2-40B4-BE49-F238E27FC236}">
                <a16:creationId xmlns:a16="http://schemas.microsoft.com/office/drawing/2014/main" id="{3F0E9CDB-8052-B139-F7B9-2278A68A6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3754" y="2462887"/>
            <a:ext cx="1240970" cy="1085100"/>
          </a:xfrm>
          <a:prstGeom prst="rect">
            <a:avLst/>
          </a:prstGeom>
        </p:spPr>
      </p:pic>
      <p:pic>
        <p:nvPicPr>
          <p:cNvPr id="10" name="Picture 9" descr="Logo&#10;&#10;Description automatically generated">
            <a:extLst>
              <a:ext uri="{FF2B5EF4-FFF2-40B4-BE49-F238E27FC236}">
                <a16:creationId xmlns:a16="http://schemas.microsoft.com/office/drawing/2014/main" id="{08E7D48A-7A77-F60D-C57F-C098842E8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7218" y="2215687"/>
            <a:ext cx="1304434" cy="1306983"/>
          </a:xfrm>
          <a:prstGeom prst="rect">
            <a:avLst/>
          </a:prstGeom>
        </p:spPr>
      </p:pic>
      <p:sp>
        <p:nvSpPr>
          <p:cNvPr id="13" name="TextBox 12">
            <a:extLst>
              <a:ext uri="{FF2B5EF4-FFF2-40B4-BE49-F238E27FC236}">
                <a16:creationId xmlns:a16="http://schemas.microsoft.com/office/drawing/2014/main" id="{2559D94B-7D0F-634C-EA88-F3EDC694C071}"/>
              </a:ext>
            </a:extLst>
          </p:cNvPr>
          <p:cNvSpPr txBox="1"/>
          <p:nvPr/>
        </p:nvSpPr>
        <p:spPr>
          <a:xfrm>
            <a:off x="6191058" y="2841009"/>
            <a:ext cx="4250463" cy="492443"/>
          </a:xfrm>
          <a:prstGeom prst="rect">
            <a:avLst/>
          </a:prstGeom>
          <a:solidFill>
            <a:srgbClr val="0076C3"/>
          </a:solidFill>
          <a:ln>
            <a:solidFill>
              <a:schemeClr val="accent5">
                <a:lumMod val="50000"/>
              </a:schemeClr>
            </a:solidFill>
          </a:ln>
        </p:spPr>
        <p:txBody>
          <a:bodyPr wrap="square" rtlCol="0">
            <a:spAutoFit/>
          </a:bodyPr>
          <a:lstStyle/>
          <a:p>
            <a:pPr algn="ctr"/>
            <a:r>
              <a:rPr lang="en-US" sz="2600">
                <a:solidFill>
                  <a:schemeClr val="bg1"/>
                </a:solidFill>
                <a:latin typeface="Arial" panose="020B0604020202020204" pitchFamily="34" charset="0"/>
                <a:cs typeface="Arial" panose="020B0604020202020204" pitchFamily="34" charset="0"/>
              </a:rPr>
              <a:t>UNHCR Representative</a:t>
            </a:r>
          </a:p>
        </p:txBody>
      </p:sp>
      <p:pic>
        <p:nvPicPr>
          <p:cNvPr id="14" name="Content Placeholder 5" descr="A picture containing text, newspaper, screenshot&#10;&#10;Description automatically generated">
            <a:extLst>
              <a:ext uri="{FF2B5EF4-FFF2-40B4-BE49-F238E27FC236}">
                <a16:creationId xmlns:a16="http://schemas.microsoft.com/office/drawing/2014/main" id="{77032232-C9C5-A86F-A9B7-7A0CBC9214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731" y="372174"/>
            <a:ext cx="5795592" cy="1517138"/>
          </a:xfrm>
          <a:prstGeom prst="rect">
            <a:avLst/>
          </a:prstGeom>
        </p:spPr>
      </p:pic>
      <p:cxnSp>
        <p:nvCxnSpPr>
          <p:cNvPr id="16" name="Straight Connector 15">
            <a:extLst>
              <a:ext uri="{FF2B5EF4-FFF2-40B4-BE49-F238E27FC236}">
                <a16:creationId xmlns:a16="http://schemas.microsoft.com/office/drawing/2014/main" id="{988F25DD-BEC9-B253-1702-A699BE48BD82}"/>
              </a:ext>
            </a:extLst>
          </p:cNvPr>
          <p:cNvCxnSpPr>
            <a:cxnSpLocks/>
          </p:cNvCxnSpPr>
          <p:nvPr/>
        </p:nvCxnSpPr>
        <p:spPr>
          <a:xfrm>
            <a:off x="6866669" y="741178"/>
            <a:ext cx="245869" cy="313575"/>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F47F0B2-B153-84CA-9B7B-AA0A51F0D2BE}"/>
              </a:ext>
            </a:extLst>
          </p:cNvPr>
          <p:cNvSpPr/>
          <p:nvPr/>
        </p:nvSpPr>
        <p:spPr>
          <a:xfrm>
            <a:off x="7112538" y="1054753"/>
            <a:ext cx="120956" cy="120956"/>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F4ABF20-A6D6-B06F-EEA8-40E93D4FFD4D}"/>
              </a:ext>
            </a:extLst>
          </p:cNvPr>
          <p:cNvGrpSpPr/>
          <p:nvPr/>
        </p:nvGrpSpPr>
        <p:grpSpPr>
          <a:xfrm>
            <a:off x="-19238" y="6732252"/>
            <a:ext cx="12220951" cy="177058"/>
            <a:chOff x="-19238" y="6732252"/>
            <a:chExt cx="12220951" cy="177058"/>
          </a:xfrm>
        </p:grpSpPr>
        <p:pic>
          <p:nvPicPr>
            <p:cNvPr id="6" name="Content Placeholder 9">
              <a:extLst>
                <a:ext uri="{FF2B5EF4-FFF2-40B4-BE49-F238E27FC236}">
                  <a16:creationId xmlns:a16="http://schemas.microsoft.com/office/drawing/2014/main" id="{7B1049C6-529E-51E0-74DA-EC1157265A28}"/>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7" name="Content Placeholder 9">
              <a:extLst>
                <a:ext uri="{FF2B5EF4-FFF2-40B4-BE49-F238E27FC236}">
                  <a16:creationId xmlns:a16="http://schemas.microsoft.com/office/drawing/2014/main" id="{A6218486-DAE3-1ED4-4464-78755ECCC674}"/>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spTree>
    <p:extLst>
      <p:ext uri="{BB962C8B-B14F-4D97-AF65-F5344CB8AC3E}">
        <p14:creationId xmlns:p14="http://schemas.microsoft.com/office/powerpoint/2010/main" val="291709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483626" y="372174"/>
            <a:ext cx="2871149" cy="1325563"/>
          </a:xfrm>
        </p:spPr>
        <p:txBody>
          <a:bodyPr>
            <a:normAutofit/>
          </a:bodyPr>
          <a:lstStyle/>
          <a:p>
            <a:r>
              <a:rPr lang="en-US" sz="4000">
                <a:solidFill>
                  <a:srgbClr val="0070C0"/>
                </a:solidFill>
                <a:latin typeface="Arial" panose="020B0604020202020204" pitchFamily="34" charset="0"/>
                <a:cs typeface="Arial" panose="020B0604020202020204" pitchFamily="34" charset="0"/>
              </a:rPr>
              <a:t>Advocacy</a:t>
            </a:r>
          </a:p>
        </p:txBody>
      </p:sp>
      <p:sp>
        <p:nvSpPr>
          <p:cNvPr id="11" name="Content Placeholder 2">
            <a:extLst>
              <a:ext uri="{FF2B5EF4-FFF2-40B4-BE49-F238E27FC236}">
                <a16:creationId xmlns:a16="http://schemas.microsoft.com/office/drawing/2014/main" id="{E627D7CE-74BB-42EC-9DD6-1A80D6969397}"/>
              </a:ext>
            </a:extLst>
          </p:cNvPr>
          <p:cNvSpPr>
            <a:spLocks noGrp="1"/>
          </p:cNvSpPr>
          <p:nvPr>
            <p:ph idx="1"/>
          </p:nvPr>
        </p:nvSpPr>
        <p:spPr>
          <a:xfrm>
            <a:off x="597525" y="3482024"/>
            <a:ext cx="5121331" cy="3000486"/>
          </a:xfrm>
          <a:noFill/>
          <a:ln>
            <a:noFill/>
          </a:ln>
        </p:spPr>
        <p:txBody>
          <a:bodyPr>
            <a:normAutofit/>
          </a:bodyPr>
          <a:lstStyle/>
          <a:p>
            <a:pPr>
              <a:buClr>
                <a:srgbClr val="FFC000"/>
              </a:buClr>
            </a:pPr>
            <a:r>
              <a:rPr lang="en-US" sz="2000">
                <a:latin typeface="Arial" panose="020B0604020202020204" pitchFamily="34" charset="0"/>
                <a:cs typeface="Arial" panose="020B0604020202020204" pitchFamily="34" charset="0"/>
              </a:rPr>
              <a:t>Coordinates the advocacy efforts.</a:t>
            </a:r>
          </a:p>
          <a:p>
            <a:pPr>
              <a:buClr>
                <a:srgbClr val="FFC000"/>
              </a:buClr>
            </a:pPr>
            <a:r>
              <a:rPr lang="en-US" sz="2000">
                <a:latin typeface="Arial" panose="020B0604020202020204" pitchFamily="34" charset="0"/>
                <a:cs typeface="Arial" panose="020B0604020202020204" pitchFamily="34" charset="0"/>
              </a:rPr>
              <a:t>On behalf of HCT, leads advocacy and / or promotes humanitarian negotiations. </a:t>
            </a:r>
          </a:p>
          <a:p>
            <a:pPr>
              <a:buClr>
                <a:srgbClr val="FFC000"/>
              </a:buClr>
            </a:pPr>
            <a:r>
              <a:rPr lang="en-US" sz="2000">
                <a:latin typeface="Arial" panose="020B0604020202020204" pitchFamily="34" charset="0"/>
                <a:cs typeface="Arial" panose="020B0604020202020204" pitchFamily="34" charset="0"/>
              </a:rPr>
              <a:t>Supports the advocacy of UNHCR on refugee issues and ensure other advocacy efforts are complementary and supportive.</a:t>
            </a:r>
          </a:p>
        </p:txBody>
      </p:sp>
      <p:sp>
        <p:nvSpPr>
          <p:cNvPr id="15" name="Content Placeholder 2">
            <a:extLst>
              <a:ext uri="{FF2B5EF4-FFF2-40B4-BE49-F238E27FC236}">
                <a16:creationId xmlns:a16="http://schemas.microsoft.com/office/drawing/2014/main" id="{71CB6329-F47F-47C3-96A0-2D61BDB4295D}"/>
              </a:ext>
            </a:extLst>
          </p:cNvPr>
          <p:cNvSpPr txBox="1">
            <a:spLocks/>
          </p:cNvSpPr>
          <p:nvPr/>
        </p:nvSpPr>
        <p:spPr>
          <a:xfrm>
            <a:off x="6453598" y="3482024"/>
            <a:ext cx="5385670" cy="264508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US" sz="2000">
                <a:latin typeface="Arial" panose="020B0604020202020204" pitchFamily="34" charset="0"/>
                <a:cs typeface="Arial" panose="020B0604020202020204" pitchFamily="34" charset="0"/>
              </a:rPr>
              <a:t>Supports advocacy efforts of the HC/HCT and exercises advocacy role as protection cluster lead.</a:t>
            </a:r>
          </a:p>
          <a:p>
            <a:pPr>
              <a:buClr>
                <a:srgbClr val="FFC000"/>
              </a:buClr>
            </a:pPr>
            <a:r>
              <a:rPr lang="en-US" sz="2000">
                <a:latin typeface="Arial" panose="020B0604020202020204" pitchFamily="34" charset="0"/>
                <a:cs typeface="Arial" panose="020B0604020202020204" pitchFamily="34" charset="0"/>
              </a:rPr>
              <a:t>Has primary responsibility for advocacy with host government on refugee issues and leads advocacy on refugee issues.</a:t>
            </a:r>
          </a:p>
        </p:txBody>
      </p:sp>
      <p:pic>
        <p:nvPicPr>
          <p:cNvPr id="3" name="Content Placeholder 5" descr="A picture containing text, newspaper, screenshot&#10;&#10;Description automatically generated">
            <a:extLst>
              <a:ext uri="{FF2B5EF4-FFF2-40B4-BE49-F238E27FC236}">
                <a16:creationId xmlns:a16="http://schemas.microsoft.com/office/drawing/2014/main" id="{5D7FC84C-9324-42DC-D590-E018FAAEC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731" y="372174"/>
            <a:ext cx="5795592" cy="1517138"/>
          </a:xfrm>
          <a:prstGeom prst="rect">
            <a:avLst/>
          </a:prstGeom>
        </p:spPr>
      </p:pic>
      <p:cxnSp>
        <p:nvCxnSpPr>
          <p:cNvPr id="8" name="Straight Connector 7">
            <a:extLst>
              <a:ext uri="{FF2B5EF4-FFF2-40B4-BE49-F238E27FC236}">
                <a16:creationId xmlns:a16="http://schemas.microsoft.com/office/drawing/2014/main" id="{4147BB81-A3B3-7CEE-BCF6-7CCF0E9C1FF9}"/>
              </a:ext>
            </a:extLst>
          </p:cNvPr>
          <p:cNvCxnSpPr>
            <a:cxnSpLocks/>
          </p:cNvCxnSpPr>
          <p:nvPr/>
        </p:nvCxnSpPr>
        <p:spPr>
          <a:xfrm>
            <a:off x="6866669" y="1296762"/>
            <a:ext cx="245869" cy="313575"/>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322A18F-FB77-4F5A-9A67-2883D34D90EC}"/>
              </a:ext>
            </a:extLst>
          </p:cNvPr>
          <p:cNvSpPr/>
          <p:nvPr/>
        </p:nvSpPr>
        <p:spPr>
          <a:xfrm>
            <a:off x="7112538" y="1610337"/>
            <a:ext cx="120956" cy="120956"/>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C7F137F-92ED-73F4-2759-D4175C667856}"/>
              </a:ext>
            </a:extLst>
          </p:cNvPr>
          <p:cNvSpPr txBox="1"/>
          <p:nvPr/>
        </p:nvSpPr>
        <p:spPr>
          <a:xfrm>
            <a:off x="483626" y="2742566"/>
            <a:ext cx="3993389" cy="492443"/>
          </a:xfrm>
          <a:prstGeom prst="rect">
            <a:avLst/>
          </a:prstGeom>
          <a:solidFill>
            <a:schemeClr val="accent4">
              <a:lumMod val="20000"/>
              <a:lumOff val="80000"/>
            </a:schemeClr>
          </a:solidFill>
          <a:ln>
            <a:solidFill>
              <a:srgbClr val="FFC000"/>
            </a:solidFill>
          </a:ln>
        </p:spPr>
        <p:txBody>
          <a:bodyPr wrap="square" rtlCol="0">
            <a:spAutoFit/>
          </a:bodyPr>
          <a:lstStyle/>
          <a:p>
            <a:r>
              <a:rPr lang="en-US" sz="2600">
                <a:latin typeface="Arial" panose="020B0604020202020204" pitchFamily="34" charset="0"/>
                <a:cs typeface="Arial" panose="020B0604020202020204" pitchFamily="34" charset="0"/>
              </a:rPr>
              <a:t>Humanitarian Coordinator </a:t>
            </a:r>
          </a:p>
        </p:txBody>
      </p:sp>
      <p:pic>
        <p:nvPicPr>
          <p:cNvPr id="14" name="Content Placeholder 5" descr="Chart, diagram&#10;&#10;Description automatically generated">
            <a:extLst>
              <a:ext uri="{FF2B5EF4-FFF2-40B4-BE49-F238E27FC236}">
                <a16:creationId xmlns:a16="http://schemas.microsoft.com/office/drawing/2014/main" id="{6DB3B492-8E13-8E7B-DB69-DBF0D5A96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032" y="2355475"/>
            <a:ext cx="1240970" cy="1085100"/>
          </a:xfrm>
          <a:prstGeom prst="rect">
            <a:avLst/>
          </a:prstGeom>
        </p:spPr>
      </p:pic>
      <p:pic>
        <p:nvPicPr>
          <p:cNvPr id="16" name="Picture 15" descr="Logo&#10;&#10;Description automatically generated">
            <a:extLst>
              <a:ext uri="{FF2B5EF4-FFF2-40B4-BE49-F238E27FC236}">
                <a16:creationId xmlns:a16="http://schemas.microsoft.com/office/drawing/2014/main" id="{885959B1-C349-53D3-0F3B-C2CB184869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0154" y="2071868"/>
            <a:ext cx="1304434" cy="1357132"/>
          </a:xfrm>
          <a:prstGeom prst="rect">
            <a:avLst/>
          </a:prstGeom>
        </p:spPr>
      </p:pic>
      <p:sp>
        <p:nvSpPr>
          <p:cNvPr id="17" name="TextBox 16">
            <a:extLst>
              <a:ext uri="{FF2B5EF4-FFF2-40B4-BE49-F238E27FC236}">
                <a16:creationId xmlns:a16="http://schemas.microsoft.com/office/drawing/2014/main" id="{FC9C394A-0586-D909-D0E2-F2A12A88BC07}"/>
              </a:ext>
            </a:extLst>
          </p:cNvPr>
          <p:cNvSpPr txBox="1"/>
          <p:nvPr/>
        </p:nvSpPr>
        <p:spPr>
          <a:xfrm>
            <a:off x="6349691" y="2742566"/>
            <a:ext cx="4250463" cy="492443"/>
          </a:xfrm>
          <a:prstGeom prst="rect">
            <a:avLst/>
          </a:prstGeom>
          <a:solidFill>
            <a:srgbClr val="0076C3"/>
          </a:solidFill>
          <a:ln>
            <a:solidFill>
              <a:schemeClr val="accent5">
                <a:lumMod val="50000"/>
              </a:schemeClr>
            </a:solidFill>
          </a:ln>
        </p:spPr>
        <p:txBody>
          <a:bodyPr wrap="square" rtlCol="0">
            <a:spAutoFit/>
          </a:bodyPr>
          <a:lstStyle/>
          <a:p>
            <a:pPr algn="ctr"/>
            <a:r>
              <a:rPr lang="en-US" sz="2600">
                <a:solidFill>
                  <a:schemeClr val="bg1"/>
                </a:solidFill>
                <a:latin typeface="Arial" panose="020B0604020202020204" pitchFamily="34" charset="0"/>
                <a:cs typeface="Arial" panose="020B0604020202020204" pitchFamily="34" charset="0"/>
              </a:rPr>
              <a:t>UNHCR Representative</a:t>
            </a:r>
          </a:p>
        </p:txBody>
      </p:sp>
      <p:sp>
        <p:nvSpPr>
          <p:cNvPr id="4" name="Rectangle 3">
            <a:extLst>
              <a:ext uri="{FF2B5EF4-FFF2-40B4-BE49-F238E27FC236}">
                <a16:creationId xmlns:a16="http://schemas.microsoft.com/office/drawing/2014/main" id="{F9A86200-FF4F-808E-56C9-284A3DDF81F7}"/>
              </a:ext>
            </a:extLst>
          </p:cNvPr>
          <p:cNvSpPr/>
          <p:nvPr/>
        </p:nvSpPr>
        <p:spPr>
          <a:xfrm>
            <a:off x="-12879"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5" name="Group 4">
            <a:extLst>
              <a:ext uri="{FF2B5EF4-FFF2-40B4-BE49-F238E27FC236}">
                <a16:creationId xmlns:a16="http://schemas.microsoft.com/office/drawing/2014/main" id="{83EF9DB9-047C-8BE8-D6F7-0A6DE6E51E6F}"/>
              </a:ext>
            </a:extLst>
          </p:cNvPr>
          <p:cNvGrpSpPr/>
          <p:nvPr/>
        </p:nvGrpSpPr>
        <p:grpSpPr>
          <a:xfrm>
            <a:off x="-19238" y="6732252"/>
            <a:ext cx="12220951" cy="177058"/>
            <a:chOff x="-19238" y="6732252"/>
            <a:chExt cx="12220951" cy="177058"/>
          </a:xfrm>
        </p:grpSpPr>
        <p:pic>
          <p:nvPicPr>
            <p:cNvPr id="6" name="Content Placeholder 9">
              <a:extLst>
                <a:ext uri="{FF2B5EF4-FFF2-40B4-BE49-F238E27FC236}">
                  <a16:creationId xmlns:a16="http://schemas.microsoft.com/office/drawing/2014/main" id="{01F5435A-820E-73A4-C066-2C3DAC23FE47}"/>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7" name="Content Placeholder 9">
              <a:extLst>
                <a:ext uri="{FF2B5EF4-FFF2-40B4-BE49-F238E27FC236}">
                  <a16:creationId xmlns:a16="http://schemas.microsoft.com/office/drawing/2014/main" id="{9281633B-614F-4055-130D-28306BE65959}"/>
                </a:ext>
              </a:extLst>
            </p:cNvPr>
            <p:cNvPicPr>
              <a:picLocks noChangeAspect="1"/>
            </p:cNvPicPr>
            <p:nvPr/>
          </p:nvPicPr>
          <p:blipFill rotWithShape="1">
            <a:blip r:embed="rId6">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spTree>
    <p:extLst>
      <p:ext uri="{BB962C8B-B14F-4D97-AF65-F5344CB8AC3E}">
        <p14:creationId xmlns:p14="http://schemas.microsoft.com/office/powerpoint/2010/main" val="226311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4A504-CBDF-43B5-9E4E-EB38D23291E2}"/>
              </a:ext>
            </a:extLst>
          </p:cNvPr>
          <p:cNvSpPr>
            <a:spLocks noGrp="1"/>
          </p:cNvSpPr>
          <p:nvPr>
            <p:ph idx="1"/>
          </p:nvPr>
        </p:nvSpPr>
        <p:spPr>
          <a:xfrm>
            <a:off x="933649" y="2406904"/>
            <a:ext cx="5847648" cy="2771710"/>
          </a:xfrm>
        </p:spPr>
        <p:txBody>
          <a:bodyPr>
            <a:noAutofit/>
          </a:bodyPr>
          <a:lstStyle/>
          <a:p>
            <a:pPr>
              <a:buClr>
                <a:srgbClr val="FFC000"/>
              </a:buClr>
            </a:pPr>
            <a:r>
              <a:rPr lang="en-US" sz="2400">
                <a:latin typeface="Arial" panose="020B0604020202020204" pitchFamily="34" charset="0"/>
                <a:cs typeface="Arial" panose="020B0604020202020204" pitchFamily="34" charset="0"/>
              </a:rPr>
              <a:t>CP systems strengthening</a:t>
            </a:r>
          </a:p>
          <a:p>
            <a:pPr>
              <a:buClr>
                <a:srgbClr val="FFC000"/>
              </a:buClr>
            </a:pPr>
            <a:r>
              <a:rPr lang="en-US" sz="2400">
                <a:latin typeface="Arial" panose="020B0604020202020204" pitchFamily="34" charset="0"/>
                <a:cs typeface="Arial" panose="020B0604020202020204" pitchFamily="34" charset="0"/>
              </a:rPr>
              <a:t>In support of Governments</a:t>
            </a:r>
          </a:p>
          <a:p>
            <a:pPr>
              <a:buClr>
                <a:srgbClr val="FFC000"/>
              </a:buClr>
            </a:pPr>
            <a:r>
              <a:rPr lang="en-US" sz="2400">
                <a:latin typeface="Arial" panose="020B0604020202020204" pitchFamily="34" charset="0"/>
                <a:cs typeface="Arial" panose="020B0604020202020204" pitchFamily="34" charset="0"/>
              </a:rPr>
              <a:t>Attention to most affected groups</a:t>
            </a:r>
          </a:p>
          <a:p>
            <a:pPr>
              <a:buClr>
                <a:srgbClr val="FFC000"/>
              </a:buClr>
            </a:pPr>
            <a:r>
              <a:rPr lang="en-US" sz="2400">
                <a:latin typeface="Arial" panose="020B0604020202020204" pitchFamily="34" charset="0"/>
                <a:cs typeface="Arial" panose="020B0604020202020204" pitchFamily="34" charset="0"/>
              </a:rPr>
              <a:t>Rights based approach</a:t>
            </a:r>
          </a:p>
          <a:p>
            <a:pPr>
              <a:buClr>
                <a:srgbClr val="FFC000"/>
              </a:buClr>
            </a:pPr>
            <a:r>
              <a:rPr lang="en-US" sz="2400">
                <a:latin typeface="Arial" panose="020B0604020202020204" pitchFamily="34" charset="0"/>
                <a:cs typeface="Arial" panose="020B0604020202020204" pitchFamily="34" charset="0"/>
              </a:rPr>
              <a:t>A structured approach to coordination</a:t>
            </a:r>
          </a:p>
          <a:p>
            <a:pPr>
              <a:buClr>
                <a:srgbClr val="FFC000"/>
              </a:buClr>
            </a:pPr>
            <a:r>
              <a:rPr lang="en-US" sz="2400">
                <a:latin typeface="Arial" panose="020B0604020202020204" pitchFamily="34" charset="0"/>
                <a:cs typeface="Arial" panose="020B0604020202020204" pitchFamily="34" charset="0"/>
              </a:rPr>
              <a:t>Coordination responsibilities</a:t>
            </a:r>
          </a:p>
        </p:txBody>
      </p:sp>
      <p:sp>
        <p:nvSpPr>
          <p:cNvPr id="4" name="Content Placeholder 2">
            <a:extLst>
              <a:ext uri="{FF2B5EF4-FFF2-40B4-BE49-F238E27FC236}">
                <a16:creationId xmlns:a16="http://schemas.microsoft.com/office/drawing/2014/main" id="{F7B65282-14D6-47A5-8C6C-E5F7550F6F1D}"/>
              </a:ext>
            </a:extLst>
          </p:cNvPr>
          <p:cNvSpPr txBox="1">
            <a:spLocks/>
          </p:cNvSpPr>
          <p:nvPr/>
        </p:nvSpPr>
        <p:spPr>
          <a:xfrm>
            <a:off x="6966797" y="2918366"/>
            <a:ext cx="4878017" cy="1889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pPr>
            <a:r>
              <a:rPr lang="en-US" sz="2400">
                <a:latin typeface="Arial" panose="020B0604020202020204" pitchFamily="34" charset="0"/>
                <a:cs typeface="Arial" panose="020B0604020202020204" pitchFamily="34" charset="0"/>
              </a:rPr>
              <a:t>Accountabilities </a:t>
            </a:r>
          </a:p>
          <a:p>
            <a:pPr>
              <a:buClr>
                <a:srgbClr val="FFC000"/>
              </a:buClr>
            </a:pPr>
            <a:r>
              <a:rPr lang="en-US" sz="2400">
                <a:latin typeface="Arial" panose="020B0604020202020204" pitchFamily="34" charset="0"/>
                <a:cs typeface="Arial" panose="020B0604020202020204" pitchFamily="34" charset="0"/>
              </a:rPr>
              <a:t>Implications of legal status</a:t>
            </a:r>
          </a:p>
          <a:p>
            <a:pPr>
              <a:buClr>
                <a:srgbClr val="FFC000"/>
              </a:buClr>
            </a:pPr>
            <a:r>
              <a:rPr lang="en-US" sz="2400">
                <a:latin typeface="Arial" panose="020B0604020202020204" pitchFamily="34" charset="0"/>
                <a:cs typeface="Arial" panose="020B0604020202020204" pitchFamily="34" charset="0"/>
              </a:rPr>
              <a:t>Engagement with authorities</a:t>
            </a:r>
          </a:p>
          <a:p>
            <a:pPr>
              <a:buClr>
                <a:srgbClr val="FFC000"/>
              </a:buClr>
            </a:pPr>
            <a:r>
              <a:rPr lang="en-US" sz="2400">
                <a:latin typeface="Arial" panose="020B0604020202020204" pitchFamily="34" charset="0"/>
                <a:cs typeface="Arial" panose="020B0604020202020204" pitchFamily="34" charset="0"/>
              </a:rPr>
              <a:t>Activation / transitioning</a:t>
            </a:r>
          </a:p>
        </p:txBody>
      </p:sp>
      <p:sp>
        <p:nvSpPr>
          <p:cNvPr id="6" name="Title 1">
            <a:extLst>
              <a:ext uri="{FF2B5EF4-FFF2-40B4-BE49-F238E27FC236}">
                <a16:creationId xmlns:a16="http://schemas.microsoft.com/office/drawing/2014/main" id="{8D6E9B2F-F49A-4448-A235-8A8F84CF2F2C}"/>
              </a:ext>
            </a:extLst>
          </p:cNvPr>
          <p:cNvSpPr>
            <a:spLocks noGrp="1"/>
          </p:cNvSpPr>
          <p:nvPr>
            <p:ph type="title"/>
          </p:nvPr>
        </p:nvSpPr>
        <p:spPr>
          <a:xfrm>
            <a:off x="933649" y="1645908"/>
            <a:ext cx="3554650" cy="665922"/>
          </a:xfrm>
        </p:spPr>
        <p:txBody>
          <a:bodyPr>
            <a:normAutofit/>
          </a:bodyPr>
          <a:lstStyle/>
          <a:p>
            <a:r>
              <a:rPr lang="en-US" sz="2400" b="1">
                <a:latin typeface="Arial" panose="020B0604020202020204" pitchFamily="34" charset="0"/>
                <a:ea typeface="+mn-ea"/>
                <a:cs typeface="Arial" panose="020B0604020202020204" pitchFamily="34" charset="0"/>
              </a:rPr>
              <a:t>SIMILARITIES</a:t>
            </a:r>
          </a:p>
        </p:txBody>
      </p:sp>
      <p:sp>
        <p:nvSpPr>
          <p:cNvPr id="7" name="Title 1">
            <a:extLst>
              <a:ext uri="{FF2B5EF4-FFF2-40B4-BE49-F238E27FC236}">
                <a16:creationId xmlns:a16="http://schemas.microsoft.com/office/drawing/2014/main" id="{1CBDCAA6-DF29-4C76-8787-048C04318AFF}"/>
              </a:ext>
            </a:extLst>
          </p:cNvPr>
          <p:cNvSpPr txBox="1">
            <a:spLocks/>
          </p:cNvSpPr>
          <p:nvPr/>
        </p:nvSpPr>
        <p:spPr>
          <a:xfrm>
            <a:off x="6966797" y="2157283"/>
            <a:ext cx="3988790" cy="6659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Arial" panose="020B0604020202020204" pitchFamily="34" charset="0"/>
                <a:ea typeface="+mn-ea"/>
                <a:cs typeface="Arial" panose="020B0604020202020204" pitchFamily="34" charset="0"/>
              </a:rPr>
              <a:t>DIFFERENCES</a:t>
            </a:r>
          </a:p>
        </p:txBody>
      </p:sp>
      <p:sp>
        <p:nvSpPr>
          <p:cNvPr id="8" name="TextBox 7">
            <a:extLst>
              <a:ext uri="{FF2B5EF4-FFF2-40B4-BE49-F238E27FC236}">
                <a16:creationId xmlns:a16="http://schemas.microsoft.com/office/drawing/2014/main" id="{11E84349-EE4A-019F-F9FF-95434E14380D}"/>
              </a:ext>
            </a:extLst>
          </p:cNvPr>
          <p:cNvSpPr txBox="1"/>
          <p:nvPr/>
        </p:nvSpPr>
        <p:spPr>
          <a:xfrm>
            <a:off x="626180" y="536499"/>
            <a:ext cx="7514572" cy="707886"/>
          </a:xfrm>
          <a:prstGeom prst="rect">
            <a:avLst/>
          </a:prstGeom>
          <a:noFill/>
        </p:spPr>
        <p:txBody>
          <a:bodyPr wrap="square">
            <a:spAutoFit/>
          </a:bodyPr>
          <a:lstStyle/>
          <a:p>
            <a:pPr>
              <a:spcAft>
                <a:spcPts val="600"/>
              </a:spcAft>
            </a:pPr>
            <a:r>
              <a:rPr lang="en-US" sz="4000">
                <a:solidFill>
                  <a:srgbClr val="0070C0"/>
                </a:solidFill>
                <a:latin typeface="Arial" panose="020B0604020202020204" pitchFamily="34" charset="0"/>
                <a:cs typeface="Arial" panose="020B0604020202020204" pitchFamily="34" charset="0"/>
              </a:rPr>
              <a:t>Recap: What we know so far</a:t>
            </a:r>
            <a:endParaRPr lang="en-SE" sz="40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4540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72" y="423795"/>
            <a:ext cx="8498552" cy="890029"/>
          </a:xfrm>
        </p:spPr>
        <p:txBody>
          <a:bodyPr>
            <a:normAutofit/>
          </a:bodyPr>
          <a:lstStyle/>
          <a:p>
            <a:r>
              <a:rPr lang="en-US" sz="4000">
                <a:solidFill>
                  <a:srgbClr val="0070C0"/>
                </a:solidFill>
                <a:latin typeface="Arial" panose="020B0604020202020204" pitchFamily="34" charset="0"/>
                <a:cs typeface="Arial" panose="020B0604020202020204" pitchFamily="34" charset="0"/>
              </a:rPr>
              <a:t>Key messages on the Joint Note </a:t>
            </a:r>
            <a:endParaRPr lang="en-GB" sz="4000">
              <a:solidFill>
                <a:srgbClr val="0070C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0D49313-861E-B91A-1D00-84EED0539C1D}"/>
              </a:ext>
            </a:extLst>
          </p:cNvPr>
          <p:cNvSpPr txBox="1"/>
          <p:nvPr/>
        </p:nvSpPr>
        <p:spPr>
          <a:xfrm>
            <a:off x="1060668" y="1357952"/>
            <a:ext cx="9622765" cy="4401205"/>
          </a:xfrm>
          <a:prstGeom prst="rect">
            <a:avLst/>
          </a:prstGeom>
          <a:noFill/>
        </p:spPr>
        <p:txBody>
          <a:bodyPr wrap="square" rtlCol="0">
            <a:spAutoFit/>
          </a:bodyPr>
          <a:lstStyle/>
          <a:p>
            <a:pPr marL="457200" indent="-457200">
              <a:spcBef>
                <a:spcPts val="600"/>
              </a:spcBef>
              <a:spcAft>
                <a:spcPts val="1200"/>
              </a:spcAft>
              <a:buClr>
                <a:srgbClr val="F4AC00"/>
              </a:buClr>
              <a:buFont typeface="Wingdings" panose="05000000000000000000" pitchFamily="2" charset="2"/>
              <a:buChar char="ü"/>
            </a:pPr>
            <a:r>
              <a:rPr lang="en-US" sz="2200" b="1">
                <a:latin typeface="Arial" panose="020B0604020202020204" pitchFamily="34" charset="0"/>
                <a:cs typeface="Arial" panose="020B0604020202020204" pitchFamily="34" charset="0"/>
              </a:rPr>
              <a:t>Application</a:t>
            </a:r>
            <a:r>
              <a:rPr lang="en-US" sz="2200">
                <a:latin typeface="Arial" panose="020B0604020202020204" pitchFamily="34" charset="0"/>
                <a:cs typeface="Arial" panose="020B0604020202020204" pitchFamily="34" charset="0"/>
              </a:rPr>
              <a:t>: Complex emergencies/situations with IDPs, refugees and other affected people in one country or location.</a:t>
            </a:r>
          </a:p>
          <a:p>
            <a:pPr marL="457200" indent="-457200">
              <a:spcBef>
                <a:spcPts val="600"/>
              </a:spcBef>
              <a:spcAft>
                <a:spcPts val="1200"/>
              </a:spcAft>
              <a:buClr>
                <a:srgbClr val="F4AC00"/>
              </a:buClr>
              <a:buFont typeface="Wingdings" panose="05000000000000000000" pitchFamily="2" charset="2"/>
              <a:buChar char="ü"/>
            </a:pPr>
            <a:r>
              <a:rPr lang="en-US" sz="2200" b="1">
                <a:latin typeface="Arial" panose="020B0604020202020204" pitchFamily="34" charset="0"/>
                <a:cs typeface="Arial" panose="020B0604020202020204" pitchFamily="34" charset="0"/>
              </a:rPr>
              <a:t>Purpose</a:t>
            </a:r>
            <a:r>
              <a:rPr lang="en-US" sz="2200">
                <a:latin typeface="Arial" panose="020B0604020202020204" pitchFamily="34" charset="0"/>
                <a:cs typeface="Arial" panose="020B0604020202020204" pitchFamily="34" charset="0"/>
              </a:rPr>
              <a:t>: Clarify coordination arrangements to deliver </a:t>
            </a:r>
            <a:r>
              <a:rPr lang="en-GB" sz="2200">
                <a:latin typeface="Arial" panose="020B0604020202020204" pitchFamily="34" charset="0"/>
                <a:cs typeface="Arial" panose="020B0604020202020204" pitchFamily="34" charset="0"/>
              </a:rPr>
              <a:t>effectively without duplication based on joint analysis, comparative advantages and capacities. </a:t>
            </a:r>
          </a:p>
          <a:p>
            <a:pPr marL="457200" indent="-457200">
              <a:spcBef>
                <a:spcPts val="600"/>
              </a:spcBef>
              <a:spcAft>
                <a:spcPts val="1200"/>
              </a:spcAft>
              <a:buClr>
                <a:srgbClr val="F4AC00"/>
              </a:buClr>
              <a:buFont typeface="Wingdings" panose="05000000000000000000" pitchFamily="2" charset="2"/>
              <a:buChar char="ü"/>
            </a:pPr>
            <a:r>
              <a:rPr lang="en-GB" sz="2200" b="1">
                <a:latin typeface="Arial" panose="020B0604020202020204" pitchFamily="34" charset="0"/>
                <a:cs typeface="Arial" panose="020B0604020202020204" pitchFamily="34" charset="0"/>
              </a:rPr>
              <a:t>Scope</a:t>
            </a:r>
            <a:r>
              <a:rPr lang="en-GB" sz="2200">
                <a:latin typeface="Arial" panose="020B0604020202020204" pitchFamily="34" charset="0"/>
                <a:cs typeface="Arial" panose="020B0604020202020204" pitchFamily="34" charset="0"/>
              </a:rPr>
              <a:t>:</a:t>
            </a:r>
            <a:r>
              <a:rPr lang="en-GB" sz="2200" b="1">
                <a:latin typeface="Arial" panose="020B0604020202020204" pitchFamily="34" charset="0"/>
                <a:cs typeface="Arial" panose="020B0604020202020204" pitchFamily="34" charset="0"/>
              </a:rPr>
              <a:t> </a:t>
            </a:r>
            <a:r>
              <a:rPr lang="en-GB" sz="2200">
                <a:latin typeface="Arial" panose="020B0604020202020204" pitchFamily="34" charset="0"/>
                <a:cs typeface="Arial" panose="020B0604020202020204" pitchFamily="34" charset="0"/>
              </a:rPr>
              <a:t>Country-level. </a:t>
            </a:r>
          </a:p>
          <a:p>
            <a:pPr marL="457200" indent="-457200">
              <a:spcBef>
                <a:spcPts val="600"/>
              </a:spcBef>
              <a:spcAft>
                <a:spcPts val="1200"/>
              </a:spcAft>
              <a:buClr>
                <a:srgbClr val="F4AC00"/>
              </a:buClr>
              <a:buFont typeface="Wingdings" panose="05000000000000000000" pitchFamily="2" charset="2"/>
              <a:buChar char="ü"/>
            </a:pPr>
            <a:r>
              <a:rPr lang="en-GB" sz="2200" b="1">
                <a:latin typeface="Arial" panose="020B0604020202020204" pitchFamily="34" charset="0"/>
                <a:cs typeface="Arial" panose="020B0604020202020204" pitchFamily="34" charset="0"/>
              </a:rPr>
              <a:t>Objectives</a:t>
            </a:r>
            <a:r>
              <a:rPr lang="en-GB" sz="2200">
                <a:latin typeface="Arial" panose="020B0604020202020204" pitchFamily="34" charset="0"/>
                <a:cs typeface="Arial" panose="020B0604020202020204" pitchFamily="34" charset="0"/>
              </a:rPr>
              <a:t>:</a:t>
            </a:r>
            <a:r>
              <a:rPr lang="en-GB" sz="2200" b="1">
                <a:latin typeface="Arial" panose="020B0604020202020204" pitchFamily="34" charset="0"/>
                <a:cs typeface="Arial" panose="020B0604020202020204" pitchFamily="34" charset="0"/>
              </a:rPr>
              <a:t> </a:t>
            </a:r>
            <a:r>
              <a:rPr lang="en-GB" sz="2200">
                <a:latin typeface="Arial" panose="020B0604020202020204" pitchFamily="34" charset="0"/>
                <a:cs typeface="Arial" panose="020B0604020202020204" pitchFamily="34" charset="0"/>
              </a:rPr>
              <a:t>Define complementarities, reinforce mutual systems and efforts, and joint efforts in some specified and </a:t>
            </a:r>
            <a:r>
              <a:rPr lang="en-US" sz="2200">
                <a:latin typeface="Arial" panose="020B0604020202020204" pitchFamily="34" charset="0"/>
                <a:cs typeface="Arial" panose="020B0604020202020204" pitchFamily="34" charset="0"/>
              </a:rPr>
              <a:t>focused areas.</a:t>
            </a:r>
          </a:p>
          <a:p>
            <a:pPr>
              <a:spcBef>
                <a:spcPts val="600"/>
              </a:spcBef>
              <a:spcAft>
                <a:spcPts val="1200"/>
              </a:spcAft>
            </a:pPr>
            <a:r>
              <a:rPr lang="en-US" sz="2200">
                <a:latin typeface="Arial" panose="020B0604020202020204" pitchFamily="34" charset="0"/>
                <a:cs typeface="Arial" panose="020B0604020202020204" pitchFamily="34" charset="0"/>
              </a:rPr>
              <a:t>The </a:t>
            </a:r>
            <a:r>
              <a:rPr lang="en-GB" sz="2200">
                <a:latin typeface="Arial" panose="020B0604020202020204" pitchFamily="34" charset="0"/>
                <a:cs typeface="Arial" panose="020B0604020202020204" pitchFamily="34" charset="0"/>
              </a:rPr>
              <a:t>Joint UNHCR-OCHA Note on Mixed Situations</a:t>
            </a: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restates commitments to fill delivery gaps if needed.</a:t>
            </a:r>
          </a:p>
        </p:txBody>
      </p:sp>
    </p:spTree>
    <p:extLst>
      <p:ext uri="{BB962C8B-B14F-4D97-AF65-F5344CB8AC3E}">
        <p14:creationId xmlns:p14="http://schemas.microsoft.com/office/powerpoint/2010/main" val="399874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02F1F6-7252-4321-BB89-A62327276083}"/>
              </a:ext>
            </a:extLst>
          </p:cNvPr>
          <p:cNvSpPr txBox="1"/>
          <p:nvPr/>
        </p:nvSpPr>
        <p:spPr>
          <a:xfrm>
            <a:off x="698990" y="1519999"/>
            <a:ext cx="11128445" cy="4001095"/>
          </a:xfrm>
          <a:prstGeom prst="rect">
            <a:avLst/>
          </a:prstGeom>
          <a:noFill/>
        </p:spPr>
        <p:txBody>
          <a:bodyPr wrap="square" rtlCol="0">
            <a:spAutoFit/>
          </a:bodyPr>
          <a:lstStyle/>
          <a:p>
            <a:pPr>
              <a:spcAft>
                <a:spcPts val="1200"/>
              </a:spcAft>
            </a:pPr>
            <a:r>
              <a:rPr lang="en-GB" sz="3200">
                <a:latin typeface="Arial" panose="020B0604020202020204" pitchFamily="34" charset="0"/>
                <a:cs typeface="Arial" panose="020B0604020202020204" pitchFamily="34" charset="0"/>
              </a:rPr>
              <a:t>The Joint UNHCR-OCHA Note on Mixed Situations</a:t>
            </a:r>
            <a:r>
              <a:rPr lang="en-US" sz="3200" b="1">
                <a:latin typeface="Arial" panose="020B0604020202020204" pitchFamily="34" charset="0"/>
                <a:cs typeface="Arial" panose="020B0604020202020204" pitchFamily="34" charset="0"/>
              </a:rPr>
              <a:t> does NOT</a:t>
            </a:r>
            <a:r>
              <a:rPr lang="en-US" sz="3200">
                <a:latin typeface="Arial" panose="020B0604020202020204" pitchFamily="34" charset="0"/>
                <a:cs typeface="Arial" panose="020B0604020202020204" pitchFamily="34" charset="0"/>
              </a:rPr>
              <a:t>: </a:t>
            </a:r>
          </a:p>
          <a:p>
            <a:pPr marL="571500" indent="-571500">
              <a:spcAft>
                <a:spcPts val="1800"/>
              </a:spcAft>
              <a:buClr>
                <a:srgbClr val="FFC000"/>
              </a:buClr>
              <a:buFont typeface="Courier New" panose="02070309020205020404" pitchFamily="49" charset="0"/>
              <a:buChar char="o"/>
            </a:pPr>
            <a:r>
              <a:rPr lang="en-US" sz="2400">
                <a:latin typeface="Arial" panose="020B0604020202020204" pitchFamily="34" charset="0"/>
                <a:cs typeface="Arial" panose="020B0604020202020204" pitchFamily="34" charset="0"/>
              </a:rPr>
              <a:t>Cover only IDP settings nor only refugee settings. </a:t>
            </a:r>
          </a:p>
          <a:p>
            <a:pPr marL="571500" indent="-571500">
              <a:spcAft>
                <a:spcPts val="1800"/>
              </a:spcAft>
              <a:buClr>
                <a:srgbClr val="FFC000"/>
              </a:buClr>
              <a:buFont typeface="Courier New" panose="02070309020205020404" pitchFamily="49" charset="0"/>
              <a:buChar char="o"/>
            </a:pPr>
            <a:r>
              <a:rPr lang="en-US" sz="2400">
                <a:latin typeface="Arial" panose="020B0604020202020204" pitchFamily="34" charset="0"/>
                <a:cs typeface="Arial" panose="020B0604020202020204" pitchFamily="34" charset="0"/>
              </a:rPr>
              <a:t>Change mandates or accountabilities.</a:t>
            </a:r>
          </a:p>
          <a:p>
            <a:pPr marL="571500" indent="-571500">
              <a:spcAft>
                <a:spcPts val="1800"/>
              </a:spcAft>
              <a:buClr>
                <a:srgbClr val="FFC000"/>
              </a:buClr>
              <a:buFont typeface="Courier New" panose="02070309020205020404" pitchFamily="49" charset="0"/>
              <a:buChar char="o"/>
            </a:pPr>
            <a:r>
              <a:rPr lang="en-US" sz="2400">
                <a:latin typeface="Arial" panose="020B0604020202020204" pitchFamily="34" charset="0"/>
                <a:cs typeface="Arial" panose="020B0604020202020204" pitchFamily="34" charset="0"/>
              </a:rPr>
              <a:t>Offer a ready-made structure.</a:t>
            </a:r>
          </a:p>
          <a:p>
            <a:pPr marL="571500" indent="-571500">
              <a:spcAft>
                <a:spcPts val="1800"/>
              </a:spcAft>
              <a:buClr>
                <a:srgbClr val="FFC000"/>
              </a:buClr>
              <a:buFont typeface="Courier New" panose="02070309020205020404" pitchFamily="49" charset="0"/>
              <a:buChar char="o"/>
            </a:pPr>
            <a:r>
              <a:rPr lang="en-US" sz="2400">
                <a:latin typeface="Arial" panose="020B0604020202020204" pitchFamily="34" charset="0"/>
                <a:cs typeface="Arial" panose="020B0604020202020204" pitchFamily="34" charset="0"/>
              </a:rPr>
              <a:t>Address issues outside of the six areas of collaboration. </a:t>
            </a:r>
          </a:p>
          <a:p>
            <a:pPr marL="571500" indent="-571500">
              <a:spcAft>
                <a:spcPts val="1800"/>
              </a:spcAft>
              <a:buClr>
                <a:srgbClr val="FFC000"/>
              </a:buClr>
              <a:buFont typeface="Courier New" panose="02070309020205020404" pitchFamily="49" charset="0"/>
              <a:buChar char="o"/>
            </a:pPr>
            <a:r>
              <a:rPr lang="en-US" sz="2400">
                <a:latin typeface="Arial" panose="020B0604020202020204" pitchFamily="34" charset="0"/>
                <a:cs typeface="Arial" panose="020B0604020202020204" pitchFamily="34" charset="0"/>
              </a:rPr>
              <a:t>Modify the cluster or refugee coordination system.</a:t>
            </a:r>
          </a:p>
        </p:txBody>
      </p:sp>
      <p:sp>
        <p:nvSpPr>
          <p:cNvPr id="6" name="Title 1">
            <a:extLst>
              <a:ext uri="{FF2B5EF4-FFF2-40B4-BE49-F238E27FC236}">
                <a16:creationId xmlns:a16="http://schemas.microsoft.com/office/drawing/2014/main" id="{99D3196E-3725-00EB-E05C-8E05719A967E}"/>
              </a:ext>
            </a:extLst>
          </p:cNvPr>
          <p:cNvSpPr txBox="1">
            <a:spLocks/>
          </p:cNvSpPr>
          <p:nvPr/>
        </p:nvSpPr>
        <p:spPr>
          <a:xfrm>
            <a:off x="680172" y="467923"/>
            <a:ext cx="8498552" cy="8900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0070C0"/>
                </a:solidFill>
                <a:latin typeface="Arial" panose="020B0604020202020204" pitchFamily="34" charset="0"/>
                <a:cs typeface="Arial" panose="020B0604020202020204" pitchFamily="34" charset="0"/>
              </a:rPr>
              <a:t>Key messages</a:t>
            </a:r>
            <a:endParaRPr lang="en-GB" sz="40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573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oday on Calvin and Hobbes - Comics by Bill Watterson - GoComics">
            <a:extLst>
              <a:ext uri="{FF2B5EF4-FFF2-40B4-BE49-F238E27FC236}">
                <a16:creationId xmlns:a16="http://schemas.microsoft.com/office/drawing/2014/main" id="{E3915F33-40D1-4B87-70B3-7DB6E263C7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876" b="9931"/>
          <a:stretch/>
        </p:blipFill>
        <p:spPr bwMode="auto">
          <a:xfrm>
            <a:off x="7223760" y="2029325"/>
            <a:ext cx="4965191" cy="3171757"/>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5530" y="1545636"/>
            <a:ext cx="10542509" cy="710557"/>
          </a:xfrm>
        </p:spPr>
        <p:txBody>
          <a:bodyPr vert="horz" lIns="91440" tIns="45720" rIns="91440" bIns="45720" rtlCol="0" anchor="ctr">
            <a:normAutofit/>
          </a:bodyPr>
          <a:lstStyle/>
          <a:p>
            <a:r>
              <a:rPr lang="en-US" sz="4000">
                <a:solidFill>
                  <a:srgbClr val="0070C0"/>
                </a:solidFill>
                <a:latin typeface="Arial" panose="020B0604020202020204" pitchFamily="34" charset="0"/>
                <a:cs typeface="Arial" panose="020B0604020202020204" pitchFamily="34" charset="0"/>
              </a:rPr>
              <a:t>The only MUST-READ for this course!</a:t>
            </a:r>
          </a:p>
        </p:txBody>
      </p:sp>
      <p:sp>
        <p:nvSpPr>
          <p:cNvPr id="3" name="TextBox 2">
            <a:extLst>
              <a:ext uri="{FF2B5EF4-FFF2-40B4-BE49-F238E27FC236}">
                <a16:creationId xmlns:a16="http://schemas.microsoft.com/office/drawing/2014/main" id="{57161E56-2CD1-95FF-8D81-59F3F557B765}"/>
              </a:ext>
            </a:extLst>
          </p:cNvPr>
          <p:cNvSpPr txBox="1"/>
          <p:nvPr/>
        </p:nvSpPr>
        <p:spPr>
          <a:xfrm>
            <a:off x="970699" y="2863020"/>
            <a:ext cx="6138150" cy="1131959"/>
          </a:xfrm>
          <a:prstGeom prst="rect">
            <a:avLst/>
          </a:prstGeom>
        </p:spPr>
        <p:txBody>
          <a:bodyPr vert="horz" lIns="91440" tIns="45720" rIns="91440" bIns="45720" rtlCol="0">
            <a:normAutofit/>
          </a:bodyPr>
          <a:lstStyle/>
          <a:p>
            <a:pPr marL="342900" indent="-342900">
              <a:lnSpc>
                <a:spcPct val="90000"/>
              </a:lnSpc>
              <a:spcAft>
                <a:spcPts val="600"/>
              </a:spcAft>
              <a:buClr>
                <a:srgbClr val="F4AC00"/>
              </a:buClr>
              <a:buFont typeface="Wingdings" panose="05000000000000000000" pitchFamily="2" charset="2"/>
              <a:buChar char="ü"/>
            </a:pPr>
            <a:r>
              <a:rPr lang="en-US" sz="3000">
                <a:latin typeface="Arial" panose="020B0604020202020204" pitchFamily="34" charset="0"/>
                <a:cs typeface="Arial" panose="020B0604020202020204" pitchFamily="34" charset="0"/>
                <a:hlinkClick r:id="rId4"/>
              </a:rPr>
              <a:t>The Joint UNHCR-OCHA Note on Mixed Situations </a:t>
            </a:r>
            <a:endParaRPr lang="en-US" sz="3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1F91CFB-0046-D13B-39EB-1DB6AC9CFB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20728" y="195088"/>
            <a:ext cx="1266143" cy="971898"/>
          </a:xfrm>
          <a:prstGeom prst="rect">
            <a:avLst/>
          </a:prstGeom>
          <a:noFill/>
          <a:ln>
            <a:noFill/>
          </a:ln>
        </p:spPr>
      </p:pic>
      <p:pic>
        <p:nvPicPr>
          <p:cNvPr id="5" name="Picture 4" descr="A picture containing icon&#10;&#10;Description automatically generated">
            <a:extLst>
              <a:ext uri="{FF2B5EF4-FFF2-40B4-BE49-F238E27FC236}">
                <a16:creationId xmlns:a16="http://schemas.microsoft.com/office/drawing/2014/main" id="{5AA86CFD-7987-5CFC-55D5-952DAF26BE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59722"/>
          <a:stretch/>
        </p:blipFill>
        <p:spPr bwMode="auto">
          <a:xfrm>
            <a:off x="9349128" y="75229"/>
            <a:ext cx="1266144" cy="1121952"/>
          </a:xfrm>
          <a:prstGeom prst="rect">
            <a:avLst/>
          </a:prstGeom>
          <a:ln>
            <a:noFill/>
          </a:ln>
          <a:extLst>
            <a:ext uri="{53640926-AAD7-44D8-BBD7-CCE9431645EC}">
              <a14:shadowObscured xmlns:a14="http://schemas.microsoft.com/office/drawing/2010/main"/>
            </a:ext>
          </a:extLst>
        </p:spPr>
      </p:pic>
      <p:pic>
        <p:nvPicPr>
          <p:cNvPr id="6" name="Content Placeholder 9">
            <a:extLst>
              <a:ext uri="{FF2B5EF4-FFF2-40B4-BE49-F238E27FC236}">
                <a16:creationId xmlns:a16="http://schemas.microsoft.com/office/drawing/2014/main" id="{BCD6A6CA-78A0-011A-E235-4629AC07FB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0" y="5904816"/>
            <a:ext cx="12200760" cy="953184"/>
          </a:xfrm>
          <a:prstGeom prst="rect">
            <a:avLst/>
          </a:prstGeom>
        </p:spPr>
      </p:pic>
      <p:sp>
        <p:nvSpPr>
          <p:cNvPr id="8" name="TextBox 7">
            <a:extLst>
              <a:ext uri="{FF2B5EF4-FFF2-40B4-BE49-F238E27FC236}">
                <a16:creationId xmlns:a16="http://schemas.microsoft.com/office/drawing/2014/main" id="{A843EA45-EDEF-40D1-04A5-EE658F4AE54D}"/>
              </a:ext>
            </a:extLst>
          </p:cNvPr>
          <p:cNvSpPr txBox="1"/>
          <p:nvPr/>
        </p:nvSpPr>
        <p:spPr>
          <a:xfrm>
            <a:off x="8072822" y="5390601"/>
            <a:ext cx="4234090" cy="276999"/>
          </a:xfrm>
          <a:prstGeom prst="rect">
            <a:avLst/>
          </a:prstGeom>
          <a:noFill/>
        </p:spPr>
        <p:txBody>
          <a:bodyPr wrap="square">
            <a:spAutoFit/>
          </a:bodyPr>
          <a:lstStyle/>
          <a:p>
            <a:r>
              <a:rPr lang="en-GB" sz="1200">
                <a:latin typeface="Arial" panose="020B0604020202020204" pitchFamily="34" charset="0"/>
                <a:cs typeface="Arial" panose="020B0604020202020204" pitchFamily="34" charset="0"/>
              </a:rPr>
              <a:t>Image source: </a:t>
            </a:r>
            <a:r>
              <a:rPr lang="en-SE" sz="1200">
                <a:latin typeface="Arial" panose="020B0604020202020204" pitchFamily="34" charset="0"/>
                <a:cs typeface="Arial" panose="020B0604020202020204" pitchFamily="34" charset="0"/>
                <a:hlinkClick r:id="rId8"/>
              </a:rPr>
              <a:t>https://www.gocomics.com/calvinandhobbes</a:t>
            </a:r>
            <a:r>
              <a:rPr lang="en-GB" sz="1200">
                <a:latin typeface="Arial" panose="020B0604020202020204" pitchFamily="34" charset="0"/>
                <a:cs typeface="Arial" panose="020B0604020202020204" pitchFamily="34" charset="0"/>
              </a:rPr>
              <a:t> </a:t>
            </a:r>
            <a:endParaRPr lang="en-SE"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705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FB375-4D53-AB21-29F4-D115AFAF2A5D}"/>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4881282" y="1360886"/>
            <a:ext cx="6780700" cy="4136227"/>
          </a:xfrm>
          <a:prstGeom prst="rect">
            <a:avLst/>
          </a:prstGeom>
        </p:spPr>
      </p:pic>
      <p:sp>
        <p:nvSpPr>
          <p:cNvPr id="13" name="Espace réservé du contenu 2">
            <a:extLst>
              <a:ext uri="{FF2B5EF4-FFF2-40B4-BE49-F238E27FC236}">
                <a16:creationId xmlns:a16="http://schemas.microsoft.com/office/drawing/2014/main" id="{84B03F20-90BA-46A1-818E-77043E797877}"/>
              </a:ext>
            </a:extLst>
          </p:cNvPr>
          <p:cNvSpPr txBox="1">
            <a:spLocks/>
          </p:cNvSpPr>
          <p:nvPr/>
        </p:nvSpPr>
        <p:spPr>
          <a:xfrm>
            <a:off x="2466974" y="2189233"/>
            <a:ext cx="307051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3200"/>
          </a:p>
        </p:txBody>
      </p:sp>
      <p:sp>
        <p:nvSpPr>
          <p:cNvPr id="2" name="Titre 1">
            <a:extLst>
              <a:ext uri="{FF2B5EF4-FFF2-40B4-BE49-F238E27FC236}">
                <a16:creationId xmlns:a16="http://schemas.microsoft.com/office/drawing/2014/main" id="{7A5A3AFA-C97C-CF00-0EDA-0AA9704EA668}"/>
              </a:ext>
            </a:extLst>
          </p:cNvPr>
          <p:cNvSpPr txBox="1">
            <a:spLocks/>
          </p:cNvSpPr>
          <p:nvPr/>
        </p:nvSpPr>
        <p:spPr>
          <a:xfrm>
            <a:off x="-1" y="0"/>
            <a:ext cx="4881283" cy="5916706"/>
          </a:xfrm>
          <a:prstGeom prst="rect">
            <a:avLst/>
          </a:prstGeom>
          <a:solidFill>
            <a:srgbClr val="E7E5E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500" kern="1200">
                <a:latin typeface="Arial" panose="020B0604020202020204" pitchFamily="34" charset="0"/>
                <a:cs typeface="Arial" panose="020B0604020202020204" pitchFamily="34" charset="0"/>
              </a:rPr>
              <a:t>Q &amp; A</a:t>
            </a:r>
          </a:p>
        </p:txBody>
      </p:sp>
    </p:spTree>
    <p:extLst>
      <p:ext uri="{BB962C8B-B14F-4D97-AF65-F5344CB8AC3E}">
        <p14:creationId xmlns:p14="http://schemas.microsoft.com/office/powerpoint/2010/main" val="124126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the camera&#10;&#10;Description automatically generated with medium confidence">
            <a:extLst>
              <a:ext uri="{FF2B5EF4-FFF2-40B4-BE49-F238E27FC236}">
                <a16:creationId xmlns:a16="http://schemas.microsoft.com/office/drawing/2014/main" id="{CE081BEF-EF09-767B-81FB-BAE3F6BFFC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80" y="0"/>
            <a:ext cx="6858000" cy="6858000"/>
          </a:xfrm>
          <a:prstGeom prst="rect">
            <a:avLst/>
          </a:prstGeom>
        </p:spPr>
      </p:pic>
      <p:sp>
        <p:nvSpPr>
          <p:cNvPr id="6" name="Content Placeholder 4">
            <a:extLst>
              <a:ext uri="{FF2B5EF4-FFF2-40B4-BE49-F238E27FC236}">
                <a16:creationId xmlns:a16="http://schemas.microsoft.com/office/drawing/2014/main" id="{9F471042-D303-4956-5C50-4C1388A2C5CA}"/>
              </a:ext>
            </a:extLst>
          </p:cNvPr>
          <p:cNvSpPr txBox="1">
            <a:spLocks/>
          </p:cNvSpPr>
          <p:nvPr/>
        </p:nvSpPr>
        <p:spPr>
          <a:xfrm>
            <a:off x="6623057" y="5352886"/>
            <a:ext cx="5568943" cy="725355"/>
          </a:xfrm>
          <a:prstGeom prst="rect">
            <a:avLst/>
          </a:prstGeom>
        </p:spPr>
        <p:txBody>
          <a:bodyPr wrap="square" numCol="1" anchor="t" anchorCtr="0" compatLnSpc="1">
            <a:prstTxWarp prst="textNoShape">
              <a:avLst/>
            </a:prstTxWarp>
          </a:bodyPr>
          <a:lstStyle>
            <a:lvl1pPr marL="342900" indent="-342900" algn="l" defTabSz="457200" rtl="0" eaLnBrk="1" latinLnBrk="0" hangingPunct="1">
              <a:spcBef>
                <a:spcPct val="20000"/>
              </a:spcBef>
              <a:buClr>
                <a:srgbClr val="92D050"/>
              </a:buClr>
              <a:buFont typeface="Wingdings" panose="05000000000000000000" pitchFamily="2"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92D050"/>
              </a:buClr>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Bef>
                <a:spcPts val="800"/>
              </a:spcBef>
              <a:spcAft>
                <a:spcPts val="800"/>
              </a:spcAft>
              <a:buClr>
                <a:srgbClr val="0070C0"/>
              </a:buClr>
              <a:buSzPct val="100000"/>
              <a:buNone/>
              <a:tabLst>
                <a:tab pos="201502" algn="l"/>
              </a:tabLst>
            </a:pPr>
            <a:r>
              <a:rPr lang="en-IE" sz="2200">
                <a:solidFill>
                  <a:srgbClr val="0070C0"/>
                </a:solidFill>
                <a:latin typeface="Arial" panose="020B0604020202020204" pitchFamily="34" charset="0"/>
                <a:ea typeface="SimSun" panose="02010600030101010101" pitchFamily="2" charset="-122"/>
                <a:cs typeface="Arial" panose="020B0604020202020204" pitchFamily="34" charset="0"/>
              </a:rPr>
              <a:t>https://forms.office.com/e/Z8BeSTMkt4</a:t>
            </a:r>
          </a:p>
        </p:txBody>
      </p:sp>
      <p:sp>
        <p:nvSpPr>
          <p:cNvPr id="2" name="TextBox 1">
            <a:extLst>
              <a:ext uri="{FF2B5EF4-FFF2-40B4-BE49-F238E27FC236}">
                <a16:creationId xmlns:a16="http://schemas.microsoft.com/office/drawing/2014/main" id="{59E79567-1521-6917-806D-C25B2B1E66C8}"/>
              </a:ext>
            </a:extLst>
          </p:cNvPr>
          <p:cNvSpPr txBox="1"/>
          <p:nvPr/>
        </p:nvSpPr>
        <p:spPr>
          <a:xfrm>
            <a:off x="6760217" y="1850625"/>
            <a:ext cx="4570865" cy="646331"/>
          </a:xfrm>
          <a:prstGeom prst="rect">
            <a:avLst/>
          </a:prstGeom>
          <a:noFill/>
        </p:spPr>
        <p:txBody>
          <a:bodyPr wrap="square" lIns="91440" tIns="45720" rIns="91440" bIns="45720" rtlCol="0" anchor="t">
            <a:spAutoFit/>
          </a:bodyPr>
          <a:lstStyle/>
          <a:p>
            <a:pPr>
              <a:spcBef>
                <a:spcPts val="1200"/>
              </a:spcBef>
              <a:spcAft>
                <a:spcPts val="1200"/>
              </a:spcAft>
              <a:buClr>
                <a:srgbClr val="F4AC00"/>
              </a:buClr>
            </a:pPr>
            <a:r>
              <a:rPr lang="en-US">
                <a:effectLst/>
                <a:latin typeface="Arial"/>
                <a:cs typeface="Arial"/>
              </a:rPr>
              <a:t>Please</a:t>
            </a:r>
            <a:r>
              <a:rPr lang="en-US">
                <a:latin typeface="Arial"/>
                <a:cs typeface="Arial"/>
              </a:rPr>
              <a:t> take 3 minutes to give us your feedback</a:t>
            </a:r>
          </a:p>
        </p:txBody>
      </p:sp>
      <p:pic>
        <p:nvPicPr>
          <p:cNvPr id="8" name="Picture 7">
            <a:extLst>
              <a:ext uri="{FF2B5EF4-FFF2-40B4-BE49-F238E27FC236}">
                <a16:creationId xmlns:a16="http://schemas.microsoft.com/office/drawing/2014/main" id="{338EB34D-F09C-C74B-A765-AC24C5FFA366}"/>
              </a:ext>
            </a:extLst>
          </p:cNvPr>
          <p:cNvPicPr>
            <a:picLocks noChangeAspect="1"/>
          </p:cNvPicPr>
          <p:nvPr/>
        </p:nvPicPr>
        <p:blipFill>
          <a:blip r:embed="rId4"/>
          <a:stretch>
            <a:fillRect/>
          </a:stretch>
        </p:blipFill>
        <p:spPr>
          <a:xfrm>
            <a:off x="6866877" y="2620306"/>
            <a:ext cx="2627643" cy="2603997"/>
          </a:xfrm>
          <a:prstGeom prst="rect">
            <a:avLst/>
          </a:prstGeom>
        </p:spPr>
      </p:pic>
    </p:spTree>
    <p:extLst>
      <p:ext uri="{BB962C8B-B14F-4D97-AF65-F5344CB8AC3E}">
        <p14:creationId xmlns:p14="http://schemas.microsoft.com/office/powerpoint/2010/main" val="1346229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91" y="581762"/>
            <a:ext cx="7795298" cy="890029"/>
          </a:xfrm>
        </p:spPr>
        <p:txBody>
          <a:bodyPr>
            <a:normAutofit/>
          </a:bodyPr>
          <a:lstStyle/>
          <a:p>
            <a:r>
              <a:rPr lang="en-US" sz="4000">
                <a:solidFill>
                  <a:srgbClr val="0070C0"/>
                </a:solidFill>
                <a:latin typeface="Arial"/>
                <a:cs typeface="Arial"/>
              </a:rPr>
              <a:t>Coming up next week (Week 3)?</a:t>
            </a:r>
            <a:endParaRPr lang="en-GB" sz="4000">
              <a:solidFill>
                <a:srgbClr val="0070C0"/>
              </a:solidFill>
              <a:latin typeface="Arial"/>
              <a:cs typeface="Arial"/>
            </a:endParaRPr>
          </a:p>
        </p:txBody>
      </p:sp>
      <p:sp>
        <p:nvSpPr>
          <p:cNvPr id="5" name="TextBox 4">
            <a:extLst>
              <a:ext uri="{FF2B5EF4-FFF2-40B4-BE49-F238E27FC236}">
                <a16:creationId xmlns:a16="http://schemas.microsoft.com/office/drawing/2014/main" id="{C0D49313-861E-B91A-1D00-84EED0539C1D}"/>
              </a:ext>
            </a:extLst>
          </p:cNvPr>
          <p:cNvSpPr txBox="1"/>
          <p:nvPr/>
        </p:nvSpPr>
        <p:spPr>
          <a:xfrm>
            <a:off x="1454344" y="1674673"/>
            <a:ext cx="7620207" cy="3508653"/>
          </a:xfrm>
          <a:prstGeom prst="rect">
            <a:avLst/>
          </a:prstGeom>
          <a:noFill/>
        </p:spPr>
        <p:txBody>
          <a:bodyPr wrap="square" rtlCol="0">
            <a:spAutoFit/>
          </a:bodyPr>
          <a:lstStyle/>
          <a:p>
            <a:pPr marL="457200" indent="-457200">
              <a:spcBef>
                <a:spcPts val="600"/>
              </a:spcBef>
              <a:spcAft>
                <a:spcPts val="600"/>
              </a:spcAft>
              <a:buClr>
                <a:srgbClr val="F4AC00"/>
              </a:buClr>
              <a:buFont typeface="Wingdings" panose="05000000000000000000" pitchFamily="2" charset="2"/>
              <a:buChar char="Ø"/>
            </a:pPr>
            <a:r>
              <a:rPr lang="en-US" sz="2400" b="1">
                <a:effectLst/>
                <a:latin typeface="Arial" panose="020B0604020202020204" pitchFamily="34" charset="0"/>
                <a:cs typeface="Arial" panose="020B0604020202020204" pitchFamily="34" charset="0"/>
              </a:rPr>
              <a:t>Webinar #5: </a:t>
            </a:r>
          </a:p>
          <a:p>
            <a:pPr marL="914400" lvl="1" indent="-457200">
              <a:spcBef>
                <a:spcPts val="600"/>
              </a:spcBef>
              <a:spcAft>
                <a:spcPts val="600"/>
              </a:spcAft>
              <a:buClr>
                <a:srgbClr val="F4AC00"/>
              </a:buClr>
              <a:buFont typeface="Wingdings" panose="05000000000000000000" pitchFamily="2" charset="2"/>
              <a:buChar char="§"/>
            </a:pPr>
            <a:r>
              <a:rPr lang="en-GB" sz="2400">
                <a:solidFill>
                  <a:srgbClr val="333333"/>
                </a:solidFill>
                <a:latin typeface="Arial" panose="020B0604020202020204" pitchFamily="34" charset="0"/>
                <a:cs typeface="Arial" panose="020B0604020202020204" pitchFamily="34" charset="0"/>
              </a:rPr>
              <a:t>Information Management for Coordination </a:t>
            </a:r>
            <a:r>
              <a:rPr lang="en-US" sz="2400">
                <a:solidFill>
                  <a:srgbClr val="333333"/>
                </a:solidFill>
                <a:latin typeface="Arial" panose="020B0604020202020204" pitchFamily="34" charset="0"/>
                <a:cs typeface="Arial" panose="020B0604020202020204" pitchFamily="34" charset="0"/>
              </a:rPr>
              <a:t>on July 25</a:t>
            </a:r>
            <a:r>
              <a:rPr lang="en-US" sz="2400" baseline="30000">
                <a:solidFill>
                  <a:srgbClr val="333333"/>
                </a:solidFill>
                <a:latin typeface="Arial" panose="020B0604020202020204" pitchFamily="34" charset="0"/>
                <a:cs typeface="Arial" panose="020B0604020202020204" pitchFamily="34" charset="0"/>
              </a:rPr>
              <a:t>th</a:t>
            </a:r>
            <a:r>
              <a:rPr lang="en-US" sz="2400">
                <a:solidFill>
                  <a:srgbClr val="333333"/>
                </a:solidFill>
                <a:latin typeface="Arial" panose="020B0604020202020204" pitchFamily="34" charset="0"/>
                <a:cs typeface="Arial" panose="020B0604020202020204" pitchFamily="34" charset="0"/>
              </a:rPr>
              <a:t> </a:t>
            </a:r>
          </a:p>
          <a:p>
            <a:pPr marL="914400" lvl="1" indent="-457200">
              <a:spcBef>
                <a:spcPts val="600"/>
              </a:spcBef>
              <a:spcAft>
                <a:spcPts val="600"/>
              </a:spcAft>
              <a:buClr>
                <a:srgbClr val="F4AC00"/>
              </a:buClr>
              <a:buFont typeface="Wingdings" panose="05000000000000000000" pitchFamily="2" charset="2"/>
              <a:buChar char="§"/>
            </a:pPr>
            <a:r>
              <a:rPr lang="en-US" sz="2400">
                <a:solidFill>
                  <a:srgbClr val="333333"/>
                </a:solidFill>
                <a:latin typeface="Arial" panose="020B0604020202020204" pitchFamily="34" charset="0"/>
                <a:cs typeface="Arial" panose="020B0604020202020204" pitchFamily="34" charset="0"/>
              </a:rPr>
              <a:t>Get ready for next week by watching any webinars you may have missed. </a:t>
            </a:r>
          </a:p>
          <a:p>
            <a:pPr marL="914400" lvl="1" indent="-457200">
              <a:spcBef>
                <a:spcPts val="600"/>
              </a:spcBef>
              <a:spcAft>
                <a:spcPts val="600"/>
              </a:spcAft>
              <a:buClr>
                <a:srgbClr val="F4AC00"/>
              </a:buClr>
              <a:buFont typeface="Wingdings" panose="05000000000000000000" pitchFamily="2" charset="2"/>
              <a:buChar char="§"/>
            </a:pPr>
            <a:r>
              <a:rPr lang="en-US" sz="2400">
                <a:solidFill>
                  <a:srgbClr val="333333"/>
                </a:solidFill>
                <a:latin typeface="Arial" panose="020B0604020202020204" pitchFamily="34" charset="0"/>
                <a:cs typeface="Arial" panose="020B0604020202020204" pitchFamily="34" charset="0"/>
              </a:rPr>
              <a:t>If you haven’t already done so, you should also carefully read the </a:t>
            </a:r>
            <a:r>
              <a:rPr lang="en-GB" sz="2400">
                <a:solidFill>
                  <a:srgbClr val="0070C0"/>
                </a:solidFill>
                <a:latin typeface="Arial" panose="020B0604020202020204" pitchFamily="34" charset="0"/>
                <a:cs typeface="Arial" panose="020B0604020202020204" pitchFamily="34" charset="0"/>
              </a:rPr>
              <a:t>Joint UNHCR-OCHA Note on Mixed Situations</a:t>
            </a:r>
            <a:r>
              <a:rPr lang="en-US" sz="2400">
                <a:solidFill>
                  <a:srgbClr val="33333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9218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93ED7E3-F92B-7862-5AF1-8FAD14A283C1}"/>
              </a:ext>
            </a:extLst>
          </p:cNvPr>
          <p:cNvSpPr txBox="1">
            <a:spLocks/>
          </p:cNvSpPr>
          <p:nvPr/>
        </p:nvSpPr>
        <p:spPr>
          <a:xfrm>
            <a:off x="838200" y="43357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solidFill>
                  <a:srgbClr val="0070C0"/>
                </a:solidFill>
                <a:latin typeface="Arial" panose="020B0604020202020204" pitchFamily="34" charset="0"/>
                <a:cs typeface="Arial" panose="020B0604020202020204" pitchFamily="34" charset="0"/>
              </a:rPr>
              <a:t>Today’s</a:t>
            </a:r>
            <a:r>
              <a:rPr lang="fr-FR" sz="4000">
                <a:solidFill>
                  <a:srgbClr val="0070C0"/>
                </a:solidFill>
                <a:latin typeface="Arial" panose="020B0604020202020204" pitchFamily="34" charset="0"/>
                <a:cs typeface="Arial" panose="020B0604020202020204" pitchFamily="34" charset="0"/>
              </a:rPr>
              <a:t> Topics </a:t>
            </a:r>
            <a:endParaRPr lang="en-GB" sz="4000">
              <a:solidFill>
                <a:srgbClr val="0070C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29A85A-BF33-A136-D192-F2AD14F7CDC7}"/>
              </a:ext>
            </a:extLst>
          </p:cNvPr>
          <p:cNvSpPr txBox="1"/>
          <p:nvPr/>
        </p:nvSpPr>
        <p:spPr>
          <a:xfrm>
            <a:off x="1471099" y="1843950"/>
            <a:ext cx="7673790" cy="3170099"/>
          </a:xfrm>
          <a:prstGeom prst="rect">
            <a:avLst/>
          </a:prstGeom>
          <a:noFill/>
        </p:spPr>
        <p:txBody>
          <a:bodyPr wrap="square" rtlCol="0">
            <a:spAutoFit/>
          </a:bodyPr>
          <a:lstStyle/>
          <a:p>
            <a:pPr>
              <a:spcBef>
                <a:spcPts val="1200"/>
              </a:spcBef>
              <a:spcAft>
                <a:spcPts val="1200"/>
              </a:spcAft>
              <a:buClr>
                <a:srgbClr val="F4AC00"/>
              </a:buClr>
            </a:pPr>
            <a:r>
              <a:rPr lang="en-US" sz="2800" b="1">
                <a:latin typeface="Arial" panose="020B0604020202020204" pitchFamily="34" charset="0"/>
                <a:cs typeface="Arial" panose="020B0604020202020204" pitchFamily="34" charset="0"/>
              </a:rPr>
              <a:t>Coordination in mixed situations</a:t>
            </a:r>
          </a:p>
          <a:p>
            <a:pPr marL="342900" indent="-342900">
              <a:spcBef>
                <a:spcPts val="1200"/>
              </a:spcBef>
              <a:spcAft>
                <a:spcPts val="1200"/>
              </a:spcAft>
              <a:buClr>
                <a:srgbClr val="F4AC00"/>
              </a:buClr>
              <a:buFont typeface="Wingdings" panose="05000000000000000000" pitchFamily="2" charset="2"/>
              <a:buChar char="q"/>
            </a:pPr>
            <a:r>
              <a:rPr lang="en-US" sz="2800">
                <a:latin typeface="Arial" panose="020B0604020202020204" pitchFamily="34" charset="0"/>
                <a:cs typeface="Arial" panose="020B0604020202020204" pitchFamily="34" charset="0"/>
              </a:rPr>
              <a:t>The </a:t>
            </a:r>
            <a:r>
              <a:rPr lang="en-GB" sz="2800">
                <a:solidFill>
                  <a:srgbClr val="0070C0"/>
                </a:solidFill>
                <a:latin typeface="Arial" panose="020B0604020202020204" pitchFamily="34" charset="0"/>
                <a:cs typeface="Arial" panose="020B0604020202020204" pitchFamily="34" charset="0"/>
              </a:rPr>
              <a:t>Joint UNHCR-OCHA Note on Mixed Situations </a:t>
            </a:r>
            <a:r>
              <a:rPr lang="en-US" sz="2800">
                <a:latin typeface="Arial" panose="020B0604020202020204" pitchFamily="34" charset="0"/>
                <a:cs typeface="Arial" panose="020B0604020202020204" pitchFamily="34" charset="0"/>
              </a:rPr>
              <a:t>– what, where and how</a:t>
            </a:r>
          </a:p>
          <a:p>
            <a:pPr marL="342900" indent="-342900">
              <a:spcBef>
                <a:spcPts val="1200"/>
              </a:spcBef>
              <a:spcAft>
                <a:spcPts val="1200"/>
              </a:spcAft>
              <a:buClr>
                <a:srgbClr val="F4AC00"/>
              </a:buClr>
              <a:buFont typeface="Wingdings" panose="05000000000000000000" pitchFamily="2" charset="2"/>
              <a:buChar char="q"/>
            </a:pPr>
            <a:r>
              <a:rPr lang="en-US" sz="2800">
                <a:latin typeface="Arial" panose="020B0604020202020204" pitchFamily="34" charset="0"/>
                <a:cs typeface="Arial" panose="020B0604020202020204" pitchFamily="34" charset="0"/>
              </a:rPr>
              <a:t>The six primary points of interface</a:t>
            </a:r>
          </a:p>
          <a:p>
            <a:pPr marL="342900" indent="-342900">
              <a:spcBef>
                <a:spcPts val="1200"/>
              </a:spcBef>
              <a:spcAft>
                <a:spcPts val="1200"/>
              </a:spcAft>
              <a:buClr>
                <a:srgbClr val="F4AC00"/>
              </a:buClr>
              <a:buFont typeface="Wingdings" panose="05000000000000000000" pitchFamily="2" charset="2"/>
              <a:buChar char="q"/>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04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97A9-E1AB-7CDE-F311-E59144A20461}"/>
              </a:ext>
            </a:extLst>
          </p:cNvPr>
          <p:cNvSpPr>
            <a:spLocks noGrp="1"/>
          </p:cNvSpPr>
          <p:nvPr>
            <p:ph type="title"/>
          </p:nvPr>
        </p:nvSpPr>
        <p:spPr>
          <a:xfrm>
            <a:off x="676154" y="654492"/>
            <a:ext cx="10515600" cy="665022"/>
          </a:xfrm>
        </p:spPr>
        <p:txBody>
          <a:bodyPr>
            <a:normAutofit/>
          </a:bodyPr>
          <a:lstStyle/>
          <a:p>
            <a:r>
              <a:rPr lang="en-GB" sz="4000">
                <a:solidFill>
                  <a:srgbClr val="0070C0"/>
                </a:solidFill>
                <a:latin typeface="Arial" panose="020B0604020202020204" pitchFamily="34" charset="0"/>
                <a:cs typeface="Arial" panose="020B0604020202020204" pitchFamily="34" charset="0"/>
              </a:rPr>
              <a:t>Quick Poll</a:t>
            </a:r>
            <a:endParaRPr lang="en-SE" sz="4000">
              <a:solidFill>
                <a:srgbClr val="0070C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2983A11-2B3C-002B-5E2B-2F9B5738C27D}"/>
              </a:ext>
            </a:extLst>
          </p:cNvPr>
          <p:cNvSpPr txBox="1"/>
          <p:nvPr/>
        </p:nvSpPr>
        <p:spPr>
          <a:xfrm>
            <a:off x="1348451" y="1638743"/>
            <a:ext cx="7135792" cy="3631763"/>
          </a:xfrm>
          <a:prstGeom prst="rect">
            <a:avLst/>
          </a:prstGeom>
          <a:noFill/>
        </p:spPr>
        <p:txBody>
          <a:bodyPr wrap="square">
            <a:spAutoFit/>
          </a:bodyPr>
          <a:lstStyle/>
          <a:p>
            <a:pPr>
              <a:spcAft>
                <a:spcPts val="1200"/>
              </a:spcAft>
            </a:pPr>
            <a:r>
              <a:rPr lang="en-GB" sz="2600">
                <a:latin typeface="Arial" panose="020B0604020202020204" pitchFamily="34" charset="0"/>
                <a:cs typeface="Arial" panose="020B0604020202020204" pitchFamily="34" charset="0"/>
              </a:rPr>
              <a:t>How do you feel about the </a:t>
            </a:r>
            <a:r>
              <a:rPr lang="en-GB" sz="2600" b="1">
                <a:latin typeface="Arial" panose="020B0604020202020204" pitchFamily="34" charset="0"/>
                <a:cs typeface="Arial" panose="020B0604020202020204" pitchFamily="34" charset="0"/>
              </a:rPr>
              <a:t>Joint UNHCR-OCHA Note on Mixed Situations</a:t>
            </a:r>
            <a:r>
              <a:rPr lang="en-GB" sz="2600">
                <a:latin typeface="Arial" panose="020B0604020202020204" pitchFamily="34" charset="0"/>
                <a:cs typeface="Arial" panose="020B0604020202020204" pitchFamily="34" charset="0"/>
              </a:rPr>
              <a:t>?</a:t>
            </a:r>
          </a:p>
          <a:p>
            <a:pPr marL="457200" indent="-457200">
              <a:spcBef>
                <a:spcPts val="600"/>
              </a:spcBef>
              <a:spcAft>
                <a:spcPts val="600"/>
              </a:spcAft>
              <a:buAutoNum type="alphaUcPeriod"/>
            </a:pPr>
            <a:r>
              <a:rPr lang="en-GB" sz="2600">
                <a:latin typeface="Arial" panose="020B0604020202020204" pitchFamily="34" charset="0"/>
                <a:cs typeface="Arial" panose="020B0604020202020204" pitchFamily="34" charset="0"/>
              </a:rPr>
              <a:t>I have read it and it’s clear to me</a:t>
            </a:r>
          </a:p>
          <a:p>
            <a:pPr marL="457200" indent="-457200">
              <a:spcBef>
                <a:spcPts val="600"/>
              </a:spcBef>
              <a:spcAft>
                <a:spcPts val="600"/>
              </a:spcAft>
              <a:buAutoNum type="alphaUcPeriod"/>
            </a:pPr>
            <a:r>
              <a:rPr lang="en-GB" sz="2600">
                <a:latin typeface="Arial" panose="020B0604020202020204" pitchFamily="34" charset="0"/>
                <a:cs typeface="Arial" panose="020B0604020202020204" pitchFamily="34" charset="0"/>
              </a:rPr>
              <a:t>I have read it and it is to some extent clear</a:t>
            </a:r>
          </a:p>
          <a:p>
            <a:pPr marL="457200" indent="-457200">
              <a:spcBef>
                <a:spcPts val="600"/>
              </a:spcBef>
              <a:spcAft>
                <a:spcPts val="600"/>
              </a:spcAft>
              <a:buAutoNum type="alphaUcPeriod"/>
            </a:pPr>
            <a:r>
              <a:rPr lang="en-GB" sz="2600">
                <a:latin typeface="Arial" panose="020B0604020202020204" pitchFamily="34" charset="0"/>
                <a:cs typeface="Arial" panose="020B0604020202020204" pitchFamily="34" charset="0"/>
              </a:rPr>
              <a:t>It is not clear / it is confusing</a:t>
            </a:r>
          </a:p>
          <a:p>
            <a:pPr marL="457200" indent="-457200">
              <a:spcBef>
                <a:spcPts val="600"/>
              </a:spcBef>
              <a:spcAft>
                <a:spcPts val="600"/>
              </a:spcAft>
              <a:buAutoNum type="alphaUcPeriod"/>
            </a:pPr>
            <a:r>
              <a:rPr lang="en-GB" sz="2600">
                <a:latin typeface="Arial" panose="020B0604020202020204" pitchFamily="34" charset="0"/>
                <a:cs typeface="Arial" panose="020B0604020202020204" pitchFamily="34" charset="0"/>
              </a:rPr>
              <a:t>I didn’t read it (yet!)</a:t>
            </a:r>
          </a:p>
          <a:p>
            <a:pPr marL="457200" indent="-457200">
              <a:buAutoNum type="alphaUcPeriod"/>
            </a:pPr>
            <a:endParaRPr lang="en-GB" sz="2400"/>
          </a:p>
        </p:txBody>
      </p:sp>
    </p:spTree>
    <p:extLst>
      <p:ext uri="{BB962C8B-B14F-4D97-AF65-F5344CB8AC3E}">
        <p14:creationId xmlns:p14="http://schemas.microsoft.com/office/powerpoint/2010/main" val="158565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8093A-B3D8-C42C-3843-13D594E4AADB}"/>
              </a:ext>
            </a:extLst>
          </p:cNvPr>
          <p:cNvSpPr/>
          <p:nvPr/>
        </p:nvSpPr>
        <p:spPr>
          <a:xfrm>
            <a:off x="-25758"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9" name="Content Placeholder 5" descr="Chart, diagram&#10;&#10;Description automatically generated">
            <a:extLst>
              <a:ext uri="{FF2B5EF4-FFF2-40B4-BE49-F238E27FC236}">
                <a16:creationId xmlns:a16="http://schemas.microsoft.com/office/drawing/2014/main" id="{9B4402B8-FC11-4FD3-952E-E7B668530D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3985" y="4294437"/>
            <a:ext cx="1390042" cy="1215448"/>
          </a:xfrm>
        </p:spPr>
      </p:pic>
      <p:sp>
        <p:nvSpPr>
          <p:cNvPr id="22" name="Content Placeholder 2">
            <a:extLst>
              <a:ext uri="{FF2B5EF4-FFF2-40B4-BE49-F238E27FC236}">
                <a16:creationId xmlns:a16="http://schemas.microsoft.com/office/drawing/2014/main" id="{8511B62C-09D5-445C-BCB8-ED5573A321D6}"/>
              </a:ext>
            </a:extLst>
          </p:cNvPr>
          <p:cNvSpPr>
            <a:spLocks noGrp="1"/>
          </p:cNvSpPr>
          <p:nvPr/>
        </p:nvSpPr>
        <p:spPr>
          <a:xfrm>
            <a:off x="3827003" y="733324"/>
            <a:ext cx="3127772" cy="894858"/>
          </a:xfrm>
          <a:prstGeom prst="rect">
            <a:avLst/>
          </a:prstGeom>
          <a:solidFill>
            <a:schemeClr val="bg1"/>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4000">
                <a:solidFill>
                  <a:srgbClr val="0070C0"/>
                </a:solidFill>
                <a:latin typeface="Arial" panose="020B0604020202020204" pitchFamily="34" charset="0"/>
                <a:ea typeface="+mj-ea"/>
                <a:cs typeface="Arial" panose="020B0604020202020204" pitchFamily="34" charset="0"/>
              </a:rPr>
              <a:t>Mixed settings </a:t>
            </a:r>
            <a:endParaRPr lang="en-US" altLang="en-US" sz="4000">
              <a:solidFill>
                <a:srgbClr val="0070C0"/>
              </a:solidFill>
              <a:latin typeface="Arial" panose="020B0604020202020204" pitchFamily="34" charset="0"/>
              <a:ea typeface="+mj-ea"/>
              <a:cs typeface="Arial" panose="020B0604020202020204" pitchFamily="34" charset="0"/>
            </a:endParaRPr>
          </a:p>
        </p:txBody>
      </p:sp>
      <p:sp>
        <p:nvSpPr>
          <p:cNvPr id="23" name="Oval 22">
            <a:extLst>
              <a:ext uri="{FF2B5EF4-FFF2-40B4-BE49-F238E27FC236}">
                <a16:creationId xmlns:a16="http://schemas.microsoft.com/office/drawing/2014/main" id="{86E42128-EEA9-4206-8557-3FB9283C683F}"/>
              </a:ext>
            </a:extLst>
          </p:cNvPr>
          <p:cNvSpPr/>
          <p:nvPr/>
        </p:nvSpPr>
        <p:spPr>
          <a:xfrm>
            <a:off x="2905088" y="1702788"/>
            <a:ext cx="2792895" cy="2519787"/>
          </a:xfrm>
          <a:prstGeom prst="ellipse">
            <a:avLst/>
          </a:prstGeom>
          <a:solidFill>
            <a:srgbClr val="0C91B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t>Internally Displaced Populations</a:t>
            </a:r>
          </a:p>
        </p:txBody>
      </p:sp>
      <p:sp>
        <p:nvSpPr>
          <p:cNvPr id="24" name="Oval 23">
            <a:extLst>
              <a:ext uri="{FF2B5EF4-FFF2-40B4-BE49-F238E27FC236}">
                <a16:creationId xmlns:a16="http://schemas.microsoft.com/office/drawing/2014/main" id="{14D1E3CA-E957-42A1-A1AE-DEAFAE105A16}"/>
              </a:ext>
            </a:extLst>
          </p:cNvPr>
          <p:cNvSpPr/>
          <p:nvPr/>
        </p:nvSpPr>
        <p:spPr>
          <a:xfrm>
            <a:off x="5086611" y="1702788"/>
            <a:ext cx="2792895" cy="2519787"/>
          </a:xfrm>
          <a:prstGeom prst="ellipse">
            <a:avLst/>
          </a:prstGeom>
          <a:solidFill>
            <a:srgbClr val="8D02A2">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t>Refugee Populations</a:t>
            </a:r>
          </a:p>
        </p:txBody>
      </p:sp>
      <p:sp>
        <p:nvSpPr>
          <p:cNvPr id="25" name="Oval 24">
            <a:extLst>
              <a:ext uri="{FF2B5EF4-FFF2-40B4-BE49-F238E27FC236}">
                <a16:creationId xmlns:a16="http://schemas.microsoft.com/office/drawing/2014/main" id="{F1E7F583-C807-4D2A-985B-4B5530B8355F}"/>
              </a:ext>
            </a:extLst>
          </p:cNvPr>
          <p:cNvSpPr/>
          <p:nvPr/>
        </p:nvSpPr>
        <p:spPr>
          <a:xfrm>
            <a:off x="8409803" y="3837233"/>
            <a:ext cx="1635645" cy="1551396"/>
          </a:xfrm>
          <a:prstGeom prst="ellipse">
            <a:avLst/>
          </a:prstGeom>
          <a:solidFill>
            <a:srgbClr val="B7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Epidemics</a:t>
            </a:r>
          </a:p>
        </p:txBody>
      </p:sp>
      <p:sp>
        <p:nvSpPr>
          <p:cNvPr id="26" name="Oval 25">
            <a:extLst>
              <a:ext uri="{FF2B5EF4-FFF2-40B4-BE49-F238E27FC236}">
                <a16:creationId xmlns:a16="http://schemas.microsoft.com/office/drawing/2014/main" id="{C0E05AE2-15FF-4992-9496-0405FB9061E7}"/>
              </a:ext>
            </a:extLst>
          </p:cNvPr>
          <p:cNvSpPr/>
          <p:nvPr/>
        </p:nvSpPr>
        <p:spPr>
          <a:xfrm>
            <a:off x="8409804" y="2153359"/>
            <a:ext cx="1635645" cy="1551396"/>
          </a:xfrm>
          <a:prstGeom prst="ellipse">
            <a:avLst/>
          </a:prstGeom>
          <a:solidFill>
            <a:srgbClr val="EAAE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Other</a:t>
            </a:r>
          </a:p>
        </p:txBody>
      </p:sp>
      <p:pic>
        <p:nvPicPr>
          <p:cNvPr id="27" name="Picture 26" descr="Logo&#10;&#10;Description automatically generated">
            <a:extLst>
              <a:ext uri="{FF2B5EF4-FFF2-40B4-BE49-F238E27FC236}">
                <a16:creationId xmlns:a16="http://schemas.microsoft.com/office/drawing/2014/main" id="{FB2FD5DE-23B6-4AF9-BB16-C5FFB362A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8027" y="4175974"/>
            <a:ext cx="1362459" cy="1452375"/>
          </a:xfrm>
          <a:prstGeom prst="rect">
            <a:avLst/>
          </a:prstGeom>
        </p:spPr>
      </p:pic>
      <p:cxnSp>
        <p:nvCxnSpPr>
          <p:cNvPr id="28" name="Straight Connector 27">
            <a:extLst>
              <a:ext uri="{FF2B5EF4-FFF2-40B4-BE49-F238E27FC236}">
                <a16:creationId xmlns:a16="http://schemas.microsoft.com/office/drawing/2014/main" id="{C5673E2B-E07D-42D4-A384-6249AC36B3D7}"/>
              </a:ext>
            </a:extLst>
          </p:cNvPr>
          <p:cNvCxnSpPr>
            <a:cxnSpLocks/>
          </p:cNvCxnSpPr>
          <p:nvPr/>
        </p:nvCxnSpPr>
        <p:spPr>
          <a:xfrm>
            <a:off x="5390889" y="1467260"/>
            <a:ext cx="0" cy="1386490"/>
          </a:xfrm>
          <a:prstGeom prst="line">
            <a:avLst/>
          </a:prstGeom>
          <a:ln w="63500">
            <a:solidFill>
              <a:srgbClr val="6430A9"/>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3D196E13-55B1-4222-8645-8AC11F2C2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4728" y="2917637"/>
            <a:ext cx="824627" cy="2388822"/>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37E1B3DF-245F-4C4C-8DBA-092614B8F0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4704" y="2874180"/>
            <a:ext cx="799616" cy="2395180"/>
          </a:xfrm>
          <a:prstGeom prst="rect">
            <a:avLst/>
          </a:prstGeom>
        </p:spPr>
      </p:pic>
      <p:pic>
        <p:nvPicPr>
          <p:cNvPr id="31" name="Picture 30">
            <a:extLst>
              <a:ext uri="{FF2B5EF4-FFF2-40B4-BE49-F238E27FC236}">
                <a16:creationId xmlns:a16="http://schemas.microsoft.com/office/drawing/2014/main" id="{B0A33620-F654-4B4A-A42A-1F40C50C9A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139472" y="2143288"/>
            <a:ext cx="1170116" cy="3485061"/>
          </a:xfrm>
          <a:prstGeom prst="rect">
            <a:avLst/>
          </a:prstGeom>
        </p:spPr>
      </p:pic>
      <p:grpSp>
        <p:nvGrpSpPr>
          <p:cNvPr id="4" name="Group 3">
            <a:extLst>
              <a:ext uri="{FF2B5EF4-FFF2-40B4-BE49-F238E27FC236}">
                <a16:creationId xmlns:a16="http://schemas.microsoft.com/office/drawing/2014/main" id="{8DDE47D2-840D-45CE-DB0C-BA20ED0FFC1E}"/>
              </a:ext>
            </a:extLst>
          </p:cNvPr>
          <p:cNvGrpSpPr/>
          <p:nvPr/>
        </p:nvGrpSpPr>
        <p:grpSpPr>
          <a:xfrm>
            <a:off x="-19238" y="6732252"/>
            <a:ext cx="12220951" cy="177058"/>
            <a:chOff x="-19238" y="6732252"/>
            <a:chExt cx="12220951" cy="177058"/>
          </a:xfrm>
        </p:grpSpPr>
        <p:pic>
          <p:nvPicPr>
            <p:cNvPr id="5" name="Content Placeholder 9">
              <a:extLst>
                <a:ext uri="{FF2B5EF4-FFF2-40B4-BE49-F238E27FC236}">
                  <a16:creationId xmlns:a16="http://schemas.microsoft.com/office/drawing/2014/main" id="{2C6D277C-58E0-4F47-00BD-BA39D1913772}"/>
                </a:ext>
              </a:extLst>
            </p:cNvPr>
            <p:cNvPicPr>
              <a:picLocks noChangeAspect="1"/>
            </p:cNvPicPr>
            <p:nvPr/>
          </p:nvPicPr>
          <p:blipFill rotWithShape="1">
            <a:blip r:embed="rId8">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6" name="Content Placeholder 9">
              <a:extLst>
                <a:ext uri="{FF2B5EF4-FFF2-40B4-BE49-F238E27FC236}">
                  <a16:creationId xmlns:a16="http://schemas.microsoft.com/office/drawing/2014/main" id="{53F3E410-D184-8009-8F5C-A067AB763069}"/>
                </a:ext>
              </a:extLst>
            </p:cNvPr>
            <p:cNvPicPr>
              <a:picLocks noChangeAspect="1"/>
            </p:cNvPicPr>
            <p:nvPr/>
          </p:nvPicPr>
          <p:blipFill rotWithShape="1">
            <a:blip r:embed="rId8">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spTree>
    <p:extLst>
      <p:ext uri="{BB962C8B-B14F-4D97-AF65-F5344CB8AC3E}">
        <p14:creationId xmlns:p14="http://schemas.microsoft.com/office/powerpoint/2010/main" val="251378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40C92-A3BE-F5C9-F900-028B66492BE1}"/>
              </a:ext>
            </a:extLst>
          </p:cNvPr>
          <p:cNvSpPr/>
          <p:nvPr/>
        </p:nvSpPr>
        <p:spPr>
          <a:xfrm>
            <a:off x="0"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TextBox 5">
            <a:extLst>
              <a:ext uri="{FF2B5EF4-FFF2-40B4-BE49-F238E27FC236}">
                <a16:creationId xmlns:a16="http://schemas.microsoft.com/office/drawing/2014/main" id="{BA7946EA-C7A8-A564-4110-5F11C6FB614C}"/>
              </a:ext>
            </a:extLst>
          </p:cNvPr>
          <p:cNvSpPr txBox="1"/>
          <p:nvPr/>
        </p:nvSpPr>
        <p:spPr>
          <a:xfrm>
            <a:off x="657157" y="439815"/>
            <a:ext cx="6117464" cy="707886"/>
          </a:xfrm>
          <a:prstGeom prst="rect">
            <a:avLst/>
          </a:prstGeom>
          <a:noFill/>
        </p:spPr>
        <p:txBody>
          <a:bodyPr wrap="square">
            <a:spAutoFit/>
          </a:bodyPr>
          <a:lstStyle/>
          <a:p>
            <a:pPr algn="ctr"/>
            <a:r>
              <a:rPr lang="en-GB" sz="4000">
                <a:solidFill>
                  <a:srgbClr val="0070C0"/>
                </a:solidFill>
                <a:latin typeface="Arial" panose="020B0604020202020204" pitchFamily="34" charset="0"/>
                <a:cs typeface="Arial" panose="020B0604020202020204" pitchFamily="34" charset="0"/>
              </a:rPr>
              <a:t>What is a </a:t>
            </a:r>
            <a:r>
              <a:rPr lang="en-GB" sz="4000" b="1">
                <a:solidFill>
                  <a:srgbClr val="0070C0"/>
                </a:solidFill>
                <a:latin typeface="Arial" panose="020B0604020202020204" pitchFamily="34" charset="0"/>
                <a:cs typeface="Arial" panose="020B0604020202020204" pitchFamily="34" charset="0"/>
              </a:rPr>
              <a:t>mixed setting</a:t>
            </a:r>
            <a:r>
              <a:rPr lang="en-GB" sz="4000">
                <a:solidFill>
                  <a:srgbClr val="0070C0"/>
                </a:solidFill>
                <a:latin typeface="Arial" panose="020B0604020202020204" pitchFamily="34" charset="0"/>
                <a:cs typeface="Arial" panose="020B0604020202020204" pitchFamily="34" charset="0"/>
              </a:rPr>
              <a:t>?</a:t>
            </a:r>
            <a:endParaRPr lang="en-GB" sz="4000" b="1">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DB2FC7A-238C-0C07-F146-9D3146F1C30A}"/>
              </a:ext>
            </a:extLst>
          </p:cNvPr>
          <p:cNvSpPr txBox="1"/>
          <p:nvPr/>
        </p:nvSpPr>
        <p:spPr>
          <a:xfrm>
            <a:off x="6906966" y="5218531"/>
            <a:ext cx="3973689" cy="1323439"/>
          </a:xfrm>
          <a:prstGeom prst="rect">
            <a:avLst/>
          </a:prstGeom>
          <a:noFill/>
        </p:spPr>
        <p:txBody>
          <a:bodyPr wrap="square" lIns="91440" tIns="45720" rIns="91440" bIns="45720" rtlCol="0" anchor="t">
            <a:spAutoFit/>
          </a:bodyPr>
          <a:lstStyle/>
          <a:p>
            <a:pPr marL="342900" indent="-342900">
              <a:buClr>
                <a:srgbClr val="FFC000"/>
              </a:buClr>
              <a:buFont typeface="Wingdings" panose="05000000000000000000" pitchFamily="2" charset="2"/>
              <a:buChar char="Ø"/>
            </a:pPr>
            <a:r>
              <a:rPr lang="en-GB" sz="2000">
                <a:latin typeface="Arial"/>
                <a:cs typeface="Arial"/>
              </a:rPr>
              <a:t>Where refugees are present </a:t>
            </a:r>
            <a:r>
              <a:rPr lang="en-GB" sz="2000" b="1">
                <a:latin typeface="Arial"/>
                <a:cs typeface="Arial"/>
              </a:rPr>
              <a:t>in the same geographic area </a:t>
            </a:r>
            <a:r>
              <a:rPr lang="en-GB" sz="2000">
                <a:latin typeface="Arial"/>
                <a:cs typeface="Arial"/>
              </a:rPr>
              <a:t>as IDPs and other affected population</a:t>
            </a:r>
          </a:p>
        </p:txBody>
      </p:sp>
      <p:sp>
        <p:nvSpPr>
          <p:cNvPr id="14" name="TextBox 13">
            <a:extLst>
              <a:ext uri="{FF2B5EF4-FFF2-40B4-BE49-F238E27FC236}">
                <a16:creationId xmlns:a16="http://schemas.microsoft.com/office/drawing/2014/main" id="{365A45A0-3934-28CA-F708-F3FB511C65FC}"/>
              </a:ext>
            </a:extLst>
          </p:cNvPr>
          <p:cNvSpPr txBox="1"/>
          <p:nvPr/>
        </p:nvSpPr>
        <p:spPr>
          <a:xfrm>
            <a:off x="832224" y="5218532"/>
            <a:ext cx="4393909" cy="1631216"/>
          </a:xfrm>
          <a:prstGeom prst="rect">
            <a:avLst/>
          </a:prstGeom>
          <a:noFill/>
        </p:spPr>
        <p:txBody>
          <a:bodyPr wrap="square" lIns="91440" tIns="45720" rIns="91440" bIns="45720" rtlCol="0" anchor="t">
            <a:spAutoFit/>
          </a:bodyPr>
          <a:lstStyle/>
          <a:p>
            <a:pPr marL="342900" indent="-342900">
              <a:buClr>
                <a:srgbClr val="FFC000"/>
              </a:buClr>
              <a:buFont typeface="Arial" panose="05000000000000000000" pitchFamily="2" charset="2"/>
              <a:buChar char="•"/>
            </a:pPr>
            <a:r>
              <a:rPr lang="en-GB" sz="2000">
                <a:latin typeface="Arial"/>
                <a:cs typeface="Arial"/>
              </a:rPr>
              <a:t>Where refugees are present </a:t>
            </a:r>
            <a:r>
              <a:rPr lang="en-GB" sz="2000" b="1">
                <a:latin typeface="Arial"/>
                <a:cs typeface="Arial"/>
              </a:rPr>
              <a:t>in the country in a separate geographic area </a:t>
            </a:r>
            <a:r>
              <a:rPr lang="en-GB" sz="2000">
                <a:latin typeface="Arial"/>
                <a:cs typeface="Arial"/>
              </a:rPr>
              <a:t>from IDPs and other affected population</a:t>
            </a:r>
          </a:p>
          <a:p>
            <a:pPr marL="342900" indent="-342900">
              <a:buClr>
                <a:srgbClr val="FFC000"/>
              </a:buClr>
              <a:buFont typeface="Wingdings" panose="05000000000000000000" pitchFamily="2" charset="2"/>
              <a:buChar char="Ø"/>
            </a:pPr>
            <a:endParaRPr lang="en-GB" sz="2000">
              <a:latin typeface="Arial"/>
              <a:cs typeface="Arial"/>
            </a:endParaRPr>
          </a:p>
        </p:txBody>
      </p:sp>
      <p:grpSp>
        <p:nvGrpSpPr>
          <p:cNvPr id="46" name="Group 45">
            <a:extLst>
              <a:ext uri="{FF2B5EF4-FFF2-40B4-BE49-F238E27FC236}">
                <a16:creationId xmlns:a16="http://schemas.microsoft.com/office/drawing/2014/main" id="{2F1524D6-97DD-032D-98F5-D4D06976934E}"/>
              </a:ext>
            </a:extLst>
          </p:cNvPr>
          <p:cNvGrpSpPr/>
          <p:nvPr/>
        </p:nvGrpSpPr>
        <p:grpSpPr>
          <a:xfrm>
            <a:off x="6884276" y="1388968"/>
            <a:ext cx="3806767" cy="3633820"/>
            <a:chOff x="6898640" y="1477448"/>
            <a:chExt cx="3806767" cy="3633820"/>
          </a:xfrm>
        </p:grpSpPr>
        <p:pic>
          <p:nvPicPr>
            <p:cNvPr id="1026" name="Picture 2" descr="Treasure Map Cartoon Doodle">
              <a:extLst>
                <a:ext uri="{FF2B5EF4-FFF2-40B4-BE49-F238E27FC236}">
                  <a16:creationId xmlns:a16="http://schemas.microsoft.com/office/drawing/2014/main" id="{CB27D507-0C21-03DA-2B54-44DAC7E5CE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66" t="12862" r="10880" b="14665"/>
            <a:stretch/>
          </p:blipFill>
          <p:spPr bwMode="auto">
            <a:xfrm>
              <a:off x="6898640" y="1477448"/>
              <a:ext cx="3806767" cy="3633820"/>
            </a:xfrm>
            <a:prstGeom prst="rect">
              <a:avLst/>
            </a:prstGeom>
            <a:noFill/>
            <a:extLst>
              <a:ext uri="{909E8E84-426E-40DD-AFC4-6F175D3DCCD1}">
                <a14:hiddenFill xmlns:a14="http://schemas.microsoft.com/office/drawing/2010/main">
                  <a:solidFill>
                    <a:srgbClr val="FFFFFF"/>
                  </a:solidFill>
                </a14:hiddenFill>
              </a:ext>
            </a:extLst>
          </p:spPr>
        </p:pic>
        <p:sp>
          <p:nvSpPr>
            <p:cNvPr id="32" name="Flowchart: Connector 31">
              <a:extLst>
                <a:ext uri="{FF2B5EF4-FFF2-40B4-BE49-F238E27FC236}">
                  <a16:creationId xmlns:a16="http://schemas.microsoft.com/office/drawing/2014/main" id="{612C553A-C6BE-B747-2EDA-2802E5A37491}"/>
                </a:ext>
              </a:extLst>
            </p:cNvPr>
            <p:cNvSpPr/>
            <p:nvPr/>
          </p:nvSpPr>
          <p:spPr>
            <a:xfrm>
              <a:off x="8056881" y="1665452"/>
              <a:ext cx="1534159" cy="1555663"/>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Woman with solid fill">
              <a:extLst>
                <a:ext uri="{FF2B5EF4-FFF2-40B4-BE49-F238E27FC236}">
                  <a16:creationId xmlns:a16="http://schemas.microsoft.com/office/drawing/2014/main" id="{F90C86F1-648E-9A36-6D69-3541983C56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38379" y="2465134"/>
              <a:ext cx="505870" cy="505870"/>
            </a:xfrm>
            <a:prstGeom prst="rect">
              <a:avLst/>
            </a:prstGeom>
          </p:spPr>
        </p:pic>
        <p:pic>
          <p:nvPicPr>
            <p:cNvPr id="28" name="Graphic 27" descr="Man with baby with solid fill">
              <a:extLst>
                <a:ext uri="{FF2B5EF4-FFF2-40B4-BE49-F238E27FC236}">
                  <a16:creationId xmlns:a16="http://schemas.microsoft.com/office/drawing/2014/main" id="{C16B0813-629C-2F8C-424F-4FB1B63EFB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0320" y="1832093"/>
              <a:ext cx="532501" cy="532501"/>
            </a:xfrm>
            <a:prstGeom prst="rect">
              <a:avLst/>
            </a:prstGeom>
          </p:spPr>
        </p:pic>
        <p:pic>
          <p:nvPicPr>
            <p:cNvPr id="22" name="Graphic 21" descr="Family with boy with solid fill">
              <a:extLst>
                <a:ext uri="{FF2B5EF4-FFF2-40B4-BE49-F238E27FC236}">
                  <a16:creationId xmlns:a16="http://schemas.microsoft.com/office/drawing/2014/main" id="{2B2E6C55-1337-0118-E32F-4CCB2ACED4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0320" y="2492833"/>
              <a:ext cx="572228" cy="572228"/>
            </a:xfrm>
            <a:prstGeom prst="rect">
              <a:avLst/>
            </a:prstGeom>
          </p:spPr>
        </p:pic>
        <p:pic>
          <p:nvPicPr>
            <p:cNvPr id="31" name="Graphic 30" descr="Man with cane with solid fill">
              <a:extLst>
                <a:ext uri="{FF2B5EF4-FFF2-40B4-BE49-F238E27FC236}">
                  <a16:creationId xmlns:a16="http://schemas.microsoft.com/office/drawing/2014/main" id="{E7BA4B39-7C1E-A4C1-968B-E5E19802E4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95457" y="1871720"/>
              <a:ext cx="532501" cy="532501"/>
            </a:xfrm>
            <a:prstGeom prst="rect">
              <a:avLst/>
            </a:prstGeom>
          </p:spPr>
        </p:pic>
        <p:pic>
          <p:nvPicPr>
            <p:cNvPr id="26" name="Graphic 25" descr="Man with solid fill">
              <a:extLst>
                <a:ext uri="{FF2B5EF4-FFF2-40B4-BE49-F238E27FC236}">
                  <a16:creationId xmlns:a16="http://schemas.microsoft.com/office/drawing/2014/main" id="{CC802851-1A2A-235D-4DD9-623E27D96C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83218" y="2413292"/>
              <a:ext cx="532502" cy="532502"/>
            </a:xfrm>
            <a:prstGeom prst="rect">
              <a:avLst/>
            </a:prstGeom>
          </p:spPr>
        </p:pic>
        <p:pic>
          <p:nvPicPr>
            <p:cNvPr id="34" name="Graphic 33" descr="Child with balloon with solid fill">
              <a:extLst>
                <a:ext uri="{FF2B5EF4-FFF2-40B4-BE49-F238E27FC236}">
                  <a16:creationId xmlns:a16="http://schemas.microsoft.com/office/drawing/2014/main" id="{E74C443D-E2CC-D2E3-E500-FF610256B4B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54771" y="1779388"/>
              <a:ext cx="640455" cy="640455"/>
            </a:xfrm>
            <a:prstGeom prst="rect">
              <a:avLst/>
            </a:prstGeom>
          </p:spPr>
        </p:pic>
      </p:grpSp>
      <p:grpSp>
        <p:nvGrpSpPr>
          <p:cNvPr id="35" name="Group 34">
            <a:extLst>
              <a:ext uri="{FF2B5EF4-FFF2-40B4-BE49-F238E27FC236}">
                <a16:creationId xmlns:a16="http://schemas.microsoft.com/office/drawing/2014/main" id="{16C925CA-82EA-B525-CC5D-7B9F63B2A469}"/>
              </a:ext>
            </a:extLst>
          </p:cNvPr>
          <p:cNvGrpSpPr/>
          <p:nvPr/>
        </p:nvGrpSpPr>
        <p:grpSpPr>
          <a:xfrm>
            <a:off x="-19238" y="6732252"/>
            <a:ext cx="12220951" cy="177058"/>
            <a:chOff x="-19238" y="6732252"/>
            <a:chExt cx="12220951" cy="177058"/>
          </a:xfrm>
        </p:grpSpPr>
        <p:pic>
          <p:nvPicPr>
            <p:cNvPr id="36" name="Content Placeholder 9">
              <a:extLst>
                <a:ext uri="{FF2B5EF4-FFF2-40B4-BE49-F238E27FC236}">
                  <a16:creationId xmlns:a16="http://schemas.microsoft.com/office/drawing/2014/main" id="{C63C2AFB-4248-6817-EA03-D55539F56DEA}"/>
                </a:ext>
              </a:extLst>
            </p:cNvPr>
            <p:cNvPicPr>
              <a:picLocks noChangeAspect="1"/>
            </p:cNvPicPr>
            <p:nvPr/>
          </p:nvPicPr>
          <p:blipFill rotWithShape="1">
            <a:blip r:embed="rId16">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37" name="Content Placeholder 9">
              <a:extLst>
                <a:ext uri="{FF2B5EF4-FFF2-40B4-BE49-F238E27FC236}">
                  <a16:creationId xmlns:a16="http://schemas.microsoft.com/office/drawing/2014/main" id="{098449F6-0D9F-F7E4-F990-A88FB0B38F32}"/>
                </a:ext>
              </a:extLst>
            </p:cNvPr>
            <p:cNvPicPr>
              <a:picLocks noChangeAspect="1"/>
            </p:cNvPicPr>
            <p:nvPr/>
          </p:nvPicPr>
          <p:blipFill rotWithShape="1">
            <a:blip r:embed="rId16">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grpSp>
        <p:nvGrpSpPr>
          <p:cNvPr id="55" name="Group 54">
            <a:extLst>
              <a:ext uri="{FF2B5EF4-FFF2-40B4-BE49-F238E27FC236}">
                <a16:creationId xmlns:a16="http://schemas.microsoft.com/office/drawing/2014/main" id="{998EA2B6-86E5-180B-5A82-7DD5E55EF75F}"/>
              </a:ext>
            </a:extLst>
          </p:cNvPr>
          <p:cNvGrpSpPr/>
          <p:nvPr/>
        </p:nvGrpSpPr>
        <p:grpSpPr>
          <a:xfrm>
            <a:off x="1080130" y="1421277"/>
            <a:ext cx="3806767" cy="3633820"/>
            <a:chOff x="832224" y="1421277"/>
            <a:chExt cx="3806767" cy="3633820"/>
          </a:xfrm>
        </p:grpSpPr>
        <p:pic>
          <p:nvPicPr>
            <p:cNvPr id="39" name="Picture 2" descr="Treasure Map Cartoon Doodle">
              <a:extLst>
                <a:ext uri="{FF2B5EF4-FFF2-40B4-BE49-F238E27FC236}">
                  <a16:creationId xmlns:a16="http://schemas.microsoft.com/office/drawing/2014/main" id="{D0E3C94B-FEB2-4CD2-0082-2F23F1E037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66" t="12862" r="10880" b="14665"/>
            <a:stretch/>
          </p:blipFill>
          <p:spPr bwMode="auto">
            <a:xfrm>
              <a:off x="832224" y="1421277"/>
              <a:ext cx="3806767" cy="3633820"/>
            </a:xfrm>
            <a:prstGeom prst="rect">
              <a:avLst/>
            </a:prstGeom>
            <a:noFill/>
            <a:extLst>
              <a:ext uri="{909E8E84-426E-40DD-AFC4-6F175D3DCCD1}">
                <a14:hiddenFill xmlns:a14="http://schemas.microsoft.com/office/drawing/2010/main">
                  <a:solidFill>
                    <a:srgbClr val="FFFFFF"/>
                  </a:solidFill>
                </a14:hiddenFill>
              </a:ext>
            </a:extLst>
          </p:spPr>
        </p:pic>
        <p:sp>
          <p:nvSpPr>
            <p:cNvPr id="40" name="Flowchart: Connector 39">
              <a:extLst>
                <a:ext uri="{FF2B5EF4-FFF2-40B4-BE49-F238E27FC236}">
                  <a16:creationId xmlns:a16="http://schemas.microsoft.com/office/drawing/2014/main" id="{11E8CFDC-CD54-4ACA-69A4-8F94E7E3E8BD}"/>
                </a:ext>
              </a:extLst>
            </p:cNvPr>
            <p:cNvSpPr/>
            <p:nvPr/>
          </p:nvSpPr>
          <p:spPr>
            <a:xfrm>
              <a:off x="1365026" y="1948686"/>
              <a:ext cx="1452661" cy="1369422"/>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42" descr="Man with cane with solid fill">
              <a:extLst>
                <a:ext uri="{FF2B5EF4-FFF2-40B4-BE49-F238E27FC236}">
                  <a16:creationId xmlns:a16="http://schemas.microsoft.com/office/drawing/2014/main" id="{84C34C3A-23F1-A7CB-40C3-4FA20CE0DB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88425" y="2570150"/>
              <a:ext cx="532501" cy="532501"/>
            </a:xfrm>
            <a:prstGeom prst="rect">
              <a:avLst/>
            </a:prstGeom>
          </p:spPr>
        </p:pic>
        <p:pic>
          <p:nvPicPr>
            <p:cNvPr id="45" name="Graphic 44" descr="Child with balloon with solid fill">
              <a:extLst>
                <a:ext uri="{FF2B5EF4-FFF2-40B4-BE49-F238E27FC236}">
                  <a16:creationId xmlns:a16="http://schemas.microsoft.com/office/drawing/2014/main" id="{E0910C93-0D48-8832-AAAB-D1F42B4248A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45272" y="2481460"/>
              <a:ext cx="570435" cy="570435"/>
            </a:xfrm>
            <a:prstGeom prst="rect">
              <a:avLst/>
            </a:prstGeom>
          </p:spPr>
        </p:pic>
        <p:pic>
          <p:nvPicPr>
            <p:cNvPr id="47" name="Graphic 46" descr="Man with baby with solid fill">
              <a:extLst>
                <a:ext uri="{FF2B5EF4-FFF2-40B4-BE49-F238E27FC236}">
                  <a16:creationId xmlns:a16="http://schemas.microsoft.com/office/drawing/2014/main" id="{DF52B92F-EBD5-34E6-1D28-4F2998A351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8336" y="2067987"/>
              <a:ext cx="552919" cy="552919"/>
            </a:xfrm>
            <a:prstGeom prst="rect">
              <a:avLst/>
            </a:prstGeom>
          </p:spPr>
        </p:pic>
        <p:sp>
          <p:nvSpPr>
            <p:cNvPr id="48" name="Flowchart: Connector 47">
              <a:extLst>
                <a:ext uri="{FF2B5EF4-FFF2-40B4-BE49-F238E27FC236}">
                  <a16:creationId xmlns:a16="http://schemas.microsoft.com/office/drawing/2014/main" id="{F04536FB-4919-11B4-4F13-706CA0CAE09B}"/>
                </a:ext>
              </a:extLst>
            </p:cNvPr>
            <p:cNvSpPr/>
            <p:nvPr/>
          </p:nvSpPr>
          <p:spPr>
            <a:xfrm>
              <a:off x="2843645" y="3233313"/>
              <a:ext cx="1452661" cy="1369422"/>
            </a:xfrm>
            <a:prstGeom prst="flowChartConnector">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Graphic 48" descr="Woman with solid fill">
              <a:extLst>
                <a:ext uri="{FF2B5EF4-FFF2-40B4-BE49-F238E27FC236}">
                  <a16:creationId xmlns:a16="http://schemas.microsoft.com/office/drawing/2014/main" id="{69102284-2EE7-6D7C-FAF7-27326BA4DD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9335" y="3949364"/>
              <a:ext cx="505870" cy="505870"/>
            </a:xfrm>
            <a:prstGeom prst="rect">
              <a:avLst/>
            </a:prstGeom>
          </p:spPr>
        </p:pic>
        <p:pic>
          <p:nvPicPr>
            <p:cNvPr id="50" name="Graphic 49" descr="Family with boy with solid fill">
              <a:extLst>
                <a:ext uri="{FF2B5EF4-FFF2-40B4-BE49-F238E27FC236}">
                  <a16:creationId xmlns:a16="http://schemas.microsoft.com/office/drawing/2014/main" id="{0F81F29F-9E7B-F53F-CA90-74A66DCB68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69976" y="3670830"/>
              <a:ext cx="572228" cy="572228"/>
            </a:xfrm>
            <a:prstGeom prst="rect">
              <a:avLst/>
            </a:prstGeom>
          </p:spPr>
        </p:pic>
        <p:pic>
          <p:nvPicPr>
            <p:cNvPr id="53" name="Graphic 52" descr="Man with solid fill">
              <a:extLst>
                <a:ext uri="{FF2B5EF4-FFF2-40B4-BE49-F238E27FC236}">
                  <a16:creationId xmlns:a16="http://schemas.microsoft.com/office/drawing/2014/main" id="{87DFB864-3569-F5E8-EB3B-9EAD9290A9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07737" y="3331750"/>
              <a:ext cx="532502" cy="532502"/>
            </a:xfrm>
            <a:prstGeom prst="rect">
              <a:avLst/>
            </a:prstGeom>
          </p:spPr>
        </p:pic>
      </p:grpSp>
    </p:spTree>
    <p:extLst>
      <p:ext uri="{BB962C8B-B14F-4D97-AF65-F5344CB8AC3E}">
        <p14:creationId xmlns:p14="http://schemas.microsoft.com/office/powerpoint/2010/main" val="349717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C45266-0523-48EA-BE9F-C1D287AB811E}"/>
              </a:ext>
            </a:extLst>
          </p:cNvPr>
          <p:cNvSpPr/>
          <p:nvPr/>
        </p:nvSpPr>
        <p:spPr>
          <a:xfrm>
            <a:off x="-12879"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5" name="Content Placeholder 4">
            <a:extLst>
              <a:ext uri="{FF2B5EF4-FFF2-40B4-BE49-F238E27FC236}">
                <a16:creationId xmlns:a16="http://schemas.microsoft.com/office/drawing/2014/main" id="{15D1991F-B347-4DC3-89BD-1B7286B99419}"/>
              </a:ext>
            </a:extLst>
          </p:cNvPr>
          <p:cNvSpPr>
            <a:spLocks noGrp="1"/>
          </p:cNvSpPr>
          <p:nvPr>
            <p:ph idx="1"/>
          </p:nvPr>
        </p:nvSpPr>
        <p:spPr>
          <a:xfrm>
            <a:off x="433381" y="2937715"/>
            <a:ext cx="10290320" cy="3920285"/>
          </a:xfrm>
        </p:spPr>
        <p:txBody>
          <a:bodyPr>
            <a:normAutofit fontScale="25000" lnSpcReduction="20000"/>
          </a:bodyPr>
          <a:lstStyle/>
          <a:p>
            <a:pPr marL="0" indent="0">
              <a:lnSpc>
                <a:spcPct val="120000"/>
              </a:lnSpc>
              <a:buNone/>
            </a:pPr>
            <a:r>
              <a:rPr lang="en-GB" sz="12000">
                <a:solidFill>
                  <a:srgbClr val="0070C0"/>
                </a:solidFill>
                <a:latin typeface="Arial" panose="020B0604020202020204" pitchFamily="34" charset="0"/>
                <a:ea typeface="+mj-ea"/>
                <a:cs typeface="Arial" panose="020B0604020202020204" pitchFamily="34" charset="0"/>
              </a:rPr>
              <a:t>WHERE</a:t>
            </a:r>
          </a:p>
          <a:p>
            <a:pPr>
              <a:lnSpc>
                <a:spcPct val="120000"/>
              </a:lnSpc>
            </a:pPr>
            <a:r>
              <a:rPr lang="en-GB" sz="6800">
                <a:latin typeface="Arial" panose="020B0604020202020204" pitchFamily="34" charset="0"/>
                <a:cs typeface="Arial" panose="020B0604020202020204" pitchFamily="34" charset="0"/>
              </a:rPr>
              <a:t>A Humanitarian Coordinator has been appointed to lead and coordinate humanitarian action and where refugees are present in a </a:t>
            </a:r>
            <a:r>
              <a:rPr lang="en-GB" sz="6800" b="1">
                <a:latin typeface="Arial" panose="020B0604020202020204" pitchFamily="34" charset="0"/>
                <a:cs typeface="Arial" panose="020B0604020202020204" pitchFamily="34" charset="0"/>
              </a:rPr>
              <a:t>separate geographic area </a:t>
            </a:r>
            <a:r>
              <a:rPr lang="en-GB" sz="6800">
                <a:latin typeface="Arial" panose="020B0604020202020204" pitchFamily="34" charset="0"/>
                <a:cs typeface="Arial" panose="020B0604020202020204" pitchFamily="34" charset="0"/>
              </a:rPr>
              <a:t>from IDPs and other affected populations;</a:t>
            </a:r>
          </a:p>
          <a:p>
            <a:pPr>
              <a:lnSpc>
                <a:spcPct val="120000"/>
              </a:lnSpc>
              <a:spcAft>
                <a:spcPts val="600"/>
              </a:spcAft>
            </a:pPr>
            <a:r>
              <a:rPr lang="en-GB" sz="6800">
                <a:latin typeface="Arial" panose="020B0604020202020204" pitchFamily="34" charset="0"/>
                <a:cs typeface="Arial" panose="020B0604020202020204" pitchFamily="34" charset="0"/>
              </a:rPr>
              <a:t>A Humanitarian Coordinator has been appointed to lead and coordinate humanitarian action and where refugees are present in the </a:t>
            </a:r>
            <a:r>
              <a:rPr lang="en-GB" sz="6800" b="1">
                <a:latin typeface="Arial" panose="020B0604020202020204" pitchFamily="34" charset="0"/>
                <a:cs typeface="Arial" panose="020B0604020202020204" pitchFamily="34" charset="0"/>
              </a:rPr>
              <a:t>same geographic area </a:t>
            </a:r>
            <a:r>
              <a:rPr lang="en-GB" sz="6800">
                <a:latin typeface="Arial" panose="020B0604020202020204" pitchFamily="34" charset="0"/>
                <a:cs typeface="Arial" panose="020B0604020202020204" pitchFamily="34" charset="0"/>
              </a:rPr>
              <a:t>as IDPs and other affected populations.</a:t>
            </a:r>
          </a:p>
          <a:p>
            <a:pPr marL="0" indent="0">
              <a:lnSpc>
                <a:spcPct val="120000"/>
              </a:lnSpc>
              <a:buNone/>
            </a:pPr>
            <a:r>
              <a:rPr lang="en-GB" sz="12000">
                <a:solidFill>
                  <a:srgbClr val="0070C0"/>
                </a:solidFill>
                <a:latin typeface="Arial" panose="020B0604020202020204" pitchFamily="34" charset="0"/>
                <a:ea typeface="+mj-ea"/>
                <a:cs typeface="Arial" panose="020B0604020202020204" pitchFamily="34" charset="0"/>
              </a:rPr>
              <a:t>WHO</a:t>
            </a:r>
          </a:p>
          <a:p>
            <a:pPr>
              <a:lnSpc>
                <a:spcPct val="120000"/>
              </a:lnSpc>
            </a:pPr>
            <a:r>
              <a:rPr lang="en-GB" sz="6800">
                <a:latin typeface="Arial" panose="020B0604020202020204" pitchFamily="34" charset="0"/>
                <a:ea typeface="Calibri" panose="020F0502020204030204" pitchFamily="34" charset="0"/>
                <a:cs typeface="Arial" panose="020B0604020202020204" pitchFamily="34" charset="0"/>
              </a:rPr>
              <a:t>The </a:t>
            </a:r>
            <a:r>
              <a:rPr lang="en-GB" sz="6800" b="1">
                <a:latin typeface="Arial" panose="020B0604020202020204" pitchFamily="34" charset="0"/>
                <a:ea typeface="Calibri" panose="020F0502020204030204" pitchFamily="34" charset="0"/>
                <a:cs typeface="Arial" panose="020B0604020202020204" pitchFamily="34" charset="0"/>
              </a:rPr>
              <a:t>High Commissioner/UNHCR Representative </a:t>
            </a:r>
            <a:r>
              <a:rPr lang="en-GB" sz="6800">
                <a:latin typeface="Arial" panose="020B0604020202020204" pitchFamily="34" charset="0"/>
                <a:ea typeface="Calibri" panose="020F0502020204030204" pitchFamily="34" charset="0"/>
                <a:cs typeface="Arial" panose="020B0604020202020204" pitchFamily="34" charset="0"/>
              </a:rPr>
              <a:t>and the </a:t>
            </a:r>
            <a:r>
              <a:rPr lang="en-GB" sz="6800" b="1">
                <a:latin typeface="Arial" panose="020B0604020202020204" pitchFamily="34" charset="0"/>
                <a:ea typeface="Calibri" panose="020F0502020204030204" pitchFamily="34" charset="0"/>
                <a:cs typeface="Arial" panose="020B0604020202020204" pitchFamily="34" charset="0"/>
              </a:rPr>
              <a:t>Emergency Relief Coordinator/Humanitarian Coordinator </a:t>
            </a:r>
            <a:r>
              <a:rPr lang="en-GB" sz="6800">
                <a:latin typeface="Arial" panose="020B0604020202020204" pitchFamily="34" charset="0"/>
                <a:ea typeface="Calibri" panose="020F0502020204030204" pitchFamily="34" charset="0"/>
                <a:cs typeface="Arial" panose="020B0604020202020204" pitchFamily="34" charset="0"/>
              </a:rPr>
              <a:t>will consult and reach mutual agreement on the best option.</a:t>
            </a:r>
          </a:p>
          <a:p>
            <a:pPr>
              <a:lnSpc>
                <a:spcPct val="120000"/>
              </a:lnSpc>
            </a:pPr>
            <a:r>
              <a:rPr lang="en-GB" sz="6800">
                <a:latin typeface="Arial" panose="020B0604020202020204" pitchFamily="34" charset="0"/>
                <a:cs typeface="Arial" panose="020B0604020202020204" pitchFamily="34" charset="0"/>
              </a:rPr>
              <a:t>Regardless of which mechanism (i.e. IASC Clusters or UNHCR Sectors) is utilised, the respective accountabilities of the Humanitarian Coordinator and the UNHCR Representative </a:t>
            </a:r>
            <a:r>
              <a:rPr lang="en-GB" sz="6800" b="1">
                <a:latin typeface="Arial" panose="020B0604020202020204" pitchFamily="34" charset="0"/>
                <a:cs typeface="Arial" panose="020B0604020202020204" pitchFamily="34" charset="0"/>
              </a:rPr>
              <a:t>remain unchanged</a:t>
            </a:r>
            <a:r>
              <a:rPr lang="en-GB" sz="6800">
                <a:latin typeface="Arial" panose="020B0604020202020204" pitchFamily="34" charset="0"/>
                <a:cs typeface="Arial" panose="020B0604020202020204" pitchFamily="34" charset="0"/>
              </a:rPr>
              <a:t>.</a:t>
            </a:r>
          </a:p>
        </p:txBody>
      </p:sp>
      <p:sp>
        <p:nvSpPr>
          <p:cNvPr id="2" name="Content Placeholder 4">
            <a:extLst>
              <a:ext uri="{FF2B5EF4-FFF2-40B4-BE49-F238E27FC236}">
                <a16:creationId xmlns:a16="http://schemas.microsoft.com/office/drawing/2014/main" id="{83B5F430-23FF-E7B6-082B-F4B610E5E630}"/>
              </a:ext>
            </a:extLst>
          </p:cNvPr>
          <p:cNvSpPr txBox="1">
            <a:spLocks/>
          </p:cNvSpPr>
          <p:nvPr/>
        </p:nvSpPr>
        <p:spPr>
          <a:xfrm>
            <a:off x="330350" y="245295"/>
            <a:ext cx="9653711" cy="2842861"/>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12000">
                <a:solidFill>
                  <a:srgbClr val="0070C0"/>
                </a:solidFill>
                <a:latin typeface="Arial"/>
                <a:ea typeface="+mj-ea"/>
                <a:cs typeface="Arial"/>
              </a:rPr>
              <a:t>WHY</a:t>
            </a:r>
          </a:p>
          <a:p>
            <a:pPr>
              <a:lnSpc>
                <a:spcPct val="120000"/>
              </a:lnSpc>
            </a:pPr>
            <a:r>
              <a:rPr lang="en-GB" sz="6800">
                <a:latin typeface="Arial"/>
                <a:cs typeface="Arial"/>
              </a:rPr>
              <a:t>Ensure that coordination is </a:t>
            </a:r>
            <a:r>
              <a:rPr lang="en-GB" sz="6800" b="1">
                <a:latin typeface="Arial"/>
                <a:cs typeface="Arial"/>
              </a:rPr>
              <a:t>streamlined, complementary </a:t>
            </a:r>
            <a:r>
              <a:rPr lang="en-GB" sz="6800">
                <a:latin typeface="Arial"/>
                <a:cs typeface="Arial"/>
              </a:rPr>
              <a:t>and </a:t>
            </a:r>
            <a:r>
              <a:rPr lang="en-GB" sz="6800" b="1">
                <a:latin typeface="Arial"/>
                <a:cs typeface="Arial"/>
              </a:rPr>
              <a:t>mutually</a:t>
            </a:r>
            <a:r>
              <a:rPr lang="en-GB" sz="6800">
                <a:latin typeface="Arial"/>
                <a:cs typeface="Arial"/>
              </a:rPr>
              <a:t> reinforcing, and to </a:t>
            </a:r>
            <a:r>
              <a:rPr lang="en-GB" sz="6800" b="1">
                <a:latin typeface="Arial"/>
                <a:cs typeface="Arial"/>
              </a:rPr>
              <a:t>avoid duplication </a:t>
            </a:r>
            <a:r>
              <a:rPr lang="en-GB" sz="6800">
                <a:latin typeface="Arial"/>
                <a:cs typeface="Arial"/>
              </a:rPr>
              <a:t>at the </a:t>
            </a:r>
            <a:r>
              <a:rPr lang="en-GB" sz="6800" b="1">
                <a:latin typeface="Arial"/>
                <a:cs typeface="Arial"/>
              </a:rPr>
              <a:t>delivery level</a:t>
            </a:r>
            <a:r>
              <a:rPr lang="en-GB" sz="6800">
                <a:latin typeface="Arial"/>
                <a:cs typeface="Arial"/>
              </a:rPr>
              <a:t>.</a:t>
            </a:r>
          </a:p>
          <a:p>
            <a:pPr>
              <a:lnSpc>
                <a:spcPct val="120000"/>
              </a:lnSpc>
            </a:pPr>
            <a:r>
              <a:rPr lang="en-GB" sz="6800">
                <a:latin typeface="Arial"/>
                <a:cs typeface="Arial"/>
              </a:rPr>
              <a:t>Sets out the </a:t>
            </a:r>
            <a:r>
              <a:rPr lang="en-GB" sz="6800" b="1">
                <a:latin typeface="Arial"/>
                <a:cs typeface="Arial"/>
              </a:rPr>
              <a:t>respective accountabilities</a:t>
            </a:r>
            <a:r>
              <a:rPr lang="en-GB" sz="6800">
                <a:latin typeface="Arial"/>
                <a:cs typeface="Arial"/>
              </a:rPr>
              <a:t>, </a:t>
            </a:r>
            <a:r>
              <a:rPr lang="en-GB" sz="6800" b="1">
                <a:latin typeface="Arial"/>
                <a:cs typeface="Arial"/>
              </a:rPr>
              <a:t>roles</a:t>
            </a:r>
            <a:r>
              <a:rPr lang="en-GB" sz="6800">
                <a:latin typeface="Arial"/>
                <a:cs typeface="Arial"/>
              </a:rPr>
              <a:t> and </a:t>
            </a:r>
            <a:r>
              <a:rPr lang="en-GB" sz="6800" b="1">
                <a:latin typeface="Arial"/>
                <a:cs typeface="Arial"/>
              </a:rPr>
              <a:t>responsibilities </a:t>
            </a:r>
            <a:r>
              <a:rPr lang="en-GB" sz="6800">
                <a:latin typeface="Arial"/>
                <a:cs typeface="Arial"/>
              </a:rPr>
              <a:t>of the Humanitarian Coordinator and UNHCR Representative in contributing to </a:t>
            </a:r>
            <a:r>
              <a:rPr lang="en-GB" sz="6800" b="1">
                <a:latin typeface="Arial"/>
                <a:cs typeface="Arial"/>
              </a:rPr>
              <a:t>IASC agreed strategic outputs of coordination.</a:t>
            </a:r>
          </a:p>
          <a:p>
            <a:pPr>
              <a:lnSpc>
                <a:spcPct val="120000"/>
              </a:lnSpc>
            </a:pPr>
            <a:r>
              <a:rPr lang="en-GB" sz="6800">
                <a:latin typeface="Arial"/>
                <a:cs typeface="Arial"/>
              </a:rPr>
              <a:t>Clarifies the leadership and coordination arrangements. </a:t>
            </a:r>
            <a:r>
              <a:rPr lang="en-GB" sz="6800" b="1">
                <a:latin typeface="Arial"/>
                <a:cs typeface="Arial"/>
              </a:rPr>
              <a:t> </a:t>
            </a:r>
            <a:endParaRPr lang="en-GB" sz="6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27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09E8E5-BADC-CF21-B999-61BB261A73E9}"/>
              </a:ext>
            </a:extLst>
          </p:cNvPr>
          <p:cNvSpPr/>
          <p:nvPr/>
        </p:nvSpPr>
        <p:spPr>
          <a:xfrm>
            <a:off x="-12879" y="5800560"/>
            <a:ext cx="12204032" cy="10912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 name="Content Placeholder 5" descr="A picture containing text, newspaper, screenshot&#10;&#10;Description automatically generated">
            <a:extLst>
              <a:ext uri="{FF2B5EF4-FFF2-40B4-BE49-F238E27FC236}">
                <a16:creationId xmlns:a16="http://schemas.microsoft.com/office/drawing/2014/main" id="{C01EB6EE-9608-48C0-BA1D-56E443C0D0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85896"/>
            <a:ext cx="12192001" cy="3191554"/>
          </a:xfrm>
        </p:spPr>
      </p:pic>
      <p:sp>
        <p:nvSpPr>
          <p:cNvPr id="7" name="Content Placeholder 2">
            <a:extLst>
              <a:ext uri="{FF2B5EF4-FFF2-40B4-BE49-F238E27FC236}">
                <a16:creationId xmlns:a16="http://schemas.microsoft.com/office/drawing/2014/main" id="{257FD9FA-ADB6-4C9C-960C-F234ACD7700E}"/>
              </a:ext>
            </a:extLst>
          </p:cNvPr>
          <p:cNvSpPr>
            <a:spLocks noGrp="1"/>
          </p:cNvSpPr>
          <p:nvPr/>
        </p:nvSpPr>
        <p:spPr>
          <a:xfrm>
            <a:off x="2907532" y="1754777"/>
            <a:ext cx="2326981" cy="410754"/>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200">
                <a:latin typeface="Arial" panose="020B0604020202020204" pitchFamily="34" charset="0"/>
                <a:cs typeface="Arial" panose="020B0604020202020204" pitchFamily="34" charset="0"/>
              </a:rPr>
              <a:t>Leadership</a:t>
            </a:r>
            <a:endParaRPr lang="en-US" altLang="en-US" sz="220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22ECB2D-D41B-4655-9095-7AABF0112ED8}"/>
              </a:ext>
            </a:extLst>
          </p:cNvPr>
          <p:cNvSpPr>
            <a:spLocks noGrp="1"/>
          </p:cNvSpPr>
          <p:nvPr/>
        </p:nvSpPr>
        <p:spPr>
          <a:xfrm>
            <a:off x="5615063" y="1754777"/>
            <a:ext cx="2858938" cy="4572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2200">
                <a:latin typeface="Arial" panose="020B0604020202020204" pitchFamily="34" charset="0"/>
                <a:cs typeface="Arial" panose="020B0604020202020204" pitchFamily="34" charset="0"/>
              </a:rPr>
              <a:t>Strategic planning</a:t>
            </a:r>
            <a:endParaRPr lang="en-US" altLang="en-US" sz="220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812D11AD-1CB7-4B7E-A8F6-CDFCE6652584}"/>
              </a:ext>
            </a:extLst>
          </p:cNvPr>
          <p:cNvSpPr>
            <a:spLocks noGrp="1"/>
          </p:cNvSpPr>
          <p:nvPr/>
        </p:nvSpPr>
        <p:spPr>
          <a:xfrm>
            <a:off x="3128380" y="5656122"/>
            <a:ext cx="3820537" cy="338894"/>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2200">
                <a:latin typeface="Arial" panose="020B0604020202020204" pitchFamily="34" charset="0"/>
                <a:cs typeface="Arial" panose="020B0604020202020204" pitchFamily="34" charset="0"/>
              </a:rPr>
              <a:t>Operational coordination</a:t>
            </a:r>
            <a:endParaRPr lang="en-US" altLang="en-US" sz="220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5E47D4F7-F6A0-440E-BF20-04F6B3D8F86E}"/>
              </a:ext>
            </a:extLst>
          </p:cNvPr>
          <p:cNvSpPr>
            <a:spLocks noGrp="1"/>
          </p:cNvSpPr>
          <p:nvPr/>
        </p:nvSpPr>
        <p:spPr>
          <a:xfrm>
            <a:off x="8495421" y="1756253"/>
            <a:ext cx="1813213" cy="513542"/>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2200">
                <a:latin typeface="Arial" panose="020B0604020202020204" pitchFamily="34" charset="0"/>
                <a:cs typeface="Arial" panose="020B0604020202020204" pitchFamily="34" charset="0"/>
              </a:rPr>
              <a:t>Delivery</a:t>
            </a:r>
            <a:endParaRPr lang="en-US" altLang="en-US" sz="220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33175CD5-7DA0-4C87-AF6C-9FF34BECCB91}"/>
              </a:ext>
            </a:extLst>
          </p:cNvPr>
          <p:cNvSpPr>
            <a:spLocks noGrp="1"/>
          </p:cNvSpPr>
          <p:nvPr/>
        </p:nvSpPr>
        <p:spPr>
          <a:xfrm>
            <a:off x="8992372" y="5646469"/>
            <a:ext cx="3130797" cy="421255"/>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2200">
                <a:latin typeface="Arial" panose="020B0604020202020204" pitchFamily="34" charset="0"/>
                <a:cs typeface="Arial" panose="020B0604020202020204" pitchFamily="34" charset="0"/>
              </a:rPr>
              <a:t>Resource </a:t>
            </a:r>
            <a:r>
              <a:rPr lang="en-GB" sz="2200">
                <a:latin typeface="Arial" panose="020B0604020202020204" pitchFamily="34" charset="0"/>
                <a:cs typeface="Arial" panose="020B0604020202020204" pitchFamily="34" charset="0"/>
              </a:rPr>
              <a:t>mobilisation</a:t>
            </a:r>
            <a:endParaRPr lang="en-GB" altLang="en-US" sz="220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7036265B-37D5-4AFB-88B7-EEFC273BB8A3}"/>
              </a:ext>
            </a:extLst>
          </p:cNvPr>
          <p:cNvSpPr>
            <a:spLocks noGrp="1"/>
          </p:cNvSpPr>
          <p:nvPr/>
        </p:nvSpPr>
        <p:spPr>
          <a:xfrm>
            <a:off x="7017510" y="5634430"/>
            <a:ext cx="1837677" cy="445334"/>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2200">
                <a:latin typeface="Arial" panose="020B0604020202020204" pitchFamily="34" charset="0"/>
                <a:cs typeface="Arial" panose="020B0604020202020204" pitchFamily="34" charset="0"/>
              </a:rPr>
              <a:t>Advocacy</a:t>
            </a:r>
            <a:endParaRPr lang="en-US" altLang="en-US" sz="220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E6CF1FC-06CB-465C-93F2-7B06245ACD9F}"/>
              </a:ext>
            </a:extLst>
          </p:cNvPr>
          <p:cNvCxnSpPr>
            <a:cxnSpLocks/>
          </p:cNvCxnSpPr>
          <p:nvPr/>
        </p:nvCxnSpPr>
        <p:spPr>
          <a:xfrm>
            <a:off x="4496142" y="2116877"/>
            <a:ext cx="703623" cy="815948"/>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73EA199-1234-4216-9420-395628959C61}"/>
              </a:ext>
            </a:extLst>
          </p:cNvPr>
          <p:cNvCxnSpPr>
            <a:cxnSpLocks/>
            <a:stCxn id="6" idx="0"/>
          </p:cNvCxnSpPr>
          <p:nvPr/>
        </p:nvCxnSpPr>
        <p:spPr>
          <a:xfrm flipH="1">
            <a:off x="5437321" y="2285896"/>
            <a:ext cx="658680" cy="1526726"/>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E96677-736F-4172-84F2-2C64AB1C5D46}"/>
              </a:ext>
            </a:extLst>
          </p:cNvPr>
          <p:cNvCxnSpPr>
            <a:cxnSpLocks/>
          </p:cNvCxnSpPr>
          <p:nvPr/>
        </p:nvCxnSpPr>
        <p:spPr>
          <a:xfrm flipV="1">
            <a:off x="4726837" y="5025972"/>
            <a:ext cx="507676" cy="630567"/>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B113B0C-4356-48DD-932A-06C31A04AD9A}"/>
              </a:ext>
            </a:extLst>
          </p:cNvPr>
          <p:cNvCxnSpPr>
            <a:cxnSpLocks/>
          </p:cNvCxnSpPr>
          <p:nvPr/>
        </p:nvCxnSpPr>
        <p:spPr>
          <a:xfrm flipH="1" flipV="1">
            <a:off x="8019777" y="4343741"/>
            <a:ext cx="1298528" cy="1277152"/>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90D801-1A70-4B68-AE2A-E2D992472797}"/>
              </a:ext>
            </a:extLst>
          </p:cNvPr>
          <p:cNvCxnSpPr>
            <a:cxnSpLocks/>
          </p:cNvCxnSpPr>
          <p:nvPr/>
        </p:nvCxnSpPr>
        <p:spPr>
          <a:xfrm flipH="1">
            <a:off x="7993063" y="2165531"/>
            <a:ext cx="861488" cy="710802"/>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BB78A9C-6F1E-4615-9B7B-D4ACB76B4FF7}"/>
              </a:ext>
            </a:extLst>
          </p:cNvPr>
          <p:cNvCxnSpPr>
            <a:cxnSpLocks/>
          </p:cNvCxnSpPr>
          <p:nvPr/>
        </p:nvCxnSpPr>
        <p:spPr>
          <a:xfrm flipV="1">
            <a:off x="7834646" y="5139261"/>
            <a:ext cx="0" cy="577305"/>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D476F7E3-EAC5-440A-B941-509157D4A7F3}"/>
              </a:ext>
            </a:extLst>
          </p:cNvPr>
          <p:cNvSpPr>
            <a:spLocks noGrp="1"/>
          </p:cNvSpPr>
          <p:nvPr>
            <p:ph type="title"/>
          </p:nvPr>
        </p:nvSpPr>
        <p:spPr>
          <a:xfrm>
            <a:off x="254637" y="458938"/>
            <a:ext cx="9323287" cy="1074795"/>
          </a:xfrm>
        </p:spPr>
        <p:txBody>
          <a:bodyPr>
            <a:noAutofit/>
          </a:bodyPr>
          <a:lstStyle/>
          <a:p>
            <a:r>
              <a:rPr lang="en-US" sz="3300">
                <a:solidFill>
                  <a:srgbClr val="0070C0"/>
                </a:solidFill>
                <a:latin typeface="Arial" panose="020B0604020202020204" pitchFamily="34" charset="0"/>
                <a:cs typeface="Arial" panose="020B0604020202020204" pitchFamily="34" charset="0"/>
              </a:rPr>
              <a:t>Joint UNHCR / OCHA Note on Mixed Situations – Coordination in practice</a:t>
            </a:r>
            <a:endParaRPr lang="en-US" sz="3300" i="1">
              <a:solidFill>
                <a:srgbClr val="0070C0"/>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CC7194D3-C7E9-4C4A-BFD7-9BB6187F1797}"/>
              </a:ext>
            </a:extLst>
          </p:cNvPr>
          <p:cNvCxnSpPr>
            <a:cxnSpLocks/>
          </p:cNvCxnSpPr>
          <p:nvPr/>
        </p:nvCxnSpPr>
        <p:spPr>
          <a:xfrm flipV="1">
            <a:off x="1735297" y="4430193"/>
            <a:ext cx="1118831" cy="950290"/>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6740C8F5-ED5C-4948-98F2-6BC1F749B810}"/>
              </a:ext>
            </a:extLst>
          </p:cNvPr>
          <p:cNvSpPr/>
          <p:nvPr/>
        </p:nvSpPr>
        <p:spPr>
          <a:xfrm>
            <a:off x="5235259" y="2835057"/>
            <a:ext cx="228600" cy="228600"/>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8983EA27-D705-4D71-ACDA-61C69D1E9AB9}"/>
              </a:ext>
            </a:extLst>
          </p:cNvPr>
          <p:cNvSpPr/>
          <p:nvPr/>
        </p:nvSpPr>
        <p:spPr>
          <a:xfrm>
            <a:off x="5223684" y="4801072"/>
            <a:ext cx="228600" cy="228600"/>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sp>
        <p:nvSpPr>
          <p:cNvPr id="23" name="Oval 22">
            <a:extLst>
              <a:ext uri="{FF2B5EF4-FFF2-40B4-BE49-F238E27FC236}">
                <a16:creationId xmlns:a16="http://schemas.microsoft.com/office/drawing/2014/main" id="{1FFDCB3F-E35F-494F-907D-525992236440}"/>
              </a:ext>
            </a:extLst>
          </p:cNvPr>
          <p:cNvSpPr/>
          <p:nvPr/>
        </p:nvSpPr>
        <p:spPr>
          <a:xfrm>
            <a:off x="5235259" y="3869074"/>
            <a:ext cx="228600" cy="228600"/>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863AF77F-72FF-438D-8A84-62D32D130F4C}"/>
              </a:ext>
            </a:extLst>
          </p:cNvPr>
          <p:cNvSpPr/>
          <p:nvPr/>
        </p:nvSpPr>
        <p:spPr>
          <a:xfrm>
            <a:off x="7696174" y="2841857"/>
            <a:ext cx="228600" cy="228600"/>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6CE396C-B229-43F3-86A7-631547723AFA}"/>
              </a:ext>
            </a:extLst>
          </p:cNvPr>
          <p:cNvSpPr/>
          <p:nvPr/>
        </p:nvSpPr>
        <p:spPr>
          <a:xfrm>
            <a:off x="7686563" y="4115140"/>
            <a:ext cx="228600" cy="228600"/>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E59CD63F-AF36-4F60-B755-D14C5149A9B8}"/>
              </a:ext>
            </a:extLst>
          </p:cNvPr>
          <p:cNvSpPr/>
          <p:nvPr/>
        </p:nvSpPr>
        <p:spPr>
          <a:xfrm>
            <a:off x="7673024" y="4843879"/>
            <a:ext cx="228600" cy="228600"/>
          </a:xfrm>
          <a:prstGeom prst="ellipse">
            <a:avLst/>
          </a:prstGeom>
          <a:solidFill>
            <a:srgbClr val="8D02A2"/>
          </a:solidFill>
          <a:ln>
            <a:solidFill>
              <a:srgbClr val="8D0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D02A2"/>
              </a:solidFill>
              <a:latin typeface="Arial" panose="020B0604020202020204" pitchFamily="34" charset="0"/>
              <a:cs typeface="Arial" panose="020B0604020202020204" pitchFamily="34" charset="0"/>
            </a:endParaRPr>
          </a:p>
        </p:txBody>
      </p:sp>
      <p:sp>
        <p:nvSpPr>
          <p:cNvPr id="41" name="Content Placeholder 2">
            <a:extLst>
              <a:ext uri="{FF2B5EF4-FFF2-40B4-BE49-F238E27FC236}">
                <a16:creationId xmlns:a16="http://schemas.microsoft.com/office/drawing/2014/main" id="{39FC46E4-F9C1-4ACE-BDFD-6A0764E9E519}"/>
              </a:ext>
            </a:extLst>
          </p:cNvPr>
          <p:cNvSpPr>
            <a:spLocks noGrp="1"/>
          </p:cNvSpPr>
          <p:nvPr/>
        </p:nvSpPr>
        <p:spPr>
          <a:xfrm>
            <a:off x="68831" y="5502155"/>
            <a:ext cx="3187600" cy="630567"/>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000">
                <a:latin typeface="Arial" panose="020B0604020202020204" pitchFamily="34" charset="0"/>
                <a:cs typeface="Arial" panose="020B0604020202020204" pitchFamily="34" charset="0"/>
              </a:rPr>
              <a:t>Collective outputs of coordination</a:t>
            </a:r>
            <a:endParaRPr lang="en-US" altLang="en-US" sz="200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7A49EB8-C9D5-240A-37EA-91CB2F58DC9A}"/>
              </a:ext>
            </a:extLst>
          </p:cNvPr>
          <p:cNvGrpSpPr/>
          <p:nvPr/>
        </p:nvGrpSpPr>
        <p:grpSpPr>
          <a:xfrm>
            <a:off x="-19238" y="6732252"/>
            <a:ext cx="12220951" cy="177058"/>
            <a:chOff x="-19238" y="6732252"/>
            <a:chExt cx="12220951" cy="177058"/>
          </a:xfrm>
        </p:grpSpPr>
        <p:pic>
          <p:nvPicPr>
            <p:cNvPr id="5" name="Content Placeholder 9">
              <a:extLst>
                <a:ext uri="{FF2B5EF4-FFF2-40B4-BE49-F238E27FC236}">
                  <a16:creationId xmlns:a16="http://schemas.microsoft.com/office/drawing/2014/main" id="{A059995B-0817-082C-2823-5CAC289CFE7B}"/>
                </a:ext>
              </a:extLst>
            </p:cNvPr>
            <p:cNvPicPr>
              <a:picLocks noChangeAspect="1"/>
            </p:cNvPicPr>
            <p:nvPr/>
          </p:nvPicPr>
          <p:blipFill rotWithShape="1">
            <a:blip r:embed="rId4">
              <a:extLst>
                <a:ext uri="{28A0092B-C50C-407E-A947-70E740481C1C}">
                  <a14:useLocalDpi xmlns:a14="http://schemas.microsoft.com/office/drawing/2010/main" val="0"/>
                </a:ext>
              </a:extLst>
            </a:blip>
            <a:srcRect b="89269"/>
            <a:stretch/>
          </p:blipFill>
          <p:spPr>
            <a:xfrm>
              <a:off x="-19050" y="6806858"/>
              <a:ext cx="12220763" cy="102452"/>
            </a:xfrm>
            <a:prstGeom prst="rect">
              <a:avLst/>
            </a:prstGeom>
          </p:spPr>
        </p:pic>
        <p:pic>
          <p:nvPicPr>
            <p:cNvPr id="13" name="Content Placeholder 9">
              <a:extLst>
                <a:ext uri="{FF2B5EF4-FFF2-40B4-BE49-F238E27FC236}">
                  <a16:creationId xmlns:a16="http://schemas.microsoft.com/office/drawing/2014/main" id="{8A6AC481-400D-A7D9-637B-44A291CC73B7}"/>
                </a:ext>
              </a:extLst>
            </p:cNvPr>
            <p:cNvPicPr>
              <a:picLocks noChangeAspect="1"/>
            </p:cNvPicPr>
            <p:nvPr/>
          </p:nvPicPr>
          <p:blipFill rotWithShape="1">
            <a:blip r:embed="rId4">
              <a:extLst>
                <a:ext uri="{28A0092B-C50C-407E-A947-70E740481C1C}">
                  <a14:useLocalDpi xmlns:a14="http://schemas.microsoft.com/office/drawing/2010/main" val="0"/>
                </a:ext>
              </a:extLst>
            </a:blip>
            <a:srcRect b="89269"/>
            <a:stretch/>
          </p:blipFill>
          <p:spPr>
            <a:xfrm>
              <a:off x="-19238" y="6732252"/>
              <a:ext cx="12220763" cy="102452"/>
            </a:xfrm>
            <a:prstGeom prst="rect">
              <a:avLst/>
            </a:prstGeom>
          </p:spPr>
        </p:pic>
      </p:grpSp>
    </p:spTree>
    <p:extLst>
      <p:ext uri="{BB962C8B-B14F-4D97-AF65-F5344CB8AC3E}">
        <p14:creationId xmlns:p14="http://schemas.microsoft.com/office/powerpoint/2010/main" val="163034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C0CF-4344-49AF-AF58-163ACD9EA0EB}"/>
              </a:ext>
            </a:extLst>
          </p:cNvPr>
          <p:cNvSpPr>
            <a:spLocks noGrp="1"/>
          </p:cNvSpPr>
          <p:nvPr>
            <p:ph type="title"/>
          </p:nvPr>
        </p:nvSpPr>
        <p:spPr>
          <a:xfrm>
            <a:off x="236267" y="3013449"/>
            <a:ext cx="10515600" cy="544592"/>
          </a:xfrm>
        </p:spPr>
        <p:txBody>
          <a:bodyPr>
            <a:noAutofit/>
          </a:bodyPr>
          <a:lstStyle/>
          <a:p>
            <a:r>
              <a:rPr lang="en-US" sz="4000">
                <a:solidFill>
                  <a:srgbClr val="0070C0"/>
                </a:solidFill>
                <a:latin typeface="Arial" panose="020B0604020202020204" pitchFamily="34" charset="0"/>
                <a:cs typeface="Arial" panose="020B0604020202020204" pitchFamily="34" charset="0"/>
              </a:rPr>
              <a:t>Collective outputs of coordination</a:t>
            </a:r>
          </a:p>
        </p:txBody>
      </p:sp>
      <p:sp>
        <p:nvSpPr>
          <p:cNvPr id="11" name="Content Placeholder 2">
            <a:extLst>
              <a:ext uri="{FF2B5EF4-FFF2-40B4-BE49-F238E27FC236}">
                <a16:creationId xmlns:a16="http://schemas.microsoft.com/office/drawing/2014/main" id="{857F212F-2AC9-4326-8397-7ACED2B4839A}"/>
              </a:ext>
            </a:extLst>
          </p:cNvPr>
          <p:cNvSpPr>
            <a:spLocks noGrp="1"/>
          </p:cNvSpPr>
          <p:nvPr>
            <p:ph idx="1"/>
          </p:nvPr>
        </p:nvSpPr>
        <p:spPr>
          <a:xfrm>
            <a:off x="683794" y="3753128"/>
            <a:ext cx="10824411" cy="1883744"/>
          </a:xfrm>
        </p:spPr>
        <p:txBody>
          <a:bodyPr>
            <a:normAutofit/>
          </a:bodyPr>
          <a:lstStyle/>
          <a:p>
            <a:pPr>
              <a:buClr>
                <a:srgbClr val="FFC000"/>
              </a:buClr>
            </a:pPr>
            <a:r>
              <a:rPr lang="en-US" sz="2400" b="1">
                <a:latin typeface="Arial" panose="020B0604020202020204" pitchFamily="34" charset="0"/>
                <a:cs typeface="Arial" panose="020B0604020202020204" pitchFamily="34" charset="0"/>
              </a:rPr>
              <a:t>Shared</a:t>
            </a:r>
            <a:r>
              <a:rPr lang="en-US" sz="2400">
                <a:latin typeface="Arial" panose="020B060402020202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situational analysis and understanding </a:t>
            </a:r>
          </a:p>
          <a:p>
            <a:pPr>
              <a:buClr>
                <a:srgbClr val="FFC000"/>
              </a:buClr>
            </a:pPr>
            <a:r>
              <a:rPr lang="en-US" sz="2400" b="1">
                <a:latin typeface="Arial" panose="020B0604020202020204" pitchFamily="34" charset="0"/>
                <a:cs typeface="Arial" panose="020B0604020202020204" pitchFamily="34" charset="0"/>
              </a:rPr>
              <a:t>Common vision</a:t>
            </a:r>
            <a:r>
              <a:rPr lang="en-US" sz="2400">
                <a:latin typeface="Arial" panose="020B0604020202020204" pitchFamily="34" charset="0"/>
                <a:cs typeface="Arial" panose="020B0604020202020204" pitchFamily="34" charset="0"/>
              </a:rPr>
              <a:t> for the humanitarian response</a:t>
            </a:r>
          </a:p>
          <a:p>
            <a:pPr>
              <a:buClr>
                <a:srgbClr val="FFC000"/>
              </a:buClr>
            </a:pPr>
            <a:r>
              <a:rPr lang="en-US" sz="2400" b="1">
                <a:latin typeface="Arial" panose="020B0604020202020204" pitchFamily="34" charset="0"/>
                <a:cs typeface="Arial" panose="020B0604020202020204" pitchFamily="34" charset="0"/>
              </a:rPr>
              <a:t>Common advocacy messages</a:t>
            </a:r>
          </a:p>
          <a:p>
            <a:pPr>
              <a:buClr>
                <a:srgbClr val="FFC000"/>
              </a:buClr>
            </a:pPr>
            <a:r>
              <a:rPr lang="en-US" sz="2400" b="1">
                <a:latin typeface="Arial" panose="020B0604020202020204" pitchFamily="34" charset="0"/>
                <a:cs typeface="Arial" panose="020B0604020202020204" pitchFamily="34" charset="0"/>
              </a:rPr>
              <a:t>System-wide resource </a:t>
            </a:r>
            <a:r>
              <a:rPr lang="en-GB" sz="2400" b="1">
                <a:latin typeface="Arial" panose="020B0604020202020204" pitchFamily="34" charset="0"/>
                <a:cs typeface="Arial" panose="020B0604020202020204" pitchFamily="34" charset="0"/>
              </a:rPr>
              <a:t>mobilisation</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and allocation of pooled funds</a:t>
            </a:r>
          </a:p>
        </p:txBody>
      </p:sp>
      <p:pic>
        <p:nvPicPr>
          <p:cNvPr id="3" name="Content Placeholder 5" descr="A picture containing text, newspaper, screenshot&#10;&#10;Description automatically generated">
            <a:extLst>
              <a:ext uri="{FF2B5EF4-FFF2-40B4-BE49-F238E27FC236}">
                <a16:creationId xmlns:a16="http://schemas.microsoft.com/office/drawing/2014/main" id="{E481C707-F6FF-A844-10B4-C5E3C3C77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67" y="151304"/>
            <a:ext cx="9202491" cy="2408977"/>
          </a:xfrm>
          <a:prstGeom prst="rect">
            <a:avLst/>
          </a:prstGeom>
        </p:spPr>
      </p:pic>
      <p:cxnSp>
        <p:nvCxnSpPr>
          <p:cNvPr id="5" name="Straight Connector 4">
            <a:extLst>
              <a:ext uri="{FF2B5EF4-FFF2-40B4-BE49-F238E27FC236}">
                <a16:creationId xmlns:a16="http://schemas.microsoft.com/office/drawing/2014/main" id="{D4E98290-B75C-5577-7DA9-EE581760A4B9}"/>
              </a:ext>
            </a:extLst>
          </p:cNvPr>
          <p:cNvCxnSpPr>
            <a:cxnSpLocks/>
          </p:cNvCxnSpPr>
          <p:nvPr/>
        </p:nvCxnSpPr>
        <p:spPr>
          <a:xfrm flipV="1">
            <a:off x="1678329" y="1819895"/>
            <a:ext cx="601884" cy="853857"/>
          </a:xfrm>
          <a:prstGeom prst="line">
            <a:avLst/>
          </a:prstGeom>
          <a:ln w="63500">
            <a:solidFill>
              <a:srgbClr val="8D02A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420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A8D1138DC5C040BF7C4A46D192F0AE" ma:contentTypeVersion="13" ma:contentTypeDescription="Create a new document." ma:contentTypeScope="" ma:versionID="8caf7a21f9cfd34a538280187ad22707">
  <xsd:schema xmlns:xsd="http://www.w3.org/2001/XMLSchema" xmlns:xs="http://www.w3.org/2001/XMLSchema" xmlns:p="http://schemas.microsoft.com/office/2006/metadata/properties" xmlns:ns2="9303a1d3-9de7-4a47-91af-e807ce70efad" xmlns:ns3="012e0ef2-85cc-4ea9-a377-e8e95594bcd8" targetNamespace="http://schemas.microsoft.com/office/2006/metadata/properties" ma:root="true" ma:fieldsID="4164c3e131f67668db3479aec27ba109" ns2:_="" ns3:_="">
    <xsd:import namespace="9303a1d3-9de7-4a47-91af-e807ce70efad"/>
    <xsd:import namespace="012e0ef2-85cc-4ea9-a377-e8e95594bcd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3a1d3-9de7-4a47-91af-e807ce70ef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2e0ef2-85cc-4ea9-a377-e8e95594bcd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2e0ef2-85cc-4ea9-a377-e8e95594bcd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23B0F0-ADB0-4E55-9BE5-AB7257AC4026}">
  <ds:schemaRefs>
    <ds:schemaRef ds:uri="012e0ef2-85cc-4ea9-a377-e8e95594bcd8"/>
    <ds:schemaRef ds:uri="9303a1d3-9de7-4a47-91af-e807ce70ef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FF5D55-6087-4C47-9BAD-F484E674AD24}">
  <ds:schemaRefs>
    <ds:schemaRef ds:uri="012e0ef2-85cc-4ea9-a377-e8e95594bcd8"/>
    <ds:schemaRef ds:uri="9303a1d3-9de7-4a47-91af-e807ce70ef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748001-04B4-45B9-89DD-39928B4944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4489</Words>
  <Application>Microsoft Office PowerPoint</Application>
  <PresentationFormat>Widescreen</PresentationFormat>
  <Paragraphs>475</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Courier New</vt:lpstr>
      <vt:lpstr>helvetica</vt:lpstr>
      <vt:lpstr>Microsoft Sans Serif</vt:lpstr>
      <vt:lpstr>Segoe UI</vt:lpstr>
      <vt:lpstr>Symbol</vt:lpstr>
      <vt:lpstr>Times New Roman</vt:lpstr>
      <vt:lpstr>Wingdings</vt:lpstr>
      <vt:lpstr>Office Theme</vt:lpstr>
      <vt:lpstr>The Joint UNHCR-OCHA Note on Mixed Situations</vt:lpstr>
      <vt:lpstr>SIMILARITIES</vt:lpstr>
      <vt:lpstr>PowerPoint Presentation</vt:lpstr>
      <vt:lpstr>Quick Poll</vt:lpstr>
      <vt:lpstr>PowerPoint Presentation</vt:lpstr>
      <vt:lpstr>PowerPoint Presentation</vt:lpstr>
      <vt:lpstr>PowerPoint Presentation</vt:lpstr>
      <vt:lpstr>Joint UNHCR / OCHA Note on Mixed Situations – Coordination in practice</vt:lpstr>
      <vt:lpstr>Collective outputs of coordination</vt:lpstr>
      <vt:lpstr>Leadership</vt:lpstr>
      <vt:lpstr>Strategic planning</vt:lpstr>
      <vt:lpstr>Strategic planning – an example </vt:lpstr>
      <vt:lpstr>OCHA/UNHCR Technical Note on                           HRP Refugee Chapter and the Online Projects Module  </vt:lpstr>
      <vt:lpstr>Break - 5 minutes  </vt:lpstr>
      <vt:lpstr>Operational Coordination and Delivery</vt:lpstr>
      <vt:lpstr>Operational Coordination</vt:lpstr>
      <vt:lpstr>Delivery</vt:lpstr>
      <vt:lpstr>Resource mobilisation</vt:lpstr>
      <vt:lpstr>Advocacy</vt:lpstr>
      <vt:lpstr>Key messages on the Joint Note </vt:lpstr>
      <vt:lpstr>PowerPoint Presentation</vt:lpstr>
      <vt:lpstr>The only MUST-READ for this course!</vt:lpstr>
      <vt:lpstr>PowerPoint Presentation</vt:lpstr>
      <vt:lpstr>PowerPoint Presentation</vt:lpstr>
      <vt:lpstr>Coming up next week (Week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tamo wagener</dc:creator>
  <cp:lastModifiedBy>Kashif Rehman</cp:lastModifiedBy>
  <cp:revision>6</cp:revision>
  <dcterms:created xsi:type="dcterms:W3CDTF">2021-05-10T18:39:23Z</dcterms:created>
  <dcterms:modified xsi:type="dcterms:W3CDTF">2023-08-22T07:43:16Z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0x010100A5A8D1138DC5C040BF7C4A46D192F0AE</vt:lpwstr>
  </property>
  <property fmtid="{D5CDD505-2E9C-101B-9397-08002B2CF9AE}" pid="3" name="MediaServiceImageTags">
    <vt:lpwstr/>
  </property>
</Properties>
</file>